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8" r:id="rId2"/>
  </p:sldMasterIdLst>
  <p:sldIdLst>
    <p:sldId id="324" r:id="rId3"/>
    <p:sldId id="329" r:id="rId4"/>
    <p:sldId id="330" r:id="rId5"/>
    <p:sldId id="337" r:id="rId6"/>
    <p:sldId id="331" r:id="rId7"/>
    <p:sldId id="338" r:id="rId8"/>
    <p:sldId id="332" r:id="rId9"/>
    <p:sldId id="340" r:id="rId10"/>
    <p:sldId id="333" r:id="rId11"/>
    <p:sldId id="334" r:id="rId12"/>
    <p:sldId id="335" r:id="rId13"/>
    <p:sldId id="336" r:id="rId14"/>
    <p:sldId id="343" r:id="rId15"/>
    <p:sldId id="344" r:id="rId16"/>
    <p:sldId id="345" r:id="rId17"/>
    <p:sldId id="346" r:id="rId18"/>
    <p:sldId id="347" r:id="rId19"/>
    <p:sldId id="34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10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73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14F39-1CF5-45C3-B154-5C7616E52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868AC-9AE4-40F6-B36B-0AE69829F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78C51-D194-4C0E-942B-4D0C67A2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34471-AF5A-441A-B738-C90F62904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379D0-9EE5-4E24-95DC-226545C8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B6265-8478-464D-BEFD-A3F06AD22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18DAD-391E-4BC2-87AC-2B6ADCA02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2CE68-2FB8-4C20-9182-1E0482FF7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A0C75-37CE-4179-83FF-C5CA73CB6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20DEE-AE0E-43DF-8F91-2180D78FF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DCA16-76F4-4F26-B131-83492C28F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9B6C3-E9BF-44E6-A7E2-F68CBE158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34B51-F899-4D74-B903-9B0A41CBE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ACEB9-4332-4E91-8957-A53092955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9F33-9A13-432D-B70A-27702F850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4E625-40F0-47BE-B208-C5919D42B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31129-D2B6-48B9-8F6E-4084844C5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2FFEE-1837-42B3-B57C-189129E21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E0765-A3B4-4305-A4C2-53F72A914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ADA06-4EF4-42AB-B20F-7B58F7666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38036-A9F7-4378-9104-9218D3D37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3E6D3-2C6E-43CE-AB7E-A7FB0AC9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150CA7B4-0E7D-42D9-9C15-1D8136808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1161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2057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A898361F-CC50-4D49-AAE5-CBF9D727E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286000" y="1595482"/>
            <a:ext cx="685800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6600"/>
                </a:solidFill>
              </a:rPr>
              <a:t>Tập làm văn</a:t>
            </a:r>
            <a:r>
              <a:rPr lang="en-US" sz="3200" b="1" dirty="0" smtClean="0">
                <a:solidFill>
                  <a:srgbClr val="FF6600"/>
                </a:solidFill>
              </a:rPr>
              <a:t>:</a:t>
            </a:r>
            <a:r>
              <a:rPr lang="en-US" sz="3200" b="1" dirty="0" smtClean="0">
                <a:solidFill>
                  <a:srgbClr val="0000FF"/>
                </a:solidFill>
              </a:rPr>
              <a:t>  </a:t>
            </a:r>
            <a:endParaRPr lang="vi-VN" sz="3200" b="1" dirty="0">
              <a:solidFill>
                <a:srgbClr val="0000FF"/>
              </a:solidFill>
            </a:endParaRPr>
          </a:p>
          <a:p>
            <a:pPr algn="ctr"/>
            <a:r>
              <a:rPr lang="en-US" sz="3500" b="1" dirty="0" smtClean="0">
                <a:solidFill>
                  <a:srgbClr val="0000FF"/>
                </a:solidFill>
              </a:rPr>
              <a:t>SỬ </a:t>
            </a:r>
            <a:r>
              <a:rPr lang="en-US" sz="3500" b="1" dirty="0" smtClean="0">
                <a:solidFill>
                  <a:srgbClr val="0000FF"/>
                </a:solidFill>
              </a:rPr>
              <a:t>DỤNG MỘT SỐ BIỆN PHÁP</a:t>
            </a:r>
            <a:endParaRPr lang="en-US" sz="3500" dirty="0" smtClean="0">
              <a:solidFill>
                <a:srgbClr val="0000FF"/>
              </a:solidFill>
            </a:endParaRPr>
          </a:p>
          <a:p>
            <a:pPr algn="ctr"/>
            <a:r>
              <a:rPr lang="en-US" sz="3500" b="1" dirty="0" smtClean="0">
                <a:solidFill>
                  <a:srgbClr val="0000FF"/>
                </a:solidFill>
              </a:rPr>
              <a:t>NGHỆ THUẬT TRONG V</a:t>
            </a:r>
            <a:r>
              <a:rPr lang="vi-VN" sz="3500" b="1" dirty="0" smtClean="0">
                <a:solidFill>
                  <a:srgbClr val="0000FF"/>
                </a:solidFill>
              </a:rPr>
              <a:t>Ă</a:t>
            </a:r>
            <a:r>
              <a:rPr lang="en-US" sz="3500" b="1" dirty="0" smtClean="0">
                <a:solidFill>
                  <a:srgbClr val="0000FF"/>
                </a:solidFill>
              </a:rPr>
              <a:t>N BẢN THUYẾT MINH</a:t>
            </a:r>
            <a:endParaRPr lang="en-US" sz="35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F6F4AA"/>
          </a:soli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188893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SỬ DỤNG MỘT SỐ BIỆN PHÁ</a:t>
            </a:r>
            <a:r>
              <a:rPr lang="vi-VN" sz="2800" b="1" dirty="0" smtClean="0">
                <a:solidFill>
                  <a:srgbClr val="0000FF"/>
                </a:solidFill>
              </a:rPr>
              <a:t>P </a:t>
            </a:r>
            <a:r>
              <a:rPr lang="en-US" sz="2800" b="1" dirty="0" smtClean="0">
                <a:solidFill>
                  <a:srgbClr val="0000FF"/>
                </a:solidFill>
              </a:rPr>
              <a:t>NGHỆ</a:t>
            </a:r>
            <a:r>
              <a:rPr lang="vi-VN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THUẬT</a:t>
            </a:r>
            <a:r>
              <a:rPr lang="vi-VN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TRONG V</a:t>
            </a:r>
            <a:r>
              <a:rPr lang="vi-VN" sz="2800" b="1" dirty="0" smtClean="0">
                <a:solidFill>
                  <a:srgbClr val="0000FF"/>
                </a:solidFill>
              </a:rPr>
              <a:t>Ă</a:t>
            </a:r>
            <a:r>
              <a:rPr lang="en-US" sz="2800" b="1" dirty="0" smtClean="0">
                <a:solidFill>
                  <a:srgbClr val="0000FF"/>
                </a:solidFill>
              </a:rPr>
              <a:t>N BẢN THUYẾT MINH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152400" y="1341330"/>
            <a:ext cx="8991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 dirty="0"/>
          </a:p>
          <a:p>
            <a:r>
              <a:rPr lang="pt-BR" sz="2800" b="1" dirty="0"/>
              <a:t>1. Ôn tập v</a:t>
            </a:r>
            <a:r>
              <a:rPr lang="vi-VN" sz="2800" b="1" dirty="0"/>
              <a:t>ă</a:t>
            </a:r>
            <a:r>
              <a:rPr lang="pt-BR" sz="2800" b="1" dirty="0"/>
              <a:t>n bản thuyết minh</a:t>
            </a:r>
            <a:r>
              <a:rPr lang="pt-BR" sz="2800" dirty="0"/>
              <a:t>           </a:t>
            </a:r>
            <a:endParaRPr lang="en-US" sz="2800" dirty="0"/>
          </a:p>
          <a:p>
            <a:r>
              <a:rPr lang="pt-BR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b="1" dirty="0">
                <a:solidFill>
                  <a:srgbClr val="0000FF"/>
                </a:solidFill>
              </a:rPr>
              <a:t>. V</a:t>
            </a:r>
            <a:r>
              <a:rPr lang="vi-VN" sz="2800" b="1" dirty="0">
                <a:solidFill>
                  <a:srgbClr val="0000FF"/>
                </a:solidFill>
              </a:rPr>
              <a:t>ă</a:t>
            </a:r>
            <a:r>
              <a:rPr lang="en-US" sz="2800" b="1" dirty="0">
                <a:solidFill>
                  <a:srgbClr val="0000FF"/>
                </a:solidFill>
              </a:rPr>
              <a:t>n </a:t>
            </a:r>
            <a:r>
              <a:rPr lang="en-US" sz="2800" b="1" dirty="0" err="1">
                <a:solidFill>
                  <a:srgbClr val="0000FF"/>
                </a:solidFill>
              </a:rPr>
              <a:t>bản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thuyết</a:t>
            </a:r>
            <a:r>
              <a:rPr lang="en-US" sz="2800" b="1" dirty="0">
                <a:solidFill>
                  <a:srgbClr val="0000FF"/>
                </a:solidFill>
              </a:rPr>
              <a:t> minh </a:t>
            </a:r>
            <a:r>
              <a:rPr lang="en-US" sz="2800" b="1" dirty="0" err="1">
                <a:solidFill>
                  <a:srgbClr val="0000FF"/>
                </a:solidFill>
              </a:rPr>
              <a:t>sử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dụng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số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biện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pháp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nghệ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thuật</a:t>
            </a:r>
            <a:r>
              <a:rPr lang="en-US" sz="2800" b="1" dirty="0">
                <a:solidFill>
                  <a:srgbClr val="0000FF"/>
                </a:solidFill>
              </a:rPr>
              <a:t>. </a:t>
            </a:r>
          </a:p>
          <a:p>
            <a:r>
              <a:rPr lang="en-US" sz="2800" b="1" dirty="0"/>
              <a:t>   </a:t>
            </a:r>
            <a:r>
              <a:rPr lang="pt-BR" sz="2800" b="1" dirty="0"/>
              <a:t>a. V</a:t>
            </a:r>
            <a:r>
              <a:rPr lang="vi-VN" sz="2800" b="1" dirty="0"/>
              <a:t>ă</a:t>
            </a:r>
            <a:r>
              <a:rPr lang="pt-BR" sz="2800" b="1" dirty="0"/>
              <a:t>n bản </a:t>
            </a:r>
            <a:r>
              <a:rPr lang="pt-BR" sz="2800" b="1" dirty="0" smtClean="0"/>
              <a:t>mẫu</a:t>
            </a:r>
            <a:r>
              <a:rPr lang="vi-VN" sz="2800" b="1" dirty="0" smtClean="0"/>
              <a:t>:</a:t>
            </a:r>
          </a:p>
          <a:p>
            <a:r>
              <a:rPr lang="vi-VN" sz="2800" b="1" dirty="0"/>
              <a:t> </a:t>
            </a:r>
            <a:r>
              <a:rPr lang="vi-VN" sz="2800" b="1" dirty="0" smtClean="0"/>
              <a:t>                        </a:t>
            </a:r>
            <a:r>
              <a:rPr lang="pt-BR" sz="2800" b="1" dirty="0" smtClean="0"/>
              <a:t> </a:t>
            </a:r>
            <a:r>
              <a:rPr lang="pt-BR" sz="2800" b="1" dirty="0">
                <a:solidFill>
                  <a:srgbClr val="0000FF"/>
                </a:solidFill>
              </a:rPr>
              <a:t>Hạ Long-</a:t>
            </a:r>
            <a:r>
              <a:rPr lang="vi-VN" sz="2800" b="1" dirty="0">
                <a:solidFill>
                  <a:srgbClr val="0000FF"/>
                </a:solidFill>
              </a:rPr>
              <a:t>đ</a:t>
            </a:r>
            <a:r>
              <a:rPr lang="pt-BR" sz="2800" b="1" dirty="0">
                <a:solidFill>
                  <a:srgbClr val="0000FF"/>
                </a:solidFill>
              </a:rPr>
              <a:t>á và n</a:t>
            </a:r>
            <a:r>
              <a:rPr lang="vi-VN" sz="2800" b="1" dirty="0">
                <a:solidFill>
                  <a:srgbClr val="0000FF"/>
                </a:solidFill>
              </a:rPr>
              <a:t>ư</a:t>
            </a:r>
            <a:r>
              <a:rPr lang="pt-BR" sz="2800" b="1" dirty="0">
                <a:solidFill>
                  <a:srgbClr val="0000FF"/>
                </a:solidFill>
              </a:rPr>
              <a:t>ớc</a:t>
            </a:r>
          </a:p>
          <a:p>
            <a:r>
              <a:rPr lang="en-US" sz="2800" b="1" dirty="0"/>
              <a:t>- </a:t>
            </a:r>
            <a:r>
              <a:rPr lang="vi-VN" sz="2800" b="1" dirty="0" smtClean="0"/>
              <a:t>Sử dụng </a:t>
            </a:r>
            <a:r>
              <a:rPr lang="en-US" sz="2800" b="1" dirty="0" smtClean="0"/>
              <a:t>BPNT</a:t>
            </a:r>
            <a:r>
              <a:rPr lang="vi-VN" sz="2800" b="1" dirty="0" smtClean="0"/>
              <a:t>: +</a:t>
            </a:r>
            <a:r>
              <a:rPr lang="en-US" sz="2800" b="1" dirty="0" smtClean="0"/>
              <a:t> </a:t>
            </a:r>
            <a:r>
              <a:rPr lang="vi-VN" sz="2800" b="1" dirty="0" err="1"/>
              <a:t>L</a:t>
            </a:r>
            <a:r>
              <a:rPr lang="en-US" sz="2800" b="1" dirty="0" err="1" smtClean="0"/>
              <a:t>àm</a:t>
            </a:r>
            <a:r>
              <a:rPr lang="en-US" sz="2800" b="1" dirty="0" smtClean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v</a:t>
            </a:r>
            <a:r>
              <a:rPr lang="vi-VN" sz="2800" b="1" dirty="0"/>
              <a:t>ă</a:t>
            </a:r>
            <a:r>
              <a:rPr lang="en-US" sz="2800" b="1" dirty="0"/>
              <a:t>n TM </a:t>
            </a:r>
            <a:r>
              <a:rPr lang="en-US" sz="2800" b="1" dirty="0" err="1"/>
              <a:t>thêm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vi-VN" sz="2800" b="1" dirty="0"/>
              <a:t>đ</a:t>
            </a:r>
            <a:r>
              <a:rPr lang="en-US" sz="2800" b="1" dirty="0" err="1"/>
              <a:t>ộng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   </a:t>
            </a:r>
            <a:r>
              <a:rPr lang="vi-VN" sz="2800" b="1" dirty="0" smtClean="0"/>
              <a:t>                          +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/>
              <a:t>nổi</a:t>
            </a:r>
            <a:r>
              <a:rPr lang="en-US" sz="2800" b="1" dirty="0"/>
              <a:t> </a:t>
            </a:r>
            <a:r>
              <a:rPr lang="en-US" sz="2800" b="1" dirty="0" err="1"/>
              <a:t>bật</a:t>
            </a:r>
            <a:r>
              <a:rPr lang="en-US" sz="2800" b="1" dirty="0"/>
              <a:t> </a:t>
            </a:r>
            <a:r>
              <a:rPr lang="vi-VN" sz="2800" b="1" dirty="0"/>
              <a:t>đ</a:t>
            </a:r>
            <a:r>
              <a:rPr lang="en-US" sz="2800" b="1" dirty="0" err="1"/>
              <a:t>ặc</a:t>
            </a:r>
            <a:r>
              <a:rPr lang="en-US" sz="2800" b="1" dirty="0"/>
              <a:t> </a:t>
            </a:r>
            <a:r>
              <a:rPr lang="vi-VN" sz="2800" b="1" dirty="0"/>
              <a:t>đ</a:t>
            </a:r>
            <a:r>
              <a:rPr lang="en-US" sz="2800" b="1" dirty="0" err="1"/>
              <a:t>iểm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vi-VN" sz="2800" b="1" dirty="0"/>
              <a:t>đ</a:t>
            </a:r>
            <a:r>
              <a:rPr lang="en-US" sz="2800" b="1" dirty="0" err="1" smtClean="0"/>
              <a:t>ối</a:t>
            </a:r>
            <a:endParaRPr lang="vi-VN" sz="2800" b="1" dirty="0" smtClean="0"/>
          </a:p>
          <a:p>
            <a:r>
              <a:rPr lang="en-US" sz="2800" b="1" dirty="0" smtClean="0"/>
              <a:t> </a:t>
            </a:r>
            <a:r>
              <a:rPr lang="en-US" sz="2800" b="1" dirty="0"/>
              <a:t>t</a:t>
            </a:r>
            <a:r>
              <a:rPr lang="vi-VN" sz="2800" b="1" dirty="0"/>
              <a:t>ư</a:t>
            </a:r>
            <a:r>
              <a:rPr lang="en-US" sz="2800" b="1" dirty="0" err="1"/>
              <a:t>ợng</a:t>
            </a:r>
            <a:r>
              <a:rPr lang="en-US" sz="2800" b="1" dirty="0" smtClean="0"/>
              <a:t>.</a:t>
            </a:r>
            <a:endParaRPr lang="vi-VN" sz="2800" b="1" dirty="0" smtClean="0"/>
          </a:p>
          <a:p>
            <a:r>
              <a:rPr lang="vi-VN" sz="2800" b="1" dirty="0" smtClean="0"/>
              <a:t>b/ Ghi nhớ ( SGK)</a:t>
            </a:r>
            <a:endParaRPr lang="pt-BR" sz="2800" b="1" dirty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143000"/>
            <a:ext cx="906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dirty="0" smtClean="0"/>
              <a:t>I/ </a:t>
            </a:r>
            <a:r>
              <a:rPr lang="en-US" sz="2800" b="1" dirty="0" err="1" smtClean="0"/>
              <a:t>Sử</a:t>
            </a:r>
            <a:r>
              <a:rPr lang="en-US" sz="2800" b="1" dirty="0" smtClean="0"/>
              <a:t> </a:t>
            </a:r>
            <a:r>
              <a:rPr lang="en-US" sz="2800" b="1" dirty="0" err="1"/>
              <a:t>dụng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biện</a:t>
            </a:r>
            <a:r>
              <a:rPr lang="en-US" sz="2800" b="1" dirty="0"/>
              <a:t> </a:t>
            </a:r>
            <a:r>
              <a:rPr lang="en-US" sz="2800" b="1" dirty="0" err="1"/>
              <a:t>pháp</a:t>
            </a:r>
            <a:r>
              <a:rPr lang="en-US" sz="2800" b="1" dirty="0"/>
              <a:t> </a:t>
            </a:r>
            <a:r>
              <a:rPr lang="en-US" sz="2800" b="1" dirty="0" err="1"/>
              <a:t>nghệ</a:t>
            </a:r>
            <a:r>
              <a:rPr lang="en-US" sz="2800" b="1" dirty="0"/>
              <a:t> </a:t>
            </a:r>
            <a:r>
              <a:rPr lang="en-US" sz="2800" b="1" dirty="0" err="1"/>
              <a:t>thuật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v</a:t>
            </a:r>
            <a:r>
              <a:rPr lang="vi-VN" sz="2800" b="1" dirty="0"/>
              <a:t>ă</a:t>
            </a:r>
            <a:r>
              <a:rPr lang="en-US" sz="2800" b="1" dirty="0"/>
              <a:t>n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thuyết</a:t>
            </a:r>
            <a:r>
              <a:rPr lang="en-US" sz="2800" b="1" dirty="0"/>
              <a:t> minh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3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39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F6F4AA"/>
          </a:soli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45477" y="200616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SỬ DỤNG MỘT SỐ BIỆN PHÁP</a:t>
            </a:r>
            <a:r>
              <a:rPr lang="vi-VN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NGHỆ THUẬT </a:t>
            </a:r>
            <a:r>
              <a:rPr lang="vi-VN" sz="2800" b="1" dirty="0" smtClean="0">
                <a:solidFill>
                  <a:srgbClr val="0000FF"/>
                </a:solidFill>
              </a:rPr>
              <a:t>    </a:t>
            </a:r>
            <a:r>
              <a:rPr lang="en-US" sz="2800" b="1" dirty="0" smtClean="0">
                <a:solidFill>
                  <a:srgbClr val="0000FF"/>
                </a:solidFill>
              </a:rPr>
              <a:t>TRONG V</a:t>
            </a:r>
            <a:r>
              <a:rPr lang="vi-VN" sz="2800" b="1" dirty="0" smtClean="0">
                <a:solidFill>
                  <a:srgbClr val="0000FF"/>
                </a:solidFill>
              </a:rPr>
              <a:t>Ă</a:t>
            </a:r>
            <a:r>
              <a:rPr lang="en-US" sz="2800" b="1" dirty="0" smtClean="0">
                <a:solidFill>
                  <a:srgbClr val="0000FF"/>
                </a:solidFill>
              </a:rPr>
              <a:t>N BẢN THUYẾT MINH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1371600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smtClean="0"/>
              <a:t>I/ </a:t>
            </a:r>
            <a:r>
              <a:rPr lang="en-US" sz="2800" b="1" dirty="0" err="1" smtClean="0"/>
              <a:t>Sử</a:t>
            </a:r>
            <a:r>
              <a:rPr lang="en-US" sz="2800" b="1" dirty="0" smtClean="0"/>
              <a:t> </a:t>
            </a:r>
            <a:r>
              <a:rPr lang="en-US" sz="2800" b="1" dirty="0" err="1"/>
              <a:t>dụng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biện</a:t>
            </a:r>
            <a:r>
              <a:rPr lang="en-US" sz="2800" b="1" dirty="0"/>
              <a:t> </a:t>
            </a:r>
            <a:r>
              <a:rPr lang="en-US" sz="2800" b="1" dirty="0" err="1"/>
              <a:t>pháp</a:t>
            </a:r>
            <a:r>
              <a:rPr lang="en-US" sz="2800" b="1" dirty="0"/>
              <a:t> </a:t>
            </a:r>
            <a:r>
              <a:rPr lang="en-US" sz="2800" b="1" dirty="0" err="1"/>
              <a:t>nghệ</a:t>
            </a:r>
            <a:r>
              <a:rPr lang="en-US" sz="2800" b="1" dirty="0"/>
              <a:t> </a:t>
            </a:r>
            <a:r>
              <a:rPr lang="en-US" sz="2800" b="1" dirty="0" err="1"/>
              <a:t>thuật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v</a:t>
            </a:r>
            <a:r>
              <a:rPr lang="vi-VN" sz="2800" b="1" dirty="0"/>
              <a:t>ă</a:t>
            </a:r>
            <a:r>
              <a:rPr lang="en-US" sz="2800" b="1" dirty="0"/>
              <a:t>n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thuyết</a:t>
            </a:r>
            <a:r>
              <a:rPr lang="en-US" sz="2800" b="1" dirty="0"/>
              <a:t> minh.</a:t>
            </a:r>
          </a:p>
          <a:p>
            <a:r>
              <a:rPr lang="en-US" sz="2800" b="1" dirty="0" smtClean="0"/>
              <a:t>II</a:t>
            </a:r>
            <a:r>
              <a:rPr lang="vi-VN" sz="2800" b="1" dirty="0" smtClean="0"/>
              <a:t>/ Luyện tập</a:t>
            </a:r>
            <a:endParaRPr lang="en-US" sz="2800" b="1" dirty="0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0" y="2922433"/>
            <a:ext cx="94488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87325">
              <a:tabLst>
                <a:tab pos="323850" algn="l"/>
              </a:tabLst>
            </a:pPr>
            <a:r>
              <a:rPr lang="pt-BR" sz="2750" b="1" dirty="0">
                <a:solidFill>
                  <a:srgbClr val="FF3300"/>
                </a:solidFill>
              </a:rPr>
              <a:t>Bài 1: </a:t>
            </a:r>
            <a:endParaRPr lang="en-US" sz="2750" b="1" dirty="0">
              <a:solidFill>
                <a:srgbClr val="FF3300"/>
              </a:solidFill>
            </a:endParaRPr>
          </a:p>
          <a:p>
            <a:pPr indent="187325">
              <a:tabLst>
                <a:tab pos="323850" algn="l"/>
              </a:tabLst>
            </a:pPr>
            <a:r>
              <a:rPr lang="pt-BR" sz="2750" b="1" dirty="0"/>
              <a:t>V</a:t>
            </a:r>
            <a:r>
              <a:rPr lang="vi-VN" sz="2750" b="1" dirty="0"/>
              <a:t>ă</a:t>
            </a:r>
            <a:r>
              <a:rPr lang="pt-BR" sz="2750" b="1" dirty="0"/>
              <a:t>n bản: </a:t>
            </a:r>
            <a:r>
              <a:rPr lang="pt-BR" sz="2750" b="1" dirty="0">
                <a:solidFill>
                  <a:srgbClr val="FF3300"/>
                </a:solidFill>
              </a:rPr>
              <a:t>Ngọc Hoàng xử tội ruồi xanh.</a:t>
            </a:r>
            <a:endParaRPr lang="en-US" sz="2750" b="1" dirty="0">
              <a:solidFill>
                <a:srgbClr val="FF3300"/>
              </a:solidFill>
            </a:endParaRPr>
          </a:p>
          <a:p>
            <a:pPr indent="187325">
              <a:tabLst>
                <a:tab pos="323850" algn="l"/>
              </a:tabLst>
            </a:pPr>
            <a:r>
              <a:rPr lang="pt-BR" sz="2750" b="1" dirty="0"/>
              <a:t>  Tính chất thuyết minh của v</a:t>
            </a:r>
            <a:r>
              <a:rPr lang="vi-VN" sz="2750" b="1" dirty="0"/>
              <a:t>ă</a:t>
            </a:r>
            <a:r>
              <a:rPr lang="pt-BR" sz="2750" b="1" dirty="0"/>
              <a:t>n bản thể hiện :</a:t>
            </a:r>
            <a:endParaRPr lang="en-US" sz="2750" b="1" dirty="0"/>
          </a:p>
          <a:p>
            <a:pPr indent="187325">
              <a:tabLst>
                <a:tab pos="323850" algn="l"/>
              </a:tabLst>
            </a:pPr>
            <a:r>
              <a:rPr lang="pt-BR" sz="2750" b="1" dirty="0"/>
              <a:t>    V</a:t>
            </a:r>
            <a:r>
              <a:rPr lang="vi-VN" sz="2750" b="1" dirty="0"/>
              <a:t>ă</a:t>
            </a:r>
            <a:r>
              <a:rPr lang="pt-BR" sz="2750" b="1" dirty="0"/>
              <a:t>n bản giới thiệu về </a:t>
            </a:r>
            <a:r>
              <a:rPr lang="pt-BR" sz="2750" b="1" dirty="0">
                <a:solidFill>
                  <a:srgbClr val="0000FF"/>
                </a:solidFill>
              </a:rPr>
              <a:t>loài Ruồi</a:t>
            </a:r>
            <a:r>
              <a:rPr lang="pt-BR" sz="2750" b="1" dirty="0"/>
              <a:t> có tính hệ thống: những tính </a:t>
            </a:r>
            <a:r>
              <a:rPr lang="pt-BR" sz="2750" b="1" dirty="0">
                <a:solidFill>
                  <a:srgbClr val="FF3300"/>
                </a:solidFill>
              </a:rPr>
              <a:t>chất chung</a:t>
            </a:r>
            <a:r>
              <a:rPr lang="pt-BR" sz="2750" b="1" dirty="0"/>
              <a:t>: về họ, giống, loài, về các tập tính sinh sống, sinh </a:t>
            </a:r>
            <a:r>
              <a:rPr lang="vi-VN" sz="2750" b="1" dirty="0"/>
              <a:t>đ</a:t>
            </a:r>
            <a:r>
              <a:rPr lang="pt-BR" sz="2750" b="1" dirty="0"/>
              <a:t>ẻ, </a:t>
            </a:r>
            <a:r>
              <a:rPr lang="vi-VN" sz="2750" b="1" dirty="0"/>
              <a:t>đ</a:t>
            </a:r>
            <a:r>
              <a:rPr lang="pt-BR" sz="2750" b="1" dirty="0"/>
              <a:t>ặc </a:t>
            </a:r>
            <a:r>
              <a:rPr lang="vi-VN" sz="2750" b="1" dirty="0"/>
              <a:t>đ</a:t>
            </a:r>
            <a:r>
              <a:rPr lang="pt-BR" sz="2750" b="1" dirty="0"/>
              <a:t>iểm cấu tạo c</a:t>
            </a:r>
            <a:r>
              <a:rPr lang="vi-VN" sz="2750" b="1" dirty="0"/>
              <a:t>ơ</a:t>
            </a:r>
            <a:r>
              <a:rPr lang="pt-BR" sz="2750" b="1" dirty="0"/>
              <a:t> thể...</a:t>
            </a:r>
            <a:endParaRPr lang="en-US" sz="2750" b="1" dirty="0"/>
          </a:p>
          <a:p>
            <a:pPr indent="187325">
              <a:tabLst>
                <a:tab pos="323850" algn="l"/>
              </a:tabLst>
            </a:pPr>
            <a:r>
              <a:rPr lang="pt-BR" sz="2800" b="1" dirty="0">
                <a:solidFill>
                  <a:srgbClr val="0000FF"/>
                </a:solidFill>
              </a:rPr>
              <a:t>  * Cung cấp các kiến thức </a:t>
            </a:r>
            <a:r>
              <a:rPr lang="vi-VN" sz="2800" b="1" dirty="0">
                <a:solidFill>
                  <a:srgbClr val="0000FF"/>
                </a:solidFill>
              </a:rPr>
              <a:t>đ</a:t>
            </a:r>
            <a:r>
              <a:rPr lang="pt-BR" sz="2800" b="1" dirty="0">
                <a:solidFill>
                  <a:srgbClr val="0000FF"/>
                </a:solidFill>
              </a:rPr>
              <a:t>áng tin cậy về loài ruồi,  ý thức giữ gìn vệ sinh, phòng bệnh, ý thức diệt ruồi.</a:t>
            </a:r>
            <a:endParaRPr lang="en-US" sz="2800" b="1" dirty="0">
              <a:solidFill>
                <a:srgbClr val="0000FF"/>
              </a:solidFill>
            </a:endParaRPr>
          </a:p>
          <a:p>
            <a:pPr indent="187325">
              <a:tabLst>
                <a:tab pos="323850" algn="l"/>
              </a:tabLst>
            </a:pPr>
            <a:r>
              <a:rPr lang="pt-BR" sz="2400" b="1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4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4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4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4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4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4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9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9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990600"/>
          </a:xfrm>
          <a:prstGeom prst="rect">
            <a:avLst/>
          </a:prstGeom>
          <a:solidFill>
            <a:srgbClr val="F6F4AA"/>
          </a:soli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265093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SỬ DỤNG MỘT SỐ BIỆN PHÁP</a:t>
            </a:r>
            <a:r>
              <a:rPr lang="vi-VN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NGHỆ THUẬT TRONG V</a:t>
            </a:r>
            <a:r>
              <a:rPr lang="vi-VN" sz="2800" b="1" dirty="0" smtClean="0">
                <a:solidFill>
                  <a:srgbClr val="0000FF"/>
                </a:solidFill>
              </a:rPr>
              <a:t>Ă</a:t>
            </a:r>
            <a:r>
              <a:rPr lang="en-US" sz="2800" b="1" dirty="0" smtClean="0">
                <a:solidFill>
                  <a:srgbClr val="0000FF"/>
                </a:solidFill>
              </a:rPr>
              <a:t>N BẢN THUYẾT MINH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152400" y="1447800"/>
            <a:ext cx="8991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87325">
              <a:tabLst>
                <a:tab pos="323850" algn="l"/>
              </a:tabLst>
            </a:pPr>
            <a:r>
              <a:rPr lang="pt-BR" sz="2400" b="1" dirty="0">
                <a:solidFill>
                  <a:srgbClr val="FF3300"/>
                </a:solidFill>
              </a:rPr>
              <a:t>Bài 1: </a:t>
            </a:r>
            <a:endParaRPr lang="en-US" sz="2400" b="1" dirty="0">
              <a:solidFill>
                <a:srgbClr val="FF3300"/>
              </a:solidFill>
            </a:endParaRPr>
          </a:p>
          <a:p>
            <a:pPr indent="187325">
              <a:tabLst>
                <a:tab pos="323850" algn="l"/>
              </a:tabLst>
            </a:pPr>
            <a:r>
              <a:rPr lang="pt-BR" sz="2400" b="1" dirty="0"/>
              <a:t>V</a:t>
            </a:r>
            <a:r>
              <a:rPr lang="vi-VN" sz="2400" b="1" dirty="0"/>
              <a:t>ă</a:t>
            </a:r>
            <a:r>
              <a:rPr lang="pt-BR" sz="2400" b="1" dirty="0"/>
              <a:t>n bản: </a:t>
            </a:r>
            <a:r>
              <a:rPr lang="pt-BR" sz="2400" b="1" dirty="0">
                <a:solidFill>
                  <a:srgbClr val="FF3300"/>
                </a:solidFill>
              </a:rPr>
              <a:t>Ngọc Hoàng xử tội ruồi xanh.</a:t>
            </a:r>
            <a:endParaRPr lang="en-US" sz="2400" b="1" dirty="0">
              <a:solidFill>
                <a:srgbClr val="FF3300"/>
              </a:solidFill>
            </a:endParaRPr>
          </a:p>
          <a:p>
            <a:pPr indent="187325">
              <a:tabLst>
                <a:tab pos="323850" algn="l"/>
              </a:tabLst>
            </a:pPr>
            <a:r>
              <a:rPr lang="pt-BR" sz="2400" b="1" dirty="0"/>
              <a:t>* Các ph</a:t>
            </a:r>
            <a:r>
              <a:rPr lang="vi-VN" sz="2400" b="1" dirty="0"/>
              <a:t>ươ</a:t>
            </a:r>
            <a:r>
              <a:rPr lang="pt-BR" sz="2400" b="1" dirty="0"/>
              <a:t>ng pháp thuyết minh </a:t>
            </a:r>
            <a:r>
              <a:rPr lang="vi-VN" sz="2400" b="1" dirty="0"/>
              <a:t>đ</a:t>
            </a:r>
            <a:r>
              <a:rPr lang="pt-BR" sz="2400" b="1" dirty="0"/>
              <a:t>ã </a:t>
            </a:r>
            <a:r>
              <a:rPr lang="vi-VN" sz="2400" b="1" dirty="0"/>
              <a:t>đư</a:t>
            </a:r>
            <a:r>
              <a:rPr lang="pt-BR" sz="2400" b="1" dirty="0"/>
              <a:t>ợc sử dụng : </a:t>
            </a:r>
            <a:r>
              <a:rPr lang="vi-VN" sz="2400" b="1" dirty="0">
                <a:solidFill>
                  <a:srgbClr val="FF3300"/>
                </a:solidFill>
              </a:rPr>
              <a:t>đ</a:t>
            </a:r>
            <a:r>
              <a:rPr lang="pt-BR" sz="2400" b="1" dirty="0">
                <a:solidFill>
                  <a:srgbClr val="FF3300"/>
                </a:solidFill>
              </a:rPr>
              <a:t>ịnh nghĩa</a:t>
            </a:r>
            <a:r>
              <a:rPr lang="pt-BR" sz="2400" b="1" dirty="0"/>
              <a:t> (thuộc họ côn trùng hai cánh...); </a:t>
            </a:r>
            <a:r>
              <a:rPr lang="pt-BR" sz="2400" b="1" dirty="0">
                <a:solidFill>
                  <a:srgbClr val="FF3300"/>
                </a:solidFill>
              </a:rPr>
              <a:t>phân loại các loại ruồi</a:t>
            </a:r>
            <a:r>
              <a:rPr lang="pt-BR" sz="2400" b="1" dirty="0"/>
              <a:t>; </a:t>
            </a:r>
            <a:r>
              <a:rPr lang="pt-BR" sz="2400" b="1" dirty="0">
                <a:solidFill>
                  <a:srgbClr val="FF3300"/>
                </a:solidFill>
              </a:rPr>
              <a:t>nêu số liệu</a:t>
            </a:r>
            <a:r>
              <a:rPr lang="pt-BR" sz="2400" b="1" dirty="0"/>
              <a:t> (số vi khuẩn, số l</a:t>
            </a:r>
            <a:r>
              <a:rPr lang="vi-VN" sz="2400" b="1" dirty="0"/>
              <a:t>ư</a:t>
            </a:r>
            <a:r>
              <a:rPr lang="pt-BR" sz="2400" b="1" dirty="0"/>
              <a:t>ợng sinh sản của một cặp ruồi); </a:t>
            </a:r>
            <a:r>
              <a:rPr lang="pt-BR" sz="2400" b="1" dirty="0">
                <a:solidFill>
                  <a:srgbClr val="FF3300"/>
                </a:solidFill>
              </a:rPr>
              <a:t>liệt kê</a:t>
            </a:r>
            <a:r>
              <a:rPr lang="pt-BR" sz="2400" b="1" dirty="0"/>
              <a:t> (mắt l</a:t>
            </a:r>
            <a:r>
              <a:rPr lang="vi-VN" sz="2400" b="1" dirty="0"/>
              <a:t>ư</a:t>
            </a:r>
            <a:r>
              <a:rPr lang="pt-BR" sz="2400" b="1" dirty="0"/>
              <a:t>ới, chân tiết ra chất dính...) ... </a:t>
            </a:r>
            <a:endParaRPr lang="en-US" sz="2400" b="1" dirty="0"/>
          </a:p>
          <a:p>
            <a:pPr indent="187325">
              <a:tabLst>
                <a:tab pos="323850" algn="l"/>
              </a:tabLst>
            </a:pPr>
            <a:r>
              <a:rPr lang="pt-BR" sz="2400" b="1" dirty="0"/>
              <a:t> * </a:t>
            </a:r>
            <a:r>
              <a:rPr lang="pt-BR" sz="2400" b="1" dirty="0">
                <a:solidFill>
                  <a:srgbClr val="0000FF"/>
                </a:solidFill>
              </a:rPr>
              <a:t>Nét </a:t>
            </a:r>
            <a:r>
              <a:rPr lang="vi-VN" sz="2400" b="1" dirty="0">
                <a:solidFill>
                  <a:srgbClr val="0000FF"/>
                </a:solidFill>
              </a:rPr>
              <a:t>đ</a:t>
            </a:r>
            <a:r>
              <a:rPr lang="pt-BR" sz="2400" b="1" dirty="0">
                <a:solidFill>
                  <a:srgbClr val="0000FF"/>
                </a:solidFill>
              </a:rPr>
              <a:t>ặc biệt của bài thuyết minh</a:t>
            </a:r>
            <a:r>
              <a:rPr lang="pt-BR" sz="2400" b="1" dirty="0"/>
              <a:t>  </a:t>
            </a:r>
          </a:p>
          <a:p>
            <a:pPr indent="187325">
              <a:tabLst>
                <a:tab pos="323850" algn="l"/>
              </a:tabLst>
            </a:pPr>
            <a:r>
              <a:rPr lang="pt-BR" sz="2400" b="1" dirty="0">
                <a:solidFill>
                  <a:srgbClr val="FF3300"/>
                </a:solidFill>
              </a:rPr>
              <a:t>Về hình thức</a:t>
            </a:r>
            <a:r>
              <a:rPr lang="pt-BR" sz="2400" b="1" dirty="0"/>
              <a:t>: v</a:t>
            </a:r>
            <a:r>
              <a:rPr lang="vi-VN" sz="2400" b="1" dirty="0"/>
              <a:t>ă</a:t>
            </a:r>
            <a:r>
              <a:rPr lang="pt-BR" sz="2400" b="1" dirty="0"/>
              <a:t>n bản nh</a:t>
            </a:r>
            <a:r>
              <a:rPr lang="vi-VN" sz="2400" b="1" dirty="0"/>
              <a:t>ư</a:t>
            </a:r>
            <a:r>
              <a:rPr lang="pt-BR" sz="2400" b="1" dirty="0"/>
              <a:t> bản t</a:t>
            </a:r>
            <a:r>
              <a:rPr lang="vi-VN" sz="2400" b="1" dirty="0"/>
              <a:t>ư</a:t>
            </a:r>
            <a:r>
              <a:rPr lang="pt-BR" sz="2400" b="1" dirty="0"/>
              <a:t>ờng thuật về một phiên toà.</a:t>
            </a:r>
            <a:endParaRPr lang="en-US" sz="2400" b="1" dirty="0"/>
          </a:p>
          <a:p>
            <a:pPr indent="187325">
              <a:tabLst>
                <a:tab pos="323850" algn="l"/>
              </a:tabLst>
            </a:pPr>
            <a:r>
              <a:rPr lang="pt-BR" sz="2400" b="1" dirty="0" smtClean="0"/>
              <a:t>-</a:t>
            </a:r>
            <a:r>
              <a:rPr lang="vi-VN" sz="2400" b="1" dirty="0" smtClean="0"/>
              <a:t> </a:t>
            </a:r>
            <a:r>
              <a:rPr lang="pt-BR" sz="2400" b="1" dirty="0" smtClean="0">
                <a:solidFill>
                  <a:srgbClr val="FF3300"/>
                </a:solidFill>
              </a:rPr>
              <a:t>Về </a:t>
            </a:r>
            <a:r>
              <a:rPr lang="pt-BR" sz="2400" b="1" dirty="0">
                <a:solidFill>
                  <a:srgbClr val="FF3300"/>
                </a:solidFill>
              </a:rPr>
              <a:t>cấu trúc</a:t>
            </a:r>
            <a:r>
              <a:rPr lang="pt-BR" sz="2400" b="1" dirty="0"/>
              <a:t> : nh</a:t>
            </a:r>
            <a:r>
              <a:rPr lang="vi-VN" sz="2400" b="1" dirty="0"/>
              <a:t>ư</a:t>
            </a:r>
            <a:r>
              <a:rPr lang="pt-BR" sz="2400" b="1" dirty="0"/>
              <a:t> biên bản một cuộc tranh luận về pháp lí </a:t>
            </a:r>
            <a:endParaRPr lang="en-US" sz="2400" b="1" dirty="0"/>
          </a:p>
          <a:p>
            <a:pPr indent="187325">
              <a:tabLst>
                <a:tab pos="323850" algn="l"/>
              </a:tabLst>
            </a:pPr>
            <a:r>
              <a:rPr lang="pt-BR" sz="2400" b="1" dirty="0"/>
              <a:t>- </a:t>
            </a:r>
            <a:r>
              <a:rPr lang="pt-BR" sz="2400" b="1" dirty="0">
                <a:solidFill>
                  <a:srgbClr val="FF3300"/>
                </a:solidFill>
              </a:rPr>
              <a:t>Về nội dung</a:t>
            </a:r>
            <a:r>
              <a:rPr lang="pt-BR" sz="2400" b="1" dirty="0"/>
              <a:t>: nh</a:t>
            </a:r>
            <a:r>
              <a:rPr lang="vi-VN" sz="2400" b="1" dirty="0"/>
              <a:t>ư</a:t>
            </a:r>
            <a:r>
              <a:rPr lang="pt-BR" sz="2400" b="1" dirty="0"/>
              <a:t> một câu chuyện kể về loài Ruồi .</a:t>
            </a:r>
            <a:endParaRPr lang="en-US" sz="2400" b="1" dirty="0"/>
          </a:p>
          <a:p>
            <a:pPr indent="187325">
              <a:tabLst>
                <a:tab pos="323850" algn="l"/>
              </a:tabLst>
            </a:pPr>
            <a:r>
              <a:rPr lang="pt-BR" sz="2400" b="1" dirty="0">
                <a:solidFill>
                  <a:srgbClr val="0000FF"/>
                </a:solidFill>
              </a:rPr>
              <a:t>* Các biện pháp nghệ thuật: kể chuyện miêu tả,  nhân hoá, ẩn dụ ...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5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5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5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5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5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5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59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59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59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59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9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259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844" name="Picture 2" descr="EJ023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5848" name="WordArt 8" descr="Paper bag"/>
          <p:cNvSpPr>
            <a:spLocks noChangeArrowheads="1" noChangeShapeType="1" noTextEdit="1"/>
          </p:cNvSpPr>
          <p:nvPr/>
        </p:nvSpPr>
        <p:spPr bwMode="auto">
          <a:xfrm>
            <a:off x="914400" y="2514600"/>
            <a:ext cx="6858000" cy="2024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B/ </a:t>
            </a:r>
            <a:r>
              <a:rPr lang="en-US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LuyÖn</a:t>
            </a:r>
            <a:r>
              <a:rPr lang="en-US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tËp</a:t>
            </a:r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sö</a:t>
            </a:r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dông</a:t>
            </a:r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mét</a:t>
            </a:r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sè</a:t>
            </a:r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biÖn</a:t>
            </a:r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ph¸p</a:t>
            </a:r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nghÖ</a:t>
            </a:r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thuËt</a:t>
            </a:r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trong</a:t>
            </a:r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v¨n</a:t>
            </a:r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b¶n</a:t>
            </a:r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thuyÕt</a:t>
            </a:r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1327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oithuyenngam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Trình bày dàn ý chuẩn bị ở nhà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33400" y="1676400"/>
            <a:ext cx="7162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+ </a:t>
            </a:r>
            <a:r>
              <a:rPr lang="vi-VN" sz="2800" b="1" dirty="0" smtClean="0">
                <a:solidFill>
                  <a:srgbClr val="0000FF"/>
                </a:solidFill>
              </a:rPr>
              <a:t>Đề 1</a:t>
            </a:r>
            <a:r>
              <a:rPr lang="en-US" sz="2800" b="1" dirty="0" smtClean="0">
                <a:solidFill>
                  <a:srgbClr val="0000FF"/>
                </a:solidFill>
              </a:rPr>
              <a:t>: </a:t>
            </a:r>
            <a:r>
              <a:rPr lang="en-US" sz="2800" b="1" dirty="0" err="1">
                <a:solidFill>
                  <a:srgbClr val="0000FF"/>
                </a:solidFill>
              </a:rPr>
              <a:t>Chuẩn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bị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TM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quạt</a:t>
            </a:r>
            <a:endParaRPr lang="en-US" sz="2800" b="1" dirty="0">
              <a:solidFill>
                <a:srgbClr val="0000FF"/>
              </a:solidFill>
            </a:endParaRPr>
          </a:p>
          <a:p>
            <a:pPr eaLnBrk="1" hangingPunct="1"/>
            <a:endParaRPr lang="en-US" sz="28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+ </a:t>
            </a:r>
            <a:r>
              <a:rPr lang="vi-VN" sz="2800" b="1" dirty="0" smtClean="0">
                <a:solidFill>
                  <a:srgbClr val="0000FF"/>
                </a:solidFill>
              </a:rPr>
              <a:t>Đề 2</a:t>
            </a:r>
            <a:r>
              <a:rPr lang="en-US" sz="2800" b="1" dirty="0" smtClean="0">
                <a:solidFill>
                  <a:srgbClr val="0000FF"/>
                </a:solidFill>
              </a:rPr>
              <a:t>: </a:t>
            </a:r>
            <a:r>
              <a:rPr lang="en-US" sz="2800" b="1" dirty="0" err="1">
                <a:solidFill>
                  <a:srgbClr val="0000FF"/>
                </a:solidFill>
              </a:rPr>
              <a:t>Chuẩn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bị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TM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cáí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bút</a:t>
            </a:r>
            <a:r>
              <a:rPr lang="en-US" sz="2800" b="1" dirty="0">
                <a:solidFill>
                  <a:srgbClr val="0000FF"/>
                </a:solidFill>
              </a:rPr>
              <a:t> bi</a:t>
            </a:r>
            <a:endParaRPr lang="en-US" sz="2800" b="1" dirty="0"/>
          </a:p>
          <a:p>
            <a:pPr eaLnBrk="1" hangingPunct="1">
              <a:spcBef>
                <a:spcPct val="500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318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685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b="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Yªu cÇu :</a:t>
            </a:r>
          </a:p>
        </p:txBody>
      </p:sp>
      <p:pic>
        <p:nvPicPr>
          <p:cNvPr id="8195" name="Picture 4" descr="surreal_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79248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>
                <a:solidFill>
                  <a:srgbClr val="CC00FF"/>
                </a:solidFill>
              </a:rPr>
              <a:t>* Về nội dung:</a:t>
            </a:r>
            <a:r>
              <a:rPr lang="en-US" sz="30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Văn bản thuyết minh phải nêu được công dụng, cấu tạo, chủng loại, lịch sử của đồ dùng.</a:t>
            </a:r>
          </a:p>
          <a:p>
            <a:pPr eaLnBrk="1" hangingPunct="1"/>
            <a:r>
              <a:rPr lang="en-US" sz="3000" b="1">
                <a:solidFill>
                  <a:srgbClr val="CC00FF"/>
                </a:solidFill>
              </a:rPr>
              <a:t>* Về hình thức:</a:t>
            </a:r>
            <a:r>
              <a:rPr lang="en-US" sz="30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Phải biết vận dụng một số biện pháp nghệ thuật để cho văn bản thêm sinh động và hấp dẫn. </a:t>
            </a:r>
          </a:p>
        </p:txBody>
      </p:sp>
    </p:spTree>
    <p:extLst>
      <p:ext uri="{BB962C8B-B14F-4D97-AF65-F5344CB8AC3E}">
        <p14:creationId xmlns:p14="http://schemas.microsoft.com/office/powerpoint/2010/main" val="160922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71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838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000" b="0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Gîi</a:t>
            </a:r>
            <a:r>
              <a:rPr lang="en-US" sz="3000" b="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ý ( ®</a:t>
            </a:r>
            <a:r>
              <a:rPr lang="en-US" sz="3000" b="0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Þnh</a:t>
            </a:r>
            <a:r>
              <a:rPr lang="en-US" sz="3000" b="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000" b="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h</a:t>
            </a:r>
            <a:r>
              <a:rPr lang="vi-VN" sz="3000" b="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ư</a:t>
            </a:r>
            <a:r>
              <a:rPr lang="en-US" sz="3000" b="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­</a:t>
            </a:r>
            <a:r>
              <a:rPr lang="en-US" sz="3000" b="0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íng</a:t>
            </a:r>
            <a:r>
              <a:rPr lang="en-US" sz="3000" b="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000" b="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38200"/>
            <a:ext cx="8229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1.MB</a:t>
            </a: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: 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Giíi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thiÖu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®­</a:t>
            </a:r>
            <a:r>
              <a:rPr lang="vi-VN" sz="29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ư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îc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®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èi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t­</a:t>
            </a:r>
            <a:r>
              <a:rPr lang="vi-VN" sz="29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ư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îng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thuyÕt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minh-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tÇm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quan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träng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2. TB</a:t>
            </a: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+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Nªu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®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Þnh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nghÜa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vÒ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®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èi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vi-VN" sz="29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</a:t>
            </a:r>
            <a:r>
              <a:rPr lang="vi-VN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ư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­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îng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cÇn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thuyÕt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minh.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+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Ph©n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lo¹i  ®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èi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t­</a:t>
            </a:r>
            <a:r>
              <a:rPr lang="vi-VN" sz="29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ư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¬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ng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cÇn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thuyÕt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minh.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+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Nªu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c«ng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dông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cña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®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èi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</a:t>
            </a:r>
            <a:r>
              <a:rPr lang="vi-VN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ư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îng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+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c¸ch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b¶o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qu¶n</a:t>
            </a:r>
            <a:endParaRPr lang="en-US" sz="29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3. KB</a:t>
            </a: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: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C¶m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nghÜ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chung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vÒ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®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èi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</a:t>
            </a:r>
            <a:r>
              <a:rPr lang="vi-VN" sz="29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ư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îng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thuyÕt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minh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* 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L­</a:t>
            </a:r>
            <a:r>
              <a:rPr lang="vi-VN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ưu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ý : -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cã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thÓ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®Ó ®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èi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</a:t>
            </a:r>
            <a:r>
              <a:rPr lang="vi-VN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ư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îng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thuyÕt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minh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tù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thuËt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-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Ngoµi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c¸c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ph­</a:t>
            </a:r>
            <a:r>
              <a:rPr lang="vi-VN" sz="29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ư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¬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ng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ph¸p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thyÕt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minh,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cã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thÓ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sö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dông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mét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sè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biÖn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ph¸p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nghÖ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thuËt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,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nghÖ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thuËt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tù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sù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,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nghÖ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thuËt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</a:t>
            </a:r>
            <a:r>
              <a:rPr lang="en-US" sz="29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miªu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t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¶</a:t>
            </a:r>
            <a:r>
              <a:rPr lang="vi-VN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...</a:t>
            </a: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.</a:t>
            </a:r>
            <a:endParaRPr lang="en-US" sz="29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b="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Luyện tập viết đoạn văn TM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Ò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: </a:t>
            </a:r>
            <a:r>
              <a:rPr lang="en-US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ThuyÕt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minh </a:t>
            </a:r>
            <a:r>
              <a:rPr lang="en-US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vÒ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c¸i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qu¹t</a:t>
            </a:r>
          </a:p>
          <a:p>
            <a:pPr eaLnBrk="1" hangingPunct="1">
              <a:buFontTx/>
              <a:buChar char="-"/>
              <a:defRPr/>
            </a:pPr>
            <a:r>
              <a:rPr lang="vi-VN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HS </a:t>
            </a:r>
            <a:r>
              <a:rPr lang="vi-VN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iÕt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phÇn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më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.</a:t>
            </a:r>
          </a:p>
          <a:p>
            <a:pPr eaLnBrk="1" hangingPunct="1">
              <a:buFontTx/>
              <a:buChar char="-"/>
              <a:defRPr/>
            </a:pPr>
            <a:r>
              <a:rPr lang="vi-VN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HS  viết một đoạn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phÇn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th©n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+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Nªu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®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Þnh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nghÜa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,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cÊu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t¹o 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cña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®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èi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t­</a:t>
            </a:r>
            <a:r>
              <a:rPr lang="vi-VN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ư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îng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vi-V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+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C«ng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dông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vµ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c¸ch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b¶o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qu¶n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®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èi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</a:t>
            </a:r>
            <a:r>
              <a:rPr lang="vi-VN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­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îng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  <a:p>
            <a:pPr eaLnBrk="1" hangingPunct="1"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- </a:t>
            </a:r>
            <a:r>
              <a:rPr lang="vi-VN" i="1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HS </a:t>
            </a:r>
            <a:r>
              <a:rPr lang="vi-VN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iÕt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phÇn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vi-V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KB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: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Nªu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c¶m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nghÜ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chung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vÒ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®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èi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</a:t>
            </a:r>
            <a:r>
              <a:rPr lang="vi-V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ư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îng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.</a:t>
            </a:r>
          </a:p>
        </p:txBody>
      </p:sp>
      <p:pic>
        <p:nvPicPr>
          <p:cNvPr id="10244" name="Picture 4" descr="12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H­</a:t>
            </a:r>
            <a:r>
              <a:rPr lang="vi-VN" b="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ư</a:t>
            </a:r>
            <a:r>
              <a:rPr lang="en-US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íng</a:t>
            </a:r>
            <a:r>
              <a:rPr 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dÉn</a:t>
            </a:r>
            <a:r>
              <a:rPr 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vÒ</a:t>
            </a:r>
            <a:r>
              <a:rPr 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nh</a:t>
            </a:r>
            <a:r>
              <a:rPr 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µ :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- 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Trªn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c¬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së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c¸c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ý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t­</a:t>
            </a:r>
            <a:r>
              <a:rPr lang="vi-VN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ư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ëng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®·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trinh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bµy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vµ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c¸c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®o¹n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viÕt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ë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trªn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líp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vÒ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µ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hoµn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thiÖn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thµnh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mét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ă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b¶n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thuyÕt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minh.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-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TËp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viÕt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c¸c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ă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b¶n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thuyÕt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minh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cã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sö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dông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c¸c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biÖn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ph¸p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nghÖ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thuËt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®·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häc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-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äc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vµ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chuÈn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bÞ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tiÕp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míi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: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Sö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dông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yÕu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tè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miªu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t¶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trong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ă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b¶n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thuyÕt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minh.</a:t>
            </a:r>
          </a:p>
        </p:txBody>
      </p:sp>
      <p:pic>
        <p:nvPicPr>
          <p:cNvPr id="11268" name="Picture 7" descr="daubiec_oct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6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F6F4AA"/>
          </a:soli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20081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</a:rPr>
              <a:t>A/ </a:t>
            </a:r>
            <a:r>
              <a:rPr lang="en-US" sz="2800" b="1" dirty="0" smtClean="0">
                <a:solidFill>
                  <a:srgbClr val="0000FF"/>
                </a:solidFill>
              </a:rPr>
              <a:t>SỬ </a:t>
            </a:r>
            <a:r>
              <a:rPr lang="en-US" sz="2800" b="1" dirty="0" smtClean="0">
                <a:solidFill>
                  <a:srgbClr val="0000FF"/>
                </a:solidFill>
              </a:rPr>
              <a:t>DỤNG MỘT SỐ BIỆN PHÁP</a:t>
            </a:r>
            <a:r>
              <a:rPr lang="vi-VN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NGHỆ THUẬT TRONG V</a:t>
            </a:r>
            <a:r>
              <a:rPr lang="vi-VN" sz="2800" b="1" dirty="0" smtClean="0">
                <a:solidFill>
                  <a:srgbClr val="0000FF"/>
                </a:solidFill>
              </a:rPr>
              <a:t>Ă</a:t>
            </a:r>
            <a:r>
              <a:rPr lang="en-US" sz="2800" b="1" dirty="0" smtClean="0">
                <a:solidFill>
                  <a:srgbClr val="0000FF"/>
                </a:solidFill>
              </a:rPr>
              <a:t>N BẢN THUYẾT MINH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152400" y="2313801"/>
            <a:ext cx="89916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1. Ôn tập v</a:t>
            </a:r>
            <a:r>
              <a:rPr lang="vi-VN" sz="2800" b="1" dirty="0" smtClean="0">
                <a:solidFill>
                  <a:srgbClr val="0000FF"/>
                </a:solidFill>
              </a:rPr>
              <a:t>ă</a:t>
            </a:r>
            <a:r>
              <a:rPr lang="pt-BR" sz="2800" b="1" dirty="0" smtClean="0">
                <a:solidFill>
                  <a:srgbClr val="0000FF"/>
                </a:solidFill>
              </a:rPr>
              <a:t>n bản thuyết minh</a:t>
            </a:r>
            <a:r>
              <a:rPr lang="pt-BR" sz="2800" dirty="0" smtClean="0">
                <a:solidFill>
                  <a:srgbClr val="0000FF"/>
                </a:solidFill>
              </a:rPr>
              <a:t>           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pt-BR" dirty="0"/>
              <a:t>  </a:t>
            </a:r>
            <a:r>
              <a:rPr lang="pt-BR" sz="2500" b="1" dirty="0">
                <a:solidFill>
                  <a:srgbClr val="FF3300"/>
                </a:solidFill>
              </a:rPr>
              <a:t>a. Khái niệm:</a:t>
            </a:r>
          </a:p>
          <a:p>
            <a:r>
              <a:rPr lang="vi-VN" sz="2500" b="1" dirty="0" smtClean="0"/>
              <a:t>     </a:t>
            </a:r>
            <a:r>
              <a:rPr lang="pt-BR" sz="2500" b="1" dirty="0" smtClean="0"/>
              <a:t>Là </a:t>
            </a:r>
            <a:r>
              <a:rPr lang="pt-BR" sz="2500" b="1" dirty="0"/>
              <a:t>kiểu VB thông dụng trong mọi lĩnh vực </a:t>
            </a:r>
            <a:r>
              <a:rPr lang="vi-VN" sz="2500" b="1" dirty="0"/>
              <a:t>đ</a:t>
            </a:r>
            <a:r>
              <a:rPr lang="pt-BR" sz="2500" b="1" dirty="0"/>
              <a:t>ời sống nhằm cung cấp tri thức khách quan về </a:t>
            </a:r>
            <a:r>
              <a:rPr lang="vi-VN" sz="2500" b="1" dirty="0"/>
              <a:t>đ</a:t>
            </a:r>
            <a:r>
              <a:rPr lang="pt-BR" sz="2500" b="1" dirty="0"/>
              <a:t>ặc </a:t>
            </a:r>
            <a:r>
              <a:rPr lang="vi-VN" sz="2500" b="1" dirty="0"/>
              <a:t>đ</a:t>
            </a:r>
            <a:r>
              <a:rPr lang="pt-BR" sz="2500" b="1" dirty="0"/>
              <a:t>iểm, tính chất, nguyên nhân...của các hiện t</a:t>
            </a:r>
            <a:r>
              <a:rPr lang="vi-VN" sz="2500" b="1" dirty="0"/>
              <a:t>ư</a:t>
            </a:r>
            <a:r>
              <a:rPr lang="pt-BR" sz="2500" b="1" dirty="0"/>
              <a:t>ợng và sự vật trong tự nhiên, xã hội bằng ph</a:t>
            </a:r>
            <a:r>
              <a:rPr lang="vi-VN" sz="2500" b="1" dirty="0"/>
              <a:t>ươ</a:t>
            </a:r>
            <a:r>
              <a:rPr lang="pt-BR" sz="2500" b="1" dirty="0"/>
              <a:t>ng thức trình bày, giới thiệu, giải thích.</a:t>
            </a:r>
          </a:p>
          <a:p>
            <a:r>
              <a:rPr lang="en-US" sz="2500" b="1" dirty="0"/>
              <a:t> </a:t>
            </a:r>
            <a:r>
              <a:rPr lang="pt-BR" sz="2500" b="1" dirty="0">
                <a:solidFill>
                  <a:srgbClr val="FF3300"/>
                </a:solidFill>
              </a:rPr>
              <a:t>b. Mục </a:t>
            </a:r>
            <a:r>
              <a:rPr lang="vi-VN" sz="2500" b="1" dirty="0">
                <a:solidFill>
                  <a:srgbClr val="FF3300"/>
                </a:solidFill>
              </a:rPr>
              <a:t>đ</a:t>
            </a:r>
            <a:r>
              <a:rPr lang="pt-BR" sz="2500" b="1" dirty="0">
                <a:solidFill>
                  <a:srgbClr val="FF3300"/>
                </a:solidFill>
              </a:rPr>
              <a:t>ích:</a:t>
            </a:r>
          </a:p>
          <a:p>
            <a:r>
              <a:rPr lang="pt-BR" sz="2500" b="1" dirty="0"/>
              <a:t>  Đáp ứng </a:t>
            </a:r>
            <a:r>
              <a:rPr lang="vi-VN" sz="2500" b="1" dirty="0"/>
              <a:t>đư</a:t>
            </a:r>
            <a:r>
              <a:rPr lang="pt-BR" sz="2500" b="1" dirty="0"/>
              <a:t>ợc nhu cầu hiểu biết, cung cấp cho con ng</a:t>
            </a:r>
            <a:r>
              <a:rPr lang="vi-VN" sz="2500" b="1" dirty="0"/>
              <a:t>ư</a:t>
            </a:r>
            <a:r>
              <a:rPr lang="pt-BR" sz="2500" b="1" dirty="0"/>
              <a:t>ời những tri thức tự nhiên và xã hội, </a:t>
            </a:r>
            <a:r>
              <a:rPr lang="vi-VN" sz="2500" b="1" dirty="0"/>
              <a:t>đ</a:t>
            </a:r>
            <a:r>
              <a:rPr lang="pt-BR" sz="2500" b="1" dirty="0"/>
              <a:t>ể có thể vận dụng vào phục vụ lợi ích của mình.</a:t>
            </a:r>
            <a:endParaRPr lang="en-US" sz="2500" b="1" dirty="0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1219200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200" dirty="0" smtClean="0"/>
              <a:t>I/</a:t>
            </a:r>
            <a:r>
              <a:rPr lang="en-US" sz="3200" b="1" dirty="0" smtClean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Sử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dụng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một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số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biện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pháp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nghệ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thuật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trong</a:t>
            </a:r>
            <a:r>
              <a:rPr lang="en-US" sz="3200" b="1" dirty="0">
                <a:solidFill>
                  <a:srgbClr val="FF3300"/>
                </a:solidFill>
              </a:rPr>
              <a:t> v</a:t>
            </a:r>
            <a:r>
              <a:rPr lang="vi-VN" sz="3200" b="1" dirty="0">
                <a:solidFill>
                  <a:srgbClr val="FF3300"/>
                </a:solidFill>
              </a:rPr>
              <a:t>ă</a:t>
            </a:r>
            <a:r>
              <a:rPr lang="en-US" sz="3200" b="1" dirty="0">
                <a:solidFill>
                  <a:srgbClr val="FF3300"/>
                </a:solidFill>
              </a:rPr>
              <a:t>n </a:t>
            </a:r>
            <a:r>
              <a:rPr lang="en-US" sz="3200" b="1" dirty="0" err="1">
                <a:solidFill>
                  <a:srgbClr val="FF3300"/>
                </a:solidFill>
              </a:rPr>
              <a:t>bản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thuyết</a:t>
            </a:r>
            <a:r>
              <a:rPr lang="en-US" sz="3200" b="1" dirty="0">
                <a:solidFill>
                  <a:srgbClr val="FF3300"/>
                </a:solidFill>
              </a:rPr>
              <a:t> minh</a:t>
            </a:r>
          </a:p>
        </p:txBody>
      </p:sp>
    </p:spTree>
    <p:custDataLst>
      <p:tags r:id="rId1"/>
    </p:custDataLst>
  </p:cSld>
  <p:clrMapOvr>
    <a:masterClrMapping/>
  </p:clrMapOvr>
  <p:transition spd="slow" advTm="83497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20208"/>
            <a:ext cx="9144000" cy="990600"/>
          </a:xfrm>
          <a:prstGeom prst="rect">
            <a:avLst/>
          </a:prstGeom>
          <a:solidFill>
            <a:srgbClr val="F6F4AA"/>
          </a:soli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38454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SỬ DỤNG MỘT SỐ BIỆN PHÁP</a:t>
            </a:r>
            <a:r>
              <a:rPr lang="vi-VN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NGHỆ THUẬT </a:t>
            </a:r>
            <a:r>
              <a:rPr lang="vi-VN" sz="2800" b="1" dirty="0" smtClean="0">
                <a:solidFill>
                  <a:srgbClr val="0000FF"/>
                </a:solidFill>
              </a:rPr>
              <a:t>          </a:t>
            </a:r>
            <a:r>
              <a:rPr lang="en-US" sz="2800" b="1" dirty="0" smtClean="0">
                <a:solidFill>
                  <a:srgbClr val="0000FF"/>
                </a:solidFill>
              </a:rPr>
              <a:t>TRONG V</a:t>
            </a:r>
            <a:r>
              <a:rPr lang="vi-VN" sz="2800" b="1" dirty="0" smtClean="0">
                <a:solidFill>
                  <a:srgbClr val="0000FF"/>
                </a:solidFill>
              </a:rPr>
              <a:t>Ă</a:t>
            </a:r>
            <a:r>
              <a:rPr lang="en-US" sz="2800" b="1" dirty="0" smtClean="0">
                <a:solidFill>
                  <a:srgbClr val="0000FF"/>
                </a:solidFill>
              </a:rPr>
              <a:t>N BẢN THUYẾT MINH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52400" y="2272129"/>
            <a:ext cx="8991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2800" b="1" dirty="0" smtClean="0">
                <a:solidFill>
                  <a:srgbClr val="FF3300"/>
                </a:solidFill>
              </a:rPr>
              <a:t>c.Tính </a:t>
            </a:r>
            <a:r>
              <a:rPr lang="pt-BR" sz="2800" b="1" dirty="0">
                <a:solidFill>
                  <a:srgbClr val="FF3300"/>
                </a:solidFill>
              </a:rPr>
              <a:t>chất </a:t>
            </a:r>
          </a:p>
          <a:p>
            <a:r>
              <a:rPr lang="pt-BR" sz="2800" b="1" dirty="0"/>
              <a:t>- Giới thiệu sự vật, hiện t</a:t>
            </a:r>
            <a:r>
              <a:rPr lang="vi-VN" sz="2800" b="1" dirty="0"/>
              <a:t>ư</a:t>
            </a:r>
            <a:r>
              <a:rPr lang="pt-BR" sz="2800" b="1" dirty="0"/>
              <a:t>ợng tự nhiên, xã hội.</a:t>
            </a:r>
          </a:p>
          <a:p>
            <a:r>
              <a:rPr lang="pt-BR" sz="2800" b="1" dirty="0"/>
              <a:t>- Tính chất của VB thuyết minh là xác thực, khoa học và rõ ràng </a:t>
            </a:r>
            <a:r>
              <a:rPr lang="vi-VN" sz="2800" b="1" dirty="0"/>
              <a:t>đ</a:t>
            </a:r>
            <a:r>
              <a:rPr lang="pt-BR" sz="2800" b="1" dirty="0"/>
              <a:t>ồng thời cũng cần hấp dẫn. Vì vậy VB thuyết minh sử dụng ngôn ngữ chính xác, cô </a:t>
            </a:r>
            <a:r>
              <a:rPr lang="vi-VN" sz="2800" b="1" dirty="0"/>
              <a:t>đ</a:t>
            </a:r>
            <a:r>
              <a:rPr lang="pt-BR" sz="2800" b="1" dirty="0"/>
              <a:t>ộng, chặt chẽ và sinh </a:t>
            </a:r>
            <a:r>
              <a:rPr lang="vi-VN" sz="2800" b="1" dirty="0"/>
              <a:t>đ</a:t>
            </a:r>
            <a:r>
              <a:rPr lang="pt-BR" sz="2800" b="1" dirty="0"/>
              <a:t>ộng.</a:t>
            </a:r>
          </a:p>
          <a:p>
            <a:r>
              <a:rPr lang="pt-BR" sz="2800" b="1" dirty="0"/>
              <a:t> </a:t>
            </a:r>
            <a:r>
              <a:rPr lang="en-US" sz="2800" b="1" dirty="0">
                <a:solidFill>
                  <a:srgbClr val="FF3300"/>
                </a:solidFill>
              </a:rPr>
              <a:t>d. </a:t>
            </a:r>
            <a:r>
              <a:rPr lang="en-US" sz="2800" b="1" dirty="0" err="1">
                <a:solidFill>
                  <a:srgbClr val="FF3300"/>
                </a:solidFill>
              </a:rPr>
              <a:t>Ph</a:t>
            </a:r>
            <a:r>
              <a:rPr lang="vi-VN" sz="2800" b="1" dirty="0">
                <a:solidFill>
                  <a:srgbClr val="FF3300"/>
                </a:solidFill>
              </a:rPr>
              <a:t>ươ</a:t>
            </a:r>
            <a:r>
              <a:rPr lang="en-US" sz="2800" b="1" dirty="0" err="1">
                <a:solidFill>
                  <a:srgbClr val="FF3300"/>
                </a:solidFill>
              </a:rPr>
              <a:t>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pháp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thuyết</a:t>
            </a:r>
            <a:r>
              <a:rPr lang="en-US" sz="2800" b="1" dirty="0">
                <a:solidFill>
                  <a:srgbClr val="FF3300"/>
                </a:solidFill>
              </a:rPr>
              <a:t> minh </a:t>
            </a:r>
          </a:p>
          <a:p>
            <a:r>
              <a:rPr lang="en-US" sz="2800" b="1" dirty="0"/>
              <a:t>   </a:t>
            </a:r>
            <a:r>
              <a:rPr lang="en-US" sz="2800" b="1" dirty="0" err="1"/>
              <a:t>Ph</a:t>
            </a:r>
            <a:r>
              <a:rPr lang="vi-VN" sz="2800" b="1" dirty="0"/>
              <a:t>ươ</a:t>
            </a:r>
            <a:r>
              <a:rPr lang="en-US" sz="2800" b="1" dirty="0" err="1"/>
              <a:t>ng</a:t>
            </a:r>
            <a:r>
              <a:rPr lang="en-US" sz="2800" b="1" dirty="0"/>
              <a:t> </a:t>
            </a:r>
            <a:r>
              <a:rPr lang="en-US" sz="2800" b="1" dirty="0" err="1"/>
              <a:t>pháp</a:t>
            </a:r>
            <a:r>
              <a:rPr lang="en-US" sz="2800" b="1" dirty="0"/>
              <a:t> </a:t>
            </a:r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vi-VN" sz="2800" b="1" dirty="0"/>
              <a:t>đ</a:t>
            </a:r>
            <a:r>
              <a:rPr lang="en-US" sz="2800" b="1" dirty="0" err="1"/>
              <a:t>ịnh</a:t>
            </a:r>
            <a:r>
              <a:rPr lang="en-US" sz="2800" b="1" dirty="0"/>
              <a:t> </a:t>
            </a:r>
            <a:r>
              <a:rPr lang="en-US" sz="2800" b="1" dirty="0" err="1"/>
              <a:t>nghĩa</a:t>
            </a:r>
            <a:r>
              <a:rPr lang="en-US" sz="2800" b="1" dirty="0"/>
              <a:t>, </a:t>
            </a:r>
            <a:r>
              <a:rPr lang="en-US" sz="2800" b="1" dirty="0" err="1"/>
              <a:t>giải</a:t>
            </a:r>
            <a:r>
              <a:rPr lang="en-US" sz="2800" b="1" dirty="0"/>
              <a:t> </a:t>
            </a:r>
            <a:r>
              <a:rPr lang="en-US" sz="2800" b="1" dirty="0" err="1"/>
              <a:t>thích</a:t>
            </a:r>
            <a:r>
              <a:rPr lang="en-US" sz="2800" b="1" dirty="0"/>
              <a:t>, </a:t>
            </a:r>
            <a:r>
              <a:rPr lang="en-US" sz="2800" b="1" dirty="0" err="1"/>
              <a:t>liệt</a:t>
            </a:r>
            <a:r>
              <a:rPr lang="en-US" sz="2800" b="1" dirty="0"/>
              <a:t> </a:t>
            </a:r>
            <a:r>
              <a:rPr lang="en-US" sz="2800" b="1" dirty="0" err="1"/>
              <a:t>kê</a:t>
            </a:r>
            <a:r>
              <a:rPr lang="en-US" sz="2800" b="1" dirty="0"/>
              <a:t>, </a:t>
            </a:r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en-US" sz="2800" b="1" dirty="0" err="1"/>
              <a:t>ví</a:t>
            </a:r>
            <a:r>
              <a:rPr lang="en-US" sz="2800" b="1" dirty="0"/>
              <a:t> </a:t>
            </a:r>
            <a:r>
              <a:rPr lang="en-US" sz="2800" b="1" dirty="0" err="1"/>
              <a:t>dụ</a:t>
            </a:r>
            <a:r>
              <a:rPr lang="en-US" sz="2800" b="1" dirty="0"/>
              <a:t>, </a:t>
            </a:r>
            <a:r>
              <a:rPr lang="en-US" sz="2800" b="1" dirty="0" err="1"/>
              <a:t>dùng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liệu</a:t>
            </a:r>
            <a:r>
              <a:rPr lang="en-US" sz="2800" b="1" dirty="0"/>
              <a:t>, so </a:t>
            </a:r>
            <a:r>
              <a:rPr lang="en-US" sz="2800" b="1" dirty="0" err="1"/>
              <a:t>sánh</a:t>
            </a:r>
            <a:r>
              <a:rPr lang="en-US" sz="2800" b="1" dirty="0"/>
              <a:t>, </a:t>
            </a:r>
            <a:r>
              <a:rPr lang="vi-VN" sz="2800" b="1" dirty="0"/>
              <a:t>đ</a:t>
            </a:r>
            <a:r>
              <a:rPr lang="en-US" sz="2800" b="1" dirty="0" err="1"/>
              <a:t>ối</a:t>
            </a:r>
            <a:r>
              <a:rPr lang="en-US" sz="2800" b="1" dirty="0"/>
              <a:t> </a:t>
            </a:r>
            <a:r>
              <a:rPr lang="en-US" sz="2800" b="1" dirty="0" err="1"/>
              <a:t>chiếu</a:t>
            </a:r>
            <a:r>
              <a:rPr lang="en-US" sz="2800" b="1" dirty="0"/>
              <a:t>,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,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loại</a:t>
            </a:r>
            <a:r>
              <a:rPr lang="en-US" sz="2800" b="1" dirty="0"/>
              <a:t>...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371600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I.</a:t>
            </a:r>
            <a:r>
              <a:rPr lang="vi-VN" sz="3200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dụng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thuật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v</a:t>
            </a:r>
            <a:r>
              <a:rPr lang="vi-VN" sz="3200" b="1" dirty="0">
                <a:solidFill>
                  <a:srgbClr val="FF0000"/>
                </a:solidFill>
              </a:rPr>
              <a:t>ă</a:t>
            </a:r>
            <a:r>
              <a:rPr lang="en-US" sz="3200" b="1" dirty="0">
                <a:solidFill>
                  <a:srgbClr val="FF0000"/>
                </a:solidFill>
              </a:rPr>
              <a:t>n </a:t>
            </a:r>
            <a:r>
              <a:rPr lang="en-US" sz="3200" b="1" dirty="0" err="1">
                <a:solidFill>
                  <a:srgbClr val="FF0000"/>
                </a:solidFill>
              </a:rPr>
              <a:t>bản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thuyết</a:t>
            </a:r>
            <a:r>
              <a:rPr lang="en-US" sz="3200" b="1" dirty="0">
                <a:solidFill>
                  <a:srgbClr val="FF0000"/>
                </a:solidFill>
              </a:rPr>
              <a:t> minh</a:t>
            </a:r>
          </a:p>
        </p:txBody>
      </p:sp>
    </p:spTree>
    <p:custDataLst>
      <p:tags r:id="rId1"/>
    </p:custDataLst>
  </p:cSld>
  <p:clrMapOvr>
    <a:masterClrMapping/>
  </p:clrMapOvr>
  <p:transition spd="slow" advTm="48786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5" descr="Ha_Long_-_v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7620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–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F6F4AA"/>
          </a:soli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188893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SỬ DỤNG MỘT SỐ BIỆN PHÁP</a:t>
            </a:r>
            <a:r>
              <a:rPr lang="vi-VN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NGHỆ THUẬT TRONG V</a:t>
            </a:r>
            <a:r>
              <a:rPr lang="vi-VN" sz="2800" b="1" dirty="0" smtClean="0">
                <a:solidFill>
                  <a:srgbClr val="0000FF"/>
                </a:solidFill>
              </a:rPr>
              <a:t>Ă</a:t>
            </a:r>
            <a:r>
              <a:rPr lang="en-US" sz="2800" b="1" dirty="0" smtClean="0">
                <a:solidFill>
                  <a:srgbClr val="0000FF"/>
                </a:solidFill>
              </a:rPr>
              <a:t>N BẢN THUYẾT MINH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152400" y="1981200"/>
            <a:ext cx="89916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/>
          </a:p>
          <a:p>
            <a:r>
              <a:rPr lang="vi-VN" sz="2800" b="1" dirty="0" smtClean="0">
                <a:solidFill>
                  <a:srgbClr val="0000FF"/>
                </a:solidFill>
              </a:rPr>
              <a:t> </a:t>
            </a:r>
            <a:r>
              <a:rPr lang="pt-BR" sz="2800" b="1" dirty="0" smtClean="0">
                <a:solidFill>
                  <a:srgbClr val="0000FF"/>
                </a:solidFill>
              </a:rPr>
              <a:t>1</a:t>
            </a:r>
            <a:r>
              <a:rPr lang="pt-BR" sz="2800" b="1" dirty="0">
                <a:solidFill>
                  <a:srgbClr val="0000FF"/>
                </a:solidFill>
              </a:rPr>
              <a:t>. Ôn tập v</a:t>
            </a:r>
            <a:r>
              <a:rPr lang="vi-VN" sz="2800" b="1" dirty="0">
                <a:solidFill>
                  <a:srgbClr val="0000FF"/>
                </a:solidFill>
              </a:rPr>
              <a:t>ă</a:t>
            </a:r>
            <a:r>
              <a:rPr lang="pt-BR" sz="2800" b="1" dirty="0">
                <a:solidFill>
                  <a:srgbClr val="0000FF"/>
                </a:solidFill>
              </a:rPr>
              <a:t>n bản thuyết minh</a:t>
            </a:r>
            <a:r>
              <a:rPr lang="pt-BR" sz="2800" dirty="0"/>
              <a:t>           </a:t>
            </a:r>
            <a:endParaRPr lang="en-US" sz="2800" dirty="0"/>
          </a:p>
          <a:p>
            <a:r>
              <a:rPr lang="pt-BR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b="1" dirty="0">
                <a:solidFill>
                  <a:srgbClr val="0000FF"/>
                </a:solidFill>
              </a:rPr>
              <a:t>. V</a:t>
            </a:r>
            <a:r>
              <a:rPr lang="vi-VN" sz="2800" b="1" dirty="0">
                <a:solidFill>
                  <a:srgbClr val="0000FF"/>
                </a:solidFill>
              </a:rPr>
              <a:t>ă</a:t>
            </a:r>
            <a:r>
              <a:rPr lang="en-US" sz="2800" b="1" dirty="0">
                <a:solidFill>
                  <a:srgbClr val="0000FF"/>
                </a:solidFill>
              </a:rPr>
              <a:t>n </a:t>
            </a:r>
            <a:r>
              <a:rPr lang="en-US" sz="2800" b="1" dirty="0" err="1">
                <a:solidFill>
                  <a:srgbClr val="0000FF"/>
                </a:solidFill>
              </a:rPr>
              <a:t>bản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thuyết</a:t>
            </a:r>
            <a:r>
              <a:rPr lang="en-US" sz="2800" b="1" dirty="0">
                <a:solidFill>
                  <a:srgbClr val="0000FF"/>
                </a:solidFill>
              </a:rPr>
              <a:t> minh </a:t>
            </a:r>
            <a:r>
              <a:rPr lang="en-US" sz="2800" b="1" dirty="0" err="1">
                <a:solidFill>
                  <a:srgbClr val="0000FF"/>
                </a:solidFill>
              </a:rPr>
              <a:t>sử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dụng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số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biện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pháp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nghệ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thuật</a:t>
            </a:r>
            <a:r>
              <a:rPr lang="en-US" sz="2800" b="1" dirty="0"/>
              <a:t>. </a:t>
            </a:r>
          </a:p>
          <a:p>
            <a:r>
              <a:rPr lang="en-US" sz="2800" b="1" dirty="0"/>
              <a:t>   </a:t>
            </a:r>
            <a:r>
              <a:rPr lang="pt-BR" sz="2800" b="1" dirty="0"/>
              <a:t>a. V</a:t>
            </a:r>
            <a:r>
              <a:rPr lang="vi-VN" sz="2800" b="1" dirty="0"/>
              <a:t>ă</a:t>
            </a:r>
            <a:r>
              <a:rPr lang="pt-BR" sz="2800" b="1" dirty="0"/>
              <a:t>n bản </a:t>
            </a:r>
            <a:r>
              <a:rPr lang="pt-BR" sz="2800" b="1" dirty="0" smtClean="0"/>
              <a:t>: </a:t>
            </a:r>
            <a:endParaRPr lang="pt-BR" sz="2800" b="1" dirty="0"/>
          </a:p>
          <a:p>
            <a:r>
              <a:rPr lang="pt-BR" sz="2800" b="1" dirty="0"/>
              <a:t>                 </a:t>
            </a:r>
            <a:r>
              <a:rPr lang="pt-BR" sz="2800" b="1" dirty="0">
                <a:solidFill>
                  <a:srgbClr val="0000FF"/>
                </a:solidFill>
              </a:rPr>
              <a:t>Hạ Long-</a:t>
            </a:r>
            <a:r>
              <a:rPr lang="vi-VN" sz="2800" b="1" dirty="0">
                <a:solidFill>
                  <a:srgbClr val="0000FF"/>
                </a:solidFill>
              </a:rPr>
              <a:t>đ</a:t>
            </a:r>
            <a:r>
              <a:rPr lang="pt-BR" sz="2800" b="1" dirty="0">
                <a:solidFill>
                  <a:srgbClr val="0000FF"/>
                </a:solidFill>
              </a:rPr>
              <a:t>á và n</a:t>
            </a:r>
            <a:r>
              <a:rPr lang="vi-VN" sz="2800" b="1" dirty="0">
                <a:solidFill>
                  <a:srgbClr val="0000FF"/>
                </a:solidFill>
              </a:rPr>
              <a:t>ư</a:t>
            </a:r>
            <a:r>
              <a:rPr lang="pt-BR" sz="2800" b="1" dirty="0">
                <a:solidFill>
                  <a:srgbClr val="0000FF"/>
                </a:solidFill>
              </a:rPr>
              <a:t>ớc</a:t>
            </a:r>
          </a:p>
          <a:p>
            <a:r>
              <a:rPr lang="pt-BR" sz="2800" b="1" dirty="0"/>
              <a:t>- Đối t</a:t>
            </a:r>
            <a:r>
              <a:rPr lang="vi-VN" sz="2800" b="1" dirty="0"/>
              <a:t>ư</a:t>
            </a:r>
            <a:r>
              <a:rPr lang="pt-BR" sz="2800" b="1" dirty="0"/>
              <a:t>ợng thuyết minh: </a:t>
            </a:r>
            <a:r>
              <a:rPr lang="pt-BR" sz="2800" b="1" dirty="0">
                <a:solidFill>
                  <a:srgbClr val="0000FF"/>
                </a:solidFill>
              </a:rPr>
              <a:t>Sự kì lạ của Đá và n</a:t>
            </a:r>
            <a:r>
              <a:rPr lang="vi-VN" sz="2800" b="1" dirty="0">
                <a:solidFill>
                  <a:srgbClr val="0000FF"/>
                </a:solidFill>
              </a:rPr>
              <a:t>ư</a:t>
            </a:r>
            <a:r>
              <a:rPr lang="pt-BR" sz="2800" b="1" dirty="0">
                <a:solidFill>
                  <a:srgbClr val="0000FF"/>
                </a:solidFill>
              </a:rPr>
              <a:t>ớc ở  Hạ Long</a:t>
            </a:r>
            <a:r>
              <a:rPr lang="pt-BR" sz="2800" b="1" dirty="0"/>
              <a:t> (vấn </a:t>
            </a:r>
            <a:r>
              <a:rPr lang="vi-VN" sz="2800" b="1" dirty="0"/>
              <a:t>đ</a:t>
            </a:r>
            <a:r>
              <a:rPr lang="pt-BR" sz="2800" b="1" dirty="0"/>
              <a:t>ề trừu t</a:t>
            </a:r>
            <a:r>
              <a:rPr lang="vi-VN" sz="2800" b="1" dirty="0"/>
              <a:t>ư</a:t>
            </a:r>
            <a:r>
              <a:rPr lang="pt-BR" sz="2800" b="1" dirty="0"/>
              <a:t>ợng bản chất của sinh vật.)</a:t>
            </a:r>
          </a:p>
          <a:p>
            <a:r>
              <a:rPr lang="pt-BR" sz="2800" b="1" dirty="0"/>
              <a:t>- Ph</a:t>
            </a:r>
            <a:r>
              <a:rPr lang="vi-VN" sz="2800" b="1" dirty="0"/>
              <a:t>ươ</a:t>
            </a:r>
            <a:r>
              <a:rPr lang="pt-BR" sz="2800" b="1" dirty="0"/>
              <a:t>ng pháp thuyết minh: Kết hợp </a:t>
            </a:r>
            <a:r>
              <a:rPr lang="pt-BR" sz="2800" b="1" dirty="0">
                <a:solidFill>
                  <a:srgbClr val="0000FF"/>
                </a:solidFill>
              </a:rPr>
              <a:t>giải thích</a:t>
            </a:r>
            <a:r>
              <a:rPr lang="pt-BR" sz="2800" b="1" dirty="0"/>
              <a:t> những khái niệm trừu t</a:t>
            </a:r>
            <a:r>
              <a:rPr lang="vi-VN" sz="2800" b="1" dirty="0"/>
              <a:t>ư</a:t>
            </a:r>
            <a:r>
              <a:rPr lang="pt-BR" sz="2800" b="1" dirty="0"/>
              <a:t>ợng, </a:t>
            </a:r>
            <a:r>
              <a:rPr lang="pt-BR" sz="2800" b="1" dirty="0">
                <a:solidFill>
                  <a:srgbClr val="0000FF"/>
                </a:solidFill>
              </a:rPr>
              <a:t>miêu tả</a:t>
            </a:r>
            <a:r>
              <a:rPr lang="pt-BR" sz="2800" b="1" dirty="0"/>
              <a:t> sự vận </a:t>
            </a:r>
            <a:r>
              <a:rPr lang="vi-VN" sz="2800" b="1" dirty="0"/>
              <a:t>đ</a:t>
            </a:r>
            <a:r>
              <a:rPr lang="pt-BR" sz="2800" b="1" dirty="0"/>
              <a:t>ộng của n</a:t>
            </a:r>
            <a:r>
              <a:rPr lang="vi-VN" sz="2800" b="1" dirty="0"/>
              <a:t>ư</a:t>
            </a:r>
            <a:r>
              <a:rPr lang="pt-BR" sz="2800" b="1" dirty="0"/>
              <a:t>ớc</a:t>
            </a:r>
            <a:r>
              <a:rPr lang="en-US" sz="2800" b="1" dirty="0"/>
              <a:t>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371600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I.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dụng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biện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pháp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thuật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v</a:t>
            </a:r>
            <a:r>
              <a:rPr lang="vi-VN" sz="2800" b="1" dirty="0">
                <a:solidFill>
                  <a:srgbClr val="FF0000"/>
                </a:solidFill>
              </a:rPr>
              <a:t>ă</a:t>
            </a:r>
            <a:r>
              <a:rPr lang="en-US" sz="2800" b="1" dirty="0">
                <a:solidFill>
                  <a:srgbClr val="FF0000"/>
                </a:solidFill>
              </a:rPr>
              <a:t>n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thuyết</a:t>
            </a:r>
            <a:r>
              <a:rPr lang="en-US" sz="2800" b="1" dirty="0">
                <a:solidFill>
                  <a:srgbClr val="FF0000"/>
                </a:solidFill>
              </a:rPr>
              <a:t> minh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0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0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0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0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0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0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304213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Câu hỏi thảo luận:</a:t>
            </a:r>
          </a:p>
          <a:p>
            <a:pPr algn="just">
              <a:buSzPts val="3600"/>
              <a:buFont typeface="Times New Roman" panose="02020603050405020304" pitchFamily="18" charset="0"/>
              <a:buChar char="•"/>
            </a:pPr>
            <a:r>
              <a:rPr lang="vi-VN" altLang="en-US" sz="4000" b="1" i="1">
                <a:solidFill>
                  <a:srgbClr val="000066"/>
                </a:solidFill>
                <a:latin typeface="Times New Roman" panose="02020603050405020304" pitchFamily="18" charset="0"/>
              </a:rPr>
              <a:t>Đồng thời với các phương pháp thuyết minh trên để cho sinh động tác giả còn vận dụng </a:t>
            </a:r>
            <a:r>
              <a:rPr lang="vi-VN" altLang="en-US" sz="4000" b="1" i="1">
                <a:solidFill>
                  <a:srgbClr val="800000"/>
                </a:solidFill>
                <a:latin typeface="Times New Roman" panose="02020603050405020304" pitchFamily="18" charset="0"/>
              </a:rPr>
              <a:t>biện pháp nghệ thuật</a:t>
            </a:r>
            <a:r>
              <a:rPr lang="vi-VN" altLang="en-US" sz="4000" b="1" i="1">
                <a:solidFill>
                  <a:srgbClr val="000066"/>
                </a:solidFill>
                <a:latin typeface="Times New Roman" panose="02020603050405020304" pitchFamily="18" charset="0"/>
              </a:rPr>
              <a:t> nào?</a:t>
            </a:r>
          </a:p>
          <a:p>
            <a:pPr algn="just">
              <a:buSzPts val="3600"/>
              <a:buFont typeface="Times New Roman" panose="02020603050405020304" pitchFamily="18" charset="0"/>
              <a:buChar char="•"/>
            </a:pPr>
            <a:r>
              <a:rPr lang="vi-VN" altLang="en-US" sz="4000" b="1" i="1">
                <a:solidFill>
                  <a:srgbClr val="000066"/>
                </a:solidFill>
                <a:latin typeface="Times New Roman" panose="02020603050405020304" pitchFamily="18" charset="0"/>
              </a:rPr>
              <a:t>  Hãy đọc câu văn nêu khái quát sự kì lạ của Hạ Long.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4000" b="1" i="1">
              <a:solidFill>
                <a:srgbClr val="000066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1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F6F4AA"/>
          </a:soli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158924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SỬ DỤNG MỘT SỐ BIỆN PHÁP</a:t>
            </a:r>
            <a:r>
              <a:rPr lang="vi-VN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NGHỆ THUẬT TRONG V</a:t>
            </a:r>
            <a:r>
              <a:rPr lang="vi-VN" sz="2800" b="1" dirty="0" smtClean="0">
                <a:solidFill>
                  <a:srgbClr val="0000FF"/>
                </a:solidFill>
              </a:rPr>
              <a:t>Ă</a:t>
            </a:r>
            <a:r>
              <a:rPr lang="en-US" sz="2800" b="1" dirty="0" smtClean="0">
                <a:solidFill>
                  <a:srgbClr val="0000FF"/>
                </a:solidFill>
              </a:rPr>
              <a:t>N BẢN THUYẾT MINH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500" dirty="0" smtClean="0"/>
              <a:t>2</a:t>
            </a:r>
            <a:r>
              <a:rPr lang="en-US" sz="2500" b="1" dirty="0"/>
              <a:t>. V</a:t>
            </a:r>
            <a:r>
              <a:rPr lang="vi-VN" sz="2500" b="1" dirty="0"/>
              <a:t>ă</a:t>
            </a:r>
            <a:r>
              <a:rPr lang="en-US" sz="2500" b="1" dirty="0"/>
              <a:t>n </a:t>
            </a:r>
            <a:r>
              <a:rPr lang="en-US" sz="2500" b="1" dirty="0" err="1"/>
              <a:t>bản</a:t>
            </a:r>
            <a:r>
              <a:rPr lang="en-US" sz="2500" b="1" dirty="0"/>
              <a:t> </a:t>
            </a:r>
            <a:r>
              <a:rPr lang="en-US" sz="2500" b="1" dirty="0" err="1"/>
              <a:t>thuyết</a:t>
            </a:r>
            <a:r>
              <a:rPr lang="en-US" sz="2500" b="1" dirty="0"/>
              <a:t> minh </a:t>
            </a:r>
            <a:r>
              <a:rPr lang="en-US" sz="2500" b="1" dirty="0" err="1"/>
              <a:t>sử</a:t>
            </a:r>
            <a:r>
              <a:rPr lang="en-US" sz="2500" b="1" dirty="0"/>
              <a:t> </a:t>
            </a:r>
            <a:r>
              <a:rPr lang="en-US" sz="2500" b="1" dirty="0" err="1"/>
              <a:t>dụng</a:t>
            </a:r>
            <a:r>
              <a:rPr lang="en-US" sz="2500" b="1" dirty="0"/>
              <a:t> </a:t>
            </a:r>
            <a:r>
              <a:rPr lang="en-US" sz="2500" b="1" dirty="0" err="1"/>
              <a:t>một</a:t>
            </a:r>
            <a:r>
              <a:rPr lang="en-US" sz="2500" b="1" dirty="0"/>
              <a:t> </a:t>
            </a:r>
            <a:r>
              <a:rPr lang="en-US" sz="2500" b="1" dirty="0" err="1"/>
              <a:t>số</a:t>
            </a:r>
            <a:r>
              <a:rPr lang="en-US" sz="2500" b="1" dirty="0"/>
              <a:t> </a:t>
            </a:r>
            <a:r>
              <a:rPr lang="en-US" sz="2500" b="1" dirty="0" err="1"/>
              <a:t>biện</a:t>
            </a:r>
            <a:r>
              <a:rPr lang="en-US" sz="2500" b="1" dirty="0"/>
              <a:t> </a:t>
            </a:r>
            <a:r>
              <a:rPr lang="en-US" sz="2500" b="1" dirty="0" err="1"/>
              <a:t>pháp</a:t>
            </a:r>
            <a:r>
              <a:rPr lang="en-US" sz="2500" b="1" dirty="0"/>
              <a:t> </a:t>
            </a:r>
            <a:r>
              <a:rPr lang="en-US" sz="2500" b="1" dirty="0" err="1"/>
              <a:t>nghệ</a:t>
            </a:r>
            <a:r>
              <a:rPr lang="en-US" sz="2500" b="1" dirty="0"/>
              <a:t> </a:t>
            </a:r>
            <a:r>
              <a:rPr lang="en-US" sz="2500" b="1" dirty="0" err="1"/>
              <a:t>thuật</a:t>
            </a:r>
            <a:r>
              <a:rPr lang="en-US" sz="2500" b="1" dirty="0"/>
              <a:t>. </a:t>
            </a:r>
          </a:p>
          <a:p>
            <a:r>
              <a:rPr lang="en-US" sz="2500" b="1" dirty="0"/>
              <a:t>   </a:t>
            </a:r>
            <a:r>
              <a:rPr lang="pt-BR" sz="2500" b="1" dirty="0"/>
              <a:t>a. V</a:t>
            </a:r>
            <a:r>
              <a:rPr lang="vi-VN" sz="2500" b="1" dirty="0"/>
              <a:t>ă</a:t>
            </a:r>
            <a:r>
              <a:rPr lang="pt-BR" sz="2500" b="1" dirty="0"/>
              <a:t>n bản mẫu:  </a:t>
            </a:r>
            <a:r>
              <a:rPr lang="pt-BR" sz="2500" b="1" dirty="0">
                <a:solidFill>
                  <a:srgbClr val="0000FF"/>
                </a:solidFill>
              </a:rPr>
              <a:t>Hạ Long-</a:t>
            </a:r>
            <a:r>
              <a:rPr lang="vi-VN" sz="2500" b="1" dirty="0">
                <a:solidFill>
                  <a:srgbClr val="0000FF"/>
                </a:solidFill>
              </a:rPr>
              <a:t>đ</a:t>
            </a:r>
            <a:r>
              <a:rPr lang="pt-BR" sz="2500" b="1" dirty="0">
                <a:solidFill>
                  <a:srgbClr val="0000FF"/>
                </a:solidFill>
              </a:rPr>
              <a:t>á và n</a:t>
            </a:r>
            <a:r>
              <a:rPr lang="vi-VN" sz="2500" b="1" dirty="0">
                <a:solidFill>
                  <a:srgbClr val="0000FF"/>
                </a:solidFill>
              </a:rPr>
              <a:t>ư</a:t>
            </a:r>
            <a:r>
              <a:rPr lang="pt-BR" sz="2500" b="1" dirty="0">
                <a:solidFill>
                  <a:srgbClr val="0000FF"/>
                </a:solidFill>
              </a:rPr>
              <a:t>ớc</a:t>
            </a:r>
          </a:p>
          <a:p>
            <a:r>
              <a:rPr lang="pt-BR" sz="2300" b="1" dirty="0"/>
              <a:t>Sự kì lạ của Hạ Long 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+Sự sáng tạo của n</a:t>
            </a:r>
            <a:r>
              <a:rPr lang="vi-VN" sz="2300" b="1" dirty="0"/>
              <a:t>ư</a:t>
            </a:r>
            <a:r>
              <a:rPr lang="pt-BR" sz="2300" b="1" dirty="0"/>
              <a:t>ớc làm cho </a:t>
            </a:r>
            <a:r>
              <a:rPr lang="vi-VN" sz="2300" b="1" dirty="0"/>
              <a:t>đ</a:t>
            </a:r>
            <a:r>
              <a:rPr lang="pt-BR" sz="2300" b="1" dirty="0"/>
              <a:t>á sống dậy linh hoạt, có tâm hồn.</a:t>
            </a:r>
          </a:p>
          <a:p>
            <a:r>
              <a:rPr lang="pt-BR" sz="2300" b="1" dirty="0"/>
              <a:t>- Đá có tuổi: già trẻ...</a:t>
            </a:r>
          </a:p>
          <a:p>
            <a:r>
              <a:rPr lang="pt-BR" sz="2300" b="1" dirty="0"/>
              <a:t>- Đá có tâm hồn, tính cách: tinh nghịch , nghiêm trang...</a:t>
            </a:r>
          </a:p>
          <a:p>
            <a:r>
              <a:rPr lang="pt-BR" sz="2300" b="1" dirty="0"/>
              <a:t>- Đá có cảm xúc: vui, buồn...</a:t>
            </a:r>
          </a:p>
          <a:p>
            <a:r>
              <a:rPr lang="pt-BR" sz="2300" b="1" dirty="0"/>
              <a:t>- Đá biết tụ họp: trò chuyện...</a:t>
            </a:r>
          </a:p>
          <a:p>
            <a:r>
              <a:rPr lang="pt-BR" sz="2300" b="1" dirty="0"/>
              <a:t>+N</a:t>
            </a:r>
            <a:r>
              <a:rPr lang="vi-VN" sz="2300" b="1" dirty="0"/>
              <a:t>ư</a:t>
            </a:r>
            <a:r>
              <a:rPr lang="pt-BR" sz="2300" b="1" dirty="0"/>
              <a:t>ớc tạo nên sự di chuyển...</a:t>
            </a:r>
          </a:p>
          <a:p>
            <a:r>
              <a:rPr lang="pt-BR" sz="2300" b="1" dirty="0"/>
              <a:t>+Tuỳ theo góc </a:t>
            </a:r>
            <a:r>
              <a:rPr lang="vi-VN" sz="2300" b="1" dirty="0"/>
              <a:t>đ</a:t>
            </a:r>
            <a:r>
              <a:rPr lang="pt-BR" sz="2300" b="1" dirty="0"/>
              <a:t>ộ và tốc </a:t>
            </a:r>
            <a:r>
              <a:rPr lang="vi-VN" sz="2300" b="1" dirty="0"/>
              <a:t>đ</a:t>
            </a:r>
            <a:r>
              <a:rPr lang="pt-BR" sz="2300" b="1" dirty="0"/>
              <a:t>ộ di chuyển.</a:t>
            </a:r>
          </a:p>
          <a:p>
            <a:r>
              <a:rPr lang="pt-BR" sz="2300" b="1" dirty="0"/>
              <a:t>+ Tuỳ theo h</a:t>
            </a:r>
            <a:r>
              <a:rPr lang="vi-VN" sz="2300" b="1" dirty="0"/>
              <a:t>ư</a:t>
            </a:r>
            <a:r>
              <a:rPr lang="pt-BR" sz="2300" b="1" dirty="0"/>
              <a:t>ớng ánh sáng rọi vào chúng.</a:t>
            </a:r>
          </a:p>
          <a:p>
            <a:r>
              <a:rPr lang="pt-BR" sz="2500" b="1" dirty="0"/>
              <a:t>* </a:t>
            </a:r>
            <a:r>
              <a:rPr lang="pt-BR" sz="2500" b="1" dirty="0">
                <a:solidFill>
                  <a:srgbClr val="0000FF"/>
                </a:solidFill>
              </a:rPr>
              <a:t>Triết lý: Thiên nhiên tạo nên thế giới bằng những nghịch lý </a:t>
            </a:r>
            <a:r>
              <a:rPr lang="vi-VN" sz="2500" b="1" dirty="0">
                <a:solidFill>
                  <a:srgbClr val="0000FF"/>
                </a:solidFill>
              </a:rPr>
              <a:t>đ</a:t>
            </a:r>
            <a:r>
              <a:rPr lang="pt-BR" sz="2500" b="1" dirty="0">
                <a:solidFill>
                  <a:srgbClr val="0000FF"/>
                </a:solidFill>
              </a:rPr>
              <a:t>ến lạ lùng.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1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1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1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1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18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1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1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1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374650"/>
            <a:ext cx="8529638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>
                <a:latin typeface=".VnTime" panose="020B7200000000000000" pitchFamily="34" charset="0"/>
              </a:rPr>
              <a:t>	</a:t>
            </a:r>
            <a:r>
              <a:rPr lang="vi-V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Tưởng tượng</a:t>
            </a:r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những cuộc dạo chơi đúng hơn là các khả năng dạo chơi: thả cho thuyền nổi trôi hoặc buông theo dòng, hoặc chèo nhẹ, hoặc lướt nhanh hoặc tùy hứng lúc nhanh lúc dừng (toàn bài dùng 8 chữ “có thể” ) khơi gợi những cảm giác có thể có: bỗng nhiên nhí nhảnh tinh nghịch hơn, buồn hơn hay vui hơn...hóa thân không ngừng.</a:t>
            </a:r>
          </a:p>
          <a:p>
            <a:pPr algn="just"/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vi-V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Dùng phép nhân hóa</a:t>
            </a:r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để tả các đảo đá: gọi chúng là thập loại chúng sinh, phải là thế giới người, là bọn người bằng đá hối hả trở về.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3200" b="1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63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F6F4AA"/>
          </a:soli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188893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SỬ DỤNG MỘT SỐ BIỆN PHÁ</a:t>
            </a:r>
            <a:r>
              <a:rPr lang="vi-VN" sz="2800" b="1" dirty="0" smtClean="0">
                <a:solidFill>
                  <a:srgbClr val="0000FF"/>
                </a:solidFill>
              </a:rPr>
              <a:t>P </a:t>
            </a:r>
            <a:r>
              <a:rPr lang="en-US" sz="2800" b="1" dirty="0" smtClean="0">
                <a:solidFill>
                  <a:srgbClr val="0000FF"/>
                </a:solidFill>
              </a:rPr>
              <a:t>NGHỆ THUẬT TRONG V</a:t>
            </a:r>
            <a:r>
              <a:rPr lang="vi-VN" sz="2800" b="1" dirty="0" smtClean="0">
                <a:solidFill>
                  <a:srgbClr val="0000FF"/>
                </a:solidFill>
              </a:rPr>
              <a:t>Ă</a:t>
            </a:r>
            <a:r>
              <a:rPr lang="en-US" sz="2800" b="1" dirty="0" smtClean="0">
                <a:solidFill>
                  <a:srgbClr val="0000FF"/>
                </a:solidFill>
              </a:rPr>
              <a:t>N BẢN THUYẾT MINH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52400" y="1539419"/>
            <a:ext cx="8839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 dirty="0"/>
          </a:p>
          <a:p>
            <a:r>
              <a:rPr lang="pt-BR" sz="2400" dirty="0" smtClean="0"/>
              <a:t>         </a:t>
            </a:r>
            <a:endParaRPr lang="en-US" sz="2400" dirty="0"/>
          </a:p>
          <a:p>
            <a:r>
              <a:rPr lang="pt-BR" sz="2400" dirty="0"/>
              <a:t> </a:t>
            </a:r>
            <a:r>
              <a:rPr lang="en-US" sz="2800" b="1" dirty="0">
                <a:latin typeface="Times New Roman" pitchFamily="18" charset="0"/>
              </a:rPr>
              <a:t>2</a:t>
            </a:r>
            <a:r>
              <a:rPr lang="en-US" sz="2800" b="1" dirty="0"/>
              <a:t>. V</a:t>
            </a:r>
            <a:r>
              <a:rPr lang="vi-VN" sz="2800" b="1" dirty="0"/>
              <a:t>ă</a:t>
            </a:r>
            <a:r>
              <a:rPr lang="en-US" sz="2800" b="1" dirty="0"/>
              <a:t>n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thuyết</a:t>
            </a:r>
            <a:r>
              <a:rPr lang="en-US" sz="2800" b="1" dirty="0"/>
              <a:t> minh </a:t>
            </a:r>
            <a:r>
              <a:rPr lang="en-US" sz="2800" b="1" dirty="0" err="1"/>
              <a:t>sử</a:t>
            </a:r>
            <a:r>
              <a:rPr lang="en-US" sz="2800" b="1" dirty="0"/>
              <a:t> </a:t>
            </a:r>
            <a:r>
              <a:rPr lang="en-US" sz="2800" b="1" dirty="0" err="1"/>
              <a:t>dụng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biện</a:t>
            </a:r>
            <a:r>
              <a:rPr lang="en-US" sz="2800" b="1" dirty="0"/>
              <a:t> </a:t>
            </a:r>
            <a:r>
              <a:rPr lang="en-US" sz="2800" b="1" dirty="0" err="1"/>
              <a:t>pháp</a:t>
            </a:r>
            <a:r>
              <a:rPr lang="en-US" sz="2800" b="1" dirty="0"/>
              <a:t> </a:t>
            </a:r>
            <a:r>
              <a:rPr lang="en-US" sz="2800" b="1" dirty="0" err="1"/>
              <a:t>nghệ</a:t>
            </a:r>
            <a:r>
              <a:rPr lang="en-US" sz="2800" b="1" dirty="0"/>
              <a:t> </a:t>
            </a:r>
            <a:r>
              <a:rPr lang="en-US" sz="2800" b="1" dirty="0" err="1"/>
              <a:t>thuật</a:t>
            </a:r>
            <a:r>
              <a:rPr lang="en-US" sz="2800" b="1" dirty="0"/>
              <a:t>. </a:t>
            </a:r>
          </a:p>
          <a:p>
            <a:r>
              <a:rPr lang="en-US" sz="2800" b="1" dirty="0"/>
              <a:t>   </a:t>
            </a:r>
            <a:r>
              <a:rPr lang="pt-BR" sz="2800" b="1" dirty="0"/>
              <a:t>a. V</a:t>
            </a:r>
            <a:r>
              <a:rPr lang="vi-VN" sz="2800" b="1" dirty="0"/>
              <a:t>ă</a:t>
            </a:r>
            <a:r>
              <a:rPr lang="pt-BR" sz="2800" b="1" dirty="0"/>
              <a:t>n bản mẫu: </a:t>
            </a:r>
          </a:p>
          <a:p>
            <a:pPr algn="ctr"/>
            <a:r>
              <a:rPr lang="pt-BR" sz="2800" b="1" dirty="0"/>
              <a:t>                 </a:t>
            </a:r>
            <a:r>
              <a:rPr lang="pt-BR" sz="2800" b="1" dirty="0">
                <a:solidFill>
                  <a:srgbClr val="0000FF"/>
                </a:solidFill>
              </a:rPr>
              <a:t>Hạ Long-</a:t>
            </a:r>
            <a:r>
              <a:rPr lang="vi-VN" sz="2800" b="1" dirty="0">
                <a:solidFill>
                  <a:srgbClr val="0000FF"/>
                </a:solidFill>
              </a:rPr>
              <a:t>đ</a:t>
            </a:r>
            <a:r>
              <a:rPr lang="pt-BR" sz="2800" b="1" dirty="0">
                <a:solidFill>
                  <a:srgbClr val="0000FF"/>
                </a:solidFill>
              </a:rPr>
              <a:t>á và n</a:t>
            </a:r>
            <a:r>
              <a:rPr lang="vi-VN" sz="2800" b="1" dirty="0">
                <a:solidFill>
                  <a:srgbClr val="0000FF"/>
                </a:solidFill>
              </a:rPr>
              <a:t>ư</a:t>
            </a:r>
            <a:r>
              <a:rPr lang="pt-BR" sz="2800" b="1" dirty="0">
                <a:solidFill>
                  <a:srgbClr val="0000FF"/>
                </a:solidFill>
              </a:rPr>
              <a:t>ớc</a:t>
            </a:r>
          </a:p>
          <a:p>
            <a:r>
              <a:rPr lang="pt-BR" sz="2800" b="1" i="1" dirty="0"/>
              <a:t>Biện pháp t</a:t>
            </a:r>
            <a:r>
              <a:rPr lang="vi-VN" sz="2800" b="1" i="1" dirty="0"/>
              <a:t>ư</a:t>
            </a:r>
            <a:r>
              <a:rPr lang="pt-BR" sz="2800" b="1" i="1" dirty="0"/>
              <a:t>ởng t</a:t>
            </a:r>
            <a:r>
              <a:rPr lang="vi-VN" sz="2800" b="1" i="1" dirty="0"/>
              <a:t>ư</a:t>
            </a:r>
            <a:r>
              <a:rPr lang="pt-BR" sz="2800" b="1" i="1" dirty="0"/>
              <a:t>ợng, liên t</a:t>
            </a:r>
            <a:r>
              <a:rPr lang="vi-VN" sz="2800" b="1" i="1" dirty="0"/>
              <a:t>ư</a:t>
            </a:r>
            <a:r>
              <a:rPr lang="pt-BR" sz="2800" b="1" i="1" dirty="0"/>
              <a:t>ởng: t</a:t>
            </a:r>
            <a:r>
              <a:rPr lang="vi-VN" sz="2800" b="1" i="1" dirty="0"/>
              <a:t>ư</a:t>
            </a:r>
            <a:r>
              <a:rPr lang="pt-BR" sz="2800" b="1" i="1" dirty="0"/>
              <a:t>ởng t</a:t>
            </a:r>
            <a:r>
              <a:rPr lang="vi-VN" sz="2800" b="1" i="1" dirty="0"/>
              <a:t>ư</a:t>
            </a:r>
            <a:r>
              <a:rPr lang="pt-BR" sz="2800" b="1" i="1" dirty="0"/>
              <a:t>ợng những cuộc dạo ch</a:t>
            </a:r>
            <a:r>
              <a:rPr lang="vi-VN" sz="2800" b="1" i="1" dirty="0"/>
              <a:t>ơ</a:t>
            </a:r>
            <a:r>
              <a:rPr lang="pt-BR" sz="2800" b="1" i="1" dirty="0"/>
              <a:t>i (các khả n</a:t>
            </a:r>
            <a:r>
              <a:rPr lang="vi-VN" sz="2800" b="1" i="1" dirty="0"/>
              <a:t>ă</a:t>
            </a:r>
            <a:r>
              <a:rPr lang="pt-BR" sz="2800" b="1" i="1" dirty="0"/>
              <a:t>ng dạo ch</a:t>
            </a:r>
            <a:r>
              <a:rPr lang="vi-VN" sz="2800" b="1" i="1" dirty="0"/>
              <a:t>ơ</a:t>
            </a:r>
            <a:r>
              <a:rPr lang="pt-BR" sz="2800" b="1" i="1" dirty="0"/>
              <a:t>i), kh</a:t>
            </a:r>
            <a:r>
              <a:rPr lang="vi-VN" sz="2800" b="1" i="1" dirty="0"/>
              <a:t>ơ</a:t>
            </a:r>
            <a:r>
              <a:rPr lang="pt-BR" sz="2800" b="1" i="1" dirty="0"/>
              <a:t>i gợi những cảm giác có thể có, dùng phép </a:t>
            </a:r>
            <a:r>
              <a:rPr lang="pt-BR" sz="2800" b="1" dirty="0"/>
              <a:t>nhân hoá</a:t>
            </a:r>
            <a:r>
              <a:rPr lang="pt-BR" sz="2800" b="1" i="1" dirty="0"/>
              <a:t> </a:t>
            </a:r>
            <a:r>
              <a:rPr lang="vi-VN" sz="2800" b="1" i="1" dirty="0"/>
              <a:t>đ</a:t>
            </a:r>
            <a:r>
              <a:rPr lang="pt-BR" sz="2800" b="1" i="1" dirty="0"/>
              <a:t>ể tả các </a:t>
            </a:r>
            <a:r>
              <a:rPr lang="vi-VN" sz="2800" b="1" i="1" dirty="0"/>
              <a:t>đ</a:t>
            </a:r>
            <a:r>
              <a:rPr lang="pt-BR" sz="2800" b="1" i="1" dirty="0"/>
              <a:t>ảo </a:t>
            </a:r>
            <a:r>
              <a:rPr lang="vi-VN" sz="2800" b="1" i="1" dirty="0"/>
              <a:t>đ</a:t>
            </a:r>
            <a:r>
              <a:rPr lang="pt-BR" sz="2800" b="1" i="1" dirty="0"/>
              <a:t>á.</a:t>
            </a:r>
            <a:endParaRPr lang="en-US" sz="2800" b="1" i="1" dirty="0"/>
          </a:p>
          <a:p>
            <a:r>
              <a:rPr lang="en-US" sz="2800" b="1" i="1" dirty="0" err="1"/>
              <a:t>Làm</a:t>
            </a:r>
            <a:r>
              <a:rPr lang="en-US" sz="2800" b="1" i="1" dirty="0"/>
              <a:t> </a:t>
            </a:r>
            <a:r>
              <a:rPr lang="en-US" sz="2800" b="1" i="1" dirty="0" err="1"/>
              <a:t>nổi</a:t>
            </a:r>
            <a:r>
              <a:rPr lang="en-US" sz="2800" b="1" i="1" dirty="0"/>
              <a:t> </a:t>
            </a:r>
            <a:r>
              <a:rPr lang="en-US" sz="2800" b="1" i="1" dirty="0" err="1"/>
              <a:t>bật</a:t>
            </a:r>
            <a:r>
              <a:rPr lang="en-US" sz="2800" b="1" i="1" dirty="0"/>
              <a:t> </a:t>
            </a:r>
            <a:r>
              <a:rPr lang="en-US" sz="2800" b="1" i="1" dirty="0" err="1"/>
              <a:t>sự</a:t>
            </a:r>
            <a:r>
              <a:rPr lang="en-US" sz="2800" b="1" i="1" dirty="0"/>
              <a:t> </a:t>
            </a:r>
            <a:r>
              <a:rPr lang="en-US" sz="2800" b="1" i="1" dirty="0" err="1"/>
              <a:t>kì</a:t>
            </a:r>
            <a:r>
              <a:rPr lang="en-US" sz="2800" b="1" i="1" dirty="0"/>
              <a:t> </a:t>
            </a:r>
            <a:r>
              <a:rPr lang="en-US" sz="2800" b="1" i="1" dirty="0" err="1"/>
              <a:t>lạ</a:t>
            </a:r>
            <a:r>
              <a:rPr lang="en-US" sz="2800" b="1" i="1" dirty="0"/>
              <a:t> </a:t>
            </a:r>
            <a:r>
              <a:rPr lang="en-US" sz="2800" b="1" i="1" dirty="0" err="1"/>
              <a:t>của</a:t>
            </a:r>
            <a:r>
              <a:rPr lang="en-US" sz="2800" b="1" i="1" dirty="0"/>
              <a:t> </a:t>
            </a:r>
            <a:r>
              <a:rPr lang="en-US" sz="2800" b="1" i="1" dirty="0" err="1"/>
              <a:t>Hạ</a:t>
            </a:r>
            <a:r>
              <a:rPr lang="en-US" sz="2800" b="1" i="1" dirty="0"/>
              <a:t> Long</a:t>
            </a:r>
            <a:endParaRPr lang="pt-BR" sz="2800" b="1" i="1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219200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dirty="0" smtClean="0"/>
              <a:t>I/ </a:t>
            </a:r>
            <a:r>
              <a:rPr lang="en-US" sz="2800" b="1" dirty="0" smtClean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Sử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dụng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số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biện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pháp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nghệ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thuật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trong</a:t>
            </a:r>
            <a:r>
              <a:rPr lang="en-US" sz="2800" b="1" dirty="0">
                <a:solidFill>
                  <a:srgbClr val="0000FF"/>
                </a:solidFill>
              </a:rPr>
              <a:t> v</a:t>
            </a:r>
            <a:r>
              <a:rPr lang="vi-VN" sz="2800" b="1" dirty="0">
                <a:solidFill>
                  <a:srgbClr val="0000FF"/>
                </a:solidFill>
              </a:rPr>
              <a:t>ă</a:t>
            </a:r>
            <a:r>
              <a:rPr lang="en-US" sz="2800" b="1" dirty="0">
                <a:solidFill>
                  <a:srgbClr val="0000FF"/>
                </a:solidFill>
              </a:rPr>
              <a:t>n </a:t>
            </a:r>
            <a:r>
              <a:rPr lang="en-US" sz="2800" b="1" dirty="0" err="1">
                <a:solidFill>
                  <a:srgbClr val="0000FF"/>
                </a:solidFill>
              </a:rPr>
              <a:t>bản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thuyết</a:t>
            </a:r>
            <a:r>
              <a:rPr lang="en-US" sz="2800" b="1" dirty="0">
                <a:solidFill>
                  <a:srgbClr val="0000FF"/>
                </a:solidFill>
              </a:rPr>
              <a:t> minh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0.5|29.1|1.9|21.3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7|3.6|16.9|11.5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1281</TotalTime>
  <Words>1673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.VnTime</vt:lpstr>
      <vt:lpstr>Arial</vt:lpstr>
      <vt:lpstr>Times New Roman</vt:lpstr>
      <vt:lpstr>Wingdings</vt:lpstr>
      <vt:lpstr>Watermark</vt:lpstr>
      <vt:lpstr>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Yªu cÇu :</vt:lpstr>
      <vt:lpstr>Gîi ý ( ®Þnh hư­íng )</vt:lpstr>
      <vt:lpstr>Luyện tập viết đoạn văn TM</vt:lpstr>
      <vt:lpstr>H­ưíng dÉn vÒ nhµ :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TiÕt 3 :C¸c ph­¬ng ch©m héi tho¹i</dc:title>
  <dc:creator>User</dc:creator>
  <cp:lastModifiedBy>USER 1</cp:lastModifiedBy>
  <cp:revision>70</cp:revision>
  <dcterms:created xsi:type="dcterms:W3CDTF">2008-08-07T22:24:19Z</dcterms:created>
  <dcterms:modified xsi:type="dcterms:W3CDTF">2021-08-31T08:19:33Z</dcterms:modified>
</cp:coreProperties>
</file>