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9" r:id="rId4"/>
    <p:sldId id="273" r:id="rId5"/>
    <p:sldId id="274" r:id="rId6"/>
    <p:sldId id="284" r:id="rId7"/>
    <p:sldId id="272" r:id="rId8"/>
    <p:sldId id="286" r:id="rId9"/>
    <p:sldId id="287" r:id="rId10"/>
    <p:sldId id="269" r:id="rId11"/>
    <p:sldId id="270" r:id="rId12"/>
    <p:sldId id="275" r:id="rId13"/>
    <p:sldId id="276" r:id="rId14"/>
    <p:sldId id="277" r:id="rId15"/>
    <p:sldId id="278" r:id="rId16"/>
    <p:sldId id="285" r:id="rId17"/>
    <p:sldId id="288" r:id="rId18"/>
    <p:sldId id="281" r:id="rId19"/>
    <p:sldId id="3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0000FF"/>
    <a:srgbClr val="FF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0D977-A13C-4027-AC9D-902D9CC482B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D126-02C3-45C5-A0DF-A436DD8D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D126-02C3-45C5-A0DF-A436DD8D0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D126-02C3-45C5-A0DF-A436DD8D0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D126-02C3-45C5-A0DF-A436DD8D0F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6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D126-02C3-45C5-A0DF-A436DD8D0F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E765D-2E24-47E4-AB8B-BAA89ED1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8BF261-E6C8-47CB-A18D-4D612A38F363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1DCB-48A4-4B8A-846D-E6468E0F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30DD-88E3-452F-95C9-09DFCF91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34A959-92E4-414A-835C-F4404F363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83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7A425-E4F3-4F94-8FE8-CF28A7E0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60902D-5482-495C-B1A7-24BD7D09868F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F9E9B-C696-44D3-A604-0ACB5246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D1ED-4013-4DF9-AECD-34168AA5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5B3518-0A0D-441F-AAA6-3A3698A59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10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1AE2-B600-4B03-A069-89429D8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FA921F-C82B-4D69-9BE2-99811C4EE185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0382-0317-4B4F-9F91-F5EF5C96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C16D2-CC52-48F6-B0DA-18DEB053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F83DC2-BA40-4F15-825C-8B8EADC1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12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ED239-E140-4A49-A028-1BF02499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E91ED7-DC55-4830-A236-24D0E431B0E2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645A4-AD41-408E-AA1C-EE00D0E9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2338F-19CD-4D6C-ACFC-9E854044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12CB33-122C-4347-9499-9C8197046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79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86CED-761F-4185-91B4-A7EAA7B4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0FDD28-5242-45D5-BEC1-203604CB2942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01105-9314-4AF5-B9FF-1FBBAE85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D4436-8016-4113-89C4-F8B3D611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BDC523-1E03-476A-A8C3-6DC87244E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7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FFA65-69F4-4623-9A5F-C7BC21BF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2F9620-ABFB-4645-9199-92F22AF77A1C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32B29-6151-4739-B29F-D57234AB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14042-4404-4EA0-89FC-CC756F93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D4E824-4D1C-4816-9471-98ABDEC95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9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62771-0378-4A0D-B2B6-7D2D4258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BBBE9C-F13C-466C-A24B-634D66637B05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69CB2-1927-4963-8DD9-9DEA07AB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0CC2D-542F-45B3-9F7E-8375F55C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28BBD9-A1DD-4385-A33A-CD4F547F0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73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16C3-48A9-46F6-A605-B5E5A562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CE3D74-CBC5-4475-9F66-1D0BB4157E4A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6696E-CBC2-461F-AF0D-3BFD97C9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C1160-2C1E-44C3-B09A-A71768FD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CF1CB8-E28B-4851-8397-462BC63B1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5402C-9B79-4B0C-8145-F33BC338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125A36-951E-4464-9E21-F4F9DB712FC4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31B78-7E0A-411E-A34A-41BE6990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5D812-D2C8-49FA-9E6D-B7F9196B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8168AB-5E97-40EA-B4A2-A7C04D3C3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43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138E-3B9B-4A26-B778-6A8E4995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E24FDA-9E55-4825-AB98-CC5EA0E9AF02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96086-A562-4FAA-BC82-39A58A5C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802B8-4420-4A11-A610-E961F805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8CC501-8896-497C-9EBA-CDCB4CB48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9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3D21B-7707-441B-98A0-DB1E73E8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7A0D1-CACD-4E54-86DE-CB30D6479C3B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D75DB-5107-44B1-A7EA-32D96744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A1CE-4A3C-469F-B600-55B50F60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444C07-E22B-4222-9E0C-0B30CF96B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191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ED6A2E-B034-4F9C-BEDA-9F3D0865D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AF8CB8-146E-4B0C-8361-E1EB4D225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EF7C7A-999C-4E50-9C14-683C2BE42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262750-2A60-462D-8F4C-D6B259B63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76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82F9FC2-C73A-40E5-B7FD-BC2FD56E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00C437B-39D8-426E-9469-D1F9A00729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811C-9DCF-4D6B-A204-EE6851D38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9E474AC-C6F6-48EC-B588-719DBE2150A4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A345-7152-4D3C-A483-79E2C3A29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A30B5-6DF1-4D80-BCF8-684FFEAC1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F598A-EE7F-4642-8FC9-04BDA3698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9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251" y="3043594"/>
            <a:ext cx="11212946" cy="1265527"/>
          </a:xfrm>
        </p:spPr>
        <p:txBody>
          <a:bodyPr>
            <a:noAutofit/>
          </a:bodyPr>
          <a:lstStyle/>
          <a:p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34: ĐA DẠNG VÀ ĐẶC ĐIỂM CHUNG CỦA CÁC LỚP CÁ</a:t>
            </a:r>
            <a:b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0389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</a:rPr>
              <a:t>Là </a:t>
            </a:r>
            <a:r>
              <a:rPr lang="vi-VN" sz="2800" b="1" dirty="0">
                <a:solidFill>
                  <a:srgbClr val="7030A0"/>
                </a:solidFill>
              </a:rPr>
              <a:t>nguồn thực phẩm thiên nhiên giàu đạm, nhiều vitamin, dễ tiêu hóa 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vi-VN" sz="2800" b="1" dirty="0">
                <a:solidFill>
                  <a:srgbClr val="000000"/>
                </a:solidFill>
              </a:rPr>
              <a:t>vì có hàm lượng mỡ thấp. Ví dụ: thịt cá, trứng cá, vây cá nhám</a:t>
            </a:r>
            <a:r>
              <a:rPr lang="en-US" sz="2800" b="1" dirty="0">
                <a:solidFill>
                  <a:srgbClr val="000000"/>
                </a:solidFill>
              </a:rPr>
              <a:t>,…</a:t>
            </a:r>
            <a:endParaRPr lang="vi-VN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5563"/>
            <a:ext cx="5715000" cy="401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213078"/>
            <a:ext cx="4120481" cy="2547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6" y="3131718"/>
            <a:ext cx="3805238" cy="27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81" y="5234995"/>
            <a:ext cx="5652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gan cá thu, cá nhám chứa nhiều vitamin A, D điều trị 1 số bệnh như khô mắt, bệnh còi xương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1063953"/>
            <a:ext cx="5957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</a:rPr>
              <a:t>Nguyên liệu làm thuốc chữa bệnh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800937"/>
            <a:ext cx="5306291" cy="322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00937"/>
            <a:ext cx="5590309" cy="322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888182" y="5234995"/>
            <a:ext cx="6303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</a:rPr>
              <a:t>Chất tiết ra từ buồng trứng và nội quan của cá nóc dùng chế thuốc chữa bệnh thần kinh, sưng khớp</a:t>
            </a:r>
            <a:r>
              <a:rPr lang="vi-VN" sz="2000" b="1" dirty="0">
                <a:solidFill>
                  <a:srgbClr val="7030A0"/>
                </a:solidFill>
              </a:rPr>
              <a:t>…</a:t>
            </a:r>
            <a:r>
              <a:rPr lang="en-US" sz="2000" b="1" dirty="0">
                <a:solidFill>
                  <a:srgbClr val="7030A0"/>
                </a:solidFill>
              </a:rPr>
              <a:t>(</a:t>
            </a:r>
            <a:r>
              <a:rPr lang="vi-VN" sz="2000" b="1" dirty="0">
                <a:solidFill>
                  <a:srgbClr val="7030A0"/>
                </a:solidFill>
              </a:rPr>
              <a:t>* Lưu ý: Nội tạng cá nóc rất độc, ăn vào có thể gây chết người.</a:t>
            </a:r>
            <a:r>
              <a:rPr lang="en-US" sz="2000" b="1" dirty="0">
                <a:solidFill>
                  <a:srgbClr val="7030A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70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064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036" y="910065"/>
            <a:ext cx="11817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cấp nguyên liệu dùng trong công nghiệp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da cá nhám dùng để đóng giày, làm bìa, cặp, túi xách 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0" b="17165"/>
          <a:stretch/>
        </p:blipFill>
        <p:spPr>
          <a:xfrm>
            <a:off x="4468837" y="2799793"/>
            <a:ext cx="50000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3" b="85938" l="10938" r="87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5" t="7273" r="11414" b="12525"/>
          <a:stretch/>
        </p:blipFill>
        <p:spPr>
          <a:xfrm>
            <a:off x="353289" y="1820129"/>
            <a:ext cx="4703618" cy="4763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20" b="75093" l="2142" r="96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4" t="28084" r="334" b="19631"/>
          <a:stretch/>
        </p:blipFill>
        <p:spPr>
          <a:xfrm>
            <a:off x="7840564" y="1968796"/>
            <a:ext cx="4164399" cy="23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4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99" y="1138535"/>
            <a:ext cx="1176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cấp nguyên liệu dùng trong công nghiệp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xương cá, bã mắm dùng làm thức ăn nuôi gia súc, làm phân bón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54" y="1969532"/>
            <a:ext cx="5073363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1969532"/>
            <a:ext cx="61722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31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855" y="1193551"/>
            <a:ext cx="10958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</a:rPr>
              <a:t>Đấu tranh tiêu diệt sâu bọ có hại</a:t>
            </a:r>
            <a:r>
              <a:rPr lang="en-US" sz="2800" b="1" dirty="0">
                <a:solidFill>
                  <a:srgbClr val="FF0066"/>
                </a:solidFill>
              </a:rPr>
              <a:t>. </a:t>
            </a:r>
            <a:r>
              <a:rPr lang="vi-VN" sz="2800" b="1" dirty="0">
                <a:solidFill>
                  <a:srgbClr val="FF0066"/>
                </a:solidFill>
              </a:rPr>
              <a:t>Ví dụ: diệt sâu bọ, sâu hại lúa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993862"/>
            <a:ext cx="6073497" cy="4088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16" y="1993862"/>
            <a:ext cx="5437139" cy="4088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082" y="6128404"/>
            <a:ext cx="617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quăng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muỗi</a:t>
            </a:r>
            <a:endParaRPr lang="vi-VN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9470" y="6174662"/>
            <a:ext cx="553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9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9250" y="946760"/>
            <a:ext cx="9836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vi-VN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9599"/>
            <a:ext cx="10515600" cy="1043722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7405F0E-B25C-45DE-9426-EDD5BF5D9590}"/>
              </a:ext>
            </a:extLst>
          </p:cNvPr>
          <p:cNvSpPr>
            <a:spLocks/>
          </p:cNvSpPr>
          <p:nvPr/>
        </p:nvSpPr>
        <p:spPr bwMode="auto">
          <a:xfrm>
            <a:off x="169278" y="2500108"/>
            <a:ext cx="12156387" cy="3078121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AED30B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ysClr val="window" lastClr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AED30B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8B8581AA-F83D-42D2-823B-022B953FBCE0}"/>
              </a:ext>
            </a:extLst>
          </p:cNvPr>
          <p:cNvGrpSpPr/>
          <p:nvPr/>
        </p:nvGrpSpPr>
        <p:grpSpPr>
          <a:xfrm>
            <a:off x="6907526" y="4114485"/>
            <a:ext cx="406400" cy="453132"/>
            <a:chOff x="6590322" y="2740893"/>
            <a:chExt cx="467298" cy="467298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33A496C-FD11-4068-B6E9-6C8712C3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AED3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1F5B0E-FC3A-402C-9742-9FB048611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EAF62E6A-5509-41DE-9114-55437501354F}"/>
              </a:ext>
            </a:extLst>
          </p:cNvPr>
          <p:cNvGrpSpPr/>
          <p:nvPr/>
        </p:nvGrpSpPr>
        <p:grpSpPr>
          <a:xfrm rot="16000420">
            <a:off x="4818200" y="5376025"/>
            <a:ext cx="450910" cy="404407"/>
            <a:chOff x="3635896" y="1825130"/>
            <a:chExt cx="465007" cy="46500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D2A2099-C25C-48BE-BD60-CE48DA39E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ED3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57C8626-A858-4EF8-8F76-3DDB01D8F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D34090-3FDF-4AD8-AFEC-74AE95979ED5}"/>
              </a:ext>
            </a:extLst>
          </p:cNvPr>
          <p:cNvGrpSpPr/>
          <p:nvPr/>
        </p:nvGrpSpPr>
        <p:grpSpPr>
          <a:xfrm>
            <a:off x="8456622" y="2950390"/>
            <a:ext cx="406400" cy="450910"/>
            <a:chOff x="6365383" y="987574"/>
            <a:chExt cx="467298" cy="465007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4A63D17-11DB-4056-955F-6DCA533A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ED3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7E98D76-7484-45B0-95B4-94505066A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F43D34-44CA-46D6-86CF-9858574DAA17}"/>
              </a:ext>
            </a:extLst>
          </p:cNvPr>
          <p:cNvGrpSpPr/>
          <p:nvPr/>
        </p:nvGrpSpPr>
        <p:grpSpPr>
          <a:xfrm>
            <a:off x="10005719" y="2327592"/>
            <a:ext cx="406400" cy="453132"/>
            <a:chOff x="7850778" y="1338532"/>
            <a:chExt cx="467298" cy="467298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610AAAE-B568-44D8-8718-DC6186FE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ED3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0624CB1-705A-499E-A8DA-261AC6F2F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EAF62E6A-5509-41DE-9114-55437501354F}"/>
              </a:ext>
            </a:extLst>
          </p:cNvPr>
          <p:cNvGrpSpPr/>
          <p:nvPr/>
        </p:nvGrpSpPr>
        <p:grpSpPr>
          <a:xfrm rot="16000420">
            <a:off x="-50143" y="3594101"/>
            <a:ext cx="450910" cy="404407"/>
            <a:chOff x="3635896" y="1825130"/>
            <a:chExt cx="465007" cy="465007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D2A2099-C25C-48BE-BD60-CE48DA39E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ED3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57C8626-A858-4EF8-8F76-3DDB01D8F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D34090-3FDF-4AD8-AFEC-74AE95979ED5}"/>
              </a:ext>
            </a:extLst>
          </p:cNvPr>
          <p:cNvGrpSpPr/>
          <p:nvPr/>
        </p:nvGrpSpPr>
        <p:grpSpPr>
          <a:xfrm>
            <a:off x="2458448" y="3046063"/>
            <a:ext cx="406400" cy="450910"/>
            <a:chOff x="6365383" y="987574"/>
            <a:chExt cx="467298" cy="465007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4A63D17-11DB-4056-955F-6DCA533A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ED3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7E98D76-7484-45B0-95B4-94505066A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746438" y="5804129"/>
            <a:ext cx="5134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43495" y="2203449"/>
            <a:ext cx="4970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56829" y="4074560"/>
            <a:ext cx="3810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b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0110" y="4567617"/>
            <a:ext cx="4633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05719" y="1501451"/>
            <a:ext cx="2186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vi-VN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85471" y="3051112"/>
            <a:ext cx="3369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7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B4358-CA24-4B21-A4EB-FB6E2C1F0CDE}"/>
              </a:ext>
            </a:extLst>
          </p:cNvPr>
          <p:cNvSpPr txBox="1">
            <a:spLocks/>
          </p:cNvSpPr>
          <p:nvPr/>
        </p:nvSpPr>
        <p:spPr>
          <a:xfrm>
            <a:off x="192677" y="618898"/>
            <a:ext cx="11806646" cy="56202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III. VAI TRÒ CỦA CÁ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thiên nhiên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tiêu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mỡ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 Nguyên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 Cung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nguyên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trong công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 Cung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nguyên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trong công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tranh tiêu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sâu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4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"/>
          <a:stretch/>
        </p:blipFill>
        <p:spPr>
          <a:xfrm>
            <a:off x="0" y="0"/>
            <a:ext cx="12192000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E1274A1A-75B4-4B5D-900F-A92EAF8B3DDB}"/>
              </a:ext>
            </a:extLst>
          </p:cNvPr>
          <p:cNvSpPr txBox="1">
            <a:spLocks/>
          </p:cNvSpPr>
          <p:nvPr/>
        </p:nvSpPr>
        <p:spPr bwMode="auto">
          <a:xfrm>
            <a:off x="2635250" y="2057400"/>
            <a:ext cx="688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DẶN DÒ:</a:t>
            </a:r>
          </a:p>
          <a:p>
            <a:pPr algn="ctr" eaLnBrk="0" fontAlgn="base" hangingPunct="0">
              <a:spcAft>
                <a:spcPct val="0"/>
              </a:spcAft>
              <a:buNone/>
            </a:pP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30723" name="Text Box 12">
            <a:extLst>
              <a:ext uri="{FF2B5EF4-FFF2-40B4-BE49-F238E27FC236}">
                <a16:creationId xmlns:a16="http://schemas.microsoft.com/office/drawing/2014/main" id="{DC9AE7F0-027A-436A-8243-CD9F2FB6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94038"/>
            <a:ext cx="8229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Hoàn thành các yêu cầu trong bài.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Ôn tập lại các kiến thức đã học trong học kỳ 1.</a:t>
            </a:r>
          </a:p>
        </p:txBody>
      </p:sp>
      <p:pic>
        <p:nvPicPr>
          <p:cNvPr id="30724" name="Audio 4">
            <a:hlinkClick r:id="" action="ppaction://media"/>
            <a:extLst>
              <a:ext uri="{FF2B5EF4-FFF2-40B4-BE49-F238E27FC236}">
                <a16:creationId xmlns:a16="http://schemas.microsoft.com/office/drawing/2014/main" id="{85B7E382-44F7-4601-A82A-E1E72DE0E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238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43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ĐA DẠNG VỀ THÀNH PHẦN LOÀI VÀ MÔI TRƯỜNG SỐNG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091" y="1205652"/>
            <a:ext cx="5258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alt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141230"/>
            <a:ext cx="6866215" cy="3439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662" y="1817898"/>
            <a:ext cx="1174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rên thế giới có khoảng 25415 loài cá. Ở Việt Nam đã phát hiện 2753 loài, trong đó có 2 lớp chính: lớp Cá sụn và lớp Cá xương.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06" y="3252065"/>
            <a:ext cx="4791097" cy="31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ĐA DẠNG VỀ THÀNH PHẦN LOÀI VÀ MÔI TRƯỜNG SỐNG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091" y="1205652"/>
            <a:ext cx="5258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alt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90" y="1997747"/>
            <a:ext cx="61791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Cá sụn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loài: 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loài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sống: 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mặn và nước lợ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điểm: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Bộ xương bằng chất sụn, khe mang trần.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Da nhám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Miệng nằm ở mặt bụng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diện: 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nhám, cá đuối…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2" y="1301366"/>
            <a:ext cx="3377577" cy="209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7" b="51963"/>
          <a:stretch/>
        </p:blipFill>
        <p:spPr>
          <a:xfrm>
            <a:off x="6382257" y="4530437"/>
            <a:ext cx="5405638" cy="2327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991" y="2937164"/>
            <a:ext cx="2849707" cy="20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ĐA DẠNG VỀ THÀNH PHẦN LOÀI VÀ MÔI TRƯỜNG SỐNG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091" y="1205652"/>
            <a:ext cx="5258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alt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90" y="1997747"/>
            <a:ext cx="61791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7030A0"/>
                </a:solidFill>
              </a:rPr>
              <a:t>b. Cá xương</a:t>
            </a:r>
            <a:endParaRPr lang="vi-VN" sz="2800" b="1" dirty="0">
              <a:solidFill>
                <a:srgbClr val="7030A0"/>
              </a:solidFill>
            </a:endParaRPr>
          </a:p>
          <a:p>
            <a:r>
              <a:rPr lang="vi-VN" sz="2800" b="1" dirty="0">
                <a:solidFill>
                  <a:srgbClr val="009900"/>
                </a:solidFill>
              </a:rPr>
              <a:t>- Số loài: </a:t>
            </a:r>
            <a:r>
              <a:rPr lang="vi-VN" sz="2800" b="1" dirty="0"/>
              <a:t>24565 loài</a:t>
            </a:r>
          </a:p>
          <a:p>
            <a:r>
              <a:rPr lang="vi-VN" sz="2800" b="1" dirty="0"/>
              <a:t>- </a:t>
            </a:r>
            <a:r>
              <a:rPr lang="vi-VN" sz="2800" b="1" dirty="0">
                <a:solidFill>
                  <a:srgbClr val="009900"/>
                </a:solidFill>
              </a:rPr>
              <a:t>Môi trường sống</a:t>
            </a:r>
            <a:r>
              <a:rPr lang="vi-VN" sz="2800" b="1" dirty="0"/>
              <a:t>: nước mặn, nước lợ, nước ngọt</a:t>
            </a:r>
          </a:p>
          <a:p>
            <a:r>
              <a:rPr lang="vi-VN" sz="2800" b="1" dirty="0">
                <a:solidFill>
                  <a:srgbClr val="009900"/>
                </a:solidFill>
              </a:rPr>
              <a:t>- Đặc điểm:</a:t>
            </a:r>
          </a:p>
          <a:p>
            <a:r>
              <a:rPr lang="vi-VN" sz="2800" b="1" dirty="0"/>
              <a:t>+ Bộ xương bằng chất xương</a:t>
            </a:r>
            <a:r>
              <a:rPr lang="en-US" sz="2800" b="1" dirty="0"/>
              <a:t>.</a:t>
            </a:r>
            <a:endParaRPr lang="vi-VN" sz="2800" b="1" dirty="0"/>
          </a:p>
          <a:p>
            <a:r>
              <a:rPr lang="vi-VN" sz="2800" b="1" dirty="0"/>
              <a:t>+ Xương nắp mang che các khe mang</a:t>
            </a:r>
            <a:r>
              <a:rPr lang="en-US" sz="2800" b="1" dirty="0"/>
              <a:t>.</a:t>
            </a:r>
            <a:endParaRPr lang="vi-VN" sz="2800" b="1" dirty="0"/>
          </a:p>
          <a:p>
            <a:r>
              <a:rPr lang="vi-VN" sz="2800" b="1" dirty="0"/>
              <a:t>+ Da phủ vảy xương có chất nhầy</a:t>
            </a:r>
            <a:r>
              <a:rPr lang="en-US" sz="2800" b="1" dirty="0"/>
              <a:t>.</a:t>
            </a:r>
            <a:endParaRPr lang="vi-VN" sz="2800" b="1" dirty="0"/>
          </a:p>
          <a:p>
            <a:r>
              <a:rPr lang="vi-VN" sz="2800" b="1" dirty="0"/>
              <a:t>- </a:t>
            </a:r>
            <a:r>
              <a:rPr lang="vi-VN" sz="2800" b="1" dirty="0">
                <a:solidFill>
                  <a:srgbClr val="009900"/>
                </a:solidFill>
              </a:rPr>
              <a:t>Đại diện</a:t>
            </a:r>
            <a:r>
              <a:rPr lang="vi-VN" sz="2800" b="1" dirty="0"/>
              <a:t>: cá chép, cá vền…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18" y="1400000"/>
            <a:ext cx="4728807" cy="3325927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37" y="4725927"/>
            <a:ext cx="4556888" cy="20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ĐA DẠNG VỀ THÀNH PHẦN LOÀI VÀ MÔI TRƯỜNG SỐNG</a:t>
            </a:r>
            <a:endParaRPr lang="vi-VN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733966"/>
            <a:ext cx="6866215" cy="4065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06" y="1844802"/>
            <a:ext cx="4791097" cy="3737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946" y="1219201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FF0066"/>
                </a:solidFill>
              </a:rPr>
              <a:t>2. Đa dạng về môi trường sống</a:t>
            </a:r>
            <a:endParaRPr lang="en-US" altLang="en-US" sz="4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9915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loài cá sống trong những môi trường và những điều kiện sống khác nhau thì có cấu tạo và tập tính sinh học khác nhau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4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46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ĐA DẠNG VỀ THÀNH PHẦN LOÀI VÀ MÔI TRƯỜNG SỐNG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6" y="1219201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FF0066"/>
                </a:solidFill>
              </a:rPr>
              <a:t>2. Đa dạng về môi trường sống</a:t>
            </a:r>
            <a:endParaRPr lang="en-US" altLang="en-US" sz="4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19585"/>
              </p:ext>
            </p:extLst>
          </p:nvPr>
        </p:nvGraphicFramePr>
        <p:xfrm>
          <a:off x="110836" y="1877741"/>
          <a:ext cx="12081164" cy="47032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6039">
                  <a:extLst>
                    <a:ext uri="{9D8B030D-6E8A-4147-A177-3AD203B41FA5}">
                      <a16:colId xmlns:a16="http://schemas.microsoft.com/office/drawing/2014/main" val="1014984293"/>
                    </a:ext>
                  </a:extLst>
                </a:gridCol>
                <a:gridCol w="2459484">
                  <a:extLst>
                    <a:ext uri="{9D8B030D-6E8A-4147-A177-3AD203B41FA5}">
                      <a16:colId xmlns:a16="http://schemas.microsoft.com/office/drawing/2014/main" val="4240660170"/>
                    </a:ext>
                  </a:extLst>
                </a:gridCol>
                <a:gridCol w="1498975">
                  <a:extLst>
                    <a:ext uri="{9D8B030D-6E8A-4147-A177-3AD203B41FA5}">
                      <a16:colId xmlns:a16="http://schemas.microsoft.com/office/drawing/2014/main" val="1265345883"/>
                    </a:ext>
                  </a:extLst>
                </a:gridCol>
                <a:gridCol w="1811720">
                  <a:extLst>
                    <a:ext uri="{9D8B030D-6E8A-4147-A177-3AD203B41FA5}">
                      <a16:colId xmlns:a16="http://schemas.microsoft.com/office/drawing/2014/main" val="3225062973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65711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03788987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202737628"/>
                    </a:ext>
                  </a:extLst>
                </a:gridCol>
              </a:tblGrid>
              <a:tr h="748145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 điểm môi trường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Loài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khúc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đuôi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vây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chẵn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 năng di chuyển (bơi)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83563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Tầng mặt, thường thiếu nơi ẩn náu</a:t>
                      </a: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nhám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Thon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Khỏe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 thường</a:t>
                      </a: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60577"/>
                  </a:ext>
                </a:extLst>
              </a:tr>
              <a:tr h="7091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đáy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đối ngắn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 thường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 thường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15160"/>
                  </a:ext>
                </a:extLst>
              </a:tr>
              <a:tr h="625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hang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hốc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Lươn</a:t>
                      </a: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34095"/>
                  </a:ext>
                </a:extLst>
              </a:tr>
              <a:tr h="625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7990" marR="67990" marT="67990" marB="679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đáy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 bơn, cá đuối</a:t>
                      </a:r>
                    </a:p>
                  </a:txBody>
                  <a:tcPr marL="67990" marR="67990" marT="67990" marB="679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Dẹt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67990" marB="679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4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0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D6C9C9-FDBE-49F8-B78E-833F2EC4A715}"/>
              </a:ext>
            </a:extLst>
          </p:cNvPr>
          <p:cNvSpPr txBox="1"/>
          <p:nvPr/>
        </p:nvSpPr>
        <p:spPr>
          <a:xfrm>
            <a:off x="347003" y="572045"/>
            <a:ext cx="11844997" cy="551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romanUcPeriod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 DẠNG VỀ THÀNH PHẦN LOÀI VÀ MÔI TRƯỜNG 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khoảng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25 415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Ở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Nam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phát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2 753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trong hai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chính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sụn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xương.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sụn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850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loài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Môi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Đặc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xương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bằng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sụn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khe mang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Da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nhám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Miệng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nằm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ở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bụng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nhám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đuối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950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A7841C-25B2-414E-88B2-9C0D6925A480}"/>
              </a:ext>
            </a:extLst>
          </p:cNvPr>
          <p:cNvSpPr txBox="1"/>
          <p:nvPr/>
        </p:nvSpPr>
        <p:spPr>
          <a:xfrm>
            <a:off x="351688" y="271823"/>
            <a:ext cx="11638671" cy="602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xương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24565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loài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Môi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ngọt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xương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xương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Xương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mang che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khe mang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Da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phủ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vảy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xương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nhầy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Đa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dạng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môi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ở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điều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nhau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ở trong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môi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điều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kiện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nhau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sinh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nhau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3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009900"/>
                </a:solidFill>
                <a:latin typeface="+mn-lt"/>
              </a:rPr>
              <a:t>II. ĐẶC ĐIỂM CHUNG CỦA LỚP CÁ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1964" y="2385676"/>
            <a:ext cx="5140035" cy="2685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 là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có xương sống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thích nghi với đời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hoàn toàn ở nước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 chuyển: 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 bằng vây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Sinh sản: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 tinh ngoài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biến nhiệt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"/>
          <a:stretch/>
        </p:blipFill>
        <p:spPr>
          <a:xfrm>
            <a:off x="0" y="1057229"/>
            <a:ext cx="6830291" cy="58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1062</Words>
  <Application>Microsoft Office PowerPoint</Application>
  <PresentationFormat>Widescreen</PresentationFormat>
  <Paragraphs>125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Times New Roman</vt:lpstr>
      <vt:lpstr>Office Theme</vt:lpstr>
      <vt:lpstr>1_Office Theme</vt:lpstr>
      <vt:lpstr>   BÀI 34: ĐA DẠNG VÀ ĐẶC ĐIỂM CHUNG CỦA CÁC LỚP CÁ </vt:lpstr>
      <vt:lpstr>I. ĐA DẠNG VỀ THÀNH PHẦN LOÀI VÀ MÔI TRƯỜNG SỐNG</vt:lpstr>
      <vt:lpstr>PowerPoint Presentation</vt:lpstr>
      <vt:lpstr>PowerPoint Presentation</vt:lpstr>
      <vt:lpstr>PowerPoint Presentation</vt:lpstr>
      <vt:lpstr>I. ĐA DẠNG VỀ THÀNH PHẦN LOÀI VÀ MÔI TRƯỜNG SỐNG</vt:lpstr>
      <vt:lpstr>PowerPoint Presentation</vt:lpstr>
      <vt:lpstr>PowerPoint Presentation</vt:lpstr>
      <vt:lpstr>II. ĐẶC ĐIỂM CHUNG CỦA LỚP CÁ</vt:lpstr>
      <vt:lpstr>III. VAI TRÒ CỦA CÁ</vt:lpstr>
      <vt:lpstr>III. VAI TRÒ CỦA CÁ</vt:lpstr>
      <vt:lpstr>III. VAI TRÒ CỦA CÁ</vt:lpstr>
      <vt:lpstr>III. VAI TRÒ CỦA CÁ</vt:lpstr>
      <vt:lpstr>III. VAI TRÒ CỦA CÁ</vt:lpstr>
      <vt:lpstr>III. VAI TRÒ CỦA CÁ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SIÊU TRÍ NHỚ HỌC ĐƯỜNG BÀI xx – TÊN BÀI</dc:title>
  <dc:creator>Administrator</dc:creator>
  <cp:lastModifiedBy>Administrator</cp:lastModifiedBy>
  <cp:revision>37</cp:revision>
  <dcterms:created xsi:type="dcterms:W3CDTF">2021-01-05T10:45:05Z</dcterms:created>
  <dcterms:modified xsi:type="dcterms:W3CDTF">2021-12-28T07:20:51Z</dcterms:modified>
</cp:coreProperties>
</file>