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sldIdLst>
    <p:sldId id="257" r:id="rId3"/>
    <p:sldId id="279" r:id="rId4"/>
    <p:sldId id="278" r:id="rId5"/>
    <p:sldId id="280" r:id="rId6"/>
    <p:sldId id="260" r:id="rId7"/>
    <p:sldId id="277" r:id="rId8"/>
    <p:sldId id="262" r:id="rId9"/>
    <p:sldId id="281" r:id="rId10"/>
    <p:sldId id="282" r:id="rId11"/>
    <p:sldId id="283" r:id="rId12"/>
    <p:sldId id="263" r:id="rId13"/>
    <p:sldId id="284" r:id="rId14"/>
    <p:sldId id="275" r:id="rId15"/>
    <p:sldId id="285" r:id="rId16"/>
    <p:sldId id="265" r:id="rId17"/>
    <p:sldId id="286" r:id="rId18"/>
    <p:sldId id="267" r:id="rId19"/>
    <p:sldId id="287" r:id="rId20"/>
    <p:sldId id="288" r:id="rId21"/>
    <p:sldId id="289" r:id="rId22"/>
    <p:sldId id="268" r:id="rId23"/>
    <p:sldId id="290" r:id="rId24"/>
    <p:sldId id="291" r:id="rId25"/>
    <p:sldId id="292" r:id="rId26"/>
    <p:sldId id="293" r:id="rId27"/>
    <p:sldId id="276" r:id="rId28"/>
    <p:sldId id="269" r:id="rId29"/>
    <p:sldId id="271" r:id="rId30"/>
    <p:sldId id="270" r:id="rId31"/>
    <p:sldId id="27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D7C"/>
    <a:srgbClr val="116B8B"/>
    <a:srgbClr val="FF9999"/>
    <a:srgbClr val="AECAEA"/>
    <a:srgbClr val="ABDACC"/>
    <a:srgbClr val="F4466B"/>
    <a:srgbClr val="FFFFFF"/>
    <a:srgbClr val="EA6A4C"/>
    <a:srgbClr val="F7C6BB"/>
    <a:srgbClr val="F5BF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927" autoAdjust="0"/>
  </p:normalViewPr>
  <p:slideViewPr>
    <p:cSldViewPr showGuides="1">
      <p:cViewPr varScale="1">
        <p:scale>
          <a:sx n="45" d="100"/>
          <a:sy n="45" d="100"/>
        </p:scale>
        <p:origin x="42" y="103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1/6/2022</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1/6/2022</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197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1/6/2022</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196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1/6/2022</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540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2ECD319-65C0-4D9E-8CC8-C9F4B7BAB83C}"/>
              </a:ext>
            </a:extLst>
          </p:cNvPr>
          <p:cNvSpPr>
            <a:spLocks noGrp="1"/>
          </p:cNvSpPr>
          <p:nvPr>
            <p:ph type="dt" sz="half" idx="10"/>
          </p:nvPr>
        </p:nvSpPr>
        <p:spPr/>
        <p:txBody>
          <a:bodyPr/>
          <a:lstStyle/>
          <a:p>
            <a:fld id="{E69B9EE9-F3BF-4B40-83E7-C9BC68FDDB0E}" type="datetimeFigureOut">
              <a:rPr lang="en-US" smtClean="0"/>
              <a:t>1/6/2022</a:t>
            </a:fld>
            <a:endParaRPr lang="en-US"/>
          </a:p>
        </p:txBody>
      </p:sp>
      <p:sp>
        <p:nvSpPr>
          <p:cNvPr id="6" name="Footer Placeholder 5">
            <a:extLst>
              <a:ext uri="{FF2B5EF4-FFF2-40B4-BE49-F238E27FC236}">
                <a16:creationId xmlns:a16="http://schemas.microsoft.com/office/drawing/2014/main" xmlns=""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9691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1/6/2022</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1/6/2022</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1/6/2022</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1/6/2022</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2ECD319-65C0-4D9E-8CC8-C9F4B7BAB83C}"/>
              </a:ext>
            </a:extLst>
          </p:cNvPr>
          <p:cNvSpPr>
            <a:spLocks noGrp="1"/>
          </p:cNvSpPr>
          <p:nvPr>
            <p:ph type="dt" sz="half" idx="10"/>
          </p:nvPr>
        </p:nvSpPr>
        <p:spPr/>
        <p:txBody>
          <a:bodyPr/>
          <a:lstStyle/>
          <a:p>
            <a:fld id="{E69B9EE9-F3BF-4B40-83E7-C9BC68FDDB0E}" type="datetimeFigureOut">
              <a:rPr lang="en-US" smtClean="0"/>
              <a:t>1/6/2022</a:t>
            </a:fld>
            <a:endParaRPr lang="en-US"/>
          </a:p>
        </p:txBody>
      </p:sp>
      <p:sp>
        <p:nvSpPr>
          <p:cNvPr id="6" name="Footer Placeholder 5">
            <a:extLst>
              <a:ext uri="{FF2B5EF4-FFF2-40B4-BE49-F238E27FC236}">
                <a16:creationId xmlns:a16="http://schemas.microsoft.com/office/drawing/2014/main" xmlns=""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6623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6">
            <a:extLst>
              <a:ext uri="{FF2B5EF4-FFF2-40B4-BE49-F238E27FC236}">
                <a16:creationId xmlns="" xmlns:a16="http://schemas.microsoft.com/office/drawing/2014/main" id="{2972F7A7-15E2-49BB-9D9B-643A947FC3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8" y="-91017"/>
            <a:ext cx="12399435" cy="702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2547"/>
      </p:ext>
    </p:extLst>
  </p:cSld>
  <p:clrMapOvr>
    <a:masterClrMapping/>
  </p:clrMapOvr>
  <p:transition spd="slow" advClick="0" advTm="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1/6/2022</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9455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1/6/2022</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1524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 name="9Slide.vn - 2019">
            <a:extLst>
              <a:ext uri="{FF2B5EF4-FFF2-40B4-BE49-F238E27FC236}">
                <a16:creationId xmlns:a16="http://schemas.microsoft.com/office/drawing/2014/main" xmlns="" id="{41214358-2101-4277-AC92-58837F896C5F}"/>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D7D7D7"/>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1/6/2022</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xmlns=""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9"/>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 id="2147483652" r:id="rId6"/>
    <p:sldLayoutId id="2147483665"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 name="9Slide.vn - 2019">
            <a:extLst>
              <a:ext uri="{FF2B5EF4-FFF2-40B4-BE49-F238E27FC236}">
                <a16:creationId xmlns:a16="http://schemas.microsoft.com/office/drawing/2014/main" xmlns="" id="{49B257A9-43E3-4E2F-8C12-CF30A0751FEE}"/>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D7D7D7"/>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1/6/2022</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xmlns=""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947967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7.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 Target="slide3.xml"/><Relationship Id="rId7"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8.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54.jpeg"/><Relationship Id="rId5" Type="http://schemas.openxmlformats.org/officeDocument/2006/relationships/image" Target="../media/image53.jpg"/><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slide" Target="slide13.xml"/><Relationship Id="rId5" Type="http://schemas.openxmlformats.org/officeDocument/2006/relationships/image" Target="../media/image6.png"/><Relationship Id="rId10" Type="http://schemas.openxmlformats.org/officeDocument/2006/relationships/image" Target="../media/image10.jpeg"/><Relationship Id="rId4" Type="http://schemas.openxmlformats.org/officeDocument/2006/relationships/image" Target="../media/image5.pn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CFB6303-9BFB-4454-9264-D7B0E34ABC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0"/>
            <a:ext cx="7848600" cy="6858000"/>
          </a:xfrm>
          <a:prstGeom prst="rect">
            <a:avLst/>
          </a:prstGeom>
        </p:spPr>
      </p:pic>
      <p:sp>
        <p:nvSpPr>
          <p:cNvPr id="7" name="Rectangle 6">
            <a:extLst>
              <a:ext uri="{FF2B5EF4-FFF2-40B4-BE49-F238E27FC236}">
                <a16:creationId xmlns:a16="http://schemas.microsoft.com/office/drawing/2014/main" xmlns="" id="{774F3021-494A-4467-9890-8C0C4F1009FF}"/>
              </a:ext>
            </a:extLst>
          </p:cNvPr>
          <p:cNvSpPr/>
          <p:nvPr/>
        </p:nvSpPr>
        <p:spPr>
          <a:xfrm>
            <a:off x="0" y="0"/>
            <a:ext cx="4495800" cy="6858000"/>
          </a:xfrm>
          <a:prstGeom prst="rect">
            <a:avLst/>
          </a:prstGeom>
          <a:solidFill>
            <a:srgbClr val="060C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0DA02C89-EA02-48AA-A8D8-52C63E97932E}"/>
              </a:ext>
            </a:extLst>
          </p:cNvPr>
          <p:cNvSpPr txBox="1"/>
          <p:nvPr/>
        </p:nvSpPr>
        <p:spPr>
          <a:xfrm>
            <a:off x="228600" y="382740"/>
            <a:ext cx="7226300" cy="1558052"/>
          </a:xfrm>
          <a:prstGeom prst="roundRect">
            <a:avLst>
              <a:gd name="adj" fmla="val 50000"/>
            </a:avLst>
          </a:prstGeom>
          <a:noFill/>
        </p:spPr>
        <p:txBody>
          <a:bodyPr wrap="square" lIns="0" tIns="0" rIns="0" bIns="0" rtlCol="0">
            <a:spAutoFit/>
          </a:bodyPr>
          <a:lstStyle/>
          <a:p>
            <a:pPr algn="ctr"/>
            <a:r>
              <a:rPr lang="en-SG" sz="3600">
                <a:solidFill>
                  <a:schemeClr val="bg2">
                    <a:lumMod val="90000"/>
                  </a:schemeClr>
                </a:solidFill>
                <a:latin typeface="#9Slide03 SFU Futura_05" panose="00000800000000000000" pitchFamily="2" charset="0"/>
              </a:rPr>
              <a:t>CHỦ ĐỀ 8: </a:t>
            </a:r>
          </a:p>
          <a:p>
            <a:pPr algn="ctr"/>
            <a:r>
              <a:rPr lang="en-SG" sz="3600">
                <a:solidFill>
                  <a:schemeClr val="bg2">
                    <a:lumMod val="90000"/>
                  </a:schemeClr>
                </a:solidFill>
                <a:latin typeface="#9Slide03 SFU Futura_05" panose="00000800000000000000" pitchFamily="2" charset="0"/>
              </a:rPr>
              <a:t>ĐA DẠNG THẾ GIỚI SỐNG</a:t>
            </a:r>
          </a:p>
        </p:txBody>
      </p:sp>
      <p:sp>
        <p:nvSpPr>
          <p:cNvPr id="9" name="Rectangle: Rounded Corners 8">
            <a:extLst>
              <a:ext uri="{FF2B5EF4-FFF2-40B4-BE49-F238E27FC236}">
                <a16:creationId xmlns:a16="http://schemas.microsoft.com/office/drawing/2014/main" xmlns="" id="{70C8BF39-B79B-41FF-9058-C29CD67FCFDE}"/>
              </a:ext>
            </a:extLst>
          </p:cNvPr>
          <p:cNvSpPr/>
          <p:nvPr/>
        </p:nvSpPr>
        <p:spPr>
          <a:xfrm>
            <a:off x="0" y="2323531"/>
            <a:ext cx="5715000" cy="2210937"/>
          </a:xfrm>
          <a:prstGeom prst="roundRect">
            <a:avLst>
              <a:gd name="adj" fmla="val 928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solidFill>
                  <a:schemeClr val="bg1"/>
                </a:solidFill>
                <a:effectLst/>
                <a:latin typeface="Times New Roman" panose="02020603050405020304" pitchFamily="18" charset="0"/>
                <a:ea typeface="Calibri" panose="020F0502020204030204" pitchFamily="34" charset="0"/>
              </a:rPr>
              <a:t>Bài</a:t>
            </a:r>
            <a:r>
              <a:rPr lang="en-US" sz="7200" b="1" dirty="0">
                <a:solidFill>
                  <a:schemeClr val="bg1"/>
                </a:solidFill>
                <a:effectLst/>
                <a:latin typeface="Times New Roman" panose="02020603050405020304" pitchFamily="18" charset="0"/>
                <a:ea typeface="Calibri" panose="020F0502020204030204" pitchFamily="34" charset="0"/>
              </a:rPr>
              <a:t> </a:t>
            </a:r>
            <a:r>
              <a:rPr lang="en-US" sz="7200" b="1" dirty="0" smtClean="0">
                <a:solidFill>
                  <a:schemeClr val="bg1"/>
                </a:solidFill>
                <a:latin typeface="Times New Roman" panose="02020603050405020304" pitchFamily="18" charset="0"/>
                <a:ea typeface="Calibri" panose="020F0502020204030204" pitchFamily="34" charset="0"/>
              </a:rPr>
              <a:t>28</a:t>
            </a:r>
            <a:r>
              <a:rPr lang="en-US" sz="7200" b="1" dirty="0" smtClean="0">
                <a:solidFill>
                  <a:schemeClr val="bg1"/>
                </a:solidFill>
                <a:effectLst/>
                <a:latin typeface="Times New Roman" panose="02020603050405020304" pitchFamily="18" charset="0"/>
                <a:ea typeface="Calibri" panose="020F0502020204030204" pitchFamily="34" charset="0"/>
              </a:rPr>
              <a:t>: </a:t>
            </a:r>
            <a:r>
              <a:rPr lang="en-US" sz="7200" b="1" dirty="0">
                <a:solidFill>
                  <a:schemeClr val="bg1"/>
                </a:solidFill>
                <a:effectLst/>
                <a:latin typeface="Times New Roman" panose="02020603050405020304" pitchFamily="18" charset="0"/>
                <a:ea typeface="Calibri" panose="020F0502020204030204" pitchFamily="34" charset="0"/>
              </a:rPr>
              <a:t>NẤM</a:t>
            </a:r>
            <a:endParaRPr lang="en-US" sz="7200" dirty="0">
              <a:solidFill>
                <a:schemeClr val="bg1"/>
              </a:solidFill>
            </a:endParaRPr>
          </a:p>
        </p:txBody>
      </p:sp>
      <p:sp>
        <p:nvSpPr>
          <p:cNvPr id="3" name="D7190A">
            <a:extLst>
              <a:ext uri="{FF2B5EF4-FFF2-40B4-BE49-F238E27FC236}">
                <a16:creationId xmlns:a16="http://schemas.microsoft.com/office/drawing/2014/main" xmlns="" id="{FC04EBD8-3DA8-498C-BEBA-B3BFF2A60222}"/>
              </a:ext>
            </a:extLst>
          </p:cNvPr>
          <p:cNvSpPr txBox="1"/>
          <p:nvPr/>
        </p:nvSpPr>
        <p:spPr>
          <a:xfrm>
            <a:off x="0" y="-850900"/>
            <a:ext cx="5028621" cy="261610"/>
          </a:xfrm>
          <a:prstGeom prst="rect">
            <a:avLst/>
          </a:prstGeom>
          <a:noFill/>
        </p:spPr>
        <p:txBody>
          <a:bodyPr vert="horz" wrap="none" lIns="0" tIns="0" rIns="0" bIns="0" rtlCol="0">
            <a:spAutoFit/>
          </a:bodyPr>
          <a:lstStyle/>
          <a:p>
            <a:pPr algn="l"/>
            <a:r>
              <a:rPr lang="en-US" sz="1700">
                <a:noFill/>
              </a:rPr>
              <a:t>E:\DỰ ÁN SOẠN SÁCH KHTN 6\CD8 - Bai 28\9Slide\</a:t>
            </a:r>
          </a:p>
        </p:txBody>
      </p:sp>
    </p:spTree>
    <p:extLst>
      <p:ext uri="{BB962C8B-B14F-4D97-AF65-F5344CB8AC3E}">
        <p14:creationId xmlns:p14="http://schemas.microsoft.com/office/powerpoint/2010/main" val="397744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Connector 8">
            <a:extLst>
              <a:ext uri="{FF2B5EF4-FFF2-40B4-BE49-F238E27FC236}">
                <a16:creationId xmlns:a16="http://schemas.microsoft.com/office/drawing/2014/main" xmlns="" id="{1831F37A-3814-42CE-9FFB-3F118731C865}"/>
              </a:ext>
            </a:extLst>
          </p:cNvPr>
          <p:cNvSpPr/>
          <p:nvPr/>
        </p:nvSpPr>
        <p:spPr>
          <a:xfrm>
            <a:off x="-838201" y="-472806"/>
            <a:ext cx="3893359" cy="3393808"/>
          </a:xfrm>
          <a:prstGeom prst="flowChartConnector">
            <a:avLst/>
          </a:prstGeom>
          <a:solidFill>
            <a:srgbClr val="EA6A4C">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25F8FBE3-540E-4AE8-A479-A8824FA4FC37}"/>
              </a:ext>
            </a:extLst>
          </p:cNvPr>
          <p:cNvSpPr/>
          <p:nvPr/>
        </p:nvSpPr>
        <p:spPr>
          <a:xfrm>
            <a:off x="-3105482" y="0"/>
            <a:ext cx="2895600" cy="6858000"/>
          </a:xfrm>
          <a:prstGeom prst="rect">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ame 11">
            <a:extLst>
              <a:ext uri="{FF2B5EF4-FFF2-40B4-BE49-F238E27FC236}">
                <a16:creationId xmlns:a16="http://schemas.microsoft.com/office/drawing/2014/main" xmlns="" id="{4A618F44-54EF-4759-8F77-DC2AC93D8E81}"/>
              </a:ext>
            </a:extLst>
          </p:cNvPr>
          <p:cNvSpPr/>
          <p:nvPr/>
        </p:nvSpPr>
        <p:spPr>
          <a:xfrm>
            <a:off x="0" y="0"/>
            <a:ext cx="12192000" cy="6858000"/>
          </a:xfrm>
          <a:prstGeom prst="frame">
            <a:avLst>
              <a:gd name="adj1" fmla="val 3350"/>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8" name="Picture 17">
            <a:extLst>
              <a:ext uri="{FF2B5EF4-FFF2-40B4-BE49-F238E27FC236}">
                <a16:creationId xmlns:a16="http://schemas.microsoft.com/office/drawing/2014/main" xmlns="" id="{60C5284D-AD51-4A16-9AA4-A445A2110FB6}"/>
              </a:ext>
            </a:extLst>
          </p:cNvPr>
          <p:cNvPicPr>
            <a:picLocks noChangeAspect="1"/>
          </p:cNvPicPr>
          <p:nvPr/>
        </p:nvPicPr>
        <p:blipFill rotWithShape="1">
          <a:blip r:embed="rId2"/>
          <a:srcRect l="54941" t="28858" r="13219" b="50021"/>
          <a:stretch/>
        </p:blipFill>
        <p:spPr>
          <a:xfrm>
            <a:off x="1092663" y="330984"/>
            <a:ext cx="9845596" cy="4393416"/>
          </a:xfrm>
          <a:prstGeom prst="rect">
            <a:avLst/>
          </a:prstGeom>
        </p:spPr>
      </p:pic>
      <p:sp>
        <p:nvSpPr>
          <p:cNvPr id="2" name="Rectangle 1"/>
          <p:cNvSpPr/>
          <p:nvPr/>
        </p:nvSpPr>
        <p:spPr>
          <a:xfrm>
            <a:off x="630430" y="4831140"/>
            <a:ext cx="11049000" cy="1569660"/>
          </a:xfrm>
          <a:prstGeom prst="rect">
            <a:avLst/>
          </a:prstGeom>
        </p:spPr>
        <p:txBody>
          <a:bodyPr wrap="square">
            <a:spAutoFit/>
          </a:bodyPr>
          <a:lstStyle/>
          <a:p>
            <a:pPr indent="306070"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Cấu tạo chung của nấm gồm có mũ nấm, cuống nấm và sợi nấm. Nấm độc thường có thêm một số bộ phận như vòng cuống nấm, bao gốc nấm và thường có màu sắc sặc sỡ</a:t>
            </a:r>
            <a:r>
              <a:rPr lang="vi-VN" sz="32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1371601" y="5090545"/>
            <a:ext cx="9566658" cy="1224951"/>
          </a:xfrm>
          <a:prstGeom prst="rect">
            <a:avLst/>
          </a:prstGeom>
        </p:spPr>
        <p:txBody>
          <a:bodyPr wrap="square">
            <a:spAutoFit/>
          </a:bodyPr>
          <a:lstStyle/>
          <a:p>
            <a:pPr marL="43180" indent="180340" algn="ctr">
              <a:lnSpc>
                <a:spcPct val="115000"/>
              </a:lnSpc>
              <a:spcAft>
                <a:spcPts val="0"/>
              </a:spcAft>
            </a:pPr>
            <a:r>
              <a:rPr lang="en-US" sz="3200" dirty="0">
                <a:solidFill>
                  <a:srgbClr val="000000"/>
                </a:solidFill>
                <a:latin typeface="Times New Roman" panose="02020603050405020304" pitchFamily="18" charset="0"/>
                <a:ea typeface="Courier New" panose="02070309020205020404" pitchFamily="49" charset="0"/>
              </a:rPr>
              <a:t>H</a:t>
            </a:r>
            <a:r>
              <a:rPr lang="vi-VN" sz="3200" dirty="0">
                <a:solidFill>
                  <a:srgbClr val="000000"/>
                </a:solidFill>
                <a:latin typeface="Times New Roman" panose="02020603050405020304" pitchFamily="18" charset="0"/>
                <a:ea typeface="Courier New" panose="02070309020205020404" pitchFamily="49" charset="0"/>
              </a:rPr>
              <a:t>ãy chỉ ra điểm khác biệt giữa cấu tạo cơ thể nấm độc và nấm ăn được.</a:t>
            </a:r>
            <a:endParaRPr lang="en-US" sz="3200" b="1" dirty="0">
              <a:solidFill>
                <a:srgbClr val="000000"/>
              </a:solidFill>
              <a:effectLst/>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414592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FC4CF9B-AAD2-4821-8A59-6147373F22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730" t="-1" b="42896"/>
          <a:stretch/>
        </p:blipFill>
        <p:spPr>
          <a:xfrm rot="5400000">
            <a:off x="10663197" y="-251097"/>
            <a:ext cx="824737" cy="1676400"/>
          </a:xfrm>
          <a:prstGeom prst="rect">
            <a:avLst/>
          </a:prstGeom>
        </p:spPr>
      </p:pic>
      <p:sp>
        <p:nvSpPr>
          <p:cNvPr id="12" name="Frame 11">
            <a:extLst>
              <a:ext uri="{FF2B5EF4-FFF2-40B4-BE49-F238E27FC236}">
                <a16:creationId xmlns:a16="http://schemas.microsoft.com/office/drawing/2014/main" xmlns="" id="{4A618F44-54EF-4759-8F77-DC2AC93D8E81}"/>
              </a:ext>
            </a:extLst>
          </p:cNvPr>
          <p:cNvSpPr/>
          <p:nvPr/>
        </p:nvSpPr>
        <p:spPr>
          <a:xfrm>
            <a:off x="228600" y="152400"/>
            <a:ext cx="11713467" cy="6553200"/>
          </a:xfrm>
          <a:prstGeom prst="frame">
            <a:avLst>
              <a:gd name="adj1" fmla="val 874"/>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Right 13">
            <a:extLst>
              <a:ext uri="{FF2B5EF4-FFF2-40B4-BE49-F238E27FC236}">
                <a16:creationId xmlns:a16="http://schemas.microsoft.com/office/drawing/2014/main" xmlns="" id="{9C321393-DA6F-4AC7-A0BA-260206330112}"/>
              </a:ext>
            </a:extLst>
          </p:cNvPr>
          <p:cNvSpPr/>
          <p:nvPr/>
        </p:nvSpPr>
        <p:spPr>
          <a:xfrm rot="16200000" flipH="1">
            <a:off x="15001727" y="3003256"/>
            <a:ext cx="469303" cy="457200"/>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9F03F6D6-FED1-4B53-A89E-ADBCE57D40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7123" y="4788033"/>
            <a:ext cx="2184266" cy="2184266"/>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350087932"/>
              </p:ext>
            </p:extLst>
          </p:nvPr>
        </p:nvGraphicFramePr>
        <p:xfrm>
          <a:off x="609600" y="450234"/>
          <a:ext cx="5204098" cy="540612"/>
        </p:xfrm>
        <a:graphic>
          <a:graphicData uri="http://schemas.openxmlformats.org/drawingml/2006/table">
            <a:tbl>
              <a:tblPr firstRow="1" bandRow="1">
                <a:tableStyleId>{5C22544A-7EE6-4342-B048-85BDC9FD1C3A}</a:tableStyleId>
              </a:tblPr>
              <a:tblGrid>
                <a:gridCol w="3352800">
                  <a:extLst>
                    <a:ext uri="{9D8B030D-6E8A-4147-A177-3AD203B41FA5}">
                      <a16:colId xmlns="" xmlns:a16="http://schemas.microsoft.com/office/drawing/2014/main" val="20000"/>
                    </a:ext>
                  </a:extLst>
                </a:gridCol>
                <a:gridCol w="1851298">
                  <a:extLst>
                    <a:ext uri="{9D8B030D-6E8A-4147-A177-3AD203B41FA5}">
                      <a16:colId xmlns="" xmlns:a16="http://schemas.microsoft.com/office/drawing/2014/main" val="20001"/>
                    </a:ext>
                  </a:extLst>
                </a:gridCol>
              </a:tblGrid>
              <a:tr h="540612">
                <a:tc>
                  <a:txBody>
                    <a:bodyPr/>
                    <a:lstStyle/>
                    <a:p>
                      <a:pPr algn="ctr"/>
                      <a:r>
                        <a:rPr lang="vi-VN" sz="2000" b="1" noProof="0" dirty="0"/>
                        <a:t>Tên</a:t>
                      </a:r>
                      <a:r>
                        <a:rPr lang="vi-VN" sz="2000" b="1" baseline="0" noProof="0" dirty="0"/>
                        <a:t> nấm</a:t>
                      </a:r>
                      <a:endParaRPr lang="vi-VN" sz="2000" b="1" noProof="0" dirty="0"/>
                    </a:p>
                  </a:txBody>
                  <a:tcPr anchor="ctr">
                    <a:solidFill>
                      <a:srgbClr val="002060"/>
                    </a:solidFill>
                  </a:tcPr>
                </a:tc>
                <a:tc>
                  <a:txBody>
                    <a:bodyPr/>
                    <a:lstStyle/>
                    <a:p>
                      <a:pPr algn="ctr"/>
                      <a:r>
                        <a:rPr lang="vi-VN" sz="2000" b="1" noProof="0" dirty="0"/>
                        <a:t>Môi</a:t>
                      </a:r>
                      <a:r>
                        <a:rPr lang="vi-VN" sz="2000" b="1" baseline="0" noProof="0" dirty="0"/>
                        <a:t> trường</a:t>
                      </a:r>
                      <a:endParaRPr lang="vi-VN" sz="2000" b="1" noProof="0" dirty="0"/>
                    </a:p>
                  </a:txBody>
                  <a:tcPr anchor="ctr">
                    <a:solidFill>
                      <a:srgbClr val="002060"/>
                    </a:solidFill>
                  </a:tcPr>
                </a:tc>
                <a:extLst>
                  <a:ext uri="{0D108BD9-81ED-4DB2-BD59-A6C34878D82A}">
                    <a16:rowId xmlns="" xmlns:a16="http://schemas.microsoft.com/office/drawing/2014/main" val="10000"/>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970370081"/>
              </p:ext>
            </p:extLst>
          </p:nvPr>
        </p:nvGraphicFramePr>
        <p:xfrm>
          <a:off x="6605373" y="458860"/>
          <a:ext cx="5204098" cy="540612"/>
        </p:xfrm>
        <a:graphic>
          <a:graphicData uri="http://schemas.openxmlformats.org/drawingml/2006/table">
            <a:tbl>
              <a:tblPr firstRow="1" bandRow="1">
                <a:tableStyleId>{5C22544A-7EE6-4342-B048-85BDC9FD1C3A}</a:tableStyleId>
              </a:tblPr>
              <a:tblGrid>
                <a:gridCol w="2995827">
                  <a:extLst>
                    <a:ext uri="{9D8B030D-6E8A-4147-A177-3AD203B41FA5}">
                      <a16:colId xmlns="" xmlns:a16="http://schemas.microsoft.com/office/drawing/2014/main" val="20000"/>
                    </a:ext>
                  </a:extLst>
                </a:gridCol>
                <a:gridCol w="2208271">
                  <a:extLst>
                    <a:ext uri="{9D8B030D-6E8A-4147-A177-3AD203B41FA5}">
                      <a16:colId xmlns="" xmlns:a16="http://schemas.microsoft.com/office/drawing/2014/main" val="20001"/>
                    </a:ext>
                  </a:extLst>
                </a:gridCol>
              </a:tblGrid>
              <a:tr h="540612">
                <a:tc>
                  <a:txBody>
                    <a:bodyPr/>
                    <a:lstStyle/>
                    <a:p>
                      <a:pPr algn="ctr"/>
                      <a:r>
                        <a:rPr lang="vi-VN" sz="2000" b="1" noProof="0" dirty="0"/>
                        <a:t>Tên</a:t>
                      </a:r>
                      <a:r>
                        <a:rPr lang="vi-VN" sz="2000" b="1" baseline="0" noProof="0" dirty="0"/>
                        <a:t> nấm</a:t>
                      </a:r>
                      <a:endParaRPr lang="vi-VN" sz="2000" b="1" noProof="0" dirty="0"/>
                    </a:p>
                  </a:txBody>
                  <a:tcPr anchor="ctr">
                    <a:solidFill>
                      <a:srgbClr val="002060"/>
                    </a:solidFill>
                  </a:tcPr>
                </a:tc>
                <a:tc>
                  <a:txBody>
                    <a:bodyPr/>
                    <a:lstStyle/>
                    <a:p>
                      <a:pPr algn="ctr"/>
                      <a:r>
                        <a:rPr lang="vi-VN" sz="2000" b="1" noProof="0" dirty="0"/>
                        <a:t>Môi</a:t>
                      </a:r>
                      <a:r>
                        <a:rPr lang="vi-VN" sz="2000" b="1" baseline="0" noProof="0" dirty="0"/>
                        <a:t> trường</a:t>
                      </a:r>
                      <a:endParaRPr lang="vi-VN" sz="2000" b="1" noProof="0" dirty="0"/>
                    </a:p>
                  </a:txBody>
                  <a:tcPr anchor="ctr">
                    <a:solidFill>
                      <a:srgbClr val="002060"/>
                    </a:solidFill>
                  </a:tcPr>
                </a:tc>
                <a:extLst>
                  <a:ext uri="{0D108BD9-81ED-4DB2-BD59-A6C34878D82A}">
                    <a16:rowId xmlns="" xmlns:a16="http://schemas.microsoft.com/office/drawing/2014/main" val="10000"/>
                  </a:ext>
                </a:extLst>
              </a:tr>
            </a:tbl>
          </a:graphicData>
        </a:graphic>
      </p:graphicFrame>
      <p:grpSp>
        <p:nvGrpSpPr>
          <p:cNvPr id="13" name="Group 12"/>
          <p:cNvGrpSpPr/>
          <p:nvPr/>
        </p:nvGrpSpPr>
        <p:grpSpPr>
          <a:xfrm>
            <a:off x="347383" y="1295400"/>
            <a:ext cx="3422388" cy="5105400"/>
            <a:chOff x="-558608" y="2038046"/>
            <a:chExt cx="3422389" cy="4553524"/>
          </a:xfrm>
        </p:grpSpPr>
        <p:grpSp>
          <p:nvGrpSpPr>
            <p:cNvPr id="15" name="Group 14"/>
            <p:cNvGrpSpPr/>
            <p:nvPr/>
          </p:nvGrpSpPr>
          <p:grpSpPr>
            <a:xfrm>
              <a:off x="783182" y="2102293"/>
              <a:ext cx="2080599" cy="4489277"/>
              <a:chOff x="783182" y="2102293"/>
              <a:chExt cx="2080599" cy="4489277"/>
            </a:xfrm>
          </p:grpSpPr>
          <p:pic>
            <p:nvPicPr>
              <p:cNvPr id="21" name="Picture 6" descr="Kỹ thuật trồng nấm rơm hiệu quả cao - Hội Nông Dân tỉnh Ninh Bình"/>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7718"/>
              <a:stretch/>
            </p:blipFill>
            <p:spPr bwMode="auto">
              <a:xfrm>
                <a:off x="783476" y="2102293"/>
                <a:ext cx="2063262" cy="12732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8" descr="Nấm Tai Mèo - Mộc Nhĩ"/>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210" t="9302" r="7560" b="13250"/>
              <a:stretch/>
            </p:blipFill>
            <p:spPr bwMode="auto">
              <a:xfrm>
                <a:off x="783182" y="3596799"/>
                <a:ext cx="2064440" cy="129623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12" descr="Vien Sot ret Ky Sinh Trung - Con trung Quy Nh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094468" y="4822256"/>
                <a:ext cx="1474776" cy="2063851"/>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558608" y="2038046"/>
              <a:ext cx="1390525" cy="4326861"/>
              <a:chOff x="-598800" y="2058142"/>
              <a:chExt cx="1390525" cy="4326861"/>
            </a:xfrm>
          </p:grpSpPr>
          <p:sp>
            <p:nvSpPr>
              <p:cNvPr id="18" name="TextBox 17"/>
              <p:cNvSpPr txBox="1"/>
              <p:nvPr/>
            </p:nvSpPr>
            <p:spPr>
              <a:xfrm>
                <a:off x="-553477" y="2058142"/>
                <a:ext cx="1345202" cy="1126462"/>
              </a:xfrm>
              <a:prstGeom prst="rect">
                <a:avLst/>
              </a:prstGeom>
              <a:noFill/>
              <a:ln>
                <a:noFill/>
              </a:ln>
            </p:spPr>
            <p:txBody>
              <a:bodyPr wrap="square" rtlCol="0">
                <a:spAutoFit/>
              </a:bodyPr>
              <a:lstStyle/>
              <a:p>
                <a:pPr algn="ctr">
                  <a:lnSpc>
                    <a:spcPct val="120000"/>
                  </a:lnSpc>
                </a:pPr>
                <a:r>
                  <a:rPr lang="vi-VN" sz="2800" b="1" dirty="0">
                    <a:latin typeface="Times New Roman" panose="02020603050405020304" pitchFamily="18" charset="0"/>
                    <a:cs typeface="Times New Roman" panose="02020603050405020304" pitchFamily="18" charset="0"/>
                  </a:rPr>
                  <a:t>Nấm</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rơm</a:t>
                </a:r>
              </a:p>
            </p:txBody>
          </p:sp>
          <p:sp>
            <p:nvSpPr>
              <p:cNvPr id="19" name="TextBox 18"/>
              <p:cNvSpPr txBox="1"/>
              <p:nvPr/>
            </p:nvSpPr>
            <p:spPr>
              <a:xfrm>
                <a:off x="-559589" y="3429742"/>
                <a:ext cx="1345202" cy="1643527"/>
              </a:xfrm>
              <a:prstGeom prst="rect">
                <a:avLst/>
              </a:prstGeom>
              <a:noFill/>
              <a:ln>
                <a:noFill/>
              </a:ln>
            </p:spPr>
            <p:txBody>
              <a:bodyPr wrap="square" rtlCol="0">
                <a:spAutoFit/>
              </a:bodyPr>
              <a:lstStyle/>
              <a:p>
                <a:pPr algn="ctr">
                  <a:lnSpc>
                    <a:spcPct val="120000"/>
                  </a:lnSpc>
                </a:pPr>
                <a:r>
                  <a:rPr lang="vi-VN" sz="2800" b="1" dirty="0" err="1">
                    <a:latin typeface="Times New Roman" panose="02020603050405020304" pitchFamily="18" charset="0"/>
                    <a:cs typeface="Times New Roman" panose="02020603050405020304" pitchFamily="18" charset="0"/>
                  </a:rPr>
                  <a:t>Nấm</a:t>
                </a:r>
                <a:r>
                  <a:rPr lang="vi-VN" sz="2800" b="1"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a:p>
                <a:pPr algn="ctr">
                  <a:lnSpc>
                    <a:spcPct val="120000"/>
                  </a:lnSpc>
                </a:pPr>
                <a:r>
                  <a:rPr lang="vi-VN" sz="2800" b="1" dirty="0" err="1">
                    <a:latin typeface="Times New Roman" panose="02020603050405020304" pitchFamily="18" charset="0"/>
                    <a:cs typeface="Times New Roman" panose="02020603050405020304" pitchFamily="18" charset="0"/>
                  </a:rPr>
                  <a:t>mộc</a:t>
                </a:r>
                <a:r>
                  <a:rPr lang="vi-VN" sz="2800" b="1" dirty="0">
                    <a:latin typeface="Times New Roman" panose="02020603050405020304" pitchFamily="18" charset="0"/>
                    <a:cs typeface="Times New Roman" panose="02020603050405020304" pitchFamily="18" charset="0"/>
                  </a:rPr>
                  <a:t> nhĩ</a:t>
                </a:r>
              </a:p>
            </p:txBody>
          </p:sp>
          <p:sp>
            <p:nvSpPr>
              <p:cNvPr id="20" name="TextBox 19"/>
              <p:cNvSpPr txBox="1"/>
              <p:nvPr/>
            </p:nvSpPr>
            <p:spPr>
              <a:xfrm>
                <a:off x="-598800" y="5258541"/>
                <a:ext cx="1345204" cy="1126462"/>
              </a:xfrm>
              <a:prstGeom prst="rect">
                <a:avLst/>
              </a:prstGeom>
              <a:noFill/>
              <a:ln>
                <a:noFill/>
              </a:ln>
            </p:spPr>
            <p:txBody>
              <a:bodyPr wrap="square" rtlCol="0">
                <a:spAutoFit/>
              </a:bodyPr>
              <a:lstStyle/>
              <a:p>
                <a:pPr algn="ctr">
                  <a:lnSpc>
                    <a:spcPct val="120000"/>
                  </a:lnSpc>
                </a:pPr>
                <a:r>
                  <a:rPr lang="vi-VN" sz="2800" b="1" dirty="0">
                    <a:latin typeface="Times New Roman" panose="02020603050405020304" pitchFamily="18" charset="0"/>
                    <a:cs typeface="Times New Roman" panose="02020603050405020304" pitchFamily="18" charset="0"/>
                  </a:rPr>
                  <a:t>Nấm mốc</a:t>
                </a:r>
              </a:p>
            </p:txBody>
          </p:sp>
        </p:grpSp>
      </p:grpSp>
      <p:grpSp>
        <p:nvGrpSpPr>
          <p:cNvPr id="24" name="Group 23"/>
          <p:cNvGrpSpPr/>
          <p:nvPr/>
        </p:nvGrpSpPr>
        <p:grpSpPr>
          <a:xfrm>
            <a:off x="6835483" y="1404815"/>
            <a:ext cx="2391508" cy="5127871"/>
            <a:chOff x="7018772" y="2190408"/>
            <a:chExt cx="2391508" cy="4532580"/>
          </a:xfrm>
        </p:grpSpPr>
        <p:pic>
          <p:nvPicPr>
            <p:cNvPr id="25" name="Picture 24"/>
            <p:cNvPicPr>
              <a:picLocks noChangeAspect="1"/>
            </p:cNvPicPr>
            <p:nvPr/>
          </p:nvPicPr>
          <p:blipFill>
            <a:blip r:embed="rId7"/>
            <a:stretch>
              <a:fillRect/>
            </a:stretch>
          </p:blipFill>
          <p:spPr>
            <a:xfrm>
              <a:off x="7174523" y="2190408"/>
              <a:ext cx="2080009" cy="1581145"/>
            </a:xfrm>
            <a:prstGeom prst="rect">
              <a:avLst/>
            </a:prstGeom>
          </p:spPr>
        </p:pic>
        <p:sp>
          <p:nvSpPr>
            <p:cNvPr id="26" name="TextBox 25"/>
            <p:cNvSpPr txBox="1"/>
            <p:nvPr/>
          </p:nvSpPr>
          <p:spPr>
            <a:xfrm>
              <a:off x="7174524" y="3820262"/>
              <a:ext cx="1768508" cy="462480"/>
            </a:xfrm>
            <a:prstGeom prst="rect">
              <a:avLst/>
            </a:prstGeom>
            <a:no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Nấm cốc</a:t>
              </a:r>
            </a:p>
          </p:txBody>
        </p:sp>
        <p:sp>
          <p:nvSpPr>
            <p:cNvPr id="27" name="TextBox 26"/>
            <p:cNvSpPr txBox="1"/>
            <p:nvPr/>
          </p:nvSpPr>
          <p:spPr>
            <a:xfrm>
              <a:off x="7018772" y="5879643"/>
              <a:ext cx="2391508" cy="843345"/>
            </a:xfrm>
            <a:prstGeom prst="rect">
              <a:avLst/>
            </a:prstGeom>
            <a:no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Nấm độc tán trắng</a:t>
              </a:r>
            </a:p>
          </p:txBody>
        </p:sp>
        <p:pic>
          <p:nvPicPr>
            <p:cNvPr id="28" name="Picture 8" descr="Ngắm nghía loài &amp;quot;nấm thần chết&amp;quot; ở Việt Nam - KhoaHoc.tv"/>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0190" r="16669"/>
            <a:stretch/>
          </p:blipFill>
          <p:spPr bwMode="auto">
            <a:xfrm>
              <a:off x="7174523" y="4286206"/>
              <a:ext cx="2080009" cy="14956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29" name="TextBox 28"/>
          <p:cNvSpPr txBox="1"/>
          <p:nvPr/>
        </p:nvSpPr>
        <p:spPr>
          <a:xfrm>
            <a:off x="3834439" y="3248728"/>
            <a:ext cx="2877743" cy="978729"/>
          </a:xfrm>
          <a:prstGeom prst="rect">
            <a:avLst/>
          </a:prstGeom>
          <a:noFill/>
        </p:spPr>
        <p:txBody>
          <a:bodyPr wrap="square" rtlCol="0">
            <a:spAutoFit/>
          </a:bodyPr>
          <a:lstStyle/>
          <a:p>
            <a:pPr algn="ctr">
              <a:lnSpc>
                <a:spcPct val="120000"/>
              </a:lnSpc>
            </a:pPr>
            <a:r>
              <a:rPr lang="vi-VN" sz="2400" dirty="0">
                <a:latin typeface="Times New Roman" panose="02020603050405020304" pitchFamily="18" charset="0"/>
                <a:cs typeface="Times New Roman" panose="02020603050405020304" pitchFamily="18" charset="0"/>
              </a:rPr>
              <a:t>Thân cây gỗ mục, môi trường ẩm,…</a:t>
            </a:r>
          </a:p>
        </p:txBody>
      </p:sp>
      <p:sp>
        <p:nvSpPr>
          <p:cNvPr id="30" name="TextBox 29"/>
          <p:cNvSpPr txBox="1"/>
          <p:nvPr/>
        </p:nvSpPr>
        <p:spPr>
          <a:xfrm>
            <a:off x="3917411" y="1783185"/>
            <a:ext cx="1915166" cy="461665"/>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Rơm rạ</a:t>
            </a:r>
          </a:p>
        </p:txBody>
      </p:sp>
      <p:sp>
        <p:nvSpPr>
          <p:cNvPr id="31" name="TextBox 30"/>
          <p:cNvSpPr txBox="1"/>
          <p:nvPr/>
        </p:nvSpPr>
        <p:spPr>
          <a:xfrm>
            <a:off x="3913599" y="4788033"/>
            <a:ext cx="2754940" cy="1421928"/>
          </a:xfrm>
          <a:prstGeom prst="rect">
            <a:avLst/>
          </a:prstGeom>
          <a:noFill/>
        </p:spPr>
        <p:txBody>
          <a:bodyPr wrap="square" rtlCol="0">
            <a:spAutoFit/>
          </a:bodyPr>
          <a:lstStyle/>
          <a:p>
            <a:pPr algn="ctr">
              <a:lnSpc>
                <a:spcPct val="120000"/>
              </a:lnSpc>
            </a:pPr>
            <a:r>
              <a:rPr lang="vi-VN" sz="2400" dirty="0">
                <a:latin typeface="Times New Roman" panose="02020603050405020304" pitchFamily="18" charset="0"/>
                <a:cs typeface="Times New Roman" panose="02020603050405020304" pitchFamily="18" charset="0"/>
              </a:rPr>
              <a:t>Quần áo, tường ẩm, đồ dùng, trên cơ thể sinh vật, thức ăn,…</a:t>
            </a:r>
          </a:p>
        </p:txBody>
      </p:sp>
      <p:sp>
        <p:nvSpPr>
          <p:cNvPr id="32" name="TextBox 31"/>
          <p:cNvSpPr txBox="1"/>
          <p:nvPr/>
        </p:nvSpPr>
        <p:spPr>
          <a:xfrm>
            <a:off x="9321454" y="2014017"/>
            <a:ext cx="1915166" cy="461665"/>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Thân cây mục</a:t>
            </a:r>
          </a:p>
        </p:txBody>
      </p:sp>
      <p:sp>
        <p:nvSpPr>
          <p:cNvPr id="33" name="TextBox 32"/>
          <p:cNvSpPr txBox="1"/>
          <p:nvPr/>
        </p:nvSpPr>
        <p:spPr>
          <a:xfrm>
            <a:off x="9172858" y="4101276"/>
            <a:ext cx="2686775" cy="978729"/>
          </a:xfrm>
          <a:prstGeom prst="rect">
            <a:avLst/>
          </a:prstGeom>
          <a:noFill/>
        </p:spPr>
        <p:txBody>
          <a:bodyPr wrap="square" rtlCol="0">
            <a:spAutoFit/>
          </a:bodyPr>
          <a:lstStyle/>
          <a:p>
            <a:pPr algn="just">
              <a:lnSpc>
                <a:spcPct val="120000"/>
              </a:lnSpc>
            </a:pPr>
            <a:r>
              <a:rPr lang="vi-VN" sz="2400" dirty="0">
                <a:latin typeface="Times New Roman" panose="02020603050405020304" pitchFamily="18" charset="0"/>
                <a:cs typeface="Times New Roman" panose="02020603050405020304" pitchFamily="18" charset="0"/>
              </a:rPr>
              <a:t>Trong rừng những nơi môi trường ẩm.</a:t>
            </a:r>
          </a:p>
        </p:txBody>
      </p:sp>
    </p:spTree>
    <p:extLst>
      <p:ext uri="{BB962C8B-B14F-4D97-AF65-F5344CB8AC3E}">
        <p14:creationId xmlns:p14="http://schemas.microsoft.com/office/powerpoint/2010/main" val="116815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0-#ppt_w/2"/>
                                          </p:val>
                                        </p:tav>
                                        <p:tav tm="100000">
                                          <p:val>
                                            <p:strVal val="#ppt_x"/>
                                          </p:val>
                                        </p:tav>
                                      </p:tavLst>
                                    </p:anim>
                                    <p:anim calcmode="lin" valueType="num">
                                      <p:cBhvr additive="base">
                                        <p:cTn id="14"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0-#ppt_w/2"/>
                                          </p:val>
                                        </p:tav>
                                        <p:tav tm="100000">
                                          <p:val>
                                            <p:strVal val="#ppt_x"/>
                                          </p:val>
                                        </p:tav>
                                      </p:tavLst>
                                    </p:anim>
                                    <p:anim calcmode="lin" valueType="num">
                                      <p:cBhvr additive="base">
                                        <p:cTn id="20"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1+#ppt_w/2"/>
                                          </p:val>
                                        </p:tav>
                                        <p:tav tm="100000">
                                          <p:val>
                                            <p:strVal val="#ppt_x"/>
                                          </p:val>
                                        </p:tav>
                                      </p:tavLst>
                                    </p:anim>
                                    <p:anim calcmode="lin" valueType="num">
                                      <p:cBhvr additive="base">
                                        <p:cTn id="2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1+#ppt_w/2"/>
                                          </p:val>
                                        </p:tav>
                                        <p:tav tm="100000">
                                          <p:val>
                                            <p:strVal val="#ppt_x"/>
                                          </p:val>
                                        </p:tav>
                                      </p:tavLst>
                                    </p:anim>
                                    <p:anim calcmode="lin" valueType="num">
                                      <p:cBhvr additive="base">
                                        <p:cTn id="32"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Connector 8">
            <a:extLst>
              <a:ext uri="{FF2B5EF4-FFF2-40B4-BE49-F238E27FC236}">
                <a16:creationId xmlns:a16="http://schemas.microsoft.com/office/drawing/2014/main" xmlns="" id="{1831F37A-3814-42CE-9FFB-3F118731C865}"/>
              </a:ext>
            </a:extLst>
          </p:cNvPr>
          <p:cNvSpPr/>
          <p:nvPr/>
        </p:nvSpPr>
        <p:spPr>
          <a:xfrm>
            <a:off x="-838201" y="-472806"/>
            <a:ext cx="3893359" cy="3393808"/>
          </a:xfrm>
          <a:prstGeom prst="flowChartConnector">
            <a:avLst/>
          </a:prstGeom>
          <a:solidFill>
            <a:srgbClr val="EA6A4C">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25F8FBE3-540E-4AE8-A479-A8824FA4FC37}"/>
              </a:ext>
            </a:extLst>
          </p:cNvPr>
          <p:cNvSpPr/>
          <p:nvPr/>
        </p:nvSpPr>
        <p:spPr>
          <a:xfrm>
            <a:off x="-3105482" y="0"/>
            <a:ext cx="2895600" cy="6858000"/>
          </a:xfrm>
          <a:prstGeom prst="rect">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ame 11">
            <a:extLst>
              <a:ext uri="{FF2B5EF4-FFF2-40B4-BE49-F238E27FC236}">
                <a16:creationId xmlns:a16="http://schemas.microsoft.com/office/drawing/2014/main" xmlns="" id="{4A618F44-54EF-4759-8F77-DC2AC93D8E81}"/>
              </a:ext>
            </a:extLst>
          </p:cNvPr>
          <p:cNvSpPr/>
          <p:nvPr/>
        </p:nvSpPr>
        <p:spPr>
          <a:xfrm>
            <a:off x="0" y="0"/>
            <a:ext cx="12192000" cy="6858000"/>
          </a:xfrm>
          <a:prstGeom prst="frame">
            <a:avLst>
              <a:gd name="adj1" fmla="val 3350"/>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8" name="Picture 17">
            <a:extLst>
              <a:ext uri="{FF2B5EF4-FFF2-40B4-BE49-F238E27FC236}">
                <a16:creationId xmlns:a16="http://schemas.microsoft.com/office/drawing/2014/main" xmlns="" id="{60C5284D-AD51-4A16-9AA4-A445A2110FB6}"/>
              </a:ext>
            </a:extLst>
          </p:cNvPr>
          <p:cNvPicPr>
            <a:picLocks noChangeAspect="1"/>
          </p:cNvPicPr>
          <p:nvPr/>
        </p:nvPicPr>
        <p:blipFill rotWithShape="1">
          <a:blip r:embed="rId2"/>
          <a:srcRect l="54941" t="28858" r="13219" b="50021"/>
          <a:stretch/>
        </p:blipFill>
        <p:spPr>
          <a:xfrm>
            <a:off x="1092663" y="330984"/>
            <a:ext cx="9845596" cy="4393416"/>
          </a:xfrm>
          <a:prstGeom prst="rect">
            <a:avLst/>
          </a:prstGeom>
        </p:spPr>
      </p:pic>
      <p:sp>
        <p:nvSpPr>
          <p:cNvPr id="4" name="Rectangle 3"/>
          <p:cNvSpPr/>
          <p:nvPr/>
        </p:nvSpPr>
        <p:spPr>
          <a:xfrm>
            <a:off x="1432005" y="5055384"/>
            <a:ext cx="9845595" cy="1384995"/>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Nấm men có cơ thể cấu tạo chỉ gồm 1 tế bào nên gọi là nấm đơn bào; các loài nấm còn lại trong hình 28.1 có hệ sợi nấm cấu tạo từ nhiều tế bào nên được gọi là nấm đa bào.</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1447800" y="5091327"/>
            <a:ext cx="9829800" cy="1083374"/>
          </a:xfrm>
          <a:prstGeom prst="rect">
            <a:avLst/>
          </a:prstGeom>
        </p:spPr>
        <p:txBody>
          <a:bodyPr wrap="square">
            <a:spAutoFit/>
          </a:bodyPr>
          <a:lstStyle/>
          <a:p>
            <a:pPr marL="155575" algn="just">
              <a:lnSpc>
                <a:spcPct val="115000"/>
              </a:lnSpc>
              <a:spcAft>
                <a:spcPts val="0"/>
              </a:spcAft>
            </a:pPr>
            <a:r>
              <a:rPr lang="en-US" sz="2800" dirty="0" err="1">
                <a:latin typeface="Times New Roman" panose="02020603050405020304" pitchFamily="18" charset="0"/>
                <a:ea typeface="Arial" panose="020B0604020202020204" pitchFamily="34" charset="0"/>
                <a:cs typeface="Times New Roman" panose="02020603050405020304" pitchFamily="18" charset="0"/>
              </a:rPr>
              <a:t>Đặc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điểm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cấu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tạo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cơ</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thể</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nấm</a:t>
            </a:r>
            <a:r>
              <a:rPr lang="en-US" sz="2800" dirty="0">
                <a:latin typeface="Times New Roman" panose="02020603050405020304" pitchFamily="18" charset="0"/>
                <a:ea typeface="Arial" panose="020B0604020202020204" pitchFamily="34" charset="0"/>
                <a:cs typeface="Times New Roman" panose="02020603050405020304" pitchFamily="18" charset="0"/>
              </a:rPr>
              <a:t> men </a:t>
            </a:r>
            <a:r>
              <a:rPr lang="en-US" sz="2800" dirty="0" err="1">
                <a:latin typeface="Times New Roman" panose="02020603050405020304" pitchFamily="18" charset="0"/>
                <a:ea typeface="Arial" panose="020B0604020202020204" pitchFamily="34" charset="0"/>
                <a:cs typeface="Times New Roman" panose="02020603050405020304" pitchFamily="18" charset="0"/>
              </a:rPr>
              <a:t>có</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gì</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khác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với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nấm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nấm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ăn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Từ</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đó</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em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hãy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phân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biệt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nấm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đơn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bào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nấm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bào</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400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6" presetClass="exit" presetSubtype="32" fill="hold" grpId="0" nodeType="withEffect">
                                  <p:stCondLst>
                                    <p:cond delay="0"/>
                                  </p:stCondLst>
                                  <p:childTnLst>
                                    <p:animEffect transition="out" filter="circle(out)">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FC4CF9B-AAD2-4821-8A59-6147373F22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730" t="-1" b="42896"/>
          <a:stretch/>
        </p:blipFill>
        <p:spPr>
          <a:xfrm rot="5400000">
            <a:off x="10663197" y="-251097"/>
            <a:ext cx="824737" cy="1676400"/>
          </a:xfrm>
          <a:prstGeom prst="rect">
            <a:avLst/>
          </a:prstGeom>
        </p:spPr>
      </p:pic>
      <p:sp>
        <p:nvSpPr>
          <p:cNvPr id="12" name="Frame 11">
            <a:extLst>
              <a:ext uri="{FF2B5EF4-FFF2-40B4-BE49-F238E27FC236}">
                <a16:creationId xmlns:a16="http://schemas.microsoft.com/office/drawing/2014/main" xmlns="" id="{4A618F44-54EF-4759-8F77-DC2AC93D8E81}"/>
              </a:ext>
            </a:extLst>
          </p:cNvPr>
          <p:cNvSpPr/>
          <p:nvPr/>
        </p:nvSpPr>
        <p:spPr>
          <a:xfrm>
            <a:off x="228600" y="152400"/>
            <a:ext cx="11713467" cy="6553200"/>
          </a:xfrm>
          <a:prstGeom prst="frame">
            <a:avLst>
              <a:gd name="adj1" fmla="val 874"/>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Right 13">
            <a:extLst>
              <a:ext uri="{FF2B5EF4-FFF2-40B4-BE49-F238E27FC236}">
                <a16:creationId xmlns:a16="http://schemas.microsoft.com/office/drawing/2014/main" xmlns="" id="{9C321393-DA6F-4AC7-A0BA-260206330112}"/>
              </a:ext>
            </a:extLst>
          </p:cNvPr>
          <p:cNvSpPr/>
          <p:nvPr/>
        </p:nvSpPr>
        <p:spPr>
          <a:xfrm rot="16200000" flipH="1">
            <a:off x="15001727" y="3003256"/>
            <a:ext cx="469303" cy="457200"/>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125306" y="325493"/>
            <a:ext cx="6530955" cy="523220"/>
          </a:xfrm>
          <a:prstGeom prst="rect">
            <a:avLst/>
          </a:prstGeom>
        </p:spPr>
        <p:txBody>
          <a:bodyPr wrap="none">
            <a:spAutoFit/>
          </a:bodyPr>
          <a:lstStyle/>
          <a:p>
            <a:r>
              <a:rPr lang="en-US" sz="2800" dirty="0" err="1">
                <a:latin typeface="Times New Roman" panose="02020603050405020304" pitchFamily="18" charset="0"/>
                <a:ea typeface="Calibri" panose="020F0502020204030204" pitchFamily="34" charset="0"/>
              </a:rPr>
              <a:t>Kể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số</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loại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nấm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biết</a:t>
            </a:r>
            <a:r>
              <a:rPr lang="en-US" sz="2800" dirty="0">
                <a:latin typeface="Times New Roman" panose="02020603050405020304" pitchFamily="18" charset="0"/>
                <a:ea typeface="Calibri" panose="020F0502020204030204" pitchFamily="34" charset="0"/>
              </a:rPr>
              <a:t>.</a:t>
            </a:r>
            <a:endParaRPr lang="en-US" sz="2800" dirty="0"/>
          </a:p>
        </p:txBody>
      </p:sp>
      <p:pic>
        <p:nvPicPr>
          <p:cNvPr id="13" name="Picture 12">
            <a:hlinkClick r:id="rId3" action="ppaction://hlinksldjump"/>
            <a:extLst>
              <a:ext uri="{FF2B5EF4-FFF2-40B4-BE49-F238E27FC236}">
                <a16:creationId xmlns:a16="http://schemas.microsoft.com/office/drawing/2014/main" xmlns="" id="{9F03F6D6-FED1-4B53-A89E-ADBCE57D40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7123" y="4788033"/>
            <a:ext cx="2184266" cy="2184266"/>
          </a:xfrm>
          <a:prstGeom prst="rect">
            <a:avLst/>
          </a:prstGeom>
        </p:spPr>
      </p:pic>
      <p:sp>
        <p:nvSpPr>
          <p:cNvPr id="2" name="Rectangle 1"/>
          <p:cNvSpPr/>
          <p:nvPr/>
        </p:nvSpPr>
        <p:spPr>
          <a:xfrm>
            <a:off x="533400" y="1021806"/>
            <a:ext cx="11201400" cy="4056495"/>
          </a:xfrm>
          <a:prstGeom prst="rect">
            <a:avLst/>
          </a:prstGeom>
        </p:spPr>
        <p:txBody>
          <a:bodyPr wrap="square">
            <a:spAutoFit/>
          </a:bodyPr>
          <a:lstStyle/>
          <a:p>
            <a:pPr algn="ctr">
              <a:lnSpc>
                <a:spcPct val="115000"/>
              </a:lnSpc>
              <a:spcAft>
                <a:spcPts val="0"/>
              </a:spcAft>
            </a:pPr>
            <a:r>
              <a:rPr lang="en-US" sz="2800" b="1" dirty="0" err="1">
                <a:latin typeface="Times New Roman" panose="02020603050405020304" pitchFamily="18" charset="0"/>
                <a:ea typeface="Times New Roman" panose="02020603050405020304" pitchFamily="18" charset="0"/>
              </a:rPr>
              <a:t>Nấm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độc</a:t>
            </a:r>
            <a:r>
              <a:rPr lang="en-US" sz="2800" b="1" dirty="0">
                <a:latin typeface="Times New Roman" panose="02020603050405020304" pitchFamily="18" charset="0"/>
                <a:ea typeface="Times New Roman" panose="02020603050405020304" pitchFamily="18" charset="0"/>
              </a:rPr>
              <a:t> ở </a:t>
            </a:r>
            <a:r>
              <a:rPr lang="en-US" sz="2800" b="1" dirty="0" err="1">
                <a:latin typeface="Times New Roman" panose="02020603050405020304" pitchFamily="18" charset="0"/>
                <a:ea typeface="Times New Roman" panose="02020603050405020304" pitchFamily="18" charset="0"/>
              </a:rPr>
              <a:t>Việt</a:t>
            </a:r>
            <a:r>
              <a:rPr lang="en-US" sz="2800" b="1" dirty="0">
                <a:latin typeface="Times New Roman" panose="02020603050405020304" pitchFamily="18" charset="0"/>
                <a:ea typeface="Times New Roman" panose="02020603050405020304" pitchFamily="18" charset="0"/>
              </a:rPr>
              <a:t> Nam</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dirty="0">
                <a:latin typeface="Times New Roman" panose="02020603050405020304" pitchFamily="18" charset="0"/>
                <a:ea typeface="Times New Roman" panose="02020603050405020304" pitchFamily="18" charset="0"/>
              </a:rPr>
              <a:t>Theo </a:t>
            </a:r>
            <a:r>
              <a:rPr lang="en-US" sz="2800" dirty="0" err="1">
                <a:latin typeface="Times New Roman" panose="02020603050405020304" pitchFamily="18" charset="0"/>
                <a:ea typeface="Times New Roman" panose="02020603050405020304" pitchFamily="18" charset="0"/>
              </a:rPr>
              <a:t>thống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Nam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khoảng</a:t>
            </a:r>
            <a:r>
              <a:rPr lang="en-US" sz="2800" dirty="0">
                <a:latin typeface="Times New Roman" panose="02020603050405020304" pitchFamily="18" charset="0"/>
                <a:ea typeface="Times New Roman" panose="02020603050405020304" pitchFamily="18" charset="0"/>
              </a:rPr>
              <a:t> 100 </a:t>
            </a:r>
            <a:r>
              <a:rPr lang="en-US" sz="2800" dirty="0" err="1">
                <a:latin typeface="Times New Roman" panose="02020603050405020304" pitchFamily="18" charset="0"/>
                <a:ea typeface="Times New Roman" panose="02020603050405020304" pitchFamily="18" charset="0"/>
              </a:rPr>
              <a:t>loài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nặng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thậm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nằm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mùa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nấm</a:t>
            </a:r>
            <a:r>
              <a:rPr lang="en-US" sz="2800" dirty="0">
                <a:latin typeface="Times New Roman" panose="02020603050405020304" pitchFamily="18" charset="0"/>
                <a:ea typeface="Times New Roman" panose="02020603050405020304" pitchFamily="18" charset="0"/>
              </a:rPr>
              <a:t>.</a:t>
            </a:r>
          </a:p>
          <a:p>
            <a:pPr algn="just">
              <a:lnSpc>
                <a:spcPct val="115000"/>
              </a:lnSpc>
              <a:spcAft>
                <a:spcPts val="0"/>
              </a:spcAft>
            </a:pPr>
            <a:r>
              <a:rPr lang="en-US" sz="2800" dirty="0" err="1">
                <a:latin typeface="Times New Roman" panose="02020603050405020304" pitchFamily="18" charset="0"/>
                <a:ea typeface="Times New Roman" panose="02020603050405020304" pitchFamily="18" charset="0"/>
              </a:rPr>
              <a:t>Khuyến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Tuyệt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ă</a:t>
            </a:r>
            <a:r>
              <a:rPr lang="en-US" sz="2800" dirty="0" err="1" smtClean="0">
                <a:latin typeface="Times New Roman" panose="02020603050405020304" pitchFamily="18" charset="0"/>
                <a:ea typeface="Times New Roman" panose="02020603050405020304" pitchFamily="18" charset="0"/>
              </a:rPr>
              <a:t>n</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loài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gốc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độc</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7658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FC4CF9B-AAD2-4821-8A59-6147373F22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730" t="-1" b="42896"/>
          <a:stretch/>
        </p:blipFill>
        <p:spPr>
          <a:xfrm rot="5400000">
            <a:off x="10663197" y="-251097"/>
            <a:ext cx="824737" cy="1676400"/>
          </a:xfrm>
          <a:prstGeom prst="rect">
            <a:avLst/>
          </a:prstGeom>
        </p:spPr>
      </p:pic>
      <p:sp>
        <p:nvSpPr>
          <p:cNvPr id="12" name="Frame 11">
            <a:extLst>
              <a:ext uri="{FF2B5EF4-FFF2-40B4-BE49-F238E27FC236}">
                <a16:creationId xmlns:a16="http://schemas.microsoft.com/office/drawing/2014/main" xmlns="" id="{4A618F44-54EF-4759-8F77-DC2AC93D8E81}"/>
              </a:ext>
            </a:extLst>
          </p:cNvPr>
          <p:cNvSpPr/>
          <p:nvPr/>
        </p:nvSpPr>
        <p:spPr>
          <a:xfrm>
            <a:off x="228600" y="152400"/>
            <a:ext cx="11713467" cy="6553200"/>
          </a:xfrm>
          <a:prstGeom prst="frame">
            <a:avLst>
              <a:gd name="adj1" fmla="val 874"/>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Right 13">
            <a:extLst>
              <a:ext uri="{FF2B5EF4-FFF2-40B4-BE49-F238E27FC236}">
                <a16:creationId xmlns:a16="http://schemas.microsoft.com/office/drawing/2014/main" xmlns="" id="{9C321393-DA6F-4AC7-A0BA-260206330112}"/>
              </a:ext>
            </a:extLst>
          </p:cNvPr>
          <p:cNvSpPr/>
          <p:nvPr/>
        </p:nvSpPr>
        <p:spPr>
          <a:xfrm rot="16200000" flipH="1">
            <a:off x="15001727" y="3003256"/>
            <a:ext cx="469303" cy="457200"/>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hlinkClick r:id="rId3" action="ppaction://hlinksldjump"/>
            <a:extLst>
              <a:ext uri="{FF2B5EF4-FFF2-40B4-BE49-F238E27FC236}">
                <a16:creationId xmlns:a16="http://schemas.microsoft.com/office/drawing/2014/main" xmlns="" id="{9F03F6D6-FED1-4B53-A89E-ADBCE57D40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7123" y="4788033"/>
            <a:ext cx="2184266" cy="2184266"/>
          </a:xfrm>
          <a:prstGeom prst="rect">
            <a:avLst/>
          </a:prstGeom>
        </p:spPr>
      </p:pic>
      <p:pic>
        <p:nvPicPr>
          <p:cNvPr id="4" name="Picture 3"/>
          <p:cNvPicPr>
            <a:picLocks noChangeAspect="1"/>
          </p:cNvPicPr>
          <p:nvPr/>
        </p:nvPicPr>
        <p:blipFill>
          <a:blip r:embed="rId5"/>
          <a:stretch>
            <a:fillRect/>
          </a:stretch>
        </p:blipFill>
        <p:spPr>
          <a:xfrm>
            <a:off x="6056970" y="3466508"/>
            <a:ext cx="5856796" cy="3033610"/>
          </a:xfrm>
          <a:prstGeom prst="rect">
            <a:avLst/>
          </a:prstGeom>
        </p:spPr>
      </p:pic>
      <p:pic>
        <p:nvPicPr>
          <p:cNvPr id="16" name="Picture 15"/>
          <p:cNvPicPr>
            <a:picLocks noChangeAspect="1"/>
          </p:cNvPicPr>
          <p:nvPr/>
        </p:nvPicPr>
        <p:blipFill>
          <a:blip r:embed="rId6"/>
          <a:stretch>
            <a:fillRect/>
          </a:stretch>
        </p:blipFill>
        <p:spPr>
          <a:xfrm>
            <a:off x="449985" y="296917"/>
            <a:ext cx="3004848" cy="2539822"/>
          </a:xfrm>
          <a:prstGeom prst="rect">
            <a:avLst/>
          </a:prstGeom>
        </p:spPr>
      </p:pic>
      <p:sp>
        <p:nvSpPr>
          <p:cNvPr id="17" name="TextBox 16"/>
          <p:cNvSpPr txBox="1"/>
          <p:nvPr/>
        </p:nvSpPr>
        <p:spPr>
          <a:xfrm>
            <a:off x="3676217" y="753250"/>
            <a:ext cx="2133600" cy="492443"/>
          </a:xfrm>
          <a:prstGeom prst="rect">
            <a:avLst/>
          </a:prstGeom>
          <a:noFill/>
        </p:spPr>
        <p:txBody>
          <a:bodyPr wrap="square" rtlCol="0">
            <a:spAutoFit/>
          </a:bodyPr>
          <a:lstStyle/>
          <a:p>
            <a:pPr algn="ctr"/>
            <a:r>
              <a:rPr lang="vi-VN" sz="2600" b="1" dirty="0">
                <a:latin typeface="Times New Roman" panose="02020603050405020304" pitchFamily="18" charset="0"/>
                <a:cs typeface="Times New Roman" panose="02020603050405020304" pitchFamily="18" charset="0"/>
              </a:rPr>
              <a:t>Nấm </a:t>
            </a:r>
            <a:r>
              <a:rPr lang="en-US" sz="2600" b="1" dirty="0" err="1" smtClean="0">
                <a:latin typeface="Times New Roman" panose="02020603050405020304" pitchFamily="18" charset="0"/>
                <a:cs typeface="Times New Roman" panose="02020603050405020304" pitchFamily="18" charset="0"/>
              </a:rPr>
              <a:t>độc</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đỏ</a:t>
            </a:r>
            <a:endParaRPr lang="vi-VN" sz="26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7"/>
          <a:stretch>
            <a:fillRect/>
          </a:stretch>
        </p:blipFill>
        <p:spPr>
          <a:xfrm>
            <a:off x="6239217" y="589478"/>
            <a:ext cx="5495583" cy="2877030"/>
          </a:xfrm>
          <a:prstGeom prst="rect">
            <a:avLst/>
          </a:prstGeom>
        </p:spPr>
      </p:pic>
      <p:pic>
        <p:nvPicPr>
          <p:cNvPr id="6" name="Picture 5"/>
          <p:cNvPicPr>
            <a:picLocks noChangeAspect="1"/>
          </p:cNvPicPr>
          <p:nvPr/>
        </p:nvPicPr>
        <p:blipFill>
          <a:blip r:embed="rId8"/>
          <a:stretch>
            <a:fillRect/>
          </a:stretch>
        </p:blipFill>
        <p:spPr>
          <a:xfrm>
            <a:off x="213493" y="2981255"/>
            <a:ext cx="5815175" cy="3809524"/>
          </a:xfrm>
          <a:prstGeom prst="rect">
            <a:avLst/>
          </a:prstGeom>
        </p:spPr>
      </p:pic>
    </p:spTree>
    <p:extLst>
      <p:ext uri="{BB962C8B-B14F-4D97-AF65-F5344CB8AC3E}">
        <p14:creationId xmlns:p14="http://schemas.microsoft.com/office/powerpoint/2010/main" val="211867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ame 11">
            <a:extLst>
              <a:ext uri="{FF2B5EF4-FFF2-40B4-BE49-F238E27FC236}">
                <a16:creationId xmlns:a16="http://schemas.microsoft.com/office/drawing/2014/main" xmlns="" id="{4A618F44-54EF-4759-8F77-DC2AC93D8E81}"/>
              </a:ext>
            </a:extLst>
          </p:cNvPr>
          <p:cNvSpPr/>
          <p:nvPr/>
        </p:nvSpPr>
        <p:spPr>
          <a:xfrm>
            <a:off x="228600" y="152400"/>
            <a:ext cx="11713467" cy="6553200"/>
          </a:xfrm>
          <a:prstGeom prst="frame">
            <a:avLst>
              <a:gd name="adj1" fmla="val 874"/>
            </a:avLst>
          </a:prstGeom>
          <a:solidFill>
            <a:srgbClr val="F44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Right 13">
            <a:extLst>
              <a:ext uri="{FF2B5EF4-FFF2-40B4-BE49-F238E27FC236}">
                <a16:creationId xmlns:a16="http://schemas.microsoft.com/office/drawing/2014/main" xmlns="" id="{9C321393-DA6F-4AC7-A0BA-260206330112}"/>
              </a:ext>
            </a:extLst>
          </p:cNvPr>
          <p:cNvSpPr/>
          <p:nvPr/>
        </p:nvSpPr>
        <p:spPr>
          <a:xfrm rot="16200000" flipH="1">
            <a:off x="15001727" y="3003256"/>
            <a:ext cx="469303" cy="457200"/>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p:nvPr/>
        </p:nvPicPr>
        <p:blipFill>
          <a:blip r:embed="rId2">
            <a:extLst>
              <a:ext uri="{28A0092B-C50C-407E-A947-70E740481C1C}">
                <a14:useLocalDpi xmlns:a14="http://schemas.microsoft.com/office/drawing/2010/main" val="0"/>
              </a:ext>
            </a:extLst>
          </a:blip>
          <a:stretch>
            <a:fillRect/>
          </a:stretch>
        </p:blipFill>
        <p:spPr>
          <a:xfrm>
            <a:off x="483602" y="381000"/>
            <a:ext cx="6602997" cy="6019800"/>
          </a:xfrm>
          <a:prstGeom prst="rect">
            <a:avLst/>
          </a:prstGeom>
        </p:spPr>
      </p:pic>
      <p:sp>
        <p:nvSpPr>
          <p:cNvPr id="5" name="Rectangle 4"/>
          <p:cNvSpPr/>
          <p:nvPr/>
        </p:nvSpPr>
        <p:spPr>
          <a:xfrm>
            <a:off x="6477000" y="685800"/>
            <a:ext cx="5029199" cy="954107"/>
          </a:xfrm>
          <a:prstGeom prst="rect">
            <a:avLst/>
          </a:prstGeom>
          <a:ln>
            <a:solidFill>
              <a:srgbClr val="339D7C"/>
            </a:solidFill>
          </a:ln>
        </p:spPr>
        <p:txBody>
          <a:bodyPr wrap="square">
            <a:spAutoFit/>
          </a:bodyPr>
          <a:lstStyle/>
          <a:p>
            <a:pPr marL="65405" indent="180340" algn="just">
              <a:spcAft>
                <a:spcPts val="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28.3, </a:t>
            </a:r>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trò</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nấm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6594389" y="2304706"/>
            <a:ext cx="4911810" cy="1384995"/>
          </a:xfrm>
          <a:prstGeom prst="rect">
            <a:avLst/>
          </a:prstGeom>
          <a:ln>
            <a:solidFill>
              <a:srgbClr val="339D7C"/>
            </a:solidFill>
          </a:ln>
        </p:spPr>
        <p:txBody>
          <a:bodyPr wrap="square">
            <a:spAutoFit/>
          </a:bodyPr>
          <a:lstStyle/>
          <a:p>
            <a:pPr indent="540385" algn="just">
              <a:spcAft>
                <a:spcPts val="0"/>
              </a:spcAft>
            </a:pPr>
            <a:r>
              <a:rPr lang="vi-VN" sz="2800" dirty="0">
                <a:latin typeface="Times New Roman" panose="02020603050405020304" pitchFamily="18" charset="0"/>
                <a:ea typeface="Times New Roman" panose="02020603050405020304" pitchFamily="18" charset="0"/>
              </a:rPr>
              <a:t>Nấm có vai trò phân huỷ xác sinh vật (thực vật, động vật), làm sạch môi trường.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7517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ame 11">
            <a:extLst>
              <a:ext uri="{FF2B5EF4-FFF2-40B4-BE49-F238E27FC236}">
                <a16:creationId xmlns:a16="http://schemas.microsoft.com/office/drawing/2014/main" xmlns="" id="{4A618F44-54EF-4759-8F77-DC2AC93D8E81}"/>
              </a:ext>
            </a:extLst>
          </p:cNvPr>
          <p:cNvSpPr/>
          <p:nvPr/>
        </p:nvSpPr>
        <p:spPr>
          <a:xfrm>
            <a:off x="228600" y="152400"/>
            <a:ext cx="11713467" cy="6553200"/>
          </a:xfrm>
          <a:prstGeom prst="frame">
            <a:avLst>
              <a:gd name="adj1" fmla="val 874"/>
            </a:avLst>
          </a:prstGeom>
          <a:solidFill>
            <a:srgbClr val="F44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Right 13">
            <a:extLst>
              <a:ext uri="{FF2B5EF4-FFF2-40B4-BE49-F238E27FC236}">
                <a16:creationId xmlns:a16="http://schemas.microsoft.com/office/drawing/2014/main" xmlns="" id="{9C321393-DA6F-4AC7-A0BA-260206330112}"/>
              </a:ext>
            </a:extLst>
          </p:cNvPr>
          <p:cNvSpPr/>
          <p:nvPr/>
        </p:nvSpPr>
        <p:spPr>
          <a:xfrm rot="16200000" flipH="1">
            <a:off x="15001727" y="3003256"/>
            <a:ext cx="469303" cy="457200"/>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xmlns="" id="{82E564B4-1199-4EC7-87B7-C2D533B8B550}"/>
              </a:ext>
            </a:extLst>
          </p:cNvPr>
          <p:cNvPicPr>
            <a:picLocks noChangeAspect="1"/>
          </p:cNvPicPr>
          <p:nvPr/>
        </p:nvPicPr>
        <p:blipFill rotWithShape="1">
          <a:blip r:embed="rId2"/>
          <a:srcRect l="54375" t="46992" r="23750" b="21650"/>
          <a:stretch/>
        </p:blipFill>
        <p:spPr>
          <a:xfrm>
            <a:off x="381000" y="304801"/>
            <a:ext cx="6484133" cy="6095999"/>
          </a:xfrm>
          <a:prstGeom prst="rect">
            <a:avLst/>
          </a:prstGeom>
        </p:spPr>
      </p:pic>
      <p:sp>
        <p:nvSpPr>
          <p:cNvPr id="5" name="Rectangle 4"/>
          <p:cNvSpPr/>
          <p:nvPr/>
        </p:nvSpPr>
        <p:spPr>
          <a:xfrm>
            <a:off x="6865133" y="567898"/>
            <a:ext cx="4945867" cy="1107996"/>
          </a:xfrm>
          <a:prstGeom prst="rect">
            <a:avLst/>
          </a:prstGeom>
          <a:ln>
            <a:solidFill>
              <a:srgbClr val="00B050"/>
            </a:solidFill>
          </a:ln>
        </p:spPr>
        <p:txBody>
          <a:bodyPr wrap="square">
            <a:spAutoFit/>
          </a:bodyPr>
          <a:lstStyle/>
          <a:p>
            <a:pPr marL="65405" indent="180340" algn="just">
              <a:spcAft>
                <a:spcPts val="0"/>
              </a:spcAft>
            </a:pPr>
            <a:r>
              <a:rPr lang="en-US" sz="2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2200" dirty="0">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gợi</a:t>
            </a:r>
            <a:r>
              <a:rPr lang="en-US" sz="2200" dirty="0">
                <a:latin typeface="Times New Roman" panose="02020603050405020304" pitchFamily="18" charset="0"/>
                <a:ea typeface="Calibri" panose="020F0502020204030204" pitchFamily="34" charset="0"/>
                <a:cs typeface="Times New Roman" panose="02020603050405020304" pitchFamily="18" charset="0"/>
              </a:rPr>
              <a:t> ý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200" dirty="0">
                <a:latin typeface="Times New Roman" panose="02020603050405020304" pitchFamily="18" charset="0"/>
                <a:ea typeface="Calibri" panose="020F0502020204030204" pitchFamily="34" charset="0"/>
                <a:cs typeface="Times New Roman" panose="02020603050405020304" pitchFamily="18" charset="0"/>
              </a:rPr>
              <a:t> 28.4, </a:t>
            </a:r>
            <a:r>
              <a:rPr lang="en-US" sz="2200" dirty="0" err="1">
                <a:latin typeface="Times New Roman" panose="02020603050405020304" pitchFamily="18" charset="0"/>
                <a:ea typeface="Calibri" panose="020F0502020204030204" pitchFamily="34" charset="0"/>
                <a:cs typeface="Times New Roman" panose="02020603050405020304" pitchFamily="18" charset="0"/>
              </a:rPr>
              <a:t>em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trò</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nấm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200" dirty="0">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6934200" y="1981200"/>
            <a:ext cx="4820240" cy="4154984"/>
          </a:xfrm>
          <a:prstGeom prst="rect">
            <a:avLst/>
          </a:prstGeom>
          <a:ln>
            <a:solidFill>
              <a:srgbClr val="00B050"/>
            </a:solidFill>
          </a:ln>
        </p:spPr>
        <p:txBody>
          <a:bodyPr wrap="square">
            <a:spAutoFit/>
          </a:bodyPr>
          <a:lstStyle/>
          <a:p>
            <a:pPr indent="306070" algn="just">
              <a:spcAft>
                <a:spcPts val="0"/>
              </a:spcAft>
            </a:pPr>
            <a:r>
              <a:rPr lang="en-US" sz="2200" dirty="0" smtClean="0">
                <a:latin typeface="Times New Roman" panose="02020603050405020304" pitchFamily="18" charset="0"/>
                <a:ea typeface="Times New Roman" panose="02020603050405020304" pitchFamily="18" charset="0"/>
              </a:rPr>
              <a:t>- </a:t>
            </a:r>
            <a:r>
              <a:rPr lang="vi-VN" sz="2200" dirty="0" smtClean="0">
                <a:solidFill>
                  <a:srgbClr val="002060"/>
                </a:solidFill>
                <a:latin typeface="Times New Roman" panose="02020603050405020304" pitchFamily="18" charset="0"/>
                <a:ea typeface="Times New Roman" panose="02020603050405020304" pitchFamily="18" charset="0"/>
              </a:rPr>
              <a:t>Nấm </a:t>
            </a:r>
            <a:r>
              <a:rPr lang="vi-VN" sz="2200" dirty="0">
                <a:solidFill>
                  <a:srgbClr val="002060"/>
                </a:solidFill>
                <a:latin typeface="Times New Roman" panose="02020603050405020304" pitchFamily="18" charset="0"/>
                <a:ea typeface="Times New Roman" panose="02020603050405020304" pitchFamily="18" charset="0"/>
              </a:rPr>
              <a:t>được sử dụng làm thức ăn: nấm rơm, nấm hương, nấm mộc nhĩ,...</a:t>
            </a:r>
            <a:endParaRPr lang="en-US" sz="2200" dirty="0">
              <a:solidFill>
                <a:srgbClr val="002060"/>
              </a:solidFill>
              <a:latin typeface="Times New Roman" panose="02020603050405020304" pitchFamily="18" charset="0"/>
              <a:ea typeface="Times New Roman" panose="02020603050405020304" pitchFamily="18" charset="0"/>
            </a:endParaRPr>
          </a:p>
          <a:p>
            <a:pPr indent="306070" algn="just">
              <a:spcAft>
                <a:spcPts val="0"/>
              </a:spcAft>
            </a:pPr>
            <a:r>
              <a:rPr lang="en-US" sz="2200" dirty="0" smtClean="0">
                <a:solidFill>
                  <a:srgbClr val="002060"/>
                </a:solidFill>
                <a:latin typeface="Times New Roman" panose="02020603050405020304" pitchFamily="18" charset="0"/>
                <a:ea typeface="Times New Roman" panose="02020603050405020304" pitchFamily="18" charset="0"/>
              </a:rPr>
              <a:t>- </a:t>
            </a:r>
            <a:r>
              <a:rPr lang="vi-VN" sz="2200" dirty="0" smtClean="0">
                <a:solidFill>
                  <a:srgbClr val="002060"/>
                </a:solidFill>
                <a:latin typeface="Times New Roman" panose="02020603050405020304" pitchFamily="18" charset="0"/>
                <a:ea typeface="Times New Roman" panose="02020603050405020304" pitchFamily="18" charset="0"/>
              </a:rPr>
              <a:t>Nấm </a:t>
            </a:r>
            <a:r>
              <a:rPr lang="vi-VN" sz="2200" dirty="0">
                <a:solidFill>
                  <a:srgbClr val="002060"/>
                </a:solidFill>
                <a:latin typeface="Times New Roman" panose="02020603050405020304" pitchFamily="18" charset="0"/>
                <a:ea typeface="Times New Roman" panose="02020603050405020304" pitchFamily="18" charset="0"/>
              </a:rPr>
              <a:t>được sử dụng làm tác nhân lên men trong sản xuất rượu, bia, bánh mì,...: nấm men.</a:t>
            </a:r>
            <a:endParaRPr lang="en-US" sz="2200" dirty="0">
              <a:solidFill>
                <a:srgbClr val="002060"/>
              </a:solidFill>
              <a:latin typeface="Times New Roman" panose="02020603050405020304" pitchFamily="18" charset="0"/>
              <a:ea typeface="Times New Roman" panose="02020603050405020304" pitchFamily="18" charset="0"/>
            </a:endParaRPr>
          </a:p>
          <a:p>
            <a:pPr indent="306070" algn="just">
              <a:spcAft>
                <a:spcPts val="0"/>
              </a:spcAft>
            </a:pPr>
            <a:r>
              <a:rPr lang="en-US" sz="2200" dirty="0" smtClean="0">
                <a:solidFill>
                  <a:srgbClr val="002060"/>
                </a:solidFill>
                <a:latin typeface="Times New Roman" panose="02020603050405020304" pitchFamily="18" charset="0"/>
                <a:ea typeface="Times New Roman" panose="02020603050405020304" pitchFamily="18" charset="0"/>
              </a:rPr>
              <a:t>- </a:t>
            </a:r>
            <a:r>
              <a:rPr lang="vi-VN" sz="2200" dirty="0" smtClean="0">
                <a:solidFill>
                  <a:srgbClr val="002060"/>
                </a:solidFill>
                <a:latin typeface="Times New Roman" panose="02020603050405020304" pitchFamily="18" charset="0"/>
                <a:ea typeface="Times New Roman" panose="02020603050405020304" pitchFamily="18" charset="0"/>
              </a:rPr>
              <a:t>Nấm </a:t>
            </a:r>
            <a:r>
              <a:rPr lang="vi-VN" sz="2200" dirty="0">
                <a:solidFill>
                  <a:srgbClr val="002060"/>
                </a:solidFill>
                <a:latin typeface="Times New Roman" panose="02020603050405020304" pitchFamily="18" charset="0"/>
                <a:ea typeface="Times New Roman" panose="02020603050405020304" pitchFamily="18" charset="0"/>
              </a:rPr>
              <a:t>được </a:t>
            </a:r>
            <a:r>
              <a:rPr lang="vi-VN" sz="2200" dirty="0" smtClean="0">
                <a:solidFill>
                  <a:srgbClr val="002060"/>
                </a:solidFill>
                <a:latin typeface="Times New Roman" panose="02020603050405020304" pitchFamily="18" charset="0"/>
                <a:ea typeface="Times New Roman" panose="02020603050405020304" pitchFamily="18" charset="0"/>
              </a:rPr>
              <a:t>sử</a:t>
            </a:r>
            <a:r>
              <a:rPr lang="en-US" sz="2200" dirty="0" smtClean="0">
                <a:solidFill>
                  <a:srgbClr val="002060"/>
                </a:solidFill>
                <a:latin typeface="Times New Roman" panose="02020603050405020304" pitchFamily="18" charset="0"/>
                <a:ea typeface="Times New Roman" panose="02020603050405020304" pitchFamily="18" charset="0"/>
              </a:rPr>
              <a:t> </a:t>
            </a:r>
            <a:r>
              <a:rPr lang="vi-VN" sz="2200" dirty="0" smtClean="0">
                <a:solidFill>
                  <a:srgbClr val="002060"/>
                </a:solidFill>
                <a:latin typeface="Times New Roman" panose="02020603050405020304" pitchFamily="18" charset="0"/>
                <a:ea typeface="Times New Roman" panose="02020603050405020304" pitchFamily="18" charset="0"/>
              </a:rPr>
              <a:t>dụng </a:t>
            </a:r>
            <a:r>
              <a:rPr lang="vi-VN" sz="2200" dirty="0">
                <a:solidFill>
                  <a:srgbClr val="002060"/>
                </a:solidFill>
                <a:latin typeface="Times New Roman" panose="02020603050405020304" pitchFamily="18" charset="0"/>
                <a:ea typeface="Times New Roman" panose="02020603050405020304" pitchFamily="18" charset="0"/>
              </a:rPr>
              <a:t>làm thực phẩm chức năng bổ dưỡng cho cơ thể: nấm linh chi, nấm </a:t>
            </a:r>
            <a:r>
              <a:rPr lang="en-US" sz="2200" dirty="0" err="1" smtClean="0">
                <a:solidFill>
                  <a:srgbClr val="002060"/>
                </a:solidFill>
                <a:latin typeface="Times New Roman" panose="02020603050405020304" pitchFamily="18" charset="0"/>
                <a:ea typeface="Times New Roman" panose="02020603050405020304" pitchFamily="18" charset="0"/>
              </a:rPr>
              <a:t>đông</a:t>
            </a:r>
            <a:r>
              <a:rPr lang="en-US" sz="2200" dirty="0" smtClean="0">
                <a:solidFill>
                  <a:srgbClr val="002060"/>
                </a:solidFill>
                <a:latin typeface="Times New Roman" panose="02020603050405020304" pitchFamily="18" charset="0"/>
                <a:ea typeface="Times New Roman" panose="02020603050405020304" pitchFamily="18" charset="0"/>
              </a:rPr>
              <a:t> </a:t>
            </a:r>
            <a:r>
              <a:rPr lang="en-US" sz="2200" dirty="0" err="1" smtClean="0">
                <a:solidFill>
                  <a:srgbClr val="002060"/>
                </a:solidFill>
                <a:latin typeface="Times New Roman" panose="02020603050405020304" pitchFamily="18" charset="0"/>
                <a:ea typeface="Times New Roman" panose="02020603050405020304" pitchFamily="18" charset="0"/>
              </a:rPr>
              <a:t>trùng</a:t>
            </a:r>
            <a:r>
              <a:rPr lang="en-US" sz="2200" dirty="0" smtClean="0">
                <a:solidFill>
                  <a:srgbClr val="002060"/>
                </a:solidFill>
                <a:latin typeface="Times New Roman" panose="02020603050405020304" pitchFamily="18" charset="0"/>
                <a:ea typeface="Times New Roman" panose="02020603050405020304" pitchFamily="18" charset="0"/>
              </a:rPr>
              <a:t> </a:t>
            </a:r>
            <a:r>
              <a:rPr lang="en-US" sz="2200" dirty="0" err="1" smtClean="0">
                <a:solidFill>
                  <a:srgbClr val="002060"/>
                </a:solidFill>
                <a:latin typeface="Times New Roman" panose="02020603050405020304" pitchFamily="18" charset="0"/>
                <a:ea typeface="Times New Roman" panose="02020603050405020304" pitchFamily="18" charset="0"/>
              </a:rPr>
              <a:t>hạ</a:t>
            </a:r>
            <a:r>
              <a:rPr lang="en-US" sz="2200" dirty="0" smtClean="0">
                <a:solidFill>
                  <a:srgbClr val="002060"/>
                </a:solidFill>
                <a:latin typeface="Times New Roman" panose="02020603050405020304" pitchFamily="18" charset="0"/>
                <a:ea typeface="Times New Roman" panose="02020603050405020304" pitchFamily="18" charset="0"/>
              </a:rPr>
              <a:t> </a:t>
            </a:r>
            <a:r>
              <a:rPr lang="en-US" sz="2200" dirty="0" err="1" smtClean="0">
                <a:solidFill>
                  <a:srgbClr val="002060"/>
                </a:solidFill>
                <a:latin typeface="Times New Roman" panose="02020603050405020304" pitchFamily="18" charset="0"/>
                <a:ea typeface="Times New Roman" panose="02020603050405020304" pitchFamily="18" charset="0"/>
              </a:rPr>
              <a:t>thảo</a:t>
            </a:r>
            <a:r>
              <a:rPr lang="vi-VN" sz="2200" dirty="0" smtClean="0">
                <a:solidFill>
                  <a:srgbClr val="002060"/>
                </a:solidFill>
                <a:latin typeface="Times New Roman" panose="02020603050405020304" pitchFamily="18" charset="0"/>
                <a:ea typeface="Times New Roman" panose="02020603050405020304" pitchFamily="18" charset="0"/>
              </a:rPr>
              <a:t>.</a:t>
            </a:r>
            <a:endParaRPr lang="en-US" sz="2200" dirty="0">
              <a:solidFill>
                <a:srgbClr val="002060"/>
              </a:solidFill>
              <a:latin typeface="Times New Roman" panose="02020603050405020304" pitchFamily="18" charset="0"/>
              <a:ea typeface="Times New Roman" panose="02020603050405020304" pitchFamily="18" charset="0"/>
            </a:endParaRPr>
          </a:p>
          <a:p>
            <a:pPr indent="306070" algn="just">
              <a:spcAft>
                <a:spcPts val="0"/>
              </a:spcAft>
            </a:pPr>
            <a:r>
              <a:rPr lang="en-US" sz="2200" dirty="0" smtClean="0">
                <a:solidFill>
                  <a:srgbClr val="002060"/>
                </a:solidFill>
                <a:latin typeface="Times New Roman" panose="02020603050405020304" pitchFamily="18" charset="0"/>
                <a:ea typeface="Times New Roman" panose="02020603050405020304" pitchFamily="18" charset="0"/>
              </a:rPr>
              <a:t>- </a:t>
            </a:r>
            <a:r>
              <a:rPr lang="vi-VN" sz="2200" dirty="0" smtClean="0">
                <a:solidFill>
                  <a:srgbClr val="002060"/>
                </a:solidFill>
                <a:latin typeface="Times New Roman" panose="02020603050405020304" pitchFamily="18" charset="0"/>
                <a:ea typeface="Times New Roman" panose="02020603050405020304" pitchFamily="18" charset="0"/>
              </a:rPr>
              <a:t>Nấm </a:t>
            </a:r>
            <a:r>
              <a:rPr lang="vi-VN" sz="2200" dirty="0">
                <a:solidFill>
                  <a:srgbClr val="002060"/>
                </a:solidFill>
                <a:latin typeface="Times New Roman" panose="02020603050405020304" pitchFamily="18" charset="0"/>
                <a:ea typeface="Times New Roman" panose="02020603050405020304" pitchFamily="18" charset="0"/>
              </a:rPr>
              <a:t>được sử dụng làm thuốc trừ sâu sinh học: một số loài nấm có khả năng kí sinh trên cơ thể sâu làm ngừng trệ các quá trình sống của sâu.</a:t>
            </a:r>
            <a:endParaRPr lang="en-US" sz="22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629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rrow: Pentagon 17">
            <a:extLst>
              <a:ext uri="{FF2B5EF4-FFF2-40B4-BE49-F238E27FC236}">
                <a16:creationId xmlns:a16="http://schemas.microsoft.com/office/drawing/2014/main" xmlns="" id="{74CB4F7B-5494-4FD6-92EB-B22E1FD40EF2}"/>
              </a:ext>
            </a:extLst>
          </p:cNvPr>
          <p:cNvSpPr/>
          <p:nvPr/>
        </p:nvSpPr>
        <p:spPr>
          <a:xfrm rot="5400000" flipH="1">
            <a:off x="-1283138" y="4216749"/>
            <a:ext cx="2615503" cy="2667000"/>
          </a:xfrm>
          <a:prstGeom prst="homePlate">
            <a:avLst>
              <a:gd name="adj" fmla="val 100000"/>
            </a:avLst>
          </a:prstGeom>
          <a:solidFill>
            <a:srgbClr val="ABDACC">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xmlns="" id="{3023735F-FDD9-4ED4-8B74-3BDF766A7FDD}"/>
              </a:ext>
            </a:extLst>
          </p:cNvPr>
          <p:cNvSpPr/>
          <p:nvPr/>
        </p:nvSpPr>
        <p:spPr>
          <a:xfrm rot="16200000">
            <a:off x="-542555" y="-690025"/>
            <a:ext cx="2443937" cy="2434046"/>
          </a:xfrm>
          <a:prstGeom prst="flowChartConnector">
            <a:avLst/>
          </a:prstGeom>
          <a:solidFill>
            <a:srgbClr val="FF99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1C470F6F-2FFA-4176-9CAE-335DBC32C8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993" t="11111" r="14991" b="12223"/>
          <a:stretch/>
        </p:blipFill>
        <p:spPr>
          <a:xfrm>
            <a:off x="-3991459" y="335414"/>
            <a:ext cx="1595007" cy="1608653"/>
          </a:xfrm>
          <a:prstGeom prst="rect">
            <a:avLst/>
          </a:prstGeom>
        </p:spPr>
      </p:pic>
      <p:sp>
        <p:nvSpPr>
          <p:cNvPr id="22" name="TextBox 21">
            <a:extLst>
              <a:ext uri="{FF2B5EF4-FFF2-40B4-BE49-F238E27FC236}">
                <a16:creationId xmlns:a16="http://schemas.microsoft.com/office/drawing/2014/main" xmlns="" id="{A907C7E8-1094-4B0E-B639-07D10A922D01}"/>
              </a:ext>
            </a:extLst>
          </p:cNvPr>
          <p:cNvSpPr txBox="1"/>
          <p:nvPr/>
        </p:nvSpPr>
        <p:spPr>
          <a:xfrm>
            <a:off x="-3841656" y="887193"/>
            <a:ext cx="1295399" cy="861774"/>
          </a:xfrm>
          <a:prstGeom prst="rect">
            <a:avLst/>
          </a:prstGeom>
          <a:noFill/>
        </p:spPr>
        <p:txBody>
          <a:bodyPr wrap="square" lIns="0" tIns="0" rIns="0" bIns="0" rtlCol="0">
            <a:spAutoFit/>
          </a:bodyPr>
          <a:lstStyle/>
          <a:p>
            <a:pPr algn="ctr"/>
            <a:r>
              <a:rPr lang="en-SG" sz="2800">
                <a:latin typeface="Times New Roman" panose="02020603050405020304" pitchFamily="18" charset="0"/>
                <a:cs typeface="Times New Roman" panose="02020603050405020304" pitchFamily="18" charset="0"/>
              </a:rPr>
              <a:t>NHÓM</a:t>
            </a:r>
          </a:p>
          <a:p>
            <a:pPr algn="ctr"/>
            <a:r>
              <a:rPr lang="en-SG" sz="280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
        <p:nvSpPr>
          <p:cNvPr id="19" name="Arrow: Pentagon 18">
            <a:extLst>
              <a:ext uri="{FF2B5EF4-FFF2-40B4-BE49-F238E27FC236}">
                <a16:creationId xmlns:a16="http://schemas.microsoft.com/office/drawing/2014/main" xmlns="" id="{A46E1E4C-A2B6-4DDC-80A0-50B12B260C67}"/>
              </a:ext>
            </a:extLst>
          </p:cNvPr>
          <p:cNvSpPr/>
          <p:nvPr/>
        </p:nvSpPr>
        <p:spPr>
          <a:xfrm rot="5400000" flipH="1">
            <a:off x="-964851" y="4244294"/>
            <a:ext cx="2615503" cy="2667000"/>
          </a:xfrm>
          <a:prstGeom prst="homePlate">
            <a:avLst>
              <a:gd name="adj" fmla="val 100000"/>
            </a:avLst>
          </a:prstGeom>
          <a:solidFill>
            <a:srgbClr val="AECAEA">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xmlns="" id="{6FAE0021-FCAC-4B5F-BFAB-A21C8EB20CCD}"/>
              </a:ext>
            </a:extLst>
          </p:cNvPr>
          <p:cNvPicPr>
            <a:picLocks noChangeAspect="1"/>
          </p:cNvPicPr>
          <p:nvPr/>
        </p:nvPicPr>
        <p:blipFill>
          <a:blip r:embed="rId3"/>
          <a:stretch>
            <a:fillRect/>
          </a:stretch>
        </p:blipFill>
        <p:spPr>
          <a:xfrm>
            <a:off x="1358114" y="31102"/>
            <a:ext cx="10303133" cy="2505673"/>
          </a:xfrm>
          <a:prstGeom prst="rect">
            <a:avLst/>
          </a:prstGeom>
        </p:spPr>
      </p:pic>
      <p:sp>
        <p:nvSpPr>
          <p:cNvPr id="2" name="Rectangle 1"/>
          <p:cNvSpPr/>
          <p:nvPr/>
        </p:nvSpPr>
        <p:spPr>
          <a:xfrm>
            <a:off x="342900" y="1958525"/>
            <a:ext cx="11544300" cy="1083374"/>
          </a:xfrm>
          <a:prstGeom prst="rect">
            <a:avLst/>
          </a:prstGeom>
        </p:spPr>
        <p:txBody>
          <a:bodyPr wrap="square">
            <a:spAutoFit/>
          </a:bodyPr>
          <a:lstStyle/>
          <a:p>
            <a:pPr marL="65405" indent="180340" algn="ctr">
              <a:lnSpc>
                <a:spcPct val="115000"/>
              </a:lnSpc>
              <a:spcAft>
                <a:spcPts val="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28.5,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nấm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334662" y="3018132"/>
            <a:ext cx="2789538" cy="2892131"/>
          </a:xfrm>
          <a:prstGeom prst="rect">
            <a:avLst/>
          </a:prstGeom>
        </p:spPr>
      </p:pic>
      <p:sp>
        <p:nvSpPr>
          <p:cNvPr id="24" name="Rectangle 23"/>
          <p:cNvSpPr/>
          <p:nvPr/>
        </p:nvSpPr>
        <p:spPr>
          <a:xfrm>
            <a:off x="-105081" y="5849805"/>
            <a:ext cx="3314700" cy="548099"/>
          </a:xfrm>
          <a:prstGeom prst="rect">
            <a:avLst/>
          </a:prstGeom>
        </p:spPr>
        <p:txBody>
          <a:bodyPr wrap="square">
            <a:spAutoFit/>
          </a:bodyPr>
          <a:lstStyle/>
          <a:p>
            <a:pPr marL="65405" indent="180340" algn="just">
              <a:lnSpc>
                <a:spcPct val="115000"/>
              </a:lnSpc>
              <a:spcAft>
                <a:spcPts val="0"/>
              </a:spcAft>
            </a:pP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nấm</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da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tay</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3182846" y="3017462"/>
            <a:ext cx="2836954" cy="2892801"/>
          </a:xfrm>
          <a:prstGeom prst="rect">
            <a:avLst/>
          </a:prstGeom>
        </p:spPr>
      </p:pic>
      <p:sp>
        <p:nvSpPr>
          <p:cNvPr id="27" name="Rectangle 26"/>
          <p:cNvSpPr/>
          <p:nvPr/>
        </p:nvSpPr>
        <p:spPr>
          <a:xfrm>
            <a:off x="2877531" y="5819577"/>
            <a:ext cx="2837469" cy="1083374"/>
          </a:xfrm>
          <a:prstGeom prst="rect">
            <a:avLst/>
          </a:prstGeom>
        </p:spPr>
        <p:txBody>
          <a:bodyPr wrap="square">
            <a:spAutoFit/>
          </a:bodyPr>
          <a:lstStyle/>
          <a:p>
            <a:pPr marL="65405" indent="180340" algn="ctr">
              <a:lnSpc>
                <a:spcPct val="115000"/>
              </a:lnSpc>
              <a:spcAft>
                <a:spcPts val="0"/>
              </a:spcAft>
            </a:pP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nấm</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mốc</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8" name="Picture 27"/>
          <p:cNvPicPr/>
          <p:nvPr/>
        </p:nvPicPr>
        <p:blipFill rotWithShape="1">
          <a:blip r:embed="rId6">
            <a:extLst>
              <a:ext uri="{28A0092B-C50C-407E-A947-70E740481C1C}">
                <a14:useLocalDpi xmlns:a14="http://schemas.microsoft.com/office/drawing/2010/main" val="0"/>
              </a:ext>
            </a:extLst>
          </a:blip>
          <a:srcRect b="11111"/>
          <a:stretch/>
        </p:blipFill>
        <p:spPr bwMode="auto">
          <a:xfrm>
            <a:off x="6042454" y="2940198"/>
            <a:ext cx="2640227" cy="3048000"/>
          </a:xfrm>
          <a:prstGeom prst="rect">
            <a:avLst/>
          </a:prstGeom>
          <a:noFill/>
          <a:ln>
            <a:noFill/>
          </a:ln>
        </p:spPr>
      </p:pic>
      <p:sp>
        <p:nvSpPr>
          <p:cNvPr id="29" name="Rectangle 28"/>
          <p:cNvSpPr/>
          <p:nvPr/>
        </p:nvSpPr>
        <p:spPr>
          <a:xfrm>
            <a:off x="5845212" y="5910263"/>
            <a:ext cx="2837469" cy="1083374"/>
          </a:xfrm>
          <a:prstGeom prst="rect">
            <a:avLst/>
          </a:prstGeom>
        </p:spPr>
        <p:txBody>
          <a:bodyPr wrap="square">
            <a:spAutoFit/>
          </a:bodyPr>
          <a:lstStyle/>
          <a:p>
            <a:pPr marL="65405" indent="180340" algn="ctr">
              <a:lnSpc>
                <a:spcPct val="115000"/>
              </a:lnSpc>
              <a:spcAft>
                <a:spcPts val="0"/>
              </a:spcAft>
            </a:pP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viêm</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phổi</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nấm</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7"/>
          <a:stretch>
            <a:fillRect/>
          </a:stretch>
        </p:blipFill>
        <p:spPr>
          <a:xfrm>
            <a:off x="8753731" y="3110216"/>
            <a:ext cx="3133469" cy="2709361"/>
          </a:xfrm>
          <a:prstGeom prst="rect">
            <a:avLst/>
          </a:prstGeom>
        </p:spPr>
      </p:pic>
      <p:sp>
        <p:nvSpPr>
          <p:cNvPr id="30" name="Rectangle 29"/>
          <p:cNvSpPr/>
          <p:nvPr/>
        </p:nvSpPr>
        <p:spPr>
          <a:xfrm>
            <a:off x="8886801" y="5765321"/>
            <a:ext cx="2837469" cy="1083374"/>
          </a:xfrm>
          <a:prstGeom prst="rect">
            <a:avLst/>
          </a:prstGeom>
        </p:spPr>
        <p:txBody>
          <a:bodyPr wrap="square">
            <a:spAutoFit/>
          </a:bodyPr>
          <a:lstStyle/>
          <a:p>
            <a:pPr marL="65405" indent="180340" algn="ctr">
              <a:lnSpc>
                <a:spcPct val="115000"/>
              </a:lnSpc>
              <a:spcAft>
                <a:spcPts val="0"/>
              </a:spcAft>
            </a:pP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mốc</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xám</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dâu</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tây</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767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3607657"/>
              </p:ext>
            </p:extLst>
          </p:nvPr>
        </p:nvGraphicFramePr>
        <p:xfrm>
          <a:off x="533400" y="304801"/>
          <a:ext cx="11544300" cy="6553199"/>
        </p:xfrm>
        <a:graphic>
          <a:graphicData uri="http://schemas.openxmlformats.org/drawingml/2006/table">
            <a:tbl>
              <a:tblPr firstRow="1" bandRow="1">
                <a:tableStyleId>{5940675A-B579-460E-94D1-54222C63F5DA}</a:tableStyleId>
              </a:tblPr>
              <a:tblGrid>
                <a:gridCol w="4602120"/>
                <a:gridCol w="6942180"/>
              </a:tblGrid>
              <a:tr h="609599">
                <a:tc>
                  <a:txBody>
                    <a:bodyPr/>
                    <a:lstStyle/>
                    <a:p>
                      <a:pPr algn="ctr"/>
                      <a:r>
                        <a:rPr lang="en-US" sz="2800" b="1" dirty="0" err="1" smtClean="0">
                          <a:latin typeface="Times New Roman" panose="02020603050405020304" pitchFamily="18" charset="0"/>
                          <a:cs typeface="Times New Roman" panose="02020603050405020304" pitchFamily="18" charset="0"/>
                        </a:rPr>
                        <a:t>Bệnh</a:t>
                      </a:r>
                      <a:r>
                        <a:rPr lang="en-US" sz="2800" b="1" baseline="0" dirty="0" smtClean="0">
                          <a:latin typeface="Times New Roman" panose="02020603050405020304" pitchFamily="18" charset="0"/>
                          <a:cs typeface="Times New Roman" panose="02020603050405020304" pitchFamily="18" charset="0"/>
                        </a:rPr>
                        <a:t> do </a:t>
                      </a:r>
                      <a:r>
                        <a:rPr lang="en-US" sz="2800" b="1" baseline="0" dirty="0" err="1" smtClean="0">
                          <a:latin typeface="Times New Roman" panose="02020603050405020304" pitchFamily="18" charset="0"/>
                          <a:cs typeface="Times New Roman" panose="02020603050405020304" pitchFamily="18" charset="0"/>
                        </a:rPr>
                        <a:t>nấm</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gây</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ra</a:t>
                      </a:r>
                      <a:endParaRPr lang="en-US" sz="2800" b="1"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err="1" smtClean="0">
                          <a:latin typeface="Times New Roman" panose="02020603050405020304" pitchFamily="18" charset="0"/>
                          <a:cs typeface="Times New Roman" panose="02020603050405020304" pitchFamily="18" charset="0"/>
                        </a:rPr>
                        <a:t>Biểu</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hiện</a:t>
                      </a:r>
                      <a:endParaRPr lang="en-US" sz="2800" b="1" dirty="0">
                        <a:latin typeface="Times New Roman" panose="02020603050405020304" pitchFamily="18" charset="0"/>
                        <a:cs typeface="Times New Roman" panose="02020603050405020304" pitchFamily="18" charset="0"/>
                      </a:endParaRPr>
                    </a:p>
                  </a:txBody>
                  <a:tcPr/>
                </a:tc>
              </a:tr>
              <a:tr h="1600200">
                <a:tc>
                  <a:txBody>
                    <a:bodyPr/>
                    <a:lstStyle/>
                    <a:p>
                      <a:pPr algn="ctr"/>
                      <a:endParaRPr lang="en-US" sz="2800" b="1" dirty="0">
                        <a:latin typeface="Times New Roman" panose="02020603050405020304" pitchFamily="18" charset="0"/>
                        <a:cs typeface="Times New Roman" panose="02020603050405020304" pitchFamily="18" charset="0"/>
                      </a:endParaRPr>
                    </a:p>
                  </a:txBody>
                  <a:tcPr/>
                </a:tc>
                <a:tc>
                  <a:txBody>
                    <a:bodyPr/>
                    <a:lstStyle/>
                    <a:p>
                      <a:pPr algn="ctr"/>
                      <a:endParaRPr lang="en-US" sz="2800" b="1" dirty="0">
                        <a:latin typeface="Times New Roman" panose="02020603050405020304" pitchFamily="18" charset="0"/>
                        <a:cs typeface="Times New Roman" panose="02020603050405020304" pitchFamily="18" charset="0"/>
                      </a:endParaRPr>
                    </a:p>
                  </a:txBody>
                  <a:tcPr/>
                </a:tc>
              </a:tr>
              <a:tr h="1447800">
                <a:tc>
                  <a:txBody>
                    <a:bodyPr/>
                    <a:lstStyle/>
                    <a:p>
                      <a:pPr algn="ctr"/>
                      <a:endParaRPr lang="en-US" sz="2800" b="1" dirty="0">
                        <a:latin typeface="Times New Roman" panose="02020603050405020304" pitchFamily="18" charset="0"/>
                        <a:cs typeface="Times New Roman" panose="02020603050405020304" pitchFamily="18" charset="0"/>
                      </a:endParaRPr>
                    </a:p>
                  </a:txBody>
                  <a:tcPr/>
                </a:tc>
                <a:tc>
                  <a:txBody>
                    <a:bodyPr/>
                    <a:lstStyle/>
                    <a:p>
                      <a:pPr algn="ctr"/>
                      <a:endParaRPr lang="en-US" sz="2800" b="1" dirty="0">
                        <a:latin typeface="Times New Roman" panose="02020603050405020304" pitchFamily="18" charset="0"/>
                        <a:cs typeface="Times New Roman" panose="02020603050405020304" pitchFamily="18" charset="0"/>
                      </a:endParaRPr>
                    </a:p>
                  </a:txBody>
                  <a:tcPr/>
                </a:tc>
              </a:tr>
              <a:tr h="1219200">
                <a:tc>
                  <a:txBody>
                    <a:bodyPr/>
                    <a:lstStyle/>
                    <a:p>
                      <a:pPr algn="ctr"/>
                      <a:endParaRPr lang="en-US" sz="2800" b="1" dirty="0">
                        <a:latin typeface="Times New Roman" panose="02020603050405020304" pitchFamily="18" charset="0"/>
                        <a:cs typeface="Times New Roman" panose="02020603050405020304" pitchFamily="18" charset="0"/>
                      </a:endParaRPr>
                    </a:p>
                  </a:txBody>
                  <a:tcPr/>
                </a:tc>
                <a:tc>
                  <a:txBody>
                    <a:bodyPr/>
                    <a:lstStyle/>
                    <a:p>
                      <a:pPr algn="ctr"/>
                      <a:endParaRPr lang="en-US" sz="2800" b="1" dirty="0">
                        <a:latin typeface="Times New Roman" panose="02020603050405020304" pitchFamily="18" charset="0"/>
                        <a:cs typeface="Times New Roman" panose="02020603050405020304" pitchFamily="18" charset="0"/>
                      </a:endParaRPr>
                    </a:p>
                  </a:txBody>
                  <a:tcPr/>
                </a:tc>
              </a:tr>
              <a:tr h="1676400">
                <a:tc>
                  <a:txBody>
                    <a:bodyPr/>
                    <a:lstStyle/>
                    <a:p>
                      <a:pPr algn="ctr"/>
                      <a:endParaRPr lang="en-US" sz="2800" b="1" dirty="0">
                        <a:latin typeface="Times New Roman" panose="02020603050405020304" pitchFamily="18" charset="0"/>
                        <a:cs typeface="Times New Roman" panose="02020603050405020304" pitchFamily="18" charset="0"/>
                      </a:endParaRPr>
                    </a:p>
                  </a:txBody>
                  <a:tcPr/>
                </a:tc>
                <a:tc>
                  <a:txBody>
                    <a:bodyPr/>
                    <a:lstStyle/>
                    <a:p>
                      <a:pPr algn="ctr"/>
                      <a:endParaRPr lang="en-US" sz="2800" b="1" dirty="0">
                        <a:latin typeface="Times New Roman" panose="02020603050405020304" pitchFamily="18" charset="0"/>
                        <a:cs typeface="Times New Roman" panose="02020603050405020304" pitchFamily="18" charset="0"/>
                      </a:endParaRPr>
                    </a:p>
                  </a:txBody>
                  <a:tcPr/>
                </a:tc>
              </a:tr>
            </a:tbl>
          </a:graphicData>
        </a:graphic>
      </p:graphicFrame>
      <p:pic>
        <p:nvPicPr>
          <p:cNvPr id="4" name="Picture 3"/>
          <p:cNvPicPr>
            <a:picLocks noChangeAspect="1"/>
          </p:cNvPicPr>
          <p:nvPr/>
        </p:nvPicPr>
        <p:blipFill>
          <a:blip r:embed="rId2"/>
          <a:stretch>
            <a:fillRect/>
          </a:stretch>
        </p:blipFill>
        <p:spPr>
          <a:xfrm>
            <a:off x="838200" y="990600"/>
            <a:ext cx="1341738" cy="1391084"/>
          </a:xfrm>
          <a:prstGeom prst="rect">
            <a:avLst/>
          </a:prstGeom>
        </p:spPr>
      </p:pic>
      <p:sp>
        <p:nvSpPr>
          <p:cNvPr id="5" name="Rectangle 4"/>
          <p:cNvSpPr/>
          <p:nvPr/>
        </p:nvSpPr>
        <p:spPr>
          <a:xfrm>
            <a:off x="2057400" y="1412092"/>
            <a:ext cx="3314700" cy="548099"/>
          </a:xfrm>
          <a:prstGeom prst="rect">
            <a:avLst/>
          </a:prstGeom>
        </p:spPr>
        <p:txBody>
          <a:bodyPr wrap="square">
            <a:spAutoFit/>
          </a:bodyPr>
          <a:lstStyle/>
          <a:p>
            <a:pPr marL="65405" indent="180340" algn="just">
              <a:lnSpc>
                <a:spcPct val="115000"/>
              </a:lnSpc>
              <a:spcAft>
                <a:spcPts val="0"/>
              </a:spcAft>
            </a:pP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nấm</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da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tay</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838200" y="2590800"/>
            <a:ext cx="1341738" cy="1261100"/>
          </a:xfrm>
          <a:prstGeom prst="rect">
            <a:avLst/>
          </a:prstGeom>
        </p:spPr>
      </p:pic>
      <p:pic>
        <p:nvPicPr>
          <p:cNvPr id="7" name="Picture 6"/>
          <p:cNvPicPr/>
          <p:nvPr/>
        </p:nvPicPr>
        <p:blipFill rotWithShape="1">
          <a:blip r:embed="rId4">
            <a:extLst>
              <a:ext uri="{28A0092B-C50C-407E-A947-70E740481C1C}">
                <a14:useLocalDpi xmlns:a14="http://schemas.microsoft.com/office/drawing/2010/main" val="0"/>
              </a:ext>
            </a:extLst>
          </a:blip>
          <a:srcRect b="11111"/>
          <a:stretch/>
        </p:blipFill>
        <p:spPr bwMode="auto">
          <a:xfrm>
            <a:off x="838200" y="3962400"/>
            <a:ext cx="1341738" cy="1120584"/>
          </a:xfrm>
          <a:prstGeom prst="rect">
            <a:avLst/>
          </a:prstGeom>
          <a:noFill/>
          <a:ln>
            <a:noFill/>
          </a:ln>
        </p:spPr>
      </p:pic>
      <p:pic>
        <p:nvPicPr>
          <p:cNvPr id="8" name="Picture 7"/>
          <p:cNvPicPr>
            <a:picLocks noChangeAspect="1"/>
          </p:cNvPicPr>
          <p:nvPr/>
        </p:nvPicPr>
        <p:blipFill>
          <a:blip r:embed="rId5"/>
          <a:stretch>
            <a:fillRect/>
          </a:stretch>
        </p:blipFill>
        <p:spPr>
          <a:xfrm>
            <a:off x="787636" y="5381823"/>
            <a:ext cx="1442866" cy="1247577"/>
          </a:xfrm>
          <a:prstGeom prst="rect">
            <a:avLst/>
          </a:prstGeom>
        </p:spPr>
      </p:pic>
      <p:sp>
        <p:nvSpPr>
          <p:cNvPr id="9" name="Rectangle 8"/>
          <p:cNvSpPr/>
          <p:nvPr/>
        </p:nvSpPr>
        <p:spPr>
          <a:xfrm>
            <a:off x="1981200" y="2679663"/>
            <a:ext cx="2837469" cy="1083374"/>
          </a:xfrm>
          <a:prstGeom prst="rect">
            <a:avLst/>
          </a:prstGeom>
        </p:spPr>
        <p:txBody>
          <a:bodyPr wrap="square">
            <a:spAutoFit/>
          </a:bodyPr>
          <a:lstStyle/>
          <a:p>
            <a:pPr marL="65405" indent="180340" algn="ctr">
              <a:lnSpc>
                <a:spcPct val="115000"/>
              </a:lnSpc>
              <a:spcAft>
                <a:spcPts val="0"/>
              </a:spcAft>
            </a:pP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nấm</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mốc</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2057400" y="4079621"/>
            <a:ext cx="2837469" cy="1083374"/>
          </a:xfrm>
          <a:prstGeom prst="rect">
            <a:avLst/>
          </a:prstGeom>
        </p:spPr>
        <p:txBody>
          <a:bodyPr wrap="square">
            <a:spAutoFit/>
          </a:bodyPr>
          <a:lstStyle/>
          <a:p>
            <a:pPr marL="65405" indent="180340" algn="ctr">
              <a:lnSpc>
                <a:spcPct val="115000"/>
              </a:lnSpc>
              <a:spcAft>
                <a:spcPts val="0"/>
              </a:spcAft>
            </a:pP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viêm</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phổi</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nấm</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2209800" y="5554264"/>
            <a:ext cx="2837469" cy="1083374"/>
          </a:xfrm>
          <a:prstGeom prst="rect">
            <a:avLst/>
          </a:prstGeom>
        </p:spPr>
        <p:txBody>
          <a:bodyPr wrap="square">
            <a:spAutoFit/>
          </a:bodyPr>
          <a:lstStyle/>
          <a:p>
            <a:pPr marL="65405" indent="180340" algn="ctr">
              <a:lnSpc>
                <a:spcPct val="115000"/>
              </a:lnSpc>
              <a:spcAft>
                <a:spcPts val="0"/>
              </a:spcAft>
            </a:pP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mốc</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xám</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dâu</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tây</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5562600" y="1209087"/>
            <a:ext cx="6324600" cy="954107"/>
          </a:xfrm>
          <a:prstGeom prst="rect">
            <a:avLst/>
          </a:prstGeom>
        </p:spPr>
        <p:txBody>
          <a:bodyPr wrap="square">
            <a:spAutoFit/>
          </a:bodyPr>
          <a:lstStyle/>
          <a:p>
            <a:r>
              <a:rPr lang="en-US" sz="2800" dirty="0" err="1">
                <a:latin typeface="Times New Roman" panose="02020603050405020304" pitchFamily="18" charset="0"/>
                <a:ea typeface="Calibri" panose="020F0502020204030204" pitchFamily="34" charset="0"/>
              </a:rPr>
              <a:t>Xuất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mảng</a:t>
            </a:r>
            <a:r>
              <a:rPr lang="en-US" sz="2800" dirty="0">
                <a:latin typeface="Times New Roman" panose="02020603050405020304" pitchFamily="18" charset="0"/>
                <a:ea typeface="Calibri" panose="020F0502020204030204" pitchFamily="34" charset="0"/>
              </a:rPr>
              <a:t> da </a:t>
            </a:r>
            <a:r>
              <a:rPr lang="en-US" sz="2800" dirty="0" err="1">
                <a:latin typeface="Times New Roman" panose="02020603050405020304" pitchFamily="18" charset="0"/>
                <a:ea typeface="Calibri" panose="020F0502020204030204" pitchFamily="34" charset="0"/>
              </a:rPr>
              <a:t>màu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đỏ</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kèm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vảy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ngứa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nhức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cảm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nóng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lòng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tay</a:t>
            </a:r>
            <a:r>
              <a:rPr lang="en-US" sz="2800" dirty="0">
                <a:latin typeface="Times New Roman" panose="02020603050405020304" pitchFamily="18" charset="0"/>
                <a:ea typeface="Calibri" panose="020F0502020204030204" pitchFamily="34" charset="0"/>
              </a:rPr>
              <a:t>.</a:t>
            </a:r>
            <a:endParaRPr lang="en-US" sz="2800" dirty="0"/>
          </a:p>
        </p:txBody>
      </p:sp>
      <p:sp>
        <p:nvSpPr>
          <p:cNvPr id="13" name="Rectangle 12"/>
          <p:cNvSpPr/>
          <p:nvPr/>
        </p:nvSpPr>
        <p:spPr>
          <a:xfrm>
            <a:off x="5562600" y="2443468"/>
            <a:ext cx="6248399" cy="1384995"/>
          </a:xfrm>
          <a:prstGeom prst="rect">
            <a:avLst/>
          </a:prstGeom>
        </p:spPr>
        <p:txBody>
          <a:bodyPr wrap="square">
            <a:spAutoFit/>
          </a:bodyPr>
          <a:lstStyle/>
          <a:p>
            <a:r>
              <a:rPr lang="en-US" sz="2800" dirty="0" err="1">
                <a:latin typeface="Times New Roman" panose="02020603050405020304" pitchFamily="18" charset="0"/>
                <a:ea typeface="Calibri" panose="020F0502020204030204" pitchFamily="34" charset="0"/>
              </a:rPr>
              <a:t>Trên</a:t>
            </a:r>
            <a:r>
              <a:rPr lang="en-US" sz="2800" dirty="0">
                <a:latin typeface="Times New Roman" panose="02020603050405020304" pitchFamily="18" charset="0"/>
                <a:ea typeface="Calibri" panose="020F0502020204030204" pitchFamily="34" charset="0"/>
              </a:rPr>
              <a:t> da </a:t>
            </a:r>
            <a:r>
              <a:rPr lang="en-US" sz="2800" dirty="0" err="1">
                <a:latin typeface="Times New Roman" panose="02020603050405020304" pitchFamily="18" charset="0"/>
                <a:ea typeface="Calibri" panose="020F0502020204030204" pitchFamily="34" charset="0"/>
              </a:rPr>
              <a:t>cá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xuất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vùng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xám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sau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nấm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triển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thành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búi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như</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lội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thường</a:t>
            </a:r>
            <a:r>
              <a:rPr lang="en-US" sz="2800" dirty="0">
                <a:latin typeface="Times New Roman" panose="02020603050405020304" pitchFamily="18" charset="0"/>
                <a:ea typeface="Calibri" panose="020F0502020204030204" pitchFamily="34" charset="0"/>
              </a:rPr>
              <a:t>, da </a:t>
            </a:r>
            <a:r>
              <a:rPr lang="en-US" sz="2800" dirty="0" err="1">
                <a:latin typeface="Times New Roman" panose="02020603050405020304" pitchFamily="18" charset="0"/>
                <a:ea typeface="Calibri" panose="020F0502020204030204" pitchFamily="34" charset="0"/>
              </a:rPr>
              <a:t>tróc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vảy</a:t>
            </a:r>
            <a:r>
              <a:rPr lang="en-US" sz="2800" dirty="0">
                <a:latin typeface="Times New Roman" panose="02020603050405020304" pitchFamily="18" charset="0"/>
                <a:ea typeface="Calibri" panose="020F0502020204030204" pitchFamily="34" charset="0"/>
              </a:rPr>
              <a:t>.</a:t>
            </a:r>
            <a:endParaRPr lang="en-US" sz="2800" dirty="0"/>
          </a:p>
        </p:txBody>
      </p:sp>
      <p:sp>
        <p:nvSpPr>
          <p:cNvPr id="14" name="Rectangle 13"/>
          <p:cNvSpPr/>
          <p:nvPr/>
        </p:nvSpPr>
        <p:spPr>
          <a:xfrm>
            <a:off x="5583194" y="3962400"/>
            <a:ext cx="6075405" cy="1298817"/>
          </a:xfrm>
          <a:prstGeom prst="rect">
            <a:avLst/>
          </a:prstGeom>
        </p:spPr>
        <p:txBody>
          <a:bodyPr wrap="square">
            <a:spAutoFit/>
          </a:bodyPr>
          <a:lstStyle/>
          <a:p>
            <a:pPr indent="180340" algn="just">
              <a:lnSpc>
                <a:spcPct val="140000"/>
              </a:lnSpc>
              <a:spcAft>
                <a:spcPts val="0"/>
              </a:spcAft>
            </a:pPr>
            <a:r>
              <a:rPr lang="en-US" sz="2800" dirty="0" err="1">
                <a:latin typeface="Times New Roman" panose="02020603050405020304" pitchFamily="18" charset="0"/>
                <a:ea typeface="Times New Roman" panose="02020603050405020304" pitchFamily="18" charset="0"/>
              </a:rPr>
              <a:t>Sốt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kéo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dài</a:t>
            </a:r>
            <a:r>
              <a:rPr lang="en-US" sz="2800" dirty="0">
                <a:latin typeface="Times New Roman" panose="02020603050405020304" pitchFamily="18" charset="0"/>
                <a:ea typeface="Times New Roman" panose="02020603050405020304" pitchFamily="18" charset="0"/>
              </a:rPr>
              <a:t>, ho khan, </a:t>
            </a:r>
            <a:r>
              <a:rPr lang="en-US" sz="2800" dirty="0" err="1">
                <a:latin typeface="Times New Roman" panose="02020603050405020304" pitchFamily="18" charset="0"/>
                <a:ea typeface="Times New Roman" panose="02020603050405020304" pitchFamily="18" charset="0"/>
              </a:rPr>
              <a:t>đau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chịu</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ngực</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5156136" y="5105400"/>
            <a:ext cx="6883463" cy="1815882"/>
          </a:xfrm>
          <a:prstGeom prst="rect">
            <a:avLst/>
          </a:prstGeom>
        </p:spPr>
        <p:txBody>
          <a:bodyPr wrap="square">
            <a:spAutoFit/>
          </a:bodyPr>
          <a:lstStyle/>
          <a:p>
            <a:pPr indent="180340" algn="just">
              <a:spcAft>
                <a:spcPts val="0"/>
              </a:spcAft>
            </a:pPr>
            <a:r>
              <a:rPr lang="en-US" sz="2800" dirty="0" err="1" smtClean="0">
                <a:latin typeface="Times New Roman" panose="02020603050405020304" pitchFamily="18" charset="0"/>
                <a:ea typeface="Times New Roman" panose="02020603050405020304" pitchFamily="18" charset="0"/>
              </a:rPr>
              <a:t>Đầu</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đốm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mốc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 non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nhiễm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bệnh</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9096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691" y="384962"/>
            <a:ext cx="6171910" cy="5939637"/>
          </a:xfrm>
          <a:prstGeom prst="rect">
            <a:avLst/>
          </a:prstGeom>
          <a:scene3d>
            <a:camera prst="orthographicFront"/>
            <a:lightRig rig="threePt" dir="t"/>
          </a:scene3d>
          <a:sp3d>
            <a:bevelB w="101600" prst="riblet"/>
          </a:sp3d>
        </p:spPr>
      </p:pic>
      <p:sp>
        <p:nvSpPr>
          <p:cNvPr id="11" name="Rectangle 10"/>
          <p:cNvSpPr/>
          <p:nvPr/>
        </p:nvSpPr>
        <p:spPr>
          <a:xfrm>
            <a:off x="7239000" y="384962"/>
            <a:ext cx="4890262" cy="1578894"/>
          </a:xfrm>
          <a:prstGeom prst="rect">
            <a:avLst/>
          </a:prstGeom>
          <a:ln>
            <a:solidFill>
              <a:srgbClr val="00B0F0"/>
            </a:solidFill>
          </a:ln>
        </p:spPr>
        <p:txBody>
          <a:bodyPr wrap="square">
            <a:spAutoFit/>
          </a:bodyPr>
          <a:lstStyle/>
          <a:p>
            <a:pPr marL="65405" indent="180340" algn="just">
              <a:lnSpc>
                <a:spcPct val="115000"/>
              </a:lnSpc>
              <a:spcAft>
                <a:spcPts val="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28.6,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800" dirty="0">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nấm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7241058" y="152400"/>
            <a:ext cx="4888203" cy="1815882"/>
          </a:xfrm>
          <a:prstGeom prst="rect">
            <a:avLst/>
          </a:prstGeom>
          <a:ln>
            <a:solidFill>
              <a:srgbClr val="00B0F0"/>
            </a:solidFill>
          </a:ln>
        </p:spPr>
        <p:txBody>
          <a:bodyPr wrap="square">
            <a:spAutoFit/>
          </a:bodyPr>
          <a:lstStyle/>
          <a:p>
            <a:r>
              <a:rPr lang="en-US" sz="2800" dirty="0" err="1">
                <a:latin typeface="Times New Roman" panose="02020603050405020304" pitchFamily="18" charset="0"/>
                <a:ea typeface="Calibri" panose="020F0502020204030204" pitchFamily="34" charset="0"/>
              </a:rPr>
              <a:t>Từ</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a:t>
            </a:r>
            <a:r>
              <a:rPr lang="en-US" sz="2800" dirty="0">
                <a:latin typeface="Times New Roman" panose="02020603050405020304" pitchFamily="18" charset="0"/>
                <a:ea typeface="Calibri" panose="020F0502020204030204" pitchFamily="34" charset="0"/>
              </a:rPr>
              <a:t> con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truyền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bệnh</a:t>
            </a:r>
            <a:r>
              <a:rPr lang="en-US" sz="2800" dirty="0">
                <a:latin typeface="Times New Roman" panose="02020603050405020304" pitchFamily="18" charset="0"/>
                <a:ea typeface="Calibri" panose="020F0502020204030204" pitchFamily="34" charset="0"/>
              </a:rPr>
              <a:t> do </a:t>
            </a:r>
            <a:r>
              <a:rPr lang="en-US" sz="2800" dirty="0" err="1">
                <a:latin typeface="Times New Roman" panose="02020603050405020304" pitchFamily="18" charset="0"/>
                <a:ea typeface="Calibri" panose="020F0502020204030204" pitchFamily="34" charset="0"/>
              </a:rPr>
              <a:t>nấm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gây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hãy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xuất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số</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pháp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phòng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chống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bệnh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gặp</a:t>
            </a:r>
            <a:r>
              <a:rPr lang="en-US" sz="2800" dirty="0">
                <a:latin typeface="Times New Roman" panose="02020603050405020304" pitchFamily="18" charset="0"/>
                <a:ea typeface="Calibri" panose="020F0502020204030204" pitchFamily="34" charset="0"/>
              </a:rPr>
              <a:t> do </a:t>
            </a:r>
            <a:r>
              <a:rPr lang="en-US" sz="2800" dirty="0" err="1">
                <a:latin typeface="Times New Roman" panose="02020603050405020304" pitchFamily="18" charset="0"/>
                <a:ea typeface="Calibri" panose="020F0502020204030204" pitchFamily="34" charset="0"/>
              </a:rPr>
              <a:t>nấm</a:t>
            </a:r>
            <a:r>
              <a:rPr lang="en-US" sz="2800" dirty="0">
                <a:latin typeface="Times New Roman" panose="02020603050405020304" pitchFamily="18" charset="0"/>
                <a:ea typeface="Calibri" panose="020F0502020204030204" pitchFamily="34" charset="0"/>
              </a:rPr>
              <a:t>.</a:t>
            </a:r>
            <a:endParaRPr lang="en-US" sz="2800" dirty="0"/>
          </a:p>
        </p:txBody>
      </p:sp>
      <p:sp>
        <p:nvSpPr>
          <p:cNvPr id="13" name="Rectangle 12"/>
          <p:cNvSpPr/>
          <p:nvPr/>
        </p:nvSpPr>
        <p:spPr>
          <a:xfrm>
            <a:off x="6858000" y="1997839"/>
            <a:ext cx="5271260" cy="4832092"/>
          </a:xfrm>
          <a:prstGeom prst="rect">
            <a:avLst/>
          </a:prstGeom>
          <a:ln>
            <a:solidFill>
              <a:srgbClr val="00B0F0"/>
            </a:solidFill>
          </a:ln>
        </p:spPr>
        <p:txBody>
          <a:bodyPr wrap="square">
            <a:spAutoFit/>
          </a:bodyPr>
          <a:lstStyle/>
          <a:p>
            <a:pPr marL="342900" indent="114300" algn="just">
              <a:spcAft>
                <a:spcPts val="0"/>
              </a:spcAft>
            </a:pPr>
            <a:r>
              <a:rPr lang="vi-VN" sz="2200" dirty="0">
                <a:latin typeface="Times New Roman" panose="02020603050405020304" pitchFamily="18" charset="0"/>
                <a:ea typeface="Times New Roman" panose="02020603050405020304" pitchFamily="18" charset="0"/>
              </a:rPr>
              <a:t>-  Hạn chế tiếp xúc với mầm bệnh, nguồn bệnh, đặc biệt nơi môi trường ẩm mốc;</a:t>
            </a:r>
            <a:endParaRPr lang="en-US" sz="2200" dirty="0">
              <a:latin typeface="Times New Roman" panose="02020603050405020304" pitchFamily="18" charset="0"/>
              <a:ea typeface="Times New Roman" panose="02020603050405020304" pitchFamily="18" charset="0"/>
            </a:endParaRPr>
          </a:p>
          <a:p>
            <a:pPr marL="342900" indent="114300" algn="just">
              <a:spcAft>
                <a:spcPts val="0"/>
              </a:spcAft>
            </a:pPr>
            <a:r>
              <a:rPr lang="vi-VN" sz="2200" dirty="0">
                <a:latin typeface="Times New Roman" panose="02020603050405020304" pitchFamily="18" charset="0"/>
                <a:ea typeface="Times New Roman" panose="02020603050405020304" pitchFamily="18" charset="0"/>
              </a:rPr>
              <a:t>-  Bảo hộ an toàn khi tiếp xúc với người bị nhiễm nấm hoặc khử trùng sau khi tiếp xúc với môi trường không an toàn với nấm mốc;</a:t>
            </a:r>
            <a:endParaRPr lang="en-US" sz="2200" dirty="0">
              <a:latin typeface="Times New Roman" panose="02020603050405020304" pitchFamily="18" charset="0"/>
              <a:ea typeface="Times New Roman" panose="02020603050405020304" pitchFamily="18" charset="0"/>
            </a:endParaRPr>
          </a:p>
          <a:p>
            <a:pPr marL="342900" indent="114300" algn="just">
              <a:spcAft>
                <a:spcPts val="0"/>
              </a:spcAft>
            </a:pPr>
            <a:r>
              <a:rPr lang="vi-VN" sz="2200" dirty="0">
                <a:latin typeface="Times New Roman" panose="02020603050405020304" pitchFamily="18" charset="0"/>
                <a:ea typeface="Times New Roman" panose="02020603050405020304" pitchFamily="18" charset="0"/>
              </a:rPr>
              <a:t>-  Không dùng chung đồ với người bị bệnh nấm, hoặc với người khác. Quần áo sau khi mặc cần được giặt ngay, tránh treo trên giá sau đó vài ngày đưa ra mặc lại;</a:t>
            </a:r>
            <a:endParaRPr lang="en-US" sz="2200" dirty="0">
              <a:latin typeface="Times New Roman" panose="02020603050405020304" pitchFamily="18" charset="0"/>
              <a:ea typeface="Times New Roman" panose="02020603050405020304" pitchFamily="18" charset="0"/>
            </a:endParaRPr>
          </a:p>
          <a:p>
            <a:pPr marL="342900" indent="114300" algn="just">
              <a:spcAft>
                <a:spcPts val="0"/>
              </a:spcAft>
            </a:pPr>
            <a:r>
              <a:rPr lang="vi-VN" sz="2200" dirty="0">
                <a:latin typeface="Times New Roman" panose="02020603050405020304" pitchFamily="18" charset="0"/>
                <a:ea typeface="Times New Roman" panose="02020603050405020304" pitchFamily="18" charset="0"/>
              </a:rPr>
              <a:t>-  Vệ sinh cơ thể đúng cách, đúng thời điểm, an toàn;</a:t>
            </a:r>
            <a:endParaRPr lang="en-US" sz="2200" dirty="0">
              <a:latin typeface="Times New Roman" panose="02020603050405020304" pitchFamily="18" charset="0"/>
              <a:ea typeface="Times New Roman" panose="02020603050405020304" pitchFamily="18" charset="0"/>
            </a:endParaRPr>
          </a:p>
          <a:p>
            <a:pPr marL="342900" indent="114300" algn="just">
              <a:spcAft>
                <a:spcPts val="0"/>
              </a:spcAft>
            </a:pPr>
            <a:r>
              <a:rPr lang="vi-VN" sz="2200" dirty="0">
                <a:latin typeface="Times New Roman" panose="02020603050405020304" pitchFamily="18" charset="0"/>
                <a:ea typeface="Times New Roman" panose="02020603050405020304" pitchFamily="18" charset="0"/>
              </a:rPr>
              <a:t>-  Vệ sinh môi trường sạch sẽ.</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3478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4">
            <a:extLst>
              <a:ext uri="{FF2B5EF4-FFF2-40B4-BE49-F238E27FC236}">
                <a16:creationId xmlns="" xmlns:a16="http://schemas.microsoft.com/office/drawing/2014/main" id="{8E96AED4-4964-4F90-9714-954AB5BB03FD}"/>
              </a:ext>
            </a:extLst>
          </p:cNvPr>
          <p:cNvSpPr/>
          <p:nvPr/>
        </p:nvSpPr>
        <p:spPr>
          <a:xfrm>
            <a:off x="838200" y="685800"/>
            <a:ext cx="9053855" cy="5367618"/>
          </a:xfrm>
          <a:prstGeom prst="cloud">
            <a:avLst/>
          </a:prstGeom>
          <a:solidFill>
            <a:schemeClr val="accent1"/>
          </a:solidFill>
          <a:ln w="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4800" dirty="0">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Gọi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một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số</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nấm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thường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gặp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sống</a:t>
            </a:r>
            <a:r>
              <a:rPr lang="en-US" sz="4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1586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xit" presetSubtype="32" fill="hold" grpId="1" nodeType="clickEffect">
                                  <p:stCondLst>
                                    <p:cond delay="0"/>
                                  </p:stCondLst>
                                  <p:childTnLst>
                                    <p:anim calcmode="lin" valueType="num">
                                      <p:cBhvr>
                                        <p:cTn id="13" dur="500"/>
                                        <p:tgtEl>
                                          <p:spTgt spid="3"/>
                                        </p:tgtEl>
                                        <p:attrNameLst>
                                          <p:attrName>ppt_w</p:attrName>
                                        </p:attrNameLst>
                                      </p:cBhvr>
                                      <p:tavLst>
                                        <p:tav tm="0">
                                          <p:val>
                                            <p:strVal val="ppt_w"/>
                                          </p:val>
                                        </p:tav>
                                        <p:tav tm="100000">
                                          <p:val>
                                            <p:fltVal val="0"/>
                                          </p:val>
                                        </p:tav>
                                      </p:tavLst>
                                    </p:anim>
                                    <p:anim calcmode="lin" valueType="num">
                                      <p:cBhvr>
                                        <p:cTn id="14" dur="500"/>
                                        <p:tgtEl>
                                          <p:spTgt spid="3"/>
                                        </p:tgtEl>
                                        <p:attrNameLst>
                                          <p:attrName>ppt_h</p:attrName>
                                        </p:attrNameLst>
                                      </p:cBhvr>
                                      <p:tavLst>
                                        <p:tav tm="0">
                                          <p:val>
                                            <p:strVal val="ppt_h"/>
                                          </p:val>
                                        </p:tav>
                                        <p:tav tm="100000">
                                          <p:val>
                                            <p:fltVal val="0"/>
                                          </p:val>
                                        </p:tav>
                                      </p:tavLst>
                                    </p:anim>
                                    <p:set>
                                      <p:cBhvr>
                                        <p:cTn id="1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 xmlns:a16="http://schemas.microsoft.com/office/drawing/2014/main" id="{E176FC26-CA9C-44F1-A4C6-6B0F393D20DD}"/>
              </a:ext>
            </a:extLst>
          </p:cNvPr>
          <p:cNvGrpSpPr/>
          <p:nvPr/>
        </p:nvGrpSpPr>
        <p:grpSpPr>
          <a:xfrm>
            <a:off x="8326582" y="533400"/>
            <a:ext cx="3363360" cy="4762919"/>
            <a:chOff x="5838251" y="162276"/>
            <a:chExt cx="3169450" cy="4762919"/>
          </a:xfrm>
        </p:grpSpPr>
        <p:grpSp>
          <p:nvGrpSpPr>
            <p:cNvPr id="4" name="Group 3"/>
            <p:cNvGrpSpPr/>
            <p:nvPr/>
          </p:nvGrpSpPr>
          <p:grpSpPr>
            <a:xfrm>
              <a:off x="5838251" y="162276"/>
              <a:ext cx="3169450" cy="4762919"/>
              <a:chOff x="7349767" y="200967"/>
              <a:chExt cx="4225933" cy="6350558"/>
            </a:xfrm>
          </p:grpSpPr>
          <p:sp>
            <p:nvSpPr>
              <p:cNvPr id="6" name="Rectangle 5"/>
              <p:cNvSpPr/>
              <p:nvPr/>
            </p:nvSpPr>
            <p:spPr>
              <a:xfrm>
                <a:off x="7349767" y="200967"/>
                <a:ext cx="4225933" cy="63505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975"/>
              </a:p>
            </p:txBody>
          </p:sp>
          <p:pic>
            <p:nvPicPr>
              <p:cNvPr id="7" name="Picture 2" descr="792. ALEXANDER FLEMING- TÂN TỴ (1881- 1955) | TỬ VI- CHÂM CỨU- CHỈ TAY- ĐỒ  HOẠ (HOROSCOPE- ACCUPUNCTURE- PALMISTRY- 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9768" y="333008"/>
                <a:ext cx="4038956" cy="608647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Hình chữ nhật 1">
              <a:extLst>
                <a:ext uri="{FF2B5EF4-FFF2-40B4-BE49-F238E27FC236}">
                  <a16:creationId xmlns="" xmlns:a16="http://schemas.microsoft.com/office/drawing/2014/main" id="{5643749F-BF5D-4D0A-ABF1-6593164A7B4C}"/>
                </a:ext>
              </a:extLst>
            </p:cNvPr>
            <p:cNvSpPr/>
            <p:nvPr/>
          </p:nvSpPr>
          <p:spPr>
            <a:xfrm>
              <a:off x="6409765" y="4614793"/>
              <a:ext cx="475130" cy="179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2"/>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3"/>
          <p:cNvSpPr>
            <a:spLocks noChangeArrowheads="1"/>
          </p:cNvSpPr>
          <p:nvPr/>
        </p:nvSpPr>
        <p:spPr bwMode="auto">
          <a:xfrm>
            <a:off x="0" y="2725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9"/>
          <p:cNvSpPr/>
          <p:nvPr/>
        </p:nvSpPr>
        <p:spPr>
          <a:xfrm>
            <a:off x="380999" y="272534"/>
            <a:ext cx="7924801" cy="2677656"/>
          </a:xfrm>
          <a:prstGeom prst="rect">
            <a:avLst/>
          </a:prstGeom>
        </p:spPr>
        <p:txBody>
          <a:bodyPr wrap="square">
            <a:spAutoFit/>
          </a:bodyPr>
          <a:lstStyle/>
          <a:p>
            <a:pPr lvl="0" eaLnBrk="0" fontAlgn="base" hangingPunct="0">
              <a:spcBef>
                <a:spcPct val="0"/>
              </a:spcBef>
              <a:spcAft>
                <a:spcPct val="0"/>
              </a:spcAft>
            </a:pP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Nấm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22 °C - 27 °C.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nấm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tỉ</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nấm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điểu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thuận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hỏng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hỏng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đỗ</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dù</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nấm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penicillin.</a:t>
            </a:r>
            <a:endParaRPr lang="en-US" sz="24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sz="2400" dirty="0">
              <a:latin typeface="Times New Roman" panose="02020603050405020304" pitchFamily="18" charset="0"/>
              <a:cs typeface="Times New Roman" panose="02020603050405020304" pitchFamily="18" charset="0"/>
            </a:endParaRPr>
          </a:p>
        </p:txBody>
      </p:sp>
      <p:sp>
        <p:nvSpPr>
          <p:cNvPr id="12" name="Rectangle 11"/>
          <p:cNvSpPr/>
          <p:nvPr/>
        </p:nvSpPr>
        <p:spPr>
          <a:xfrm>
            <a:off x="380998" y="2575680"/>
            <a:ext cx="7678956" cy="1938992"/>
          </a:xfrm>
          <a:prstGeom prst="rect">
            <a:avLst/>
          </a:prstGeom>
        </p:spPr>
        <p:txBody>
          <a:bodyPr wrap="square">
            <a:spAutoFit/>
          </a:bodyPr>
          <a:lstStyle/>
          <a:p>
            <a:pPr lvl="0" eaLnBrk="0" fontAlgn="base" hangingPunct="0">
              <a:spcBef>
                <a:spcPct val="0"/>
              </a:spcBef>
              <a:spcAft>
                <a:spcPct val="0"/>
              </a:spcAft>
            </a:pP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1928, Alexander Fleming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cờ</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penicillin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10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penicillin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Ernest Chain,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nghiên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úc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Howard Florey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khoa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nghiên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401779" y="4450140"/>
            <a:ext cx="7659918" cy="1569660"/>
          </a:xfrm>
          <a:prstGeom prst="rect">
            <a:avLst/>
          </a:prstGeom>
        </p:spPr>
        <p:txBody>
          <a:bodyPr wrap="square">
            <a:spAutoFit/>
          </a:bodyPr>
          <a:lstStyle/>
          <a:p>
            <a:pPr lvl="0" eaLnBrk="0" fontAlgn="base" hangingPunct="0">
              <a:spcBef>
                <a:spcPct val="0"/>
              </a:spcBef>
              <a:spcAft>
                <a:spcPct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penicillin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vi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khuẩn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bào</a:t>
            </a:r>
            <a:r>
              <a:rPr lang="en-US" sz="2400" dirty="0">
                <a:latin typeface="Times New Roman" panose="02020603050405020304" pitchFamily="18" charset="0"/>
                <a:ea typeface="Calibri" panose="020F0502020204030204" pitchFamily="34" charset="0"/>
                <a:cs typeface="Times New Roman" panose="02020603050405020304" pitchFamily="18" charset="0"/>
              </a:rPr>
              <a:t> vi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khuẩn</a:t>
            </a:r>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chắc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bào</a:t>
            </a:r>
            <a:r>
              <a:rPr lang="en-US" sz="2400" dirty="0">
                <a:latin typeface="Times New Roman" panose="02020603050405020304" pitchFamily="18" charset="0"/>
                <a:ea typeface="Calibri" panose="020F0502020204030204" pitchFamily="34" charset="0"/>
                <a:cs typeface="Times New Roman" panose="02020603050405020304" pitchFamily="18" charset="0"/>
              </a:rPr>
              <a:t> vi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khuẩn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diệt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chết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đi</a:t>
            </a:r>
            <a:endParaRPr lang="en-US" sz="2400" dirty="0">
              <a:latin typeface="Arial" panose="020B0604020202020204" pitchFamily="34" charset="0"/>
            </a:endParaRPr>
          </a:p>
        </p:txBody>
      </p:sp>
    </p:spTree>
    <p:extLst>
      <p:ext uri="{BB962C8B-B14F-4D97-AF65-F5344CB8AC3E}">
        <p14:creationId xmlns:p14="http://schemas.microsoft.com/office/powerpoint/2010/main" val="302843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FC4CF9B-AAD2-4821-8A59-6147373F22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730" t="-1" b="42896"/>
          <a:stretch/>
        </p:blipFill>
        <p:spPr>
          <a:xfrm rot="5400000">
            <a:off x="10663197" y="-251097"/>
            <a:ext cx="824737" cy="1676400"/>
          </a:xfrm>
          <a:prstGeom prst="rect">
            <a:avLst/>
          </a:prstGeom>
        </p:spPr>
      </p:pic>
      <p:sp>
        <p:nvSpPr>
          <p:cNvPr id="12" name="Frame 11">
            <a:extLst>
              <a:ext uri="{FF2B5EF4-FFF2-40B4-BE49-F238E27FC236}">
                <a16:creationId xmlns:a16="http://schemas.microsoft.com/office/drawing/2014/main" xmlns="" id="{4A618F44-54EF-4759-8F77-DC2AC93D8E81}"/>
              </a:ext>
            </a:extLst>
          </p:cNvPr>
          <p:cNvSpPr/>
          <p:nvPr/>
        </p:nvSpPr>
        <p:spPr>
          <a:xfrm>
            <a:off x="228600" y="152400"/>
            <a:ext cx="11713467" cy="6553200"/>
          </a:xfrm>
          <a:prstGeom prst="frame">
            <a:avLst>
              <a:gd name="adj1" fmla="val 874"/>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Right 13">
            <a:extLst>
              <a:ext uri="{FF2B5EF4-FFF2-40B4-BE49-F238E27FC236}">
                <a16:creationId xmlns:a16="http://schemas.microsoft.com/office/drawing/2014/main" xmlns="" id="{9C321393-DA6F-4AC7-A0BA-260206330112}"/>
              </a:ext>
            </a:extLst>
          </p:cNvPr>
          <p:cNvSpPr/>
          <p:nvPr/>
        </p:nvSpPr>
        <p:spPr>
          <a:xfrm rot="16200000" flipH="1">
            <a:off x="15001727" y="3003256"/>
            <a:ext cx="469303" cy="457200"/>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971850" y="476252"/>
            <a:ext cx="6038833" cy="584775"/>
          </a:xfrm>
          <a:prstGeom prst="rect">
            <a:avLst/>
          </a:prstGeom>
        </p:spPr>
        <p:txBody>
          <a:bodyPr wrap="none">
            <a:spAutoFit/>
          </a:bodyPr>
          <a:lstStyle/>
          <a:p>
            <a:r>
              <a:rPr lang="en-US" sz="3200" b="1" dirty="0" err="1">
                <a:latin typeface="Times New Roman" panose="02020603050405020304" pitchFamily="18" charset="0"/>
                <a:ea typeface="Calibri" panose="020F0502020204030204" pitchFamily="34" charset="0"/>
              </a:rPr>
              <a:t>Tìm</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hiểu</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kĩ</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thuật</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trồng</a:t>
            </a:r>
            <a:r>
              <a:rPr lang="en-US" sz="3200" b="1" dirty="0">
                <a:latin typeface="Times New Roman" panose="02020603050405020304" pitchFamily="18" charset="0"/>
                <a:ea typeface="Calibri" panose="020F0502020204030204" pitchFamily="34" charset="0"/>
              </a:rPr>
              <a:t> </a:t>
            </a:r>
            <a:r>
              <a:rPr lang="en-US" sz="3200" b="1" dirty="0" err="1" smtClean="0">
                <a:latin typeface="Times New Roman" panose="02020603050405020304" pitchFamily="18" charset="0"/>
                <a:ea typeface="Calibri" panose="020F0502020204030204" pitchFamily="34" charset="0"/>
              </a:rPr>
              <a:t>nấm</a:t>
            </a:r>
            <a:r>
              <a:rPr lang="en-US" sz="3200" b="1" dirty="0" smtClean="0">
                <a:latin typeface="Times New Roman" panose="02020603050405020304" pitchFamily="18" charset="0"/>
                <a:ea typeface="Calibri" panose="020F0502020204030204" pitchFamily="34" charset="0"/>
              </a:rPr>
              <a:t> </a:t>
            </a:r>
            <a:r>
              <a:rPr lang="en-US" sz="3200" b="1" dirty="0" err="1" smtClean="0">
                <a:latin typeface="Times New Roman" panose="02020603050405020304" pitchFamily="18" charset="0"/>
                <a:ea typeface="Calibri" panose="020F0502020204030204" pitchFamily="34" charset="0"/>
              </a:rPr>
              <a:t>rơm</a:t>
            </a:r>
            <a:endParaRPr lang="en-US" sz="3200" dirty="0"/>
          </a:p>
        </p:txBody>
      </p:sp>
      <p:pic>
        <p:nvPicPr>
          <p:cNvPr id="3073" name="Picture 2183"/>
          <p:cNvPicPr>
            <a:picLocks noChangeAspect="1" noChangeArrowheads="1"/>
          </p:cNvPicPr>
          <p:nvPr/>
        </p:nvPicPr>
        <p:blipFill>
          <a:blip r:embed="rId3">
            <a:extLst>
              <a:ext uri="{28A0092B-C50C-407E-A947-70E740481C1C}">
                <a14:useLocalDpi xmlns:a14="http://schemas.microsoft.com/office/drawing/2010/main" val="0"/>
              </a:ext>
            </a:extLst>
          </a:blip>
          <a:srcRect l="11961"/>
          <a:stretch>
            <a:fillRect/>
          </a:stretch>
        </p:blipFill>
        <p:spPr bwMode="auto">
          <a:xfrm>
            <a:off x="8534401" y="1135913"/>
            <a:ext cx="3267194" cy="229308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048000" y="2690336"/>
            <a:ext cx="6096000" cy="538609"/>
          </a:xfrm>
          <a:prstGeom prst="rect">
            <a:avLst/>
          </a:prstGeom>
        </p:spPr>
        <p:txBody>
          <a:bodyPr>
            <a:spAutoFit/>
          </a:bodyPr>
          <a:lstStyle/>
          <a:p>
            <a:pPr lvl="0" eaLnBrk="0" fontAlgn="base" hangingPunct="0">
              <a:spcBef>
                <a:spcPct val="0"/>
              </a:spcBef>
              <a:spcAft>
                <a:spcPct val="0"/>
              </a:spcAft>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lang="en-US" sz="1100" dirty="0" smtClean="0"/>
              <a:t>.</a:t>
            </a:r>
            <a:endParaRPr lang="en-US" sz="2400" dirty="0">
              <a:latin typeface="Arial" panose="020B0604020202020204" pitchFamily="34" charset="0"/>
            </a:endParaRPr>
          </a:p>
        </p:txBody>
      </p:sp>
      <p:sp>
        <p:nvSpPr>
          <p:cNvPr id="16" name="Rectangle 15"/>
          <p:cNvSpPr/>
          <p:nvPr/>
        </p:nvSpPr>
        <p:spPr>
          <a:xfrm>
            <a:off x="457201" y="1212740"/>
            <a:ext cx="7848599" cy="2677656"/>
          </a:xfrm>
          <a:prstGeom prst="rect">
            <a:avLst/>
          </a:prstGeom>
        </p:spPr>
        <p:txBody>
          <a:bodyPr wrap="square">
            <a:spAutoFit/>
          </a:bodyPr>
          <a:lstStyle/>
          <a:p>
            <a:pPr lvl="0" algn="just" eaLnBrk="0" fontAlgn="base" hangingPunct="0">
              <a:spcBef>
                <a:spcPct val="0"/>
              </a:spcBef>
              <a:spcAft>
                <a:spcPct val="0"/>
              </a:spcAft>
            </a:pPr>
            <a:r>
              <a:rPr lang="en-US" sz="28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28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liệu</a:t>
            </a:r>
            <a:endPar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lvl="0" algn="just" eaLnBrk="0" fontAlgn="base" hangingPunct="0">
              <a:spcBef>
                <a:spcPct val="0"/>
              </a:spcBef>
              <a:spcAft>
                <a:spcPct val="0"/>
              </a:spcAft>
            </a:pP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nấm</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rơm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rơm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mía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bẹ</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mùn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cưa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rơm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rơm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rồi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800" dirty="0">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076" name="Picture 2184"/>
          <p:cNvPicPr>
            <a:picLocks noChangeAspect="1" noChangeArrowheads="1"/>
          </p:cNvPicPr>
          <p:nvPr/>
        </p:nvPicPr>
        <p:blipFill>
          <a:blip r:embed="rId4">
            <a:extLst>
              <a:ext uri="{28A0092B-C50C-407E-A947-70E740481C1C}">
                <a14:useLocalDpi xmlns:a14="http://schemas.microsoft.com/office/drawing/2010/main" val="0"/>
              </a:ext>
            </a:extLst>
          </a:blip>
          <a:srcRect l="10378"/>
          <a:stretch>
            <a:fillRect/>
          </a:stretch>
        </p:blipFill>
        <p:spPr bwMode="auto">
          <a:xfrm>
            <a:off x="8672945" y="3526529"/>
            <a:ext cx="3114795" cy="232789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6"/>
          <p:cNvSpPr>
            <a:spLocks noChangeArrowheads="1"/>
          </p:cNvSpPr>
          <p:nvPr/>
        </p:nvSpPr>
        <p:spPr bwMode="auto">
          <a:xfrm>
            <a:off x="602673" y="4068403"/>
            <a:ext cx="769619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1" i="1" u="none" strike="noStrike" cap="none" normalizeH="0" baseline="0" dirty="0" smtClean="0">
                <a:ln>
                  <a:noFill/>
                </a:ln>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Bước </a:t>
            </a:r>
            <a:r>
              <a:rPr kumimoji="0" lang="en-US" sz="2800" b="1" i="1" u="none" strike="noStrike" cap="none" normalizeH="0" baseline="0" dirty="0" smtClean="0">
                <a:ln>
                  <a:noFill/>
                </a:ln>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2:</a:t>
            </a:r>
            <a:r>
              <a:rPr kumimoji="0" lang="en-US" sz="2800" b="1" i="0" u="none" strike="noStrike" cap="none" normalizeH="0" baseline="0" dirty="0" smtClean="0">
                <a:ln>
                  <a:noFill/>
                </a:ln>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 </a:t>
            </a:r>
            <a:r>
              <a:rPr kumimoji="0" lang="vi-VN" sz="2800" b="1" i="0" u="none" strike="noStrike" cap="none" normalizeH="0" baseline="0" dirty="0" smtClean="0">
                <a:ln>
                  <a:noFill/>
                </a:ln>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Chọn vị trí trồng nấm rơm</a:t>
            </a:r>
            <a:endParaRPr kumimoji="0" lang="en-US" sz="2800" b="1" i="0" u="none" strike="noStrike" cap="none" normalizeH="0" baseline="0" dirty="0" smtClean="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Chọn</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vị</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trí</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tránh</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ánh</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nắng</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trực</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tiếp</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để</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làm</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ảnh</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nấm</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chọn</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nơi</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thoáng</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mát</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sạch</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sẽ</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0872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073"/>
                                        </p:tgtEl>
                                        <p:attrNameLst>
                                          <p:attrName>style.visibility</p:attrName>
                                        </p:attrNameLst>
                                      </p:cBhvr>
                                      <p:to>
                                        <p:strVal val="visible"/>
                                      </p:to>
                                    </p:set>
                                    <p:animEffect transition="in" filter="fade">
                                      <p:cBhvr>
                                        <p:cTn id="15" dur="1000"/>
                                        <p:tgtEl>
                                          <p:spTgt spid="3073"/>
                                        </p:tgtEl>
                                      </p:cBhvr>
                                    </p:animEffect>
                                    <p:anim calcmode="lin" valueType="num">
                                      <p:cBhvr>
                                        <p:cTn id="16" dur="1000" fill="hold"/>
                                        <p:tgtEl>
                                          <p:spTgt spid="3073"/>
                                        </p:tgtEl>
                                        <p:attrNameLst>
                                          <p:attrName>ppt_x</p:attrName>
                                        </p:attrNameLst>
                                      </p:cBhvr>
                                      <p:tavLst>
                                        <p:tav tm="0">
                                          <p:val>
                                            <p:strVal val="#ppt_x"/>
                                          </p:val>
                                        </p:tav>
                                        <p:tav tm="100000">
                                          <p:val>
                                            <p:strVal val="#ppt_x"/>
                                          </p:val>
                                        </p:tav>
                                      </p:tavLst>
                                    </p:anim>
                                    <p:anim calcmode="lin" valueType="num">
                                      <p:cBhvr>
                                        <p:cTn id="17" dur="1000" fill="hold"/>
                                        <p:tgtEl>
                                          <p:spTgt spid="307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076"/>
                                        </p:tgtEl>
                                        <p:attrNameLst>
                                          <p:attrName>style.visibility</p:attrName>
                                        </p:attrNameLst>
                                      </p:cBhvr>
                                      <p:to>
                                        <p:strVal val="visible"/>
                                      </p:to>
                                    </p:set>
                                    <p:anim calcmode="lin" valueType="num">
                                      <p:cBhvr additive="base">
                                        <p:cTn id="26" dur="500" fill="hold"/>
                                        <p:tgtEl>
                                          <p:spTgt spid="3076"/>
                                        </p:tgtEl>
                                        <p:attrNameLst>
                                          <p:attrName>ppt_x</p:attrName>
                                        </p:attrNameLst>
                                      </p:cBhvr>
                                      <p:tavLst>
                                        <p:tav tm="0">
                                          <p:val>
                                            <p:strVal val="#ppt_x"/>
                                          </p:val>
                                        </p:tav>
                                        <p:tav tm="100000">
                                          <p:val>
                                            <p:strVal val="#ppt_x"/>
                                          </p:val>
                                        </p:tav>
                                      </p:tavLst>
                                    </p:anim>
                                    <p:anim calcmode="lin" valueType="num">
                                      <p:cBhvr additive="base">
                                        <p:cTn id="27"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FC4CF9B-AAD2-4821-8A59-6147373F22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730" t="-1" b="42896"/>
          <a:stretch/>
        </p:blipFill>
        <p:spPr>
          <a:xfrm rot="5400000">
            <a:off x="10663197" y="-251097"/>
            <a:ext cx="824737" cy="1676400"/>
          </a:xfrm>
          <a:prstGeom prst="rect">
            <a:avLst/>
          </a:prstGeom>
        </p:spPr>
      </p:pic>
      <p:sp>
        <p:nvSpPr>
          <p:cNvPr id="12" name="Frame 11">
            <a:extLst>
              <a:ext uri="{FF2B5EF4-FFF2-40B4-BE49-F238E27FC236}">
                <a16:creationId xmlns:a16="http://schemas.microsoft.com/office/drawing/2014/main" xmlns="" id="{4A618F44-54EF-4759-8F77-DC2AC93D8E81}"/>
              </a:ext>
            </a:extLst>
          </p:cNvPr>
          <p:cNvSpPr/>
          <p:nvPr/>
        </p:nvSpPr>
        <p:spPr>
          <a:xfrm>
            <a:off x="228600" y="152400"/>
            <a:ext cx="11713467" cy="6553200"/>
          </a:xfrm>
          <a:prstGeom prst="frame">
            <a:avLst>
              <a:gd name="adj1" fmla="val 874"/>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Right 13">
            <a:extLst>
              <a:ext uri="{FF2B5EF4-FFF2-40B4-BE49-F238E27FC236}">
                <a16:creationId xmlns:a16="http://schemas.microsoft.com/office/drawing/2014/main" xmlns="" id="{9C321393-DA6F-4AC7-A0BA-260206330112}"/>
              </a:ext>
            </a:extLst>
          </p:cNvPr>
          <p:cNvSpPr/>
          <p:nvPr/>
        </p:nvSpPr>
        <p:spPr>
          <a:xfrm rot="16200000" flipH="1">
            <a:off x="15001727" y="3003256"/>
            <a:ext cx="469303" cy="457200"/>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048000" y="2690336"/>
            <a:ext cx="6096000" cy="538609"/>
          </a:xfrm>
          <a:prstGeom prst="rect">
            <a:avLst/>
          </a:prstGeom>
        </p:spPr>
        <p:txBody>
          <a:bodyPr>
            <a:spAutoFit/>
          </a:bodyPr>
          <a:lstStyle/>
          <a:p>
            <a:pPr lvl="0" eaLnBrk="0" fontAlgn="base" hangingPunct="0">
              <a:spcBef>
                <a:spcPct val="0"/>
              </a:spcBef>
              <a:spcAft>
                <a:spcPct val="0"/>
              </a:spcAft>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lang="en-US" sz="1100" dirty="0" smtClean="0"/>
              <a:t>.</a:t>
            </a:r>
            <a:endParaRPr lang="en-US" sz="2400" dirty="0">
              <a:latin typeface="Arial" panose="020B0604020202020204" pitchFamily="34" charset="0"/>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7" name="Picture 2185"/>
          <p:cNvPicPr>
            <a:picLocks noChangeAspect="1" noChangeArrowheads="1"/>
          </p:cNvPicPr>
          <p:nvPr/>
        </p:nvPicPr>
        <p:blipFill>
          <a:blip r:embed="rId3">
            <a:extLst>
              <a:ext uri="{28A0092B-C50C-407E-A947-70E740481C1C}">
                <a14:useLocalDpi xmlns:a14="http://schemas.microsoft.com/office/drawing/2010/main" val="0"/>
              </a:ext>
            </a:extLst>
          </a:blip>
          <a:srcRect l="9222"/>
          <a:stretch>
            <a:fillRect/>
          </a:stretch>
        </p:blipFill>
        <p:spPr bwMode="auto">
          <a:xfrm>
            <a:off x="8539632" y="332509"/>
            <a:ext cx="3195168" cy="17576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56608" y="429712"/>
            <a:ext cx="70866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1" i="1" u="none" strike="noStrike" cap="none" normalizeH="0" baseline="0" dirty="0" smtClean="0">
                <a:ln>
                  <a:noFill/>
                </a:ln>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Bước 3:</a:t>
            </a:r>
            <a:r>
              <a:rPr kumimoji="0" lang="vi-VN" sz="2800" b="1" i="0" u="none" strike="noStrike" cap="none" normalizeH="0" baseline="0" dirty="0" smtClean="0">
                <a:ln>
                  <a:noFill/>
                </a:ln>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 Chọn giống nấm, đóng khuôn và gieo giống nấm</a:t>
            </a:r>
            <a:endParaRPr kumimoji="0" lang="en-US" sz="28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0" i="0" u="none" strike="noStrike" cap="none" normalizeH="0" baseline="0" dirty="0" smtClean="0">
                <a:ln>
                  <a:noFill/>
                </a:ln>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Chọn giống nấm có sợi tơ trắng trong. Sau đó dỡ bỏ lớp rơm mặt ngoài đống ủ, chỉ lấy rơm đã ủ bên trong khuôn trồng nấm.</a:t>
            </a:r>
            <a:endParaRPr kumimoji="0" lang="vi-VN"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4"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100" name="Picture 2186"/>
          <p:cNvPicPr>
            <a:picLocks noChangeAspect="1" noChangeArrowheads="1"/>
          </p:cNvPicPr>
          <p:nvPr/>
        </p:nvPicPr>
        <p:blipFill>
          <a:blip r:embed="rId4">
            <a:extLst>
              <a:ext uri="{28A0092B-C50C-407E-A947-70E740481C1C}">
                <a14:useLocalDpi xmlns:a14="http://schemas.microsoft.com/office/drawing/2010/main" val="0"/>
              </a:ext>
            </a:extLst>
          </a:blip>
          <a:srcRect l="9904"/>
          <a:stretch>
            <a:fillRect/>
          </a:stretch>
        </p:blipFill>
        <p:spPr bwMode="auto">
          <a:xfrm>
            <a:off x="8602549" y="2408451"/>
            <a:ext cx="2966568" cy="21589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463535" y="2751485"/>
            <a:ext cx="71628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1" i="1" u="none" strike="noStrike" cap="none" normalizeH="0" baseline="0" dirty="0" smtClean="0">
                <a:ln>
                  <a:noFill/>
                </a:ln>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Bước 4:</a:t>
            </a:r>
            <a:r>
              <a:rPr kumimoji="0" lang="vi-VN" sz="2800" b="1" i="0" u="none" strike="noStrike" cap="none" normalizeH="0" baseline="0" dirty="0" smtClean="0">
                <a:ln>
                  <a:noFill/>
                </a:ln>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 Chăm sóc nấm</a:t>
            </a:r>
            <a:endParaRPr kumimoji="0" lang="en-US" sz="2800" b="1" i="0" u="none" strike="noStrike" cap="none" normalizeH="0" baseline="0" dirty="0" smtClean="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Mỗi</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tưới</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một</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lần</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sao</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khi</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nắm</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rơm</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thì</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phải</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bám</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qua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kẽ</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tay</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nhưng</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nhỏ</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giọt</a:t>
            </a:r>
            <a:r>
              <a:rPr kumimoji="0" 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7" name="Rectangle 6"/>
          <p:cNvSpPr/>
          <p:nvPr/>
        </p:nvSpPr>
        <p:spPr>
          <a:xfrm>
            <a:off x="597769" y="4675247"/>
            <a:ext cx="6096000" cy="1578894"/>
          </a:xfrm>
          <a:prstGeom prst="rect">
            <a:avLst/>
          </a:prstGeom>
        </p:spPr>
        <p:txBody>
          <a:bodyPr>
            <a:spAutoFit/>
          </a:bodyPr>
          <a:lstStyle/>
          <a:p>
            <a:pPr>
              <a:lnSpc>
                <a:spcPct val="115000"/>
              </a:lnSpc>
              <a:spcAft>
                <a:spcPts val="0"/>
              </a:spcAft>
            </a:pPr>
            <a:r>
              <a:rPr lang="vi-VN" sz="2800" b="1" i="1" dirty="0">
                <a:solidFill>
                  <a:srgbClr val="002060"/>
                </a:solidFill>
                <a:latin typeface="Times New Roman" panose="02020603050405020304" pitchFamily="18" charset="0"/>
                <a:ea typeface="Courier New" panose="02070309020205020404" pitchFamily="49" charset="0"/>
                <a:cs typeface="Times New Roman" panose="02020603050405020304" pitchFamily="18" charset="0"/>
              </a:rPr>
              <a:t>Bước 5:</a:t>
            </a:r>
            <a:r>
              <a:rPr lang="vi-VN" sz="2800" b="1" dirty="0">
                <a:solidFill>
                  <a:srgbClr val="002060"/>
                </a:solidFill>
                <a:latin typeface="Times New Roman" panose="02020603050405020304" pitchFamily="18" charset="0"/>
                <a:ea typeface="Courier New" panose="02070309020205020404" pitchFamily="49" charset="0"/>
                <a:cs typeface="Times New Roman" panose="02020603050405020304" pitchFamily="18" charset="0"/>
              </a:rPr>
              <a:t> Thu hoạch</a:t>
            </a:r>
            <a:endParaRPr lang="en-US" sz="2800" b="1" dirty="0">
              <a:solidFill>
                <a:srgbClr val="002060"/>
              </a:solidFill>
              <a:latin typeface="Times New Roman" panose="02020603050405020304" pitchFamily="18" charset="0"/>
              <a:ea typeface="Courier New" panose="02070309020205020404" pitchFamily="49" charset="0"/>
              <a:cs typeface="Times New Roman" panose="02020603050405020304" pitchFamily="18" charset="0"/>
            </a:endParaRPr>
          </a:p>
          <a:p>
            <a:pPr>
              <a:lnSpc>
                <a:spcPct val="115000"/>
              </a:lnSpc>
              <a:spcAft>
                <a:spcPts val="0"/>
              </a:spcAft>
            </a:pP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Thông thường sau 7-10 ngày sau khi rắc giống nấm thì có thể thu hoạch nấm.</a:t>
            </a:r>
            <a:endPar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p:txBody>
      </p:sp>
      <p:pic>
        <p:nvPicPr>
          <p:cNvPr id="19" name="Picture 18"/>
          <p:cNvPicPr/>
          <p:nvPr/>
        </p:nvPicPr>
        <p:blipFill rotWithShape="1">
          <a:blip r:embed="rId5">
            <a:extLst>
              <a:ext uri="{28A0092B-C50C-407E-A947-70E740481C1C}">
                <a14:useLocalDpi xmlns:a14="http://schemas.microsoft.com/office/drawing/2010/main" val="0"/>
              </a:ext>
            </a:extLst>
          </a:blip>
          <a:srcRect l="5626" r="43734"/>
          <a:stretch/>
        </p:blipFill>
        <p:spPr bwMode="auto">
          <a:xfrm>
            <a:off x="8539631" y="4644154"/>
            <a:ext cx="3029485" cy="190904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3244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 calcmode="lin" valueType="num">
                                      <p:cBhvr additive="base">
                                        <p:cTn id="16" dur="500" fill="hold"/>
                                        <p:tgtEl>
                                          <p:spTgt spid="4100"/>
                                        </p:tgtEl>
                                        <p:attrNameLst>
                                          <p:attrName>ppt_x</p:attrName>
                                        </p:attrNameLst>
                                      </p:cBhvr>
                                      <p:tavLst>
                                        <p:tav tm="0">
                                          <p:val>
                                            <p:strVal val="#ppt_x"/>
                                          </p:val>
                                        </p:tav>
                                        <p:tav tm="100000">
                                          <p:val>
                                            <p:strVal val="#ppt_x"/>
                                          </p:val>
                                        </p:tav>
                                      </p:tavLst>
                                    </p:anim>
                                    <p:anim calcmode="lin" valueType="num">
                                      <p:cBhvr additive="base">
                                        <p:cTn id="17"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52800" y="222252"/>
            <a:ext cx="6038833" cy="584775"/>
          </a:xfrm>
          <a:prstGeom prst="rect">
            <a:avLst/>
          </a:prstGeom>
        </p:spPr>
        <p:txBody>
          <a:bodyPr wrap="none">
            <a:spAutoFit/>
          </a:bodyPr>
          <a:lstStyle/>
          <a:p>
            <a:r>
              <a:rPr lang="en-US" sz="3200" b="1" dirty="0" err="1">
                <a:latin typeface="Times New Roman" panose="02020603050405020304" pitchFamily="18" charset="0"/>
                <a:ea typeface="Calibri" panose="020F0502020204030204" pitchFamily="34" charset="0"/>
              </a:rPr>
              <a:t>Tìm</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hiểu</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kĩ</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thuật</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trồng</a:t>
            </a:r>
            <a:r>
              <a:rPr lang="en-US" sz="3200" b="1" dirty="0">
                <a:latin typeface="Times New Roman" panose="02020603050405020304" pitchFamily="18" charset="0"/>
                <a:ea typeface="Calibri" panose="020F0502020204030204" pitchFamily="34" charset="0"/>
              </a:rPr>
              <a:t> </a:t>
            </a:r>
            <a:r>
              <a:rPr lang="en-US" sz="3200" b="1" dirty="0" err="1" smtClean="0">
                <a:latin typeface="Times New Roman" panose="02020603050405020304" pitchFamily="18" charset="0"/>
                <a:ea typeface="Calibri" panose="020F0502020204030204" pitchFamily="34" charset="0"/>
              </a:rPr>
              <a:t>nấm</a:t>
            </a:r>
            <a:r>
              <a:rPr lang="en-US" sz="3200" b="1" dirty="0" smtClean="0">
                <a:latin typeface="Times New Roman" panose="02020603050405020304" pitchFamily="18" charset="0"/>
                <a:ea typeface="Calibri" panose="020F0502020204030204" pitchFamily="34" charset="0"/>
              </a:rPr>
              <a:t> </a:t>
            </a:r>
            <a:r>
              <a:rPr lang="en-US" sz="3200" b="1" dirty="0" err="1" smtClean="0">
                <a:latin typeface="Times New Roman" panose="02020603050405020304" pitchFamily="18" charset="0"/>
                <a:ea typeface="Calibri" panose="020F0502020204030204" pitchFamily="34" charset="0"/>
              </a:rPr>
              <a:t>rơm</a:t>
            </a:r>
            <a:endParaRPr lang="en-US" sz="3200" dirty="0"/>
          </a:p>
        </p:txBody>
      </p:sp>
      <p:sp>
        <p:nvSpPr>
          <p:cNvPr id="4" name="Rectangle 3"/>
          <p:cNvSpPr/>
          <p:nvPr/>
        </p:nvSpPr>
        <p:spPr>
          <a:xfrm>
            <a:off x="762000" y="1594522"/>
            <a:ext cx="10439400" cy="587853"/>
          </a:xfrm>
          <a:prstGeom prst="rect">
            <a:avLst/>
          </a:prstGeom>
          <a:ln>
            <a:solidFill>
              <a:srgbClr val="00B0F0"/>
            </a:solidFill>
          </a:ln>
        </p:spPr>
        <p:txBody>
          <a:bodyPr wrap="square">
            <a:spAutoFit/>
          </a:bodyPr>
          <a:lstStyle/>
          <a:p>
            <a:pPr marL="65405" indent="180340" algn="just">
              <a:lnSpc>
                <a:spcPct val="115000"/>
              </a:lnSpc>
              <a:spcAft>
                <a:spcPts val="0"/>
              </a:spcAft>
            </a:pPr>
            <a:r>
              <a:rPr lang="en-US" sz="2800" dirty="0" err="1">
                <a:latin typeface="Times New Roman" panose="02020603050405020304" pitchFamily="18" charset="0"/>
                <a:ea typeface="Times New Roman" panose="02020603050405020304" pitchFamily="18" charset="0"/>
              </a:rPr>
              <a:t>Tại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trồng</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trồng</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rạ</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609600" y="2933304"/>
            <a:ext cx="10896600" cy="2677656"/>
          </a:xfrm>
          <a:prstGeom prst="rect">
            <a:avLst/>
          </a:prstGeom>
          <a:ln>
            <a:solidFill>
              <a:srgbClr val="00B0F0"/>
            </a:solidFill>
          </a:ln>
        </p:spPr>
        <p:txBody>
          <a:bodyPr wrap="square">
            <a:spAutoFit/>
          </a:bodyPr>
          <a:lstStyle/>
          <a:p>
            <a:pPr indent="306070" algn="just">
              <a:spcAft>
                <a:spcPts val="0"/>
              </a:spcAft>
            </a:pPr>
            <a:r>
              <a:rPr lang="vi-VN" sz="2800" dirty="0">
                <a:latin typeface="Times New Roman" panose="02020603050405020304" pitchFamily="18" charset="0"/>
                <a:ea typeface="Times New Roman" panose="02020603050405020304" pitchFamily="18" charset="0"/>
              </a:rPr>
              <a:t>Nấm rơm có thể trồng trên nền đất khác nhau như đất ruộng, rẫy, vườn cây,…hoặc trong nhà nhưng phải thoát nước tốt, không bị ứ đọng. Nơi trồng nấm rơm phải ít bị ảnh hưởng bởi gió mạnh.</a:t>
            </a:r>
            <a:endParaRPr lang="en-US" sz="2800" dirty="0">
              <a:latin typeface="Times New Roman" panose="02020603050405020304" pitchFamily="18" charset="0"/>
              <a:ea typeface="Times New Roman" panose="02020603050405020304" pitchFamily="18" charset="0"/>
            </a:endParaRPr>
          </a:p>
          <a:p>
            <a:pPr indent="306070" algn="just">
              <a:spcAft>
                <a:spcPts val="0"/>
              </a:spcAft>
            </a:pPr>
            <a:r>
              <a:rPr lang="vi-VN" sz="2800" dirty="0">
                <a:latin typeface="Times New Roman" panose="02020603050405020304" pitchFamily="18" charset="0"/>
                <a:ea typeface="Times New Roman" panose="02020603050405020304" pitchFamily="18" charset="0"/>
              </a:rPr>
              <a:t>	Nấm rơm thường mọc trên các giá thể ẩm nên thường được trồng trên rơm, rạ để dễ chăm sóc, dễ xử lí bệnh, không bị ứ đọng nước gây hỏng nấm khi tưới nước.</a:t>
            </a:r>
            <a:endParaRPr lang="en-US" sz="2800"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xmlns="" id="{FFC4CF9B-AAD2-4821-8A59-6147373F22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730" t="-1" b="42896"/>
          <a:stretch/>
        </p:blipFill>
        <p:spPr>
          <a:xfrm rot="5400000">
            <a:off x="10663197" y="-251097"/>
            <a:ext cx="824737" cy="1676400"/>
          </a:xfrm>
          <a:prstGeom prst="rect">
            <a:avLst/>
          </a:prstGeom>
        </p:spPr>
      </p:pic>
      <p:sp>
        <p:nvSpPr>
          <p:cNvPr id="7" name="Frame 6">
            <a:extLst>
              <a:ext uri="{FF2B5EF4-FFF2-40B4-BE49-F238E27FC236}">
                <a16:creationId xmlns:a16="http://schemas.microsoft.com/office/drawing/2014/main" xmlns="" id="{4A618F44-54EF-4759-8F77-DC2AC93D8E81}"/>
              </a:ext>
            </a:extLst>
          </p:cNvPr>
          <p:cNvSpPr/>
          <p:nvPr/>
        </p:nvSpPr>
        <p:spPr>
          <a:xfrm>
            <a:off x="228600" y="152400"/>
            <a:ext cx="11713467" cy="6553200"/>
          </a:xfrm>
          <a:prstGeom prst="frame">
            <a:avLst>
              <a:gd name="adj1" fmla="val 874"/>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1675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FC4CF9B-AAD2-4821-8A59-6147373F22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730" t="-1" b="42896"/>
          <a:stretch/>
        </p:blipFill>
        <p:spPr>
          <a:xfrm rot="5400000">
            <a:off x="10663197" y="-251097"/>
            <a:ext cx="824737" cy="1676400"/>
          </a:xfrm>
          <a:prstGeom prst="rect">
            <a:avLst/>
          </a:prstGeom>
        </p:spPr>
      </p:pic>
      <p:sp>
        <p:nvSpPr>
          <p:cNvPr id="4" name="Frame 3">
            <a:extLst>
              <a:ext uri="{FF2B5EF4-FFF2-40B4-BE49-F238E27FC236}">
                <a16:creationId xmlns:a16="http://schemas.microsoft.com/office/drawing/2014/main" xmlns="" id="{4A618F44-54EF-4759-8F77-DC2AC93D8E81}"/>
              </a:ext>
            </a:extLst>
          </p:cNvPr>
          <p:cNvSpPr/>
          <p:nvPr/>
        </p:nvSpPr>
        <p:spPr>
          <a:xfrm>
            <a:off x="228600" y="152400"/>
            <a:ext cx="11713467" cy="6553200"/>
          </a:xfrm>
          <a:prstGeom prst="frame">
            <a:avLst>
              <a:gd name="adj1" fmla="val 874"/>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p:cNvSpPr/>
          <p:nvPr/>
        </p:nvSpPr>
        <p:spPr>
          <a:xfrm>
            <a:off x="3352800" y="222252"/>
            <a:ext cx="6038833" cy="584775"/>
          </a:xfrm>
          <a:prstGeom prst="rect">
            <a:avLst/>
          </a:prstGeom>
        </p:spPr>
        <p:txBody>
          <a:bodyPr wrap="none">
            <a:spAutoFit/>
          </a:bodyPr>
          <a:lstStyle/>
          <a:p>
            <a:r>
              <a:rPr lang="en-US" sz="3200" b="1" dirty="0" err="1">
                <a:latin typeface="Times New Roman" panose="02020603050405020304" pitchFamily="18" charset="0"/>
                <a:ea typeface="Calibri" panose="020F0502020204030204" pitchFamily="34" charset="0"/>
              </a:rPr>
              <a:t>Tìm</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hiểu</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kĩ</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thuật</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trồng</a:t>
            </a:r>
            <a:r>
              <a:rPr lang="en-US" sz="3200" b="1" dirty="0">
                <a:latin typeface="Times New Roman" panose="02020603050405020304" pitchFamily="18" charset="0"/>
                <a:ea typeface="Calibri" panose="020F0502020204030204" pitchFamily="34" charset="0"/>
              </a:rPr>
              <a:t> </a:t>
            </a:r>
            <a:r>
              <a:rPr lang="en-US" sz="3200" b="1" dirty="0" err="1" smtClean="0">
                <a:latin typeface="Times New Roman" panose="02020603050405020304" pitchFamily="18" charset="0"/>
                <a:ea typeface="Calibri" panose="020F0502020204030204" pitchFamily="34" charset="0"/>
              </a:rPr>
              <a:t>nấm</a:t>
            </a:r>
            <a:r>
              <a:rPr lang="en-US" sz="3200" b="1" dirty="0" smtClean="0">
                <a:latin typeface="Times New Roman" panose="02020603050405020304" pitchFamily="18" charset="0"/>
                <a:ea typeface="Calibri" panose="020F0502020204030204" pitchFamily="34" charset="0"/>
              </a:rPr>
              <a:t> </a:t>
            </a:r>
            <a:r>
              <a:rPr lang="en-US" sz="3200" b="1" dirty="0" err="1" smtClean="0">
                <a:latin typeface="Times New Roman" panose="02020603050405020304" pitchFamily="18" charset="0"/>
                <a:ea typeface="Calibri" panose="020F0502020204030204" pitchFamily="34" charset="0"/>
              </a:rPr>
              <a:t>rơm</a:t>
            </a:r>
            <a:endParaRPr lang="en-US" sz="3200" dirty="0"/>
          </a:p>
        </p:txBody>
      </p:sp>
      <p:sp>
        <p:nvSpPr>
          <p:cNvPr id="6" name="Rectangle 5"/>
          <p:cNvSpPr/>
          <p:nvPr/>
        </p:nvSpPr>
        <p:spPr>
          <a:xfrm>
            <a:off x="941833" y="876879"/>
            <a:ext cx="10287000" cy="975716"/>
          </a:xfrm>
          <a:prstGeom prst="rect">
            <a:avLst/>
          </a:prstGeom>
          <a:ln>
            <a:solidFill>
              <a:srgbClr val="00B0F0"/>
            </a:solidFill>
          </a:ln>
        </p:spPr>
        <p:txBody>
          <a:bodyPr wrap="square">
            <a:spAutoFit/>
          </a:bodyPr>
          <a:lstStyle/>
          <a:p>
            <a:pPr marL="65405" indent="180340" algn="just">
              <a:lnSpc>
                <a:spcPct val="115000"/>
              </a:lnSpc>
              <a:spcAft>
                <a:spcPts val="0"/>
              </a:spcAft>
            </a:pPr>
            <a:r>
              <a:rPr lang="en-US" sz="2600" dirty="0" err="1">
                <a:latin typeface="Times New Roman" panose="02020603050405020304" pitchFamily="18" charset="0"/>
                <a:ea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rPr>
              <a:t> ý </a:t>
            </a:r>
            <a:r>
              <a:rPr lang="en-US" sz="2600" dirty="0" err="1">
                <a:latin typeface="Times New Roman" panose="02020603050405020304" pitchFamily="18" charset="0"/>
                <a:ea typeface="Times New Roman" panose="02020603050405020304" pitchFamily="18" charset="0"/>
              </a:rPr>
              <a:t>kiến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rằng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Môi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trường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trồng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nấm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rơm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tốt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nhất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gần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địa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điểm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chăn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nuôi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gia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súc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gia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cầm</a:t>
            </a:r>
            <a:r>
              <a:rPr lang="en-US" sz="2600" dirty="0">
                <a:latin typeface="Times New Roman" panose="02020603050405020304" pitchFamily="18" charset="0"/>
                <a:ea typeface="Times New Roman" panose="02020603050405020304" pitchFamily="18" charset="0"/>
              </a:rPr>
              <a:t>". Theo </a:t>
            </a:r>
            <a:r>
              <a:rPr lang="en-US" sz="2600" dirty="0" err="1">
                <a:latin typeface="Times New Roman" panose="02020603050405020304" pitchFamily="18" charset="0"/>
                <a:ea typeface="Times New Roman" panose="02020603050405020304" pitchFamily="18" charset="0"/>
              </a:rPr>
              <a:t>em</a:t>
            </a:r>
            <a:r>
              <a:rPr lang="en-US" sz="2600" dirty="0">
                <a:latin typeface="Times New Roman" panose="02020603050405020304" pitchFamily="18" charset="0"/>
                <a:ea typeface="Times New Roman" panose="02020603050405020304" pitchFamily="18" charset="0"/>
              </a:rPr>
              <a:t> ý </a:t>
            </a:r>
            <a:r>
              <a:rPr lang="en-US" sz="2600" dirty="0" err="1">
                <a:latin typeface="Times New Roman" panose="02020603050405020304" pitchFamily="18" charset="0"/>
                <a:ea typeface="Times New Roman" panose="02020603050405020304" pitchFamily="18" charset="0"/>
              </a:rPr>
              <a:t>kiến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trên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đúng</a:t>
            </a:r>
            <a:r>
              <a:rPr lang="en-US" sz="2600" dirty="0">
                <a:latin typeface="Times New Roman" panose="02020603050405020304" pitchFamily="18" charset="0"/>
                <a:ea typeface="Times New Roman" panose="02020603050405020304" pitchFamily="18" charset="0"/>
              </a:rPr>
              <a:t> hay </a:t>
            </a:r>
            <a:r>
              <a:rPr lang="en-US" sz="2600" dirty="0" err="1">
                <a:latin typeface="Times New Roman" panose="02020603050405020304" pitchFamily="18" charset="0"/>
                <a:ea typeface="Times New Roman" panose="02020603050405020304" pitchFamily="18" charset="0"/>
              </a:rPr>
              <a:t>sai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Giải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thích</a:t>
            </a:r>
            <a:r>
              <a:rPr lang="en-US" sz="2600" dirty="0">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914400" y="1983462"/>
            <a:ext cx="10744200" cy="4493538"/>
          </a:xfrm>
          <a:prstGeom prst="rect">
            <a:avLst/>
          </a:prstGeom>
          <a:ln>
            <a:solidFill>
              <a:srgbClr val="00B0F0"/>
            </a:solidFill>
          </a:ln>
        </p:spPr>
        <p:txBody>
          <a:bodyPr wrap="square">
            <a:spAutoFit/>
          </a:bodyPr>
          <a:lstStyle/>
          <a:p>
            <a:pPr indent="306070" algn="just">
              <a:spcAft>
                <a:spcPts val="0"/>
              </a:spcAft>
            </a:pPr>
            <a:r>
              <a:rPr lang="vi-VN" sz="2600" dirty="0">
                <a:latin typeface="Times New Roman" panose="02020603050405020304" pitchFamily="18" charset="0"/>
                <a:ea typeface="Times New Roman" panose="02020603050405020304" pitchFamily="18" charset="0"/>
              </a:rPr>
              <a:t>Ý kiến trên hoàn toàn sai.</a:t>
            </a:r>
            <a:endParaRPr lang="en-US" sz="2600" dirty="0">
              <a:latin typeface="Times New Roman" panose="02020603050405020304" pitchFamily="18" charset="0"/>
              <a:ea typeface="Times New Roman" panose="02020603050405020304" pitchFamily="18" charset="0"/>
            </a:endParaRPr>
          </a:p>
          <a:p>
            <a:pPr indent="306070" algn="just">
              <a:spcAft>
                <a:spcPts val="0"/>
              </a:spcAft>
            </a:pPr>
            <a:r>
              <a:rPr lang="vi-VN" sz="2600" dirty="0">
                <a:latin typeface="Times New Roman" panose="02020603050405020304" pitchFamily="18" charset="0"/>
                <a:ea typeface="Times New Roman" panose="02020603050405020304" pitchFamily="18" charset="0"/>
              </a:rPr>
              <a:t>	Giải thích:</a:t>
            </a:r>
            <a:endParaRPr lang="en-US" sz="2600" dirty="0">
              <a:latin typeface="Times New Roman" panose="02020603050405020304" pitchFamily="18" charset="0"/>
              <a:ea typeface="Times New Roman" panose="02020603050405020304" pitchFamily="18" charset="0"/>
            </a:endParaRPr>
          </a:p>
          <a:p>
            <a:pPr indent="306070" algn="just">
              <a:spcAft>
                <a:spcPts val="0"/>
              </a:spcAft>
            </a:pPr>
            <a:r>
              <a:rPr lang="vi-VN" sz="2600" dirty="0">
                <a:latin typeface="Times New Roman" panose="02020603050405020304" pitchFamily="18" charset="0"/>
                <a:ea typeface="Times New Roman" panose="02020603050405020304" pitchFamily="18" charset="0"/>
              </a:rPr>
              <a:t>	Những địa điểm có chăn nuôi gia súc, gia cầm thường dễ bị ô nhiễm, khuôn viên mất vệ sinh, ẩm thấp là điều kiện lí tưởng cho nấm mốc, các loại vi khuẩn gây bệnh phát triển. Nấm rơm trồng gần những nơi có chăn nuôi gia súc, gia cầm dễ bị ảnh hưởng, làm giảm năng suất và chất lượng của nấm.</a:t>
            </a:r>
            <a:endParaRPr lang="en-US" sz="2600" dirty="0">
              <a:latin typeface="Times New Roman" panose="02020603050405020304" pitchFamily="18" charset="0"/>
              <a:ea typeface="Times New Roman" panose="02020603050405020304" pitchFamily="18" charset="0"/>
            </a:endParaRPr>
          </a:p>
          <a:p>
            <a:pPr indent="306070" algn="just">
              <a:spcAft>
                <a:spcPts val="0"/>
              </a:spcAft>
            </a:pPr>
            <a:r>
              <a:rPr lang="vi-VN" sz="2600" dirty="0">
                <a:latin typeface="Times New Roman" panose="02020603050405020304" pitchFamily="18" charset="0"/>
                <a:ea typeface="Times New Roman" panose="02020603050405020304" pitchFamily="18" charset="0"/>
              </a:rPr>
              <a:t>	Môi trường trồng nấm phải đảm bảo sạch sẽ, khô ráo, cao ráo, bằng phẳng, không bị ngập úng; tránh những nơi chăn nuôi, khu vực có chất thải, nước thải sinh hoạt. Lưu ý tưới nấm bằng nguồn nước sạch như nước sông, mương, nước giếng khoan,…; tránh tưới bằng nước nhiễm phèn, mặn hoặc bị ô nhiễm, hôi thối.</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5432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xmlns="" id="{4A618F44-54EF-4759-8F77-DC2AC93D8E81}"/>
              </a:ext>
            </a:extLst>
          </p:cNvPr>
          <p:cNvSpPr/>
          <p:nvPr/>
        </p:nvSpPr>
        <p:spPr>
          <a:xfrm>
            <a:off x="228600" y="152400"/>
            <a:ext cx="11713467" cy="6553200"/>
          </a:xfrm>
          <a:prstGeom prst="frame">
            <a:avLst>
              <a:gd name="adj1" fmla="val 874"/>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p:cNvSpPr/>
          <p:nvPr/>
        </p:nvSpPr>
        <p:spPr>
          <a:xfrm>
            <a:off x="567485" y="457200"/>
            <a:ext cx="11353800" cy="523220"/>
          </a:xfrm>
          <a:prstGeom prst="rect">
            <a:avLst/>
          </a:prstGeom>
        </p:spPr>
        <p:txBody>
          <a:bodyPr wrap="square">
            <a:spAutoFit/>
          </a:bodyPr>
          <a:lstStyle/>
          <a:p>
            <a:r>
              <a:rPr lang="en-US" sz="2800" dirty="0" err="1">
                <a:latin typeface="Times New Roman" panose="02020603050405020304" pitchFamily="18" charset="0"/>
                <a:ea typeface="Calibri" panose="020F0502020204030204" pitchFamily="34" charset="0"/>
              </a:rPr>
              <a:t>Nấm</a:t>
            </a:r>
            <a:r>
              <a:rPr lang="en-US" sz="2800" dirty="0">
                <a:latin typeface="Times New Roman" panose="02020603050405020304" pitchFamily="18" charset="0"/>
                <a:ea typeface="Calibri" panose="020F0502020204030204" pitchFamily="34" charset="0"/>
              </a:rPr>
              <a:t> men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lĩnh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vực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sống</a:t>
            </a:r>
            <a:r>
              <a:rPr lang="en-US" sz="2800" dirty="0">
                <a:latin typeface="Times New Roman" panose="02020603050405020304" pitchFamily="18" charset="0"/>
                <a:ea typeface="Calibri" panose="020F0502020204030204" pitchFamily="34" charset="0"/>
              </a:rPr>
              <a:t> con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a:t>
            </a:r>
            <a:endParaRPr lang="en-US" sz="2800" dirty="0"/>
          </a:p>
        </p:txBody>
      </p:sp>
      <p:sp>
        <p:nvSpPr>
          <p:cNvPr id="8" name="Rectangle 7"/>
          <p:cNvSpPr/>
          <p:nvPr/>
        </p:nvSpPr>
        <p:spPr>
          <a:xfrm>
            <a:off x="567485" y="1183811"/>
            <a:ext cx="11091115" cy="5262979"/>
          </a:xfrm>
          <a:prstGeom prst="rect">
            <a:avLst/>
          </a:prstGeom>
          <a:ln>
            <a:solidFill>
              <a:srgbClr val="00B0F0"/>
            </a:solidFill>
          </a:ln>
        </p:spPr>
        <p:txBody>
          <a:bodyPr wrap="square">
            <a:spAutoFit/>
          </a:bodyPr>
          <a:lstStyle/>
          <a:p>
            <a:pPr indent="306070" algn="just">
              <a:spcAft>
                <a:spcPts val="0"/>
              </a:spcAft>
            </a:pPr>
            <a:r>
              <a:rPr lang="vi-VN" sz="2800" dirty="0">
                <a:solidFill>
                  <a:srgbClr val="0070C0"/>
                </a:solidFill>
                <a:latin typeface="Times New Roman" panose="02020603050405020304" pitchFamily="18" charset="0"/>
                <a:ea typeface="Times New Roman" panose="02020603050405020304" pitchFamily="18" charset="0"/>
              </a:rPr>
              <a:t>Nấm men được </a:t>
            </a:r>
            <a:r>
              <a:rPr lang="vi-VN" sz="2800" dirty="0" smtClean="0">
                <a:solidFill>
                  <a:srgbClr val="0070C0"/>
                </a:solidFill>
                <a:latin typeface="Times New Roman" panose="02020603050405020304" pitchFamily="18" charset="0"/>
                <a:ea typeface="Times New Roman" panose="02020603050405020304" pitchFamily="18" charset="0"/>
              </a:rPr>
              <a:t>d</a:t>
            </a:r>
            <a:r>
              <a:rPr lang="en-US" sz="2800" dirty="0">
                <a:solidFill>
                  <a:srgbClr val="0070C0"/>
                </a:solidFill>
                <a:latin typeface="Times New Roman" panose="02020603050405020304" pitchFamily="18" charset="0"/>
                <a:ea typeface="Times New Roman" panose="02020603050405020304" pitchFamily="18" charset="0"/>
              </a:rPr>
              <a:t>ù</a:t>
            </a:r>
            <a:r>
              <a:rPr lang="vi-VN" sz="2800" dirty="0" smtClean="0">
                <a:solidFill>
                  <a:srgbClr val="0070C0"/>
                </a:solidFill>
                <a:latin typeface="Times New Roman" panose="02020603050405020304" pitchFamily="18" charset="0"/>
                <a:ea typeface="Times New Roman" panose="02020603050405020304" pitchFamily="18" charset="0"/>
              </a:rPr>
              <a:t>ng </a:t>
            </a:r>
            <a:r>
              <a:rPr lang="vi-VN" sz="2800" dirty="0">
                <a:solidFill>
                  <a:srgbClr val="0070C0"/>
                </a:solidFill>
                <a:latin typeface="Times New Roman" panose="02020603050405020304" pitchFamily="18" charset="0"/>
                <a:ea typeface="Times New Roman" panose="02020603050405020304" pitchFamily="18" charset="0"/>
              </a:rPr>
              <a:t>phổ biến trong nhiều </a:t>
            </a:r>
            <a:r>
              <a:rPr lang="vi-VN" sz="2800" dirty="0" smtClean="0">
                <a:solidFill>
                  <a:srgbClr val="0070C0"/>
                </a:solidFill>
                <a:latin typeface="Times New Roman" panose="02020603050405020304" pitchFamily="18" charset="0"/>
                <a:ea typeface="Times New Roman" panose="02020603050405020304" pitchFamily="18" charset="0"/>
              </a:rPr>
              <a:t>l</a:t>
            </a:r>
            <a:r>
              <a:rPr lang="en-US" sz="2800" dirty="0">
                <a:solidFill>
                  <a:srgbClr val="0070C0"/>
                </a:solidFill>
                <a:latin typeface="Times New Roman" panose="02020603050405020304" pitchFamily="18" charset="0"/>
                <a:ea typeface="Times New Roman" panose="02020603050405020304" pitchFamily="18" charset="0"/>
              </a:rPr>
              <a:t>ĩ</a:t>
            </a:r>
            <a:r>
              <a:rPr lang="vi-VN" sz="2800" dirty="0" smtClean="0">
                <a:solidFill>
                  <a:srgbClr val="0070C0"/>
                </a:solidFill>
                <a:latin typeface="Times New Roman" panose="02020603050405020304" pitchFamily="18" charset="0"/>
                <a:ea typeface="Times New Roman" panose="02020603050405020304" pitchFamily="18" charset="0"/>
              </a:rPr>
              <a:t>nh </a:t>
            </a:r>
            <a:r>
              <a:rPr lang="vi-VN" sz="2800" dirty="0">
                <a:solidFill>
                  <a:srgbClr val="0070C0"/>
                </a:solidFill>
                <a:latin typeface="Times New Roman" panose="02020603050405020304" pitchFamily="18" charset="0"/>
                <a:ea typeface="Times New Roman" panose="02020603050405020304" pitchFamily="18" charset="0"/>
              </a:rPr>
              <a:t>vực của đời sống như sản xuất bia, </a:t>
            </a:r>
            <a:r>
              <a:rPr lang="vi-VN" sz="2800" dirty="0" smtClean="0">
                <a:solidFill>
                  <a:srgbClr val="0070C0"/>
                </a:solidFill>
                <a:latin typeface="Times New Roman" panose="02020603050405020304" pitchFamily="18" charset="0"/>
                <a:ea typeface="Times New Roman" panose="02020603050405020304" pitchFamily="18" charset="0"/>
              </a:rPr>
              <a:t>b</a:t>
            </a:r>
            <a:r>
              <a:rPr lang="en-US" sz="2800" dirty="0">
                <a:solidFill>
                  <a:srgbClr val="0070C0"/>
                </a:solidFill>
                <a:latin typeface="Times New Roman" panose="02020603050405020304" pitchFamily="18" charset="0"/>
                <a:ea typeface="Times New Roman" panose="02020603050405020304" pitchFamily="18" charset="0"/>
              </a:rPr>
              <a:t>á</a:t>
            </a:r>
            <a:r>
              <a:rPr lang="vi-VN" sz="2800" dirty="0" smtClean="0">
                <a:solidFill>
                  <a:srgbClr val="0070C0"/>
                </a:solidFill>
                <a:latin typeface="Times New Roman" panose="02020603050405020304" pitchFamily="18" charset="0"/>
                <a:ea typeface="Times New Roman" panose="02020603050405020304" pitchFamily="18" charset="0"/>
              </a:rPr>
              <a:t>nh </a:t>
            </a:r>
            <a:r>
              <a:rPr lang="vi-VN" sz="2800" dirty="0">
                <a:solidFill>
                  <a:srgbClr val="0070C0"/>
                </a:solidFill>
                <a:latin typeface="Times New Roman" panose="02020603050405020304" pitchFamily="18" charset="0"/>
                <a:ea typeface="Times New Roman" panose="02020603050405020304" pitchFamily="18" charset="0"/>
              </a:rPr>
              <a:t>mì, lên men rượu…</a:t>
            </a:r>
            <a:endParaRPr lang="en-US" sz="2800" dirty="0">
              <a:solidFill>
                <a:srgbClr val="0070C0"/>
              </a:solidFill>
              <a:latin typeface="Times New Roman" panose="02020603050405020304" pitchFamily="18" charset="0"/>
              <a:ea typeface="Times New Roman" panose="02020603050405020304" pitchFamily="18" charset="0"/>
            </a:endParaRPr>
          </a:p>
          <a:p>
            <a:pPr indent="306070" algn="just">
              <a:spcAft>
                <a:spcPts val="0"/>
              </a:spcAft>
            </a:pPr>
            <a:r>
              <a:rPr lang="vi-VN" sz="2800" dirty="0">
                <a:solidFill>
                  <a:srgbClr val="0070C0"/>
                </a:solidFill>
                <a:latin typeface="Times New Roman" panose="02020603050405020304" pitchFamily="18" charset="0"/>
                <a:ea typeface="Times New Roman" panose="02020603050405020304" pitchFamily="18" charset="0"/>
              </a:rPr>
              <a:t>-  Trong sản xuất nước tương, nước mắm, có thêm thành phần nấm men được chiết xuất sẽ giúp làm dịu đi vị chát của muối và loại bỏ mùi tanh khó chịu của cá. Nước tương, nước mắm sẽ thơm ngon, tròn vị và rất đậm đà.</a:t>
            </a:r>
            <a:endParaRPr lang="en-US" sz="2800" dirty="0">
              <a:solidFill>
                <a:srgbClr val="0070C0"/>
              </a:solidFill>
              <a:latin typeface="Times New Roman" panose="02020603050405020304" pitchFamily="18" charset="0"/>
              <a:ea typeface="Times New Roman" panose="02020603050405020304" pitchFamily="18" charset="0"/>
            </a:endParaRPr>
          </a:p>
          <a:p>
            <a:pPr indent="457200" algn="just">
              <a:spcAft>
                <a:spcPts val="0"/>
              </a:spcAft>
            </a:pPr>
            <a:r>
              <a:rPr lang="vi-VN" sz="2800" dirty="0">
                <a:solidFill>
                  <a:srgbClr val="0070C0"/>
                </a:solidFill>
                <a:latin typeface="Times New Roman" panose="02020603050405020304" pitchFamily="18" charset="0"/>
                <a:ea typeface="Times New Roman" panose="02020603050405020304" pitchFamily="18" charset="0"/>
              </a:rPr>
              <a:t>-  Trong sản xuất mì gói: Nấm men khi dùng để ăn với mì gói sẽ tạo cảm giác tô mì thơm ngon, ngọt nước hơn.</a:t>
            </a:r>
            <a:endParaRPr lang="en-US" sz="2800" dirty="0">
              <a:solidFill>
                <a:srgbClr val="0070C0"/>
              </a:solidFill>
              <a:latin typeface="Times New Roman" panose="02020603050405020304" pitchFamily="18" charset="0"/>
              <a:ea typeface="Times New Roman" panose="02020603050405020304" pitchFamily="18" charset="0"/>
            </a:endParaRPr>
          </a:p>
          <a:p>
            <a:pPr indent="457200" algn="just">
              <a:spcAft>
                <a:spcPts val="0"/>
              </a:spcAft>
            </a:pPr>
            <a:r>
              <a:rPr lang="vi-VN" sz="2800" dirty="0">
                <a:solidFill>
                  <a:srgbClr val="0070C0"/>
                </a:solidFill>
                <a:latin typeface="Times New Roman" panose="02020603050405020304" pitchFamily="18" charset="0"/>
                <a:ea typeface="Times New Roman" panose="02020603050405020304" pitchFamily="18" charset="0"/>
              </a:rPr>
              <a:t>-  Trong sản xuất hạt nêm, nấm men được bổ sung từ 1 đến 5% giúp cho vị ngọt của đạm trong hạt nêm tăng lên đáng kể. Chiết xuất của nấm men còn có thêm chức năng làm tròn vị cho sản phẩm.</a:t>
            </a:r>
            <a:endParaRPr lang="en-US" sz="2800" dirty="0">
              <a:solidFill>
                <a:srgbClr val="0070C0"/>
              </a:solidFill>
              <a:latin typeface="Times New Roman" panose="02020603050405020304" pitchFamily="18" charset="0"/>
              <a:ea typeface="Times New Roman" panose="02020603050405020304" pitchFamily="18" charset="0"/>
            </a:endParaRPr>
          </a:p>
          <a:p>
            <a:pPr indent="457200" algn="just">
              <a:spcAft>
                <a:spcPts val="0"/>
              </a:spcAft>
            </a:pPr>
            <a:r>
              <a:rPr lang="vi-VN" sz="2800" dirty="0">
                <a:solidFill>
                  <a:srgbClr val="0070C0"/>
                </a:solidFill>
                <a:latin typeface="Times New Roman" panose="02020603050405020304" pitchFamily="18" charset="0"/>
                <a:ea typeface="Times New Roman" panose="02020603050405020304" pitchFamily="18" charset="0"/>
              </a:rPr>
              <a:t>-  Trong sản xuất các loại bánh, nấm men không thể thiếu trong quá trình lên men. Một lượng nấm men phù hợp làm bánh mì thơm ngon hơn.</a:t>
            </a:r>
            <a:endParaRPr lang="en-US" sz="280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9338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ame 11">
            <a:extLst>
              <a:ext uri="{FF2B5EF4-FFF2-40B4-BE49-F238E27FC236}">
                <a16:creationId xmlns:a16="http://schemas.microsoft.com/office/drawing/2014/main" xmlns="" id="{4A618F44-54EF-4759-8F77-DC2AC93D8E81}"/>
              </a:ext>
            </a:extLst>
          </p:cNvPr>
          <p:cNvSpPr/>
          <p:nvPr/>
        </p:nvSpPr>
        <p:spPr>
          <a:xfrm>
            <a:off x="228600" y="152400"/>
            <a:ext cx="11713467" cy="6553200"/>
          </a:xfrm>
          <a:prstGeom prst="frame">
            <a:avLst>
              <a:gd name="adj1" fmla="val 874"/>
            </a:avLst>
          </a:prstGeom>
          <a:solidFill>
            <a:srgbClr val="F44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Right 13">
            <a:extLst>
              <a:ext uri="{FF2B5EF4-FFF2-40B4-BE49-F238E27FC236}">
                <a16:creationId xmlns:a16="http://schemas.microsoft.com/office/drawing/2014/main" xmlns="" id="{9C321393-DA6F-4AC7-A0BA-260206330112}"/>
              </a:ext>
            </a:extLst>
          </p:cNvPr>
          <p:cNvSpPr/>
          <p:nvPr/>
        </p:nvSpPr>
        <p:spPr>
          <a:xfrm rot="16200000" flipH="1">
            <a:off x="15001727" y="3003256"/>
            <a:ext cx="469303" cy="457200"/>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5EC38FF5-3A95-414A-88C3-02DA37D131E2}"/>
              </a:ext>
            </a:extLst>
          </p:cNvPr>
          <p:cNvSpPr/>
          <p:nvPr/>
        </p:nvSpPr>
        <p:spPr>
          <a:xfrm>
            <a:off x="3751818" y="431796"/>
            <a:ext cx="3446711" cy="711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accent1">
                    <a:lumMod val="50000"/>
                  </a:schemeClr>
                </a:solidFill>
              </a:rPr>
              <a:t>Củng</a:t>
            </a:r>
            <a:r>
              <a:rPr lang="en-US" sz="6000" dirty="0">
                <a:solidFill>
                  <a:schemeClr val="accent1">
                    <a:lumMod val="50000"/>
                  </a:schemeClr>
                </a:solidFill>
              </a:rPr>
              <a:t> </a:t>
            </a:r>
            <a:r>
              <a:rPr lang="en-US" sz="6000" dirty="0" err="1">
                <a:solidFill>
                  <a:schemeClr val="accent1">
                    <a:lumMod val="50000"/>
                  </a:schemeClr>
                </a:solidFill>
              </a:rPr>
              <a:t>cố</a:t>
            </a:r>
            <a:endParaRPr lang="en-US" sz="6000" dirty="0">
              <a:solidFill>
                <a:schemeClr val="accent1">
                  <a:lumMod val="50000"/>
                </a:schemeClr>
              </a:solidFill>
            </a:endParaRPr>
          </a:p>
        </p:txBody>
      </p:sp>
      <p:pic>
        <p:nvPicPr>
          <p:cNvPr id="5" name="Picture 4">
            <a:extLst>
              <a:ext uri="{FF2B5EF4-FFF2-40B4-BE49-F238E27FC236}">
                <a16:creationId xmlns:a16="http://schemas.microsoft.com/office/drawing/2014/main" xmlns="" id="{D96A9A67-4825-4944-B26F-2BFB88F56CB1}"/>
              </a:ext>
            </a:extLst>
          </p:cNvPr>
          <p:cNvPicPr>
            <a:picLocks noChangeAspect="1"/>
          </p:cNvPicPr>
          <p:nvPr/>
        </p:nvPicPr>
        <p:blipFill>
          <a:blip r:embed="rId2"/>
          <a:stretch>
            <a:fillRect/>
          </a:stretch>
        </p:blipFill>
        <p:spPr>
          <a:xfrm>
            <a:off x="305107" y="1442274"/>
            <a:ext cx="6248093" cy="5181600"/>
          </a:xfrm>
          <a:prstGeom prst="rect">
            <a:avLst/>
          </a:prstGeom>
        </p:spPr>
      </p:pic>
      <p:pic>
        <p:nvPicPr>
          <p:cNvPr id="7" name="Picture 6">
            <a:extLst>
              <a:ext uri="{FF2B5EF4-FFF2-40B4-BE49-F238E27FC236}">
                <a16:creationId xmlns:a16="http://schemas.microsoft.com/office/drawing/2014/main" xmlns="" id="{E28DD13A-F5A9-49DD-9661-1C45FB5DD0A7}"/>
              </a:ext>
            </a:extLst>
          </p:cNvPr>
          <p:cNvPicPr>
            <a:picLocks noChangeAspect="1"/>
          </p:cNvPicPr>
          <p:nvPr/>
        </p:nvPicPr>
        <p:blipFill>
          <a:blip r:embed="rId3"/>
          <a:stretch>
            <a:fillRect/>
          </a:stretch>
        </p:blipFill>
        <p:spPr>
          <a:xfrm>
            <a:off x="6553200" y="1447800"/>
            <a:ext cx="5336751" cy="5181600"/>
          </a:xfrm>
          <a:prstGeom prst="rect">
            <a:avLst/>
          </a:prstGeom>
        </p:spPr>
      </p:pic>
    </p:spTree>
    <p:extLst>
      <p:ext uri="{BB962C8B-B14F-4D97-AF65-F5344CB8AC3E}">
        <p14:creationId xmlns:p14="http://schemas.microsoft.com/office/powerpoint/2010/main" val="54824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EEC4C56-4EE0-41B8-83AD-AED238ED2B41}"/>
              </a:ext>
            </a:extLst>
          </p:cNvPr>
          <p:cNvPicPr>
            <a:picLocks noChangeAspect="1"/>
          </p:cNvPicPr>
          <p:nvPr/>
        </p:nvPicPr>
        <p:blipFill>
          <a:blip r:embed="rId2"/>
          <a:stretch>
            <a:fillRect/>
          </a:stretch>
        </p:blipFill>
        <p:spPr>
          <a:xfrm>
            <a:off x="7620000" y="-9565"/>
            <a:ext cx="4572000" cy="6858000"/>
          </a:xfrm>
          <a:prstGeom prst="rect">
            <a:avLst/>
          </a:prstGeom>
        </p:spPr>
      </p:pic>
      <p:sp>
        <p:nvSpPr>
          <p:cNvPr id="4" name="TextBox 3">
            <a:extLst>
              <a:ext uri="{FF2B5EF4-FFF2-40B4-BE49-F238E27FC236}">
                <a16:creationId xmlns:a16="http://schemas.microsoft.com/office/drawing/2014/main" xmlns="" id="{8EA78E14-D22B-4DCE-9F6E-6B4D77017731}"/>
              </a:ext>
            </a:extLst>
          </p:cNvPr>
          <p:cNvSpPr txBox="1"/>
          <p:nvPr/>
        </p:nvSpPr>
        <p:spPr>
          <a:xfrm>
            <a:off x="764275" y="415395"/>
            <a:ext cx="6093725" cy="1087221"/>
          </a:xfrm>
          <a:prstGeom prst="rect">
            <a:avLst/>
          </a:prstGeom>
          <a:noFill/>
        </p:spPr>
        <p:txBody>
          <a:bodyPr wrap="square" lIns="0" tIns="0" rIns="0" bIns="0" rtlCol="0">
            <a:spAutoFit/>
          </a:bodyPr>
          <a:lstStyle/>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vi-VN" sz="3200" b="1" i="0" u="none" strike="noStrike" kern="1200" cap="none" spc="0" normalizeH="0" baseline="0" noProof="0">
                <a:ln>
                  <a:noFill/>
                </a:ln>
                <a:solidFill>
                  <a:srgbClr val="ED5565">
                    <a:lumMod val="75000"/>
                  </a:srgbClr>
                </a:solidFill>
                <a:effectLst/>
                <a:uLnTx/>
                <a:uFillTx/>
                <a:latin typeface="Times New Roman" panose="02020603050405020304" pitchFamily="18" charset="0"/>
                <a:ea typeface="Calibri" panose="020F0502020204030204" pitchFamily="34" charset="0"/>
                <a:cs typeface="+mn-cs"/>
              </a:rPr>
              <a:t>Câu 1. </a:t>
            </a:r>
            <a:r>
              <a:rPr kumimoji="0" lang="vi-VN" sz="3200" i="0" u="none" strike="noStrike" kern="1200" cap="none" spc="0" normalizeH="0" baseline="0" noProof="0">
                <a:ln>
                  <a:noFill/>
                </a:ln>
                <a:solidFill>
                  <a:srgbClr val="ED5565">
                    <a:lumMod val="75000"/>
                  </a:srgbClr>
                </a:solidFill>
                <a:effectLst/>
                <a:uLnTx/>
                <a:uFillTx/>
                <a:latin typeface="Times New Roman" panose="02020603050405020304" pitchFamily="18" charset="0"/>
                <a:ea typeface="Calibri" panose="020F0502020204030204" pitchFamily="34" charset="0"/>
                <a:cs typeface="+mn-cs"/>
              </a:rPr>
              <a:t>Chất kháng sinh pênixilin được sản xuất từ</a:t>
            </a:r>
            <a:endParaRPr kumimoji="0" lang="en-US" sz="3200" i="0" u="none" strike="noStrike" kern="1200" cap="none" spc="0" normalizeH="0" baseline="0" noProof="0">
              <a:ln>
                <a:noFill/>
              </a:ln>
              <a:solidFill>
                <a:srgbClr val="ED5565">
                  <a:lumMod val="75000"/>
                </a:srgbClr>
              </a:solidFill>
              <a:effectLst/>
              <a:uLnTx/>
              <a:uFillTx/>
              <a:latin typeface="Times New Roman" panose="02020603050405020304" pitchFamily="18" charset="0"/>
              <a:ea typeface="Calibri" panose="020F0502020204030204" pitchFamily="34" charset="0"/>
              <a:cs typeface="+mn-cs"/>
            </a:endParaRPr>
          </a:p>
        </p:txBody>
      </p:sp>
      <p:sp>
        <p:nvSpPr>
          <p:cNvPr id="5" name="Rectangle: Rounded Corners 4">
            <a:extLst>
              <a:ext uri="{FF2B5EF4-FFF2-40B4-BE49-F238E27FC236}">
                <a16:creationId xmlns:a16="http://schemas.microsoft.com/office/drawing/2014/main" xmlns="" id="{3BCDDB60-ECA7-4630-AE4E-EA42163AC032}"/>
              </a:ext>
            </a:extLst>
          </p:cNvPr>
          <p:cNvSpPr/>
          <p:nvPr/>
        </p:nvSpPr>
        <p:spPr>
          <a:xfrm>
            <a:off x="1295400" y="2282979"/>
            <a:ext cx="3962400" cy="882555"/>
          </a:xfrm>
          <a:prstGeom prst="roundRect">
            <a:avLst/>
          </a:prstGeom>
          <a:solidFill>
            <a:srgbClr val="025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mốc xanh</a:t>
            </a:r>
            <a:endParaRPr kumimoji="0" lang="en-US" sz="2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Picture 5">
            <a:extLst>
              <a:ext uri="{FF2B5EF4-FFF2-40B4-BE49-F238E27FC236}">
                <a16:creationId xmlns:a16="http://schemas.microsoft.com/office/drawing/2014/main" xmlns="" id="{7D3DFC5A-36EB-49B4-A475-EC54DDFB192D}"/>
              </a:ext>
            </a:extLst>
          </p:cNvPr>
          <p:cNvPicPr>
            <a:picLocks noChangeAspect="1"/>
          </p:cNvPicPr>
          <p:nvPr/>
        </p:nvPicPr>
        <p:blipFill>
          <a:blip r:embed="rId3"/>
          <a:stretch>
            <a:fillRect/>
          </a:stretch>
        </p:blipFill>
        <p:spPr>
          <a:xfrm>
            <a:off x="-4191000" y="914400"/>
            <a:ext cx="3810000" cy="3810000"/>
          </a:xfrm>
          <a:prstGeom prst="rect">
            <a:avLst/>
          </a:prstGeom>
        </p:spPr>
      </p:pic>
      <p:sp>
        <p:nvSpPr>
          <p:cNvPr id="7" name="Rectangle: Rounded Corners 6">
            <a:extLst>
              <a:ext uri="{FF2B5EF4-FFF2-40B4-BE49-F238E27FC236}">
                <a16:creationId xmlns:a16="http://schemas.microsoft.com/office/drawing/2014/main" xmlns="" id="{969F5A5E-D464-4E80-B8CE-EFBC9A722891}"/>
              </a:ext>
            </a:extLst>
          </p:cNvPr>
          <p:cNvSpPr/>
          <p:nvPr/>
        </p:nvSpPr>
        <p:spPr>
          <a:xfrm>
            <a:off x="1309048" y="3438565"/>
            <a:ext cx="2577152" cy="882555"/>
          </a:xfrm>
          <a:prstGeom prst="roundRect">
            <a:avLst/>
          </a:prstGeom>
          <a:solidFill>
            <a:srgbClr val="7BD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pPr>
            <a:r>
              <a:rPr lang="en-US" sz="2800">
                <a:solidFill>
                  <a:srgbClr val="092D6C">
                    <a:lumMod val="50000"/>
                  </a:srgbClr>
                </a:solidFill>
                <a:latin typeface="Times New Roman" panose="02020603050405020304" pitchFamily="18" charset="0"/>
                <a:ea typeface="Calibri" panose="020F0502020204030204" pitchFamily="34" charset="0"/>
              </a:rPr>
              <a:t>nấm men</a:t>
            </a:r>
            <a:endParaRPr kumimoji="0" lang="en-US" sz="2800" b="0" i="0" u="none" strike="noStrike" kern="1200" cap="none" spc="0" normalizeH="0" baseline="0" noProof="0">
              <a:ln>
                <a:noFill/>
              </a:ln>
              <a:solidFill>
                <a:srgbClr val="092D6C">
                  <a:lumMod val="50000"/>
                </a:srgbClr>
              </a:solidFill>
              <a:effectLst/>
              <a:uLnTx/>
              <a:uFillTx/>
              <a:latin typeface="Times New Roman" panose="02020603050405020304" pitchFamily="18" charset="0"/>
              <a:ea typeface="Calibri" panose="020F0502020204030204" pitchFamily="34" charset="0"/>
              <a:cs typeface="+mn-cs"/>
            </a:endParaRPr>
          </a:p>
        </p:txBody>
      </p:sp>
      <p:sp>
        <p:nvSpPr>
          <p:cNvPr id="8" name="Rectangle: Rounded Corners 7">
            <a:extLst>
              <a:ext uri="{FF2B5EF4-FFF2-40B4-BE49-F238E27FC236}">
                <a16:creationId xmlns:a16="http://schemas.microsoft.com/office/drawing/2014/main" xmlns="" id="{2F881759-967D-4819-9CF9-B5C7EA6114CC}"/>
              </a:ext>
            </a:extLst>
          </p:cNvPr>
          <p:cNvSpPr/>
          <p:nvPr/>
        </p:nvSpPr>
        <p:spPr>
          <a:xfrm>
            <a:off x="1322697" y="4571999"/>
            <a:ext cx="5078104" cy="882555"/>
          </a:xfrm>
          <a:prstGeom prst="roundRect">
            <a:avLst/>
          </a:prstGeom>
          <a:solidFill>
            <a:srgbClr val="F9E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800">
                <a:solidFill>
                  <a:prstClr val="black"/>
                </a:solidFill>
                <a:latin typeface="Times New Roman" panose="02020603050405020304" pitchFamily="18" charset="0"/>
              </a:rPr>
              <a:t>mốc trắng</a:t>
            </a:r>
            <a:endParaRPr kumimoji="0" lang="en-US" sz="2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 name="Rectangle: Rounded Corners 8">
            <a:extLst>
              <a:ext uri="{FF2B5EF4-FFF2-40B4-BE49-F238E27FC236}">
                <a16:creationId xmlns:a16="http://schemas.microsoft.com/office/drawing/2014/main" xmlns="" id="{64AEE82A-7740-4994-83E1-9D0B7EC81655}"/>
              </a:ext>
            </a:extLst>
          </p:cNvPr>
          <p:cNvSpPr/>
          <p:nvPr/>
        </p:nvSpPr>
        <p:spPr>
          <a:xfrm>
            <a:off x="1322695" y="5761390"/>
            <a:ext cx="3249305" cy="882555"/>
          </a:xfrm>
          <a:prstGeom prst="roundRect">
            <a:avLst/>
          </a:prstGeom>
          <a:solidFill>
            <a:srgbClr val="D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92D6C">
                    <a:lumMod val="50000"/>
                  </a:srgbClr>
                </a:solidFill>
                <a:effectLst/>
                <a:uLnTx/>
                <a:uFillTx/>
                <a:latin typeface="Times New Roman" panose="02020603050405020304" pitchFamily="18" charset="0"/>
                <a:ea typeface="Calibri" panose="020F0502020204030204" pitchFamily="34" charset="0"/>
                <a:cs typeface="+mn-cs"/>
              </a:rPr>
              <a:t>mốc</a:t>
            </a:r>
            <a:r>
              <a:rPr kumimoji="0" lang="en-US" sz="2800" b="0" i="0" u="none" strike="noStrike" kern="1200" cap="none" spc="0" normalizeH="0" noProof="0">
                <a:ln>
                  <a:noFill/>
                </a:ln>
                <a:solidFill>
                  <a:srgbClr val="092D6C">
                    <a:lumMod val="50000"/>
                  </a:srgbClr>
                </a:solidFill>
                <a:effectLst/>
                <a:uLnTx/>
                <a:uFillTx/>
                <a:latin typeface="Times New Roman" panose="02020603050405020304" pitchFamily="18" charset="0"/>
                <a:ea typeface="Calibri" panose="020F0502020204030204" pitchFamily="34" charset="0"/>
                <a:cs typeface="+mn-cs"/>
              </a:rPr>
              <a:t> tương</a:t>
            </a:r>
            <a:endParaRPr kumimoji="0" lang="en-US" sz="2800" b="0" i="0" u="none" strike="noStrike" kern="1200" cap="none" spc="0" normalizeH="0" baseline="0" noProof="0">
              <a:ln>
                <a:noFill/>
              </a:ln>
              <a:solidFill>
                <a:srgbClr val="092D6C">
                  <a:lumMod val="50000"/>
                </a:srgbClr>
              </a:solidFill>
              <a:effectLst/>
              <a:uLnTx/>
              <a:uFillTx/>
              <a:latin typeface="Times New Roman" panose="02020603050405020304" pitchFamily="18" charset="0"/>
              <a:ea typeface="Calibri" panose="020F0502020204030204" pitchFamily="34" charset="0"/>
              <a:cs typeface="+mn-cs"/>
            </a:endParaRPr>
          </a:p>
        </p:txBody>
      </p:sp>
      <p:sp>
        <p:nvSpPr>
          <p:cNvPr id="10" name="Oval 9">
            <a:extLst>
              <a:ext uri="{FF2B5EF4-FFF2-40B4-BE49-F238E27FC236}">
                <a16:creationId xmlns:a16="http://schemas.microsoft.com/office/drawing/2014/main" xmlns="" id="{B705D4C6-D890-4405-9D71-6309D9888216}"/>
              </a:ext>
            </a:extLst>
          </p:cNvPr>
          <p:cNvSpPr/>
          <p:nvPr/>
        </p:nvSpPr>
        <p:spPr>
          <a:xfrm>
            <a:off x="217796" y="2306863"/>
            <a:ext cx="838200" cy="882555"/>
          </a:xfrm>
          <a:prstGeom prst="ellipse">
            <a:avLst/>
          </a:prstGeom>
          <a:solidFill>
            <a:srgbClr val="FCC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0" i="0" u="none" strike="noStrike" kern="1200" cap="none" spc="0" normalizeH="0" baseline="0" noProof="0">
                <a:ln>
                  <a:noFill/>
                </a:ln>
                <a:solidFill>
                  <a:prstClr val="black"/>
                </a:solidFill>
                <a:effectLst/>
                <a:uLnTx/>
                <a:uFillTx/>
                <a:latin typeface="#9Slide02 Noi dung dai"/>
                <a:ea typeface="+mn-ea"/>
                <a:cs typeface="+mn-cs"/>
              </a:rPr>
              <a:t>A</a:t>
            </a:r>
            <a:endParaRPr kumimoji="0" lang="en-US" sz="44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Oval 10">
            <a:extLst>
              <a:ext uri="{FF2B5EF4-FFF2-40B4-BE49-F238E27FC236}">
                <a16:creationId xmlns:a16="http://schemas.microsoft.com/office/drawing/2014/main" xmlns="" id="{3F179DA2-1CDF-487B-8453-60AE8C07AE83}"/>
              </a:ext>
            </a:extLst>
          </p:cNvPr>
          <p:cNvSpPr/>
          <p:nvPr/>
        </p:nvSpPr>
        <p:spPr>
          <a:xfrm>
            <a:off x="166048" y="3429000"/>
            <a:ext cx="838200" cy="882555"/>
          </a:xfrm>
          <a:prstGeom prst="ellipse">
            <a:avLst/>
          </a:prstGeom>
          <a:solidFill>
            <a:srgbClr val="FCC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0" i="0" u="none" strike="noStrike" kern="1200" cap="none" spc="0" normalizeH="0" baseline="0" noProof="0">
                <a:ln>
                  <a:noFill/>
                </a:ln>
                <a:solidFill>
                  <a:prstClr val="black"/>
                </a:solidFill>
                <a:effectLst/>
                <a:uLnTx/>
                <a:uFillTx/>
                <a:latin typeface="#9Slide02 Noi dung dai"/>
                <a:ea typeface="+mn-ea"/>
                <a:cs typeface="+mn-cs"/>
              </a:rPr>
              <a:t>B</a:t>
            </a:r>
            <a:endParaRPr kumimoji="0" lang="en-US" sz="44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Oval 11">
            <a:extLst>
              <a:ext uri="{FF2B5EF4-FFF2-40B4-BE49-F238E27FC236}">
                <a16:creationId xmlns:a16="http://schemas.microsoft.com/office/drawing/2014/main" xmlns="" id="{711E3249-AAD0-4E2C-87AB-D90F8E63D3C2}"/>
              </a:ext>
            </a:extLst>
          </p:cNvPr>
          <p:cNvSpPr/>
          <p:nvPr/>
        </p:nvSpPr>
        <p:spPr>
          <a:xfrm>
            <a:off x="166048" y="4572000"/>
            <a:ext cx="838200" cy="882555"/>
          </a:xfrm>
          <a:prstGeom prst="ellipse">
            <a:avLst/>
          </a:prstGeom>
          <a:solidFill>
            <a:srgbClr val="FCC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0" i="0" u="none" strike="noStrike" kern="1200" cap="none" spc="0" normalizeH="0" baseline="0" noProof="0">
                <a:ln>
                  <a:noFill/>
                </a:ln>
                <a:solidFill>
                  <a:prstClr val="black"/>
                </a:solidFill>
                <a:effectLst/>
                <a:uLnTx/>
                <a:uFillTx/>
                <a:latin typeface="#9Slide02 Noi dung dai"/>
                <a:ea typeface="+mn-ea"/>
                <a:cs typeface="+mn-cs"/>
              </a:rPr>
              <a:t>C</a:t>
            </a:r>
            <a:endParaRPr kumimoji="0" lang="en-US" sz="44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Oval 12">
            <a:extLst>
              <a:ext uri="{FF2B5EF4-FFF2-40B4-BE49-F238E27FC236}">
                <a16:creationId xmlns:a16="http://schemas.microsoft.com/office/drawing/2014/main" xmlns="" id="{0E067511-EF95-4F99-BBA0-A4E51DF2A1CA}"/>
              </a:ext>
            </a:extLst>
          </p:cNvPr>
          <p:cNvSpPr/>
          <p:nvPr/>
        </p:nvSpPr>
        <p:spPr>
          <a:xfrm>
            <a:off x="166048" y="5761390"/>
            <a:ext cx="838200" cy="882555"/>
          </a:xfrm>
          <a:prstGeom prst="ellipse">
            <a:avLst/>
          </a:prstGeom>
          <a:solidFill>
            <a:srgbClr val="FCC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0" i="0" u="none" strike="noStrike" kern="1200" cap="none" spc="0" normalizeH="0" baseline="0" noProof="0">
                <a:ln>
                  <a:noFill/>
                </a:ln>
                <a:solidFill>
                  <a:prstClr val="black"/>
                </a:solidFill>
                <a:effectLst/>
                <a:uLnTx/>
                <a:uFillTx/>
                <a:latin typeface="#9Slide02 Noi dung dai"/>
                <a:ea typeface="+mn-ea"/>
                <a:cs typeface="+mn-cs"/>
              </a:rPr>
              <a:t>D</a:t>
            </a:r>
            <a:endParaRPr kumimoji="0" lang="en-US" sz="44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238998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250"/>
                                        <p:tgtEl>
                                          <p:spTgt spid="7"/>
                                        </p:tgtEl>
                                      </p:cBhvr>
                                    </p:animEffect>
                                    <p:anim calcmode="lin" valueType="num">
                                      <p:cBhvr>
                                        <p:cTn id="7" dur="250"/>
                                        <p:tgtEl>
                                          <p:spTgt spid="7"/>
                                        </p:tgtEl>
                                        <p:attrNameLst>
                                          <p:attrName>ppt_x</p:attrName>
                                        </p:attrNameLst>
                                      </p:cBhvr>
                                      <p:tavLst>
                                        <p:tav tm="0">
                                          <p:val>
                                            <p:strVal val="ppt_x"/>
                                          </p:val>
                                        </p:tav>
                                        <p:tav tm="100000">
                                          <p:val>
                                            <p:strVal val="ppt_x"/>
                                          </p:val>
                                        </p:tav>
                                      </p:tavLst>
                                    </p:anim>
                                    <p:anim calcmode="lin" valueType="num">
                                      <p:cBhvr>
                                        <p:cTn id="8" dur="250"/>
                                        <p:tgtEl>
                                          <p:spTgt spid="7"/>
                                        </p:tgtEl>
                                        <p:attrNameLst>
                                          <p:attrName>ppt_y</p:attrName>
                                        </p:attrNameLst>
                                      </p:cBhvr>
                                      <p:tavLst>
                                        <p:tav tm="0">
                                          <p:val>
                                            <p:strVal val="ppt_y"/>
                                          </p:val>
                                        </p:tav>
                                        <p:tav tm="100000">
                                          <p:val>
                                            <p:strVal val="ppt_y+.1"/>
                                          </p:val>
                                        </p:tav>
                                      </p:tavLst>
                                    </p:anim>
                                    <p:set>
                                      <p:cBhvr>
                                        <p:cTn id="9" dur="1" fill="hold">
                                          <p:stCondLst>
                                            <p:cond delay="249"/>
                                          </p:stCondLst>
                                        </p:cTn>
                                        <p:tgtEl>
                                          <p:spTgt spid="7"/>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250"/>
                                        <p:tgtEl>
                                          <p:spTgt spid="8"/>
                                        </p:tgtEl>
                                      </p:cBhvr>
                                    </p:animEffect>
                                    <p:anim calcmode="lin" valueType="num">
                                      <p:cBhvr>
                                        <p:cTn id="12" dur="250"/>
                                        <p:tgtEl>
                                          <p:spTgt spid="8"/>
                                        </p:tgtEl>
                                        <p:attrNameLst>
                                          <p:attrName>ppt_x</p:attrName>
                                        </p:attrNameLst>
                                      </p:cBhvr>
                                      <p:tavLst>
                                        <p:tav tm="0">
                                          <p:val>
                                            <p:strVal val="ppt_x"/>
                                          </p:val>
                                        </p:tav>
                                        <p:tav tm="100000">
                                          <p:val>
                                            <p:strVal val="ppt_x"/>
                                          </p:val>
                                        </p:tav>
                                      </p:tavLst>
                                    </p:anim>
                                    <p:anim calcmode="lin" valueType="num">
                                      <p:cBhvr>
                                        <p:cTn id="13" dur="250"/>
                                        <p:tgtEl>
                                          <p:spTgt spid="8"/>
                                        </p:tgtEl>
                                        <p:attrNameLst>
                                          <p:attrName>ppt_y</p:attrName>
                                        </p:attrNameLst>
                                      </p:cBhvr>
                                      <p:tavLst>
                                        <p:tav tm="0">
                                          <p:val>
                                            <p:strVal val="ppt_y"/>
                                          </p:val>
                                        </p:tav>
                                        <p:tav tm="100000">
                                          <p:val>
                                            <p:strVal val="ppt_y+.1"/>
                                          </p:val>
                                        </p:tav>
                                      </p:tavLst>
                                    </p:anim>
                                    <p:set>
                                      <p:cBhvr>
                                        <p:cTn id="14" dur="1" fill="hold">
                                          <p:stCondLst>
                                            <p:cond delay="249"/>
                                          </p:stCondLst>
                                        </p:cTn>
                                        <p:tgtEl>
                                          <p:spTgt spid="8"/>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250"/>
                                        <p:tgtEl>
                                          <p:spTgt spid="9"/>
                                        </p:tgtEl>
                                      </p:cBhvr>
                                    </p:animEffect>
                                    <p:anim calcmode="lin" valueType="num">
                                      <p:cBhvr>
                                        <p:cTn id="17" dur="250"/>
                                        <p:tgtEl>
                                          <p:spTgt spid="9"/>
                                        </p:tgtEl>
                                        <p:attrNameLst>
                                          <p:attrName>ppt_x</p:attrName>
                                        </p:attrNameLst>
                                      </p:cBhvr>
                                      <p:tavLst>
                                        <p:tav tm="0">
                                          <p:val>
                                            <p:strVal val="ppt_x"/>
                                          </p:val>
                                        </p:tav>
                                        <p:tav tm="100000">
                                          <p:val>
                                            <p:strVal val="ppt_x"/>
                                          </p:val>
                                        </p:tav>
                                      </p:tavLst>
                                    </p:anim>
                                    <p:anim calcmode="lin" valueType="num">
                                      <p:cBhvr>
                                        <p:cTn id="18" dur="250"/>
                                        <p:tgtEl>
                                          <p:spTgt spid="9"/>
                                        </p:tgtEl>
                                        <p:attrNameLst>
                                          <p:attrName>ppt_y</p:attrName>
                                        </p:attrNameLst>
                                      </p:cBhvr>
                                      <p:tavLst>
                                        <p:tav tm="0">
                                          <p:val>
                                            <p:strVal val="ppt_y"/>
                                          </p:val>
                                        </p:tav>
                                        <p:tav tm="100000">
                                          <p:val>
                                            <p:strVal val="ppt_y+.1"/>
                                          </p:val>
                                        </p:tav>
                                      </p:tavLst>
                                    </p:anim>
                                    <p:set>
                                      <p:cBhvr>
                                        <p:cTn id="19" dur="1" fill="hold">
                                          <p:stCondLst>
                                            <p:cond delay="249"/>
                                          </p:stCondLst>
                                        </p:cTn>
                                        <p:tgtEl>
                                          <p:spTgt spid="9"/>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250"/>
                                        <p:tgtEl>
                                          <p:spTgt spid="11"/>
                                        </p:tgtEl>
                                      </p:cBhvr>
                                    </p:animEffect>
                                    <p:anim calcmode="lin" valueType="num">
                                      <p:cBhvr>
                                        <p:cTn id="22" dur="250"/>
                                        <p:tgtEl>
                                          <p:spTgt spid="11"/>
                                        </p:tgtEl>
                                        <p:attrNameLst>
                                          <p:attrName>ppt_x</p:attrName>
                                        </p:attrNameLst>
                                      </p:cBhvr>
                                      <p:tavLst>
                                        <p:tav tm="0">
                                          <p:val>
                                            <p:strVal val="ppt_x"/>
                                          </p:val>
                                        </p:tav>
                                        <p:tav tm="100000">
                                          <p:val>
                                            <p:strVal val="ppt_x"/>
                                          </p:val>
                                        </p:tav>
                                      </p:tavLst>
                                    </p:anim>
                                    <p:anim calcmode="lin" valueType="num">
                                      <p:cBhvr>
                                        <p:cTn id="23" dur="250"/>
                                        <p:tgtEl>
                                          <p:spTgt spid="11"/>
                                        </p:tgtEl>
                                        <p:attrNameLst>
                                          <p:attrName>ppt_y</p:attrName>
                                        </p:attrNameLst>
                                      </p:cBhvr>
                                      <p:tavLst>
                                        <p:tav tm="0">
                                          <p:val>
                                            <p:strVal val="ppt_y"/>
                                          </p:val>
                                        </p:tav>
                                        <p:tav tm="100000">
                                          <p:val>
                                            <p:strVal val="ppt_y+.1"/>
                                          </p:val>
                                        </p:tav>
                                      </p:tavLst>
                                    </p:anim>
                                    <p:set>
                                      <p:cBhvr>
                                        <p:cTn id="24" dur="1" fill="hold">
                                          <p:stCondLst>
                                            <p:cond delay="249"/>
                                          </p:stCondLst>
                                        </p:cTn>
                                        <p:tgtEl>
                                          <p:spTgt spid="11"/>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250"/>
                                        <p:tgtEl>
                                          <p:spTgt spid="12"/>
                                        </p:tgtEl>
                                      </p:cBhvr>
                                    </p:animEffect>
                                    <p:anim calcmode="lin" valueType="num">
                                      <p:cBhvr>
                                        <p:cTn id="27" dur="250"/>
                                        <p:tgtEl>
                                          <p:spTgt spid="12"/>
                                        </p:tgtEl>
                                        <p:attrNameLst>
                                          <p:attrName>ppt_x</p:attrName>
                                        </p:attrNameLst>
                                      </p:cBhvr>
                                      <p:tavLst>
                                        <p:tav tm="0">
                                          <p:val>
                                            <p:strVal val="ppt_x"/>
                                          </p:val>
                                        </p:tav>
                                        <p:tav tm="100000">
                                          <p:val>
                                            <p:strVal val="ppt_x"/>
                                          </p:val>
                                        </p:tav>
                                      </p:tavLst>
                                    </p:anim>
                                    <p:anim calcmode="lin" valueType="num">
                                      <p:cBhvr>
                                        <p:cTn id="28" dur="250"/>
                                        <p:tgtEl>
                                          <p:spTgt spid="12"/>
                                        </p:tgtEl>
                                        <p:attrNameLst>
                                          <p:attrName>ppt_y</p:attrName>
                                        </p:attrNameLst>
                                      </p:cBhvr>
                                      <p:tavLst>
                                        <p:tav tm="0">
                                          <p:val>
                                            <p:strVal val="ppt_y"/>
                                          </p:val>
                                        </p:tav>
                                        <p:tav tm="100000">
                                          <p:val>
                                            <p:strVal val="ppt_y+.1"/>
                                          </p:val>
                                        </p:tav>
                                      </p:tavLst>
                                    </p:anim>
                                    <p:set>
                                      <p:cBhvr>
                                        <p:cTn id="29" dur="1" fill="hold">
                                          <p:stCondLst>
                                            <p:cond delay="249"/>
                                          </p:stCondLst>
                                        </p:cTn>
                                        <p:tgtEl>
                                          <p:spTgt spid="12"/>
                                        </p:tgtEl>
                                        <p:attrNameLst>
                                          <p:attrName>style.visibility</p:attrName>
                                        </p:attrNameLst>
                                      </p:cBhvr>
                                      <p:to>
                                        <p:strVal val="hidden"/>
                                      </p:to>
                                    </p:set>
                                  </p:childTnLst>
                                </p:cTn>
                              </p:par>
                              <p:par>
                                <p:cTn id="30" presetID="42" presetClass="exit" presetSubtype="0" fill="hold" grpId="0" nodeType="withEffect">
                                  <p:stCondLst>
                                    <p:cond delay="0"/>
                                  </p:stCondLst>
                                  <p:childTnLst>
                                    <p:animEffect transition="out" filter="fade">
                                      <p:cBhvr>
                                        <p:cTn id="31" dur="250"/>
                                        <p:tgtEl>
                                          <p:spTgt spid="13"/>
                                        </p:tgtEl>
                                      </p:cBhvr>
                                    </p:animEffect>
                                    <p:anim calcmode="lin" valueType="num">
                                      <p:cBhvr>
                                        <p:cTn id="32" dur="250"/>
                                        <p:tgtEl>
                                          <p:spTgt spid="13"/>
                                        </p:tgtEl>
                                        <p:attrNameLst>
                                          <p:attrName>ppt_x</p:attrName>
                                        </p:attrNameLst>
                                      </p:cBhvr>
                                      <p:tavLst>
                                        <p:tav tm="0">
                                          <p:val>
                                            <p:strVal val="ppt_x"/>
                                          </p:val>
                                        </p:tav>
                                        <p:tav tm="100000">
                                          <p:val>
                                            <p:strVal val="ppt_x"/>
                                          </p:val>
                                        </p:tav>
                                      </p:tavLst>
                                    </p:anim>
                                    <p:anim calcmode="lin" valueType="num">
                                      <p:cBhvr>
                                        <p:cTn id="33" dur="250"/>
                                        <p:tgtEl>
                                          <p:spTgt spid="13"/>
                                        </p:tgtEl>
                                        <p:attrNameLst>
                                          <p:attrName>ppt_y</p:attrName>
                                        </p:attrNameLst>
                                      </p:cBhvr>
                                      <p:tavLst>
                                        <p:tav tm="0">
                                          <p:val>
                                            <p:strVal val="ppt_y"/>
                                          </p:val>
                                        </p:tav>
                                        <p:tav tm="100000">
                                          <p:val>
                                            <p:strVal val="ppt_y+.1"/>
                                          </p:val>
                                        </p:tav>
                                      </p:tavLst>
                                    </p:anim>
                                    <p:set>
                                      <p:cBhvr>
                                        <p:cTn id="34" dur="1" fill="hold">
                                          <p:stCondLst>
                                            <p:cond delay="24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EA78E14-D22B-4DCE-9F6E-6B4D77017731}"/>
              </a:ext>
            </a:extLst>
          </p:cNvPr>
          <p:cNvSpPr txBox="1"/>
          <p:nvPr/>
        </p:nvSpPr>
        <p:spPr>
          <a:xfrm>
            <a:off x="764275" y="415395"/>
            <a:ext cx="6398525" cy="1087221"/>
          </a:xfrm>
          <a:prstGeom prst="rect">
            <a:avLst/>
          </a:prstGeom>
          <a:noFill/>
        </p:spPr>
        <p:txBody>
          <a:bodyPr wrap="square" lIns="0" tIns="0" rIns="0" bIns="0" rtlCol="0">
            <a:spAutoFit/>
          </a:bodyPr>
          <a:lstStyle/>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vi-VN" sz="3200" b="1" i="0" u="none" strike="noStrike" kern="1200" cap="none" spc="0" normalizeH="0" baseline="0" noProof="0">
                <a:ln>
                  <a:noFill/>
                </a:ln>
                <a:solidFill>
                  <a:srgbClr val="ED5565">
                    <a:lumMod val="75000"/>
                  </a:srgbClr>
                </a:solidFill>
                <a:effectLst/>
                <a:uLnTx/>
                <a:uFillTx/>
                <a:latin typeface="Times New Roman" panose="02020603050405020304" pitchFamily="18" charset="0"/>
                <a:ea typeface="Calibri" panose="020F0502020204030204" pitchFamily="34" charset="0"/>
                <a:cs typeface="+mn-cs"/>
              </a:rPr>
              <a:t>Câu </a:t>
            </a:r>
            <a:r>
              <a:rPr kumimoji="0" lang="en-SG" sz="3200" b="1" i="0" u="none" strike="noStrike" kern="1200" cap="none" spc="0" normalizeH="0" baseline="0" noProof="0">
                <a:ln>
                  <a:noFill/>
                </a:ln>
                <a:solidFill>
                  <a:srgbClr val="ED5565">
                    <a:lumMod val="75000"/>
                  </a:srgbClr>
                </a:solidFill>
                <a:effectLst/>
                <a:uLnTx/>
                <a:uFillTx/>
                <a:latin typeface="Times New Roman" panose="02020603050405020304" pitchFamily="18" charset="0"/>
                <a:ea typeface="Calibri" panose="020F0502020204030204" pitchFamily="34" charset="0"/>
                <a:cs typeface="+mn-cs"/>
              </a:rPr>
              <a:t>2</a:t>
            </a:r>
            <a:r>
              <a:rPr lang="en-SG" sz="3200" b="1">
                <a:solidFill>
                  <a:srgbClr val="ED5565">
                    <a:lumMod val="75000"/>
                  </a:srgbClr>
                </a:solidFill>
                <a:latin typeface="Times New Roman" panose="02020603050405020304" pitchFamily="18" charset="0"/>
                <a:ea typeface="Calibri" panose="020F0502020204030204" pitchFamily="34" charset="0"/>
              </a:rPr>
              <a:t>. </a:t>
            </a:r>
            <a:r>
              <a:rPr kumimoji="0" lang="vi-VN" sz="3200" i="0" u="none" strike="noStrike" kern="1200" cap="none" spc="0" normalizeH="0" baseline="0" noProof="0">
                <a:ln>
                  <a:noFill/>
                </a:ln>
                <a:solidFill>
                  <a:srgbClr val="ED5565">
                    <a:lumMod val="75000"/>
                  </a:srgbClr>
                </a:solidFill>
                <a:effectLst/>
                <a:uLnTx/>
                <a:uFillTx/>
                <a:latin typeface="Times New Roman" panose="02020603050405020304" pitchFamily="18" charset="0"/>
                <a:ea typeface="Calibri" panose="020F0502020204030204" pitchFamily="34" charset="0"/>
                <a:cs typeface="+mn-cs"/>
              </a:rPr>
              <a:t>Loại nấm nào dưới đây </a:t>
            </a:r>
            <a:r>
              <a:rPr kumimoji="0" lang="vi-VN" sz="3200" i="1" u="none" strike="noStrike" kern="1200" cap="none" spc="0" normalizeH="0" baseline="0" noProof="0">
                <a:ln>
                  <a:noFill/>
                </a:ln>
                <a:solidFill>
                  <a:srgbClr val="ED5565">
                    <a:lumMod val="75000"/>
                  </a:srgbClr>
                </a:solidFill>
                <a:effectLst/>
                <a:uLnTx/>
                <a:uFillTx/>
                <a:latin typeface="Times New Roman" panose="02020603050405020304" pitchFamily="18" charset="0"/>
                <a:ea typeface="Calibri" panose="020F0502020204030204" pitchFamily="34" charset="0"/>
                <a:cs typeface="+mn-cs"/>
              </a:rPr>
              <a:t>không</a:t>
            </a:r>
            <a:r>
              <a:rPr kumimoji="0" lang="vi-VN" sz="3200" i="0" u="none" strike="noStrike" kern="1200" cap="none" spc="0" normalizeH="0" baseline="0" noProof="0">
                <a:ln>
                  <a:noFill/>
                </a:ln>
                <a:solidFill>
                  <a:srgbClr val="ED5565">
                    <a:lumMod val="75000"/>
                  </a:srgbClr>
                </a:solidFill>
                <a:effectLst/>
                <a:uLnTx/>
                <a:uFillTx/>
                <a:latin typeface="Times New Roman" panose="02020603050405020304" pitchFamily="18" charset="0"/>
                <a:ea typeface="Calibri" panose="020F0502020204030204" pitchFamily="34" charset="0"/>
                <a:cs typeface="+mn-cs"/>
              </a:rPr>
              <a:t> được xếp vào nhóm nấm đảm ?</a:t>
            </a:r>
            <a:endParaRPr kumimoji="0" lang="en-US" sz="3200" i="0" u="none" strike="noStrike" kern="1200" cap="none" spc="0" normalizeH="0" baseline="0" noProof="0">
              <a:ln>
                <a:noFill/>
              </a:ln>
              <a:solidFill>
                <a:srgbClr val="ED5565">
                  <a:lumMod val="75000"/>
                </a:srgbClr>
              </a:solidFill>
              <a:effectLst/>
              <a:uLnTx/>
              <a:uFillTx/>
              <a:latin typeface="Times New Roman" panose="02020603050405020304" pitchFamily="18" charset="0"/>
              <a:ea typeface="Calibri" panose="020F0502020204030204" pitchFamily="34" charset="0"/>
              <a:cs typeface="+mn-cs"/>
            </a:endParaRPr>
          </a:p>
        </p:txBody>
      </p:sp>
      <p:sp>
        <p:nvSpPr>
          <p:cNvPr id="5" name="Rectangle: Rounded Corners 4">
            <a:extLst>
              <a:ext uri="{FF2B5EF4-FFF2-40B4-BE49-F238E27FC236}">
                <a16:creationId xmlns:a16="http://schemas.microsoft.com/office/drawing/2014/main" xmlns="" id="{3BCDDB60-ECA7-4630-AE4E-EA42163AC032}"/>
              </a:ext>
            </a:extLst>
          </p:cNvPr>
          <p:cNvSpPr/>
          <p:nvPr/>
        </p:nvSpPr>
        <p:spPr>
          <a:xfrm>
            <a:off x="1276349" y="5722459"/>
            <a:ext cx="3962400" cy="882555"/>
          </a:xfrm>
          <a:prstGeom prst="roundRect">
            <a:avLst/>
          </a:prstGeom>
          <a:solidFill>
            <a:srgbClr val="025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nấm men</a:t>
            </a:r>
            <a:endParaRPr kumimoji="0" lang="en-US" sz="2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Picture 5">
            <a:extLst>
              <a:ext uri="{FF2B5EF4-FFF2-40B4-BE49-F238E27FC236}">
                <a16:creationId xmlns:a16="http://schemas.microsoft.com/office/drawing/2014/main" xmlns="" id="{7D3DFC5A-36EB-49B4-A475-EC54DDFB192D}"/>
              </a:ext>
            </a:extLst>
          </p:cNvPr>
          <p:cNvPicPr>
            <a:picLocks noChangeAspect="1"/>
          </p:cNvPicPr>
          <p:nvPr/>
        </p:nvPicPr>
        <p:blipFill>
          <a:blip r:embed="rId2"/>
          <a:stretch>
            <a:fillRect/>
          </a:stretch>
        </p:blipFill>
        <p:spPr>
          <a:xfrm>
            <a:off x="-4191000" y="914400"/>
            <a:ext cx="3810000" cy="3810000"/>
          </a:xfrm>
          <a:prstGeom prst="rect">
            <a:avLst/>
          </a:prstGeom>
        </p:spPr>
      </p:pic>
      <p:sp>
        <p:nvSpPr>
          <p:cNvPr id="7" name="Rectangle: Rounded Corners 6">
            <a:extLst>
              <a:ext uri="{FF2B5EF4-FFF2-40B4-BE49-F238E27FC236}">
                <a16:creationId xmlns:a16="http://schemas.microsoft.com/office/drawing/2014/main" xmlns="" id="{969F5A5E-D464-4E80-B8CE-EFBC9A722891}"/>
              </a:ext>
            </a:extLst>
          </p:cNvPr>
          <p:cNvSpPr/>
          <p:nvPr/>
        </p:nvSpPr>
        <p:spPr>
          <a:xfrm>
            <a:off x="1276349" y="4463827"/>
            <a:ext cx="2577152" cy="882555"/>
          </a:xfrm>
          <a:prstGeom prst="roundRect">
            <a:avLst/>
          </a:prstGeom>
          <a:solidFill>
            <a:srgbClr val="7BD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pPr>
            <a:r>
              <a:rPr lang="en-US" sz="2800">
                <a:solidFill>
                  <a:srgbClr val="092D6C">
                    <a:lumMod val="50000"/>
                  </a:srgbClr>
                </a:solidFill>
                <a:latin typeface="Times New Roman" panose="02020603050405020304" pitchFamily="18" charset="0"/>
                <a:ea typeface="Calibri" panose="020F0502020204030204" pitchFamily="34" charset="0"/>
              </a:rPr>
              <a:t>nấm hương</a:t>
            </a:r>
            <a:endParaRPr kumimoji="0" lang="en-US" sz="2800" b="0" i="0" u="none" strike="noStrike" kern="1200" cap="none" spc="0" normalizeH="0" baseline="0" noProof="0">
              <a:ln>
                <a:noFill/>
              </a:ln>
              <a:solidFill>
                <a:srgbClr val="092D6C">
                  <a:lumMod val="50000"/>
                </a:srgbClr>
              </a:solidFill>
              <a:effectLst/>
              <a:uLnTx/>
              <a:uFillTx/>
              <a:latin typeface="Times New Roman" panose="02020603050405020304" pitchFamily="18" charset="0"/>
              <a:ea typeface="Calibri" panose="020F0502020204030204" pitchFamily="34" charset="0"/>
              <a:cs typeface="+mn-cs"/>
            </a:endParaRPr>
          </a:p>
        </p:txBody>
      </p:sp>
      <p:sp>
        <p:nvSpPr>
          <p:cNvPr id="8" name="Rectangle: Rounded Corners 7">
            <a:extLst>
              <a:ext uri="{FF2B5EF4-FFF2-40B4-BE49-F238E27FC236}">
                <a16:creationId xmlns:a16="http://schemas.microsoft.com/office/drawing/2014/main" xmlns="" id="{2F881759-967D-4819-9CF9-B5C7EA6114CC}"/>
              </a:ext>
            </a:extLst>
          </p:cNvPr>
          <p:cNvSpPr/>
          <p:nvPr/>
        </p:nvSpPr>
        <p:spPr>
          <a:xfrm>
            <a:off x="1276349" y="3391899"/>
            <a:ext cx="5078104" cy="882555"/>
          </a:xfrm>
          <a:prstGeom prst="roundRect">
            <a:avLst/>
          </a:prstGeom>
          <a:solidFill>
            <a:srgbClr val="F9E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800">
                <a:solidFill>
                  <a:prstClr val="black"/>
                </a:solidFill>
                <a:latin typeface="Times New Roman" panose="02020603050405020304" pitchFamily="18" charset="0"/>
              </a:rPr>
              <a:t>nấm mộc nhĩ</a:t>
            </a:r>
            <a:endParaRPr kumimoji="0" lang="en-US" sz="2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 name="Rectangle: Rounded Corners 8">
            <a:extLst>
              <a:ext uri="{FF2B5EF4-FFF2-40B4-BE49-F238E27FC236}">
                <a16:creationId xmlns:a16="http://schemas.microsoft.com/office/drawing/2014/main" xmlns="" id="{64AEE82A-7740-4994-83E1-9D0B7EC81655}"/>
              </a:ext>
            </a:extLst>
          </p:cNvPr>
          <p:cNvSpPr/>
          <p:nvPr/>
        </p:nvSpPr>
        <p:spPr>
          <a:xfrm>
            <a:off x="1276349" y="2257440"/>
            <a:ext cx="3249305" cy="882555"/>
          </a:xfrm>
          <a:prstGeom prst="roundRect">
            <a:avLst/>
          </a:prstGeom>
          <a:solidFill>
            <a:srgbClr val="D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92D6C">
                    <a:lumMod val="50000"/>
                  </a:srgbClr>
                </a:solidFill>
                <a:effectLst/>
                <a:uLnTx/>
                <a:uFillTx/>
                <a:latin typeface="Times New Roman" panose="02020603050405020304" pitchFamily="18" charset="0"/>
                <a:ea typeface="Calibri" panose="020F0502020204030204" pitchFamily="34" charset="0"/>
                <a:cs typeface="+mn-cs"/>
              </a:rPr>
              <a:t>nấm</a:t>
            </a:r>
            <a:r>
              <a:rPr kumimoji="0" lang="en-US" sz="2800" b="0" i="0" u="none" strike="noStrike" kern="1200" cap="none" spc="0" normalizeH="0" noProof="0">
                <a:ln>
                  <a:noFill/>
                </a:ln>
                <a:solidFill>
                  <a:srgbClr val="092D6C">
                    <a:lumMod val="50000"/>
                  </a:srgbClr>
                </a:solidFill>
                <a:effectLst/>
                <a:uLnTx/>
                <a:uFillTx/>
                <a:latin typeface="Times New Roman" panose="02020603050405020304" pitchFamily="18" charset="0"/>
                <a:ea typeface="Calibri" panose="020F0502020204030204" pitchFamily="34" charset="0"/>
                <a:cs typeface="+mn-cs"/>
              </a:rPr>
              <a:t> rơm</a:t>
            </a:r>
            <a:endParaRPr kumimoji="0" lang="en-US" sz="2800" b="0" i="0" u="none" strike="noStrike" kern="1200" cap="none" spc="0" normalizeH="0" baseline="0" noProof="0">
              <a:ln>
                <a:noFill/>
              </a:ln>
              <a:solidFill>
                <a:srgbClr val="092D6C">
                  <a:lumMod val="50000"/>
                </a:srgbClr>
              </a:solidFill>
              <a:effectLst/>
              <a:uLnTx/>
              <a:uFillTx/>
              <a:latin typeface="Times New Roman" panose="02020603050405020304" pitchFamily="18" charset="0"/>
              <a:ea typeface="Calibri" panose="020F0502020204030204" pitchFamily="34" charset="0"/>
              <a:cs typeface="+mn-cs"/>
            </a:endParaRPr>
          </a:p>
        </p:txBody>
      </p:sp>
      <p:sp>
        <p:nvSpPr>
          <p:cNvPr id="10" name="Oval 9">
            <a:extLst>
              <a:ext uri="{FF2B5EF4-FFF2-40B4-BE49-F238E27FC236}">
                <a16:creationId xmlns:a16="http://schemas.microsoft.com/office/drawing/2014/main" xmlns="" id="{B705D4C6-D890-4405-9D71-6309D9888216}"/>
              </a:ext>
            </a:extLst>
          </p:cNvPr>
          <p:cNvSpPr/>
          <p:nvPr/>
        </p:nvSpPr>
        <p:spPr>
          <a:xfrm>
            <a:off x="217796" y="2306863"/>
            <a:ext cx="838200" cy="882555"/>
          </a:xfrm>
          <a:prstGeom prst="ellipse">
            <a:avLst/>
          </a:prstGeom>
          <a:solidFill>
            <a:srgbClr val="FCC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0" i="0" u="none" strike="noStrike" kern="1200" cap="none" spc="0" normalizeH="0" baseline="0" noProof="0" dirty="0">
                <a:ln>
                  <a:noFill/>
                </a:ln>
                <a:solidFill>
                  <a:prstClr val="black"/>
                </a:solidFill>
                <a:effectLst/>
                <a:uLnTx/>
                <a:uFillTx/>
                <a:latin typeface="#9Slide02 Noi dung dai"/>
                <a:ea typeface="+mn-ea"/>
                <a:cs typeface="+mn-cs"/>
              </a:rPr>
              <a:t>A</a:t>
            </a:r>
            <a:endParaRPr kumimoji="0" lang="en-US" sz="44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11" name="Oval 10">
            <a:extLst>
              <a:ext uri="{FF2B5EF4-FFF2-40B4-BE49-F238E27FC236}">
                <a16:creationId xmlns:a16="http://schemas.microsoft.com/office/drawing/2014/main" xmlns="" id="{3F179DA2-1CDF-487B-8453-60AE8C07AE83}"/>
              </a:ext>
            </a:extLst>
          </p:cNvPr>
          <p:cNvSpPr/>
          <p:nvPr/>
        </p:nvSpPr>
        <p:spPr>
          <a:xfrm>
            <a:off x="166048" y="3429000"/>
            <a:ext cx="838200" cy="882555"/>
          </a:xfrm>
          <a:prstGeom prst="ellipse">
            <a:avLst/>
          </a:prstGeom>
          <a:solidFill>
            <a:srgbClr val="FCC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0" i="0" u="none" strike="noStrike" kern="1200" cap="none" spc="0" normalizeH="0" baseline="0" noProof="0">
                <a:ln>
                  <a:noFill/>
                </a:ln>
                <a:solidFill>
                  <a:prstClr val="black"/>
                </a:solidFill>
                <a:effectLst/>
                <a:uLnTx/>
                <a:uFillTx/>
                <a:latin typeface="#9Slide02 Noi dung dai"/>
                <a:ea typeface="+mn-ea"/>
                <a:cs typeface="+mn-cs"/>
              </a:rPr>
              <a:t>B</a:t>
            </a:r>
            <a:endParaRPr kumimoji="0" lang="en-US" sz="44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Oval 11">
            <a:extLst>
              <a:ext uri="{FF2B5EF4-FFF2-40B4-BE49-F238E27FC236}">
                <a16:creationId xmlns:a16="http://schemas.microsoft.com/office/drawing/2014/main" xmlns="" id="{711E3249-AAD0-4E2C-87AB-D90F8E63D3C2}"/>
              </a:ext>
            </a:extLst>
          </p:cNvPr>
          <p:cNvSpPr/>
          <p:nvPr/>
        </p:nvSpPr>
        <p:spPr>
          <a:xfrm>
            <a:off x="166048" y="4572000"/>
            <a:ext cx="838200" cy="882555"/>
          </a:xfrm>
          <a:prstGeom prst="ellipse">
            <a:avLst/>
          </a:prstGeom>
          <a:solidFill>
            <a:srgbClr val="FCC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0" i="0" u="none" strike="noStrike" kern="1200" cap="none" spc="0" normalizeH="0" baseline="0" noProof="0">
                <a:ln>
                  <a:noFill/>
                </a:ln>
                <a:solidFill>
                  <a:prstClr val="black"/>
                </a:solidFill>
                <a:effectLst/>
                <a:uLnTx/>
                <a:uFillTx/>
                <a:latin typeface="#9Slide02 Noi dung dai"/>
                <a:ea typeface="+mn-ea"/>
                <a:cs typeface="+mn-cs"/>
              </a:rPr>
              <a:t>C</a:t>
            </a:r>
            <a:endParaRPr kumimoji="0" lang="en-US" sz="44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Oval 12">
            <a:extLst>
              <a:ext uri="{FF2B5EF4-FFF2-40B4-BE49-F238E27FC236}">
                <a16:creationId xmlns:a16="http://schemas.microsoft.com/office/drawing/2014/main" xmlns="" id="{0E067511-EF95-4F99-BBA0-A4E51DF2A1CA}"/>
              </a:ext>
            </a:extLst>
          </p:cNvPr>
          <p:cNvSpPr/>
          <p:nvPr/>
        </p:nvSpPr>
        <p:spPr>
          <a:xfrm>
            <a:off x="166048" y="5761390"/>
            <a:ext cx="838200" cy="882555"/>
          </a:xfrm>
          <a:prstGeom prst="ellipse">
            <a:avLst/>
          </a:prstGeom>
          <a:solidFill>
            <a:srgbClr val="FCC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0" i="0" u="none" strike="noStrike" kern="1200" cap="none" spc="0" normalizeH="0" baseline="0" noProof="0">
                <a:ln>
                  <a:noFill/>
                </a:ln>
                <a:solidFill>
                  <a:prstClr val="black"/>
                </a:solidFill>
                <a:effectLst/>
                <a:uLnTx/>
                <a:uFillTx/>
                <a:latin typeface="#9Slide02 Noi dung dai"/>
                <a:ea typeface="+mn-ea"/>
                <a:cs typeface="+mn-cs"/>
              </a:rPr>
              <a:t>D</a:t>
            </a:r>
            <a:endParaRPr kumimoji="0" lang="en-US" sz="44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4" name="Picture 13">
            <a:extLst>
              <a:ext uri="{FF2B5EF4-FFF2-40B4-BE49-F238E27FC236}">
                <a16:creationId xmlns:a16="http://schemas.microsoft.com/office/drawing/2014/main" xmlns="" id="{24B19F0C-C16E-4B90-8F06-331353945140}"/>
              </a:ext>
            </a:extLst>
          </p:cNvPr>
          <p:cNvPicPr>
            <a:picLocks noChangeAspect="1"/>
          </p:cNvPicPr>
          <p:nvPr/>
        </p:nvPicPr>
        <p:blipFill rotWithShape="1">
          <a:blip r:embed="rId3">
            <a:extLst>
              <a:ext uri="{28A0092B-C50C-407E-A947-70E740481C1C}">
                <a14:useLocalDpi xmlns:a14="http://schemas.microsoft.com/office/drawing/2010/main" val="0"/>
              </a:ext>
            </a:extLst>
          </a:blip>
          <a:srcRect b="7778"/>
          <a:stretch/>
        </p:blipFill>
        <p:spPr>
          <a:xfrm>
            <a:off x="8011802" y="0"/>
            <a:ext cx="4169072" cy="6858000"/>
          </a:xfrm>
          <a:prstGeom prst="rect">
            <a:avLst/>
          </a:prstGeom>
        </p:spPr>
      </p:pic>
    </p:spTree>
    <p:extLst>
      <p:ext uri="{BB962C8B-B14F-4D97-AF65-F5344CB8AC3E}">
        <p14:creationId xmlns:p14="http://schemas.microsoft.com/office/powerpoint/2010/main" val="375326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6" presetClass="exit" presetSubtype="32" fill="hold" grpId="0" nodeType="withEffect">
                                  <p:stCondLst>
                                    <p:cond delay="0"/>
                                  </p:stCondLst>
                                  <p:childTnLst>
                                    <p:animEffect transition="out" filter="circle(out)">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par>
                                <p:cTn id="14" presetID="6" presetClass="exit" presetSubtype="32" fill="hold" grpId="0" nodeType="withEffect">
                                  <p:stCondLst>
                                    <p:cond delay="0"/>
                                  </p:stCondLst>
                                  <p:childTnLst>
                                    <p:animEffect transition="out" filter="circle(out)">
                                      <p:cBhvr>
                                        <p:cTn id="15" dur="2000"/>
                                        <p:tgtEl>
                                          <p:spTgt spid="12"/>
                                        </p:tgtEl>
                                      </p:cBhvr>
                                    </p:animEffect>
                                    <p:set>
                                      <p:cBhvr>
                                        <p:cTn id="16" dur="1" fill="hold">
                                          <p:stCondLst>
                                            <p:cond delay="1999"/>
                                          </p:stCondLst>
                                        </p:cTn>
                                        <p:tgtEl>
                                          <p:spTgt spid="12"/>
                                        </p:tgtEl>
                                        <p:attrNameLst>
                                          <p:attrName>style.visibility</p:attrName>
                                        </p:attrNameLst>
                                      </p:cBhvr>
                                      <p:to>
                                        <p:strVal val="hidden"/>
                                      </p:to>
                                    </p:set>
                                  </p:childTnLst>
                                </p:cTn>
                              </p:par>
                              <p:par>
                                <p:cTn id="17" presetID="6" presetClass="exit" presetSubtype="32" fill="hold" grpId="0" nodeType="withEffect">
                                  <p:stCondLst>
                                    <p:cond delay="0"/>
                                  </p:stCondLst>
                                  <p:childTnLst>
                                    <p:animEffect transition="out" filter="circle(out)">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par>
                                <p:cTn id="20" presetID="6" presetClass="exit" presetSubtype="32" fill="hold" grpId="0" nodeType="withEffect">
                                  <p:stCondLst>
                                    <p:cond delay="0"/>
                                  </p:stCondLst>
                                  <p:childTnLst>
                                    <p:animEffect transition="out" filter="circle(out)">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012E128-C8BF-4BF3-9D45-6721573DFB46}"/>
              </a:ext>
            </a:extLst>
          </p:cNvPr>
          <p:cNvSpPr txBox="1"/>
          <p:nvPr/>
        </p:nvSpPr>
        <p:spPr>
          <a:xfrm>
            <a:off x="1028700" y="457200"/>
            <a:ext cx="10134600"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5565">
                    <a:lumMod val="75000"/>
                  </a:srgbClr>
                </a:solidFill>
                <a:effectLst/>
                <a:uLnTx/>
                <a:uFillTx/>
                <a:latin typeface="Times New Roman" panose="02020603050405020304" pitchFamily="18" charset="0"/>
                <a:ea typeface="Calibri" panose="020F0502020204030204" pitchFamily="34" charset="0"/>
                <a:cs typeface="+mn-cs"/>
              </a:rPr>
              <a:t>Câu 3</a:t>
            </a:r>
            <a:r>
              <a:rPr kumimoji="0" lang="en-US" sz="3200" b="0" i="0" u="none" strike="noStrike" kern="1200" cap="none" spc="0" normalizeH="0" baseline="0" noProof="0">
                <a:ln>
                  <a:noFill/>
                </a:ln>
                <a:solidFill>
                  <a:srgbClr val="ED5565">
                    <a:lumMod val="75000"/>
                  </a:srgbClr>
                </a:solidFill>
                <a:effectLst/>
                <a:uLnTx/>
                <a:uFillTx/>
                <a:latin typeface="Times New Roman" panose="02020603050405020304" pitchFamily="18" charset="0"/>
                <a:ea typeface="Calibri" panose="020F0502020204030204" pitchFamily="34" charset="0"/>
                <a:cs typeface="+mn-cs"/>
              </a:rPr>
              <a:t>. Trong số các loại nấm sau, nấm nào là nấm độc?</a:t>
            </a:r>
            <a:endParaRPr kumimoji="0" lang="en-US" sz="2800" b="0" i="0" u="none" strike="noStrike" kern="1200" cap="none" spc="0" normalizeH="0" baseline="0" noProof="0">
              <a:ln>
                <a:noFill/>
              </a:ln>
              <a:solidFill>
                <a:srgbClr val="ED5565">
                  <a:lumMod val="75000"/>
                </a:srgbClr>
              </a:solidFill>
              <a:effectLst/>
              <a:uLnTx/>
              <a:uFillTx/>
              <a:latin typeface="#9Slide02 Noi dung dai"/>
              <a:ea typeface="+mn-ea"/>
              <a:cs typeface="+mn-cs"/>
            </a:endParaRPr>
          </a:p>
        </p:txBody>
      </p:sp>
      <p:sp>
        <p:nvSpPr>
          <p:cNvPr id="7" name="Rectangle 6">
            <a:extLst>
              <a:ext uri="{FF2B5EF4-FFF2-40B4-BE49-F238E27FC236}">
                <a16:creationId xmlns:a16="http://schemas.microsoft.com/office/drawing/2014/main" xmlns="" id="{F0A71DBB-BD52-4016-B63E-389BEED98A26}"/>
              </a:ext>
            </a:extLst>
          </p:cNvPr>
          <p:cNvSpPr>
            <a:spLocks noChangeAspect="1"/>
          </p:cNvSpPr>
          <p:nvPr/>
        </p:nvSpPr>
        <p:spPr>
          <a:xfrm>
            <a:off x="1295400" y="1452880"/>
            <a:ext cx="3048000" cy="1828800"/>
          </a:xfrm>
          <a:prstGeom prst="rect">
            <a:avLst/>
          </a:prstGeom>
          <a:blipFill dpi="0" rotWithShape="0">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F5EF4140-B639-4BD9-A5CE-4445F1A57E1F}"/>
              </a:ext>
            </a:extLst>
          </p:cNvPr>
          <p:cNvSpPr>
            <a:spLocks noChangeAspect="1"/>
          </p:cNvSpPr>
          <p:nvPr/>
        </p:nvSpPr>
        <p:spPr>
          <a:xfrm>
            <a:off x="7924799" y="1447799"/>
            <a:ext cx="3352801" cy="4434841"/>
          </a:xfrm>
          <a:prstGeom prst="rect">
            <a:avLst/>
          </a:prstGeom>
          <a:blipFill dpi="0" rotWithShape="0">
            <a:blip r:embed="rId4">
              <a:extLst>
                <a:ext uri="{28A0092B-C50C-407E-A947-70E740481C1C}">
                  <a14:useLocalDpi xmlns:a14="http://schemas.microsoft.com/office/drawing/2010/main" val="0"/>
                </a:ext>
              </a:extLst>
            </a:blip>
            <a:srcRect/>
            <a:stretch>
              <a:fillRect l="1553" r="71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2181BB14-F936-48CD-9053-D4153817BFE0}"/>
              </a:ext>
            </a:extLst>
          </p:cNvPr>
          <p:cNvSpPr>
            <a:spLocks noChangeAspect="1"/>
          </p:cNvSpPr>
          <p:nvPr/>
        </p:nvSpPr>
        <p:spPr>
          <a:xfrm>
            <a:off x="4724400" y="1447800"/>
            <a:ext cx="3048000" cy="1828800"/>
          </a:xfrm>
          <a:prstGeom prst="rect">
            <a:avLst/>
          </a:prstGeom>
          <a:blipFill dpi="0" rotWithShape="0">
            <a:blip r:embed="rId5">
              <a:extLst>
                <a:ext uri="{28A0092B-C50C-407E-A947-70E740481C1C}">
                  <a14:useLocalDpi xmlns:a14="http://schemas.microsoft.com/office/drawing/2010/main" val="0"/>
                </a:ext>
              </a:extLst>
            </a:blip>
            <a:srcRect/>
            <a:stretch>
              <a:fillRect t="-12396" b="-1239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C6D3E812-79E0-438A-812E-D235618C233B}"/>
              </a:ext>
            </a:extLst>
          </p:cNvPr>
          <p:cNvSpPr>
            <a:spLocks noChangeAspect="1"/>
          </p:cNvSpPr>
          <p:nvPr/>
        </p:nvSpPr>
        <p:spPr>
          <a:xfrm>
            <a:off x="4724400" y="3596640"/>
            <a:ext cx="3048000" cy="2286000"/>
          </a:xfrm>
          <a:prstGeom prst="rect">
            <a:avLst/>
          </a:prstGeom>
          <a:blipFill dpi="0" rotWithShape="0">
            <a:blip r:embed="rId6" cstate="print">
              <a:extLst>
                <a:ext uri="{28A0092B-C50C-407E-A947-70E740481C1C}">
                  <a14:useLocalDpi xmlns:a14="http://schemas.microsoft.com/office/drawing/2010/main" val="0"/>
                </a:ext>
              </a:extLst>
            </a:blip>
            <a:srcRect/>
            <a:stretch>
              <a:fillRect l="-3254" r="-32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0E89E7F-0484-482F-8EAA-275D96F17EDF}"/>
              </a:ext>
            </a:extLst>
          </p:cNvPr>
          <p:cNvSpPr>
            <a:spLocks noChangeAspect="1"/>
          </p:cNvSpPr>
          <p:nvPr>
            <p:custDataLst>
              <p:tags r:id="rId1"/>
            </p:custDataLst>
          </p:nvPr>
        </p:nvSpPr>
        <p:spPr>
          <a:xfrm>
            <a:off x="1371601" y="3276600"/>
            <a:ext cx="3124199" cy="2682239"/>
          </a:xfrm>
          <a:prstGeom prst="rect">
            <a:avLst/>
          </a:prstGeom>
          <a:blipFill dpi="0" rotWithShape="0">
            <a:blip r:embed="rId7">
              <a:extLst>
                <a:ext uri="{28A0092B-C50C-407E-A947-70E740481C1C}">
                  <a14:useLocalDpi xmlns:a14="http://schemas.microsoft.com/office/drawing/2010/main" val="0"/>
                </a:ext>
              </a:extLst>
            </a:blip>
            <a:srcRect/>
            <a:stretch>
              <a:fillRect l="488" r="1950" b="-136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9BC13FEB-385D-4E96-BE7F-C00AE4F0E586}"/>
              </a:ext>
            </a:extLst>
          </p:cNvPr>
          <p:cNvSpPr/>
          <p:nvPr/>
        </p:nvSpPr>
        <p:spPr>
          <a:xfrm rot="5400000">
            <a:off x="-3182779" y="3182779"/>
            <a:ext cx="6858002" cy="492443"/>
          </a:xfrm>
          <a:prstGeom prst="rect">
            <a:avLst/>
          </a:prstGeom>
          <a:solidFill>
            <a:srgbClr val="339D7C">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CBED773A-54E6-4594-83DB-445D74EEC028}"/>
              </a:ext>
            </a:extLst>
          </p:cNvPr>
          <p:cNvSpPr/>
          <p:nvPr/>
        </p:nvSpPr>
        <p:spPr>
          <a:xfrm>
            <a:off x="7308669" y="6553200"/>
            <a:ext cx="4876800" cy="304800"/>
          </a:xfrm>
          <a:prstGeom prst="rect">
            <a:avLst/>
          </a:prstGeom>
          <a:solidFill>
            <a:srgbClr val="FF9999">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884242B5-8E31-4589-A4EF-E29496ADC1CE}"/>
              </a:ext>
            </a:extLst>
          </p:cNvPr>
          <p:cNvSpPr/>
          <p:nvPr/>
        </p:nvSpPr>
        <p:spPr>
          <a:xfrm rot="5400000">
            <a:off x="-3065624" y="3182778"/>
            <a:ext cx="6858002" cy="492443"/>
          </a:xfrm>
          <a:prstGeom prst="rect">
            <a:avLst/>
          </a:prstGeom>
          <a:solidFill>
            <a:srgbClr val="339D7C">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248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ấm Bào Ngư Xám Tươi - Giàu dinh dưỡng, giảm Cholesterol - Nấm Xa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743" y="367999"/>
            <a:ext cx="2421652" cy="2421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39365" y="2847199"/>
            <a:ext cx="2273568" cy="523220"/>
          </a:xfrm>
          <a:prstGeom prst="rect">
            <a:avLst/>
          </a:prstGeom>
          <a:noFill/>
        </p:spPr>
        <p:txBody>
          <a:bodyPr wrap="square" rtlCol="0">
            <a:spAutoFit/>
          </a:bodyPr>
          <a:lstStyle/>
          <a:p>
            <a:pPr algn="ctr"/>
            <a:r>
              <a:rPr lang="vi-VN" sz="2800" dirty="0">
                <a:solidFill>
                  <a:schemeClr val="bg1"/>
                </a:solidFill>
                <a:latin typeface="Times New Roman" panose="02020603050405020304" pitchFamily="18" charset="0"/>
                <a:cs typeface="Times New Roman" panose="02020603050405020304" pitchFamily="18" charset="0"/>
              </a:rPr>
              <a:t>Nấm bào ngư</a:t>
            </a:r>
          </a:p>
        </p:txBody>
      </p:sp>
      <p:sp>
        <p:nvSpPr>
          <p:cNvPr id="9" name="TextBox 8"/>
          <p:cNvSpPr txBox="1"/>
          <p:nvPr/>
        </p:nvSpPr>
        <p:spPr>
          <a:xfrm>
            <a:off x="3333318" y="2855365"/>
            <a:ext cx="1979525" cy="523220"/>
          </a:xfrm>
          <a:prstGeom prst="rect">
            <a:avLst/>
          </a:prstGeom>
          <a:noFill/>
        </p:spPr>
        <p:txBody>
          <a:bodyPr wrap="square" rtlCol="0">
            <a:spAutoFit/>
          </a:bodyPr>
          <a:lstStyle/>
          <a:p>
            <a:pPr algn="ctr"/>
            <a:r>
              <a:rPr lang="vi-VN" sz="2800" dirty="0">
                <a:solidFill>
                  <a:schemeClr val="bg1"/>
                </a:solidFill>
                <a:latin typeface="Times New Roman" panose="02020603050405020304" pitchFamily="18" charset="0"/>
                <a:cs typeface="Times New Roman" panose="02020603050405020304" pitchFamily="18" charset="0"/>
              </a:rPr>
              <a:t>Nấm </a:t>
            </a:r>
            <a:r>
              <a:rPr lang="en-US" sz="2800" dirty="0" err="1" smtClean="0">
                <a:solidFill>
                  <a:schemeClr val="bg1"/>
                </a:solidFill>
                <a:latin typeface="Times New Roman" panose="02020603050405020304" pitchFamily="18" charset="0"/>
                <a:cs typeface="Times New Roman" panose="02020603050405020304" pitchFamily="18" charset="0"/>
              </a:rPr>
              <a:t>rơm</a:t>
            </a:r>
            <a:endParaRPr lang="vi-VN" sz="2800" dirty="0">
              <a:solidFill>
                <a:schemeClr val="bg1"/>
              </a:solidFill>
              <a:latin typeface="Times New Roman" panose="02020603050405020304" pitchFamily="18" charset="0"/>
              <a:cs typeface="Times New Roman" panose="02020603050405020304" pitchFamily="18" charset="0"/>
            </a:endParaRPr>
          </a:p>
        </p:txBody>
      </p:sp>
      <p:pic>
        <p:nvPicPr>
          <p:cNvPr id="13318" name="Picture 6" descr="Nấm men thường được sử dụng có thể gây nhiễm trùng kháng thuố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7" y="3474269"/>
            <a:ext cx="3024553" cy="20203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76851" y="5484530"/>
            <a:ext cx="1979525" cy="523220"/>
          </a:xfrm>
          <a:prstGeom prst="rect">
            <a:avLst/>
          </a:prstGeom>
          <a:noFill/>
        </p:spPr>
        <p:txBody>
          <a:bodyPr wrap="square" rtlCol="0">
            <a:spAutoFit/>
          </a:bodyPr>
          <a:lstStyle/>
          <a:p>
            <a:pPr algn="ctr"/>
            <a:r>
              <a:rPr lang="vi-VN" sz="2800" dirty="0">
                <a:solidFill>
                  <a:schemeClr val="bg1"/>
                </a:solidFill>
                <a:latin typeface="Times New Roman" panose="02020603050405020304" pitchFamily="18" charset="0"/>
                <a:cs typeface="Times New Roman" panose="02020603050405020304" pitchFamily="18" charset="0"/>
              </a:rPr>
              <a:t>Nấm </a:t>
            </a:r>
            <a:r>
              <a:rPr lang="en-US" sz="2800" dirty="0">
                <a:solidFill>
                  <a:schemeClr val="bg1"/>
                </a:solidFill>
                <a:latin typeface="Times New Roman" panose="02020603050405020304" pitchFamily="18" charset="0"/>
                <a:cs typeface="Times New Roman" panose="02020603050405020304" pitchFamily="18" charset="0"/>
              </a:rPr>
              <a:t>men</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675480" y="2854660"/>
            <a:ext cx="2431700" cy="523220"/>
          </a:xfrm>
          <a:prstGeom prst="rect">
            <a:avLst/>
          </a:prstGeom>
          <a:noFill/>
        </p:spPr>
        <p:txBody>
          <a:bodyPr wrap="square" rtlCol="0">
            <a:spAutoFit/>
          </a:bodyPr>
          <a:lstStyle/>
          <a:p>
            <a:pPr algn="ctr"/>
            <a:r>
              <a:rPr lang="vi-VN" sz="2800" dirty="0">
                <a:solidFill>
                  <a:schemeClr val="bg1"/>
                </a:solidFill>
                <a:latin typeface="Times New Roman" panose="02020603050405020304" pitchFamily="18" charset="0"/>
                <a:cs typeface="Times New Roman" panose="02020603050405020304" pitchFamily="18" charset="0"/>
              </a:rPr>
              <a:t>Nấm </a:t>
            </a:r>
            <a:r>
              <a:rPr lang="en-US" sz="2800" dirty="0" err="1" smtClean="0">
                <a:solidFill>
                  <a:schemeClr val="bg1"/>
                </a:solidFill>
                <a:latin typeface="Times New Roman" panose="02020603050405020304" pitchFamily="18" charset="0"/>
                <a:cs typeface="Times New Roman" panose="02020603050405020304" pitchFamily="18" charset="0"/>
              </a:rPr>
              <a:t>mối</a:t>
            </a:r>
            <a:endParaRPr lang="vi-VN" sz="2800" dirty="0">
              <a:solidFill>
                <a:schemeClr val="bg1"/>
              </a:solidFill>
              <a:latin typeface="Times New Roman" panose="02020603050405020304" pitchFamily="18" charset="0"/>
              <a:cs typeface="Times New Roman" panose="02020603050405020304" pitchFamily="18" charset="0"/>
            </a:endParaRPr>
          </a:p>
        </p:txBody>
      </p:sp>
      <p:pic>
        <p:nvPicPr>
          <p:cNvPr id="13322" name="Picture 10" descr="Nấm Đông Cô Tươi | Nông Sản Online"/>
          <p:cNvPicPr>
            <a:picLocks noChangeAspect="1" noChangeArrowheads="1"/>
          </p:cNvPicPr>
          <p:nvPr/>
        </p:nvPicPr>
        <p:blipFill rotWithShape="1">
          <a:blip r:embed="rId4">
            <a:extLst>
              <a:ext uri="{28A0092B-C50C-407E-A947-70E740481C1C}">
                <a14:useLocalDpi xmlns:a14="http://schemas.microsoft.com/office/drawing/2010/main" val="0"/>
              </a:ext>
            </a:extLst>
          </a:blip>
          <a:srcRect l="5521" r="4201" b="6388"/>
          <a:stretch/>
        </p:blipFill>
        <p:spPr bwMode="auto">
          <a:xfrm>
            <a:off x="3607358" y="3480144"/>
            <a:ext cx="2914023" cy="20144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990935" y="5496193"/>
            <a:ext cx="2240696" cy="523220"/>
          </a:xfrm>
          <a:prstGeom prst="rect">
            <a:avLst/>
          </a:prstGeom>
          <a:noFill/>
        </p:spPr>
        <p:txBody>
          <a:bodyPr wrap="square" rtlCol="0">
            <a:spAutoFit/>
          </a:bodyPr>
          <a:lstStyle/>
          <a:p>
            <a:pPr algn="ctr"/>
            <a:r>
              <a:rPr lang="vi-VN" sz="2800" dirty="0">
                <a:solidFill>
                  <a:schemeClr val="bg1"/>
                </a:solidFill>
                <a:latin typeface="Times New Roman" panose="02020603050405020304" pitchFamily="18" charset="0"/>
                <a:cs typeface="Times New Roman" panose="02020603050405020304" pitchFamily="18" charset="0"/>
              </a:rPr>
              <a:t>Nấm đông cô</a:t>
            </a:r>
          </a:p>
        </p:txBody>
      </p:sp>
      <p:pic>
        <p:nvPicPr>
          <p:cNvPr id="16" name="Picture 2" descr="Nấm linh chi có tác dụng gì?"/>
          <p:cNvPicPr>
            <a:picLocks noChangeAspect="1" noChangeArrowheads="1"/>
          </p:cNvPicPr>
          <p:nvPr/>
        </p:nvPicPr>
        <p:blipFill rotWithShape="1">
          <a:blip r:embed="rId5">
            <a:extLst>
              <a:ext uri="{28A0092B-C50C-407E-A947-70E740481C1C}">
                <a14:useLocalDpi xmlns:a14="http://schemas.microsoft.com/office/drawing/2010/main" val="0"/>
              </a:ext>
            </a:extLst>
          </a:blip>
          <a:srcRect l="4612" r="5553" b="4044"/>
          <a:stretch/>
        </p:blipFill>
        <p:spPr bwMode="auto">
          <a:xfrm>
            <a:off x="8438188" y="411826"/>
            <a:ext cx="3673707" cy="245251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285278" y="2818642"/>
            <a:ext cx="2365786" cy="523220"/>
          </a:xfrm>
          <a:prstGeom prst="rect">
            <a:avLst/>
          </a:prstGeom>
          <a:noFill/>
        </p:spPr>
        <p:txBody>
          <a:bodyPr wrap="square" rtlCol="0">
            <a:spAutoFit/>
          </a:bodyPr>
          <a:lstStyle/>
          <a:p>
            <a:pPr algn="ctr"/>
            <a:r>
              <a:rPr lang="vi-VN" sz="2800" dirty="0">
                <a:solidFill>
                  <a:schemeClr val="bg1"/>
                </a:solidFill>
                <a:latin typeface="Times New Roman" panose="02020603050405020304" pitchFamily="18" charset="0"/>
                <a:cs typeface="Times New Roman" panose="02020603050405020304" pitchFamily="18" charset="0"/>
              </a:rPr>
              <a:t>Nấm linh chi</a:t>
            </a:r>
          </a:p>
        </p:txBody>
      </p:sp>
      <p:sp>
        <p:nvSpPr>
          <p:cNvPr id="19" name="TextBox 18"/>
          <p:cNvSpPr txBox="1"/>
          <p:nvPr/>
        </p:nvSpPr>
        <p:spPr>
          <a:xfrm>
            <a:off x="6673032" y="5446628"/>
            <a:ext cx="2495486" cy="523220"/>
          </a:xfrm>
          <a:prstGeom prst="rect">
            <a:avLst/>
          </a:prstGeom>
          <a:noFill/>
        </p:spPr>
        <p:txBody>
          <a:bodyPr wrap="square" rtlCol="0">
            <a:spAutoFit/>
          </a:bodyPr>
          <a:lstStyle/>
          <a:p>
            <a:pPr algn="ctr"/>
            <a:r>
              <a:rPr lang="vi-VN" sz="2800" dirty="0" smtClean="0">
                <a:solidFill>
                  <a:schemeClr val="bg1"/>
                </a:solidFill>
                <a:latin typeface="Times New Roman" panose="02020603050405020304" pitchFamily="18" charset="0"/>
                <a:cs typeface="Times New Roman" panose="02020603050405020304" pitchFamily="18" charset="0"/>
              </a:rPr>
              <a:t>Nấm</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kim</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châm</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9671539" y="5492795"/>
            <a:ext cx="1979525" cy="954107"/>
          </a:xfrm>
          <a:prstGeom prst="rect">
            <a:avLst/>
          </a:prstGeom>
          <a:noFill/>
        </p:spPr>
        <p:txBody>
          <a:bodyPr wrap="square" rtlCol="0">
            <a:spAutoFit/>
          </a:bodyPr>
          <a:lstStyle/>
          <a:p>
            <a:pPr algn="ctr"/>
            <a:r>
              <a:rPr lang="vi-VN" sz="2800" dirty="0">
                <a:solidFill>
                  <a:schemeClr val="bg1"/>
                </a:solidFill>
                <a:latin typeface="Times New Roman" panose="02020603050405020304" pitchFamily="18" charset="0"/>
                <a:cs typeface="Times New Roman" panose="02020603050405020304" pitchFamily="18" charset="0"/>
              </a:rPr>
              <a:t>Nấm </a:t>
            </a:r>
            <a:r>
              <a:rPr lang="en-US" sz="2800" dirty="0" err="1" smtClean="0">
                <a:solidFill>
                  <a:schemeClr val="bg1"/>
                </a:solidFill>
                <a:latin typeface="Times New Roman" panose="02020603050405020304" pitchFamily="18" charset="0"/>
                <a:cs typeface="Times New Roman" panose="02020603050405020304" pitchFamily="18" charset="0"/>
              </a:rPr>
              <a:t>mộc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nhĩ</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a:hlinkClick r:id="rId6" action="ppaction://hlinksldjump"/>
          </p:cNvPr>
          <p:cNvSpPr/>
          <p:nvPr/>
        </p:nvSpPr>
        <p:spPr>
          <a:xfrm>
            <a:off x="2630606" y="6091464"/>
            <a:ext cx="7266704" cy="494988"/>
          </a:xfrm>
          <a:prstGeom prst="roundRect">
            <a:avLst>
              <a:gd name="adj" fmla="val 50000"/>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667" b="1" i="1" dirty="0" err="1">
                <a:solidFill>
                  <a:schemeClr val="tx1"/>
                </a:solidFill>
              </a:rPr>
              <a:t>Một</a:t>
            </a:r>
            <a:r>
              <a:rPr lang="vi-VN" sz="2667" b="1" i="1" dirty="0">
                <a:solidFill>
                  <a:schemeClr val="tx1"/>
                </a:solidFill>
              </a:rPr>
              <a:t> </a:t>
            </a:r>
            <a:r>
              <a:rPr lang="vi-VN" sz="2667" b="1" i="1" dirty="0" err="1">
                <a:solidFill>
                  <a:schemeClr val="tx1"/>
                </a:solidFill>
              </a:rPr>
              <a:t>số</a:t>
            </a:r>
            <a:r>
              <a:rPr lang="vi-VN" sz="2667" b="1" i="1" dirty="0">
                <a:solidFill>
                  <a:schemeClr val="tx1"/>
                </a:solidFill>
              </a:rPr>
              <a:t> </a:t>
            </a:r>
            <a:r>
              <a:rPr lang="vi-VN" sz="2667" b="1" i="1" dirty="0" err="1">
                <a:solidFill>
                  <a:schemeClr val="tx1"/>
                </a:solidFill>
              </a:rPr>
              <a:t>loại</a:t>
            </a:r>
            <a:r>
              <a:rPr lang="vi-VN" sz="2667" b="1" i="1" dirty="0">
                <a:solidFill>
                  <a:schemeClr val="tx1"/>
                </a:solidFill>
              </a:rPr>
              <a:t> </a:t>
            </a:r>
            <a:r>
              <a:rPr lang="vi-VN" sz="2667" b="1" i="1" dirty="0" err="1">
                <a:solidFill>
                  <a:schemeClr val="tx1"/>
                </a:solidFill>
              </a:rPr>
              <a:t>nấm</a:t>
            </a:r>
            <a:r>
              <a:rPr lang="vi-VN" sz="2667" b="1" i="1" dirty="0">
                <a:solidFill>
                  <a:schemeClr val="tx1"/>
                </a:solidFill>
              </a:rPr>
              <a:t> thông </a:t>
            </a:r>
            <a:r>
              <a:rPr lang="vi-VN" sz="2667" b="1" i="1" dirty="0" err="1">
                <a:solidFill>
                  <a:schemeClr val="tx1"/>
                </a:solidFill>
              </a:rPr>
              <a:t>dụng</a:t>
            </a:r>
            <a:r>
              <a:rPr lang="vi-VN" sz="2667" b="1" i="1" dirty="0">
                <a:solidFill>
                  <a:schemeClr val="tx1"/>
                </a:solidFill>
              </a:rPr>
              <a:t> trong gia </a:t>
            </a:r>
            <a:r>
              <a:rPr lang="vi-VN" sz="2667" b="1" i="1" dirty="0" err="1">
                <a:solidFill>
                  <a:schemeClr val="tx1"/>
                </a:solidFill>
              </a:rPr>
              <a:t>đình</a:t>
            </a:r>
            <a:r>
              <a:rPr lang="vi-VN" sz="2667" b="1" i="1" dirty="0">
                <a:solidFill>
                  <a:schemeClr val="tx1"/>
                </a:solidFill>
              </a:rPr>
              <a:t> </a:t>
            </a:r>
          </a:p>
        </p:txBody>
      </p:sp>
      <p:pic>
        <p:nvPicPr>
          <p:cNvPr id="20" name="Picture 12" descr="Nấm Tai Mèo - Mộc Nhĩ">
            <a:extLst>
              <a:ext uri="{FF2B5EF4-FFF2-40B4-BE49-F238E27FC236}">
                <a16:creationId xmlns="" xmlns:a16="http://schemas.microsoft.com/office/drawing/2014/main" id="{447265F2-E085-4A54-80E8-EB5F44F9B23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85278" y="3457757"/>
            <a:ext cx="2593778" cy="20203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6" descr="Bật mí kỹ thuật trồng nấm rơm trên mùn cưa tại nhà đơn giản">
            <a:extLst>
              <a:ext uri="{FF2B5EF4-FFF2-40B4-BE49-F238E27FC236}">
                <a16:creationId xmlns="" xmlns:a16="http://schemas.microsoft.com/office/drawing/2014/main" id="{B19FA0CD-F1CB-48B8-B9DC-81C7C438B67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325" r="7967"/>
          <a:stretch/>
        </p:blipFill>
        <p:spPr bwMode="auto">
          <a:xfrm>
            <a:off x="2962456" y="403588"/>
            <a:ext cx="2471597" cy="23297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10" descr="8 Tác dụng của Nấm Mối món ăn siêu ngon ít người biết">
            <a:extLst>
              <a:ext uri="{FF2B5EF4-FFF2-40B4-BE49-F238E27FC236}">
                <a16:creationId xmlns="" xmlns:a16="http://schemas.microsoft.com/office/drawing/2014/main" id="{ED81A652-8AC5-4053-992C-CD993549AA5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31922"/>
          <a:stretch/>
        </p:blipFill>
        <p:spPr bwMode="auto">
          <a:xfrm>
            <a:off x="5744281" y="411826"/>
            <a:ext cx="2256719" cy="2321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 name="Picture 16" descr="Nấm Kim Châm Hàn Quốc">
            <a:extLst>
              <a:ext uri="{FF2B5EF4-FFF2-40B4-BE49-F238E27FC236}">
                <a16:creationId xmlns:a16="http://schemas.microsoft.com/office/drawing/2014/main" xmlns="" id="{F1F38147-AC3A-43D8-82DF-E1C51D41C68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49849" y="3499189"/>
            <a:ext cx="2317951" cy="19718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7668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21" grpId="0"/>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Connector 8">
            <a:extLst>
              <a:ext uri="{FF2B5EF4-FFF2-40B4-BE49-F238E27FC236}">
                <a16:creationId xmlns:a16="http://schemas.microsoft.com/office/drawing/2014/main" xmlns="" id="{1831F37A-3814-42CE-9FFB-3F118731C865}"/>
              </a:ext>
            </a:extLst>
          </p:cNvPr>
          <p:cNvSpPr/>
          <p:nvPr/>
        </p:nvSpPr>
        <p:spPr>
          <a:xfrm>
            <a:off x="8267700" y="-1071047"/>
            <a:ext cx="5791200" cy="4693848"/>
          </a:xfrm>
          <a:prstGeom prst="flowChartConnector">
            <a:avLst/>
          </a:prstGeom>
          <a:solidFill>
            <a:srgbClr val="EA6A4C">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 name="Rectangle 5">
            <a:extLst>
              <a:ext uri="{FF2B5EF4-FFF2-40B4-BE49-F238E27FC236}">
                <a16:creationId xmlns:a16="http://schemas.microsoft.com/office/drawing/2014/main" xmlns="" id="{25F8FBE3-540E-4AE8-A479-A8824FA4FC37}"/>
              </a:ext>
            </a:extLst>
          </p:cNvPr>
          <p:cNvSpPr/>
          <p:nvPr/>
        </p:nvSpPr>
        <p:spPr>
          <a:xfrm>
            <a:off x="0" y="0"/>
            <a:ext cx="10134600" cy="6858000"/>
          </a:xfrm>
          <a:prstGeom prst="rect">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xmlns="" id="{B03789C5-76DC-48E6-B5E9-B583EEE75677}"/>
              </a:ext>
            </a:extLst>
          </p:cNvPr>
          <p:cNvSpPr txBox="1"/>
          <p:nvPr/>
        </p:nvSpPr>
        <p:spPr>
          <a:xfrm>
            <a:off x="531223" y="1085267"/>
            <a:ext cx="8610600" cy="4693849"/>
          </a:xfrm>
          <a:prstGeom prst="rect">
            <a:avLst/>
          </a:prstGeom>
          <a:noFill/>
        </p:spPr>
        <p:txBody>
          <a:bodyPr wrap="square" lIns="0" tIns="0" rIns="0" bIns="0" rtlCol="0">
            <a:spAutoFit/>
          </a:bodyPr>
          <a:lstStyle/>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vi-VN" sz="2800" i="0" u="none" strike="noStrike" kern="12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mn-cs"/>
              </a:rPr>
              <a:t>Em hãy làm bộ sưu tập nấm theo hướng dẫn sau:</a:t>
            </a: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vi-VN" sz="2800" b="1" i="0" u="none" strike="noStrike" kern="12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mn-cs"/>
              </a:rPr>
              <a:t>Bước 1: </a:t>
            </a:r>
            <a:r>
              <a:rPr kumimoji="0" lang="vi-VN" sz="2800" i="0" u="none" strike="noStrike" kern="12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mn-cs"/>
              </a:rPr>
              <a:t>Quan sát và nhận dạng một số nấm, địa y qua tranh ảnh, sách giáo khoa.</a:t>
            </a: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vi-VN" sz="2800" b="1" i="0" u="none" strike="noStrike" kern="12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mn-cs"/>
              </a:rPr>
              <a:t>Bước 2: </a:t>
            </a:r>
            <a:r>
              <a:rPr kumimoji="0" lang="vi-VN" sz="2800" i="0" u="none" strike="noStrike" kern="12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mn-cs"/>
              </a:rPr>
              <a:t>Sưu tầm tranh ảnh các loại nấm trong tự nhiên, các loại địa y mọc trên cây.</a:t>
            </a: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vi-VN" sz="2800" b="1" i="0" u="none" strike="noStrike" kern="12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mn-cs"/>
              </a:rPr>
              <a:t>Bước 3: </a:t>
            </a:r>
            <a:r>
              <a:rPr kumimoji="0" lang="vi-VN" sz="2800" i="0" u="none" strike="noStrike" kern="12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mn-cs"/>
              </a:rPr>
              <a:t>Dán ảnh lên bìa cứng.</a:t>
            </a: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vi-VN" sz="2800" b="1" i="0" u="none" strike="noStrike" kern="12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mn-cs"/>
              </a:rPr>
              <a:t>Bước 4: </a:t>
            </a:r>
            <a:r>
              <a:rPr kumimoji="0" lang="vi-VN" sz="2800" i="0" u="none" strike="noStrike" kern="12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mn-cs"/>
              </a:rPr>
              <a:t>Nêu vai trò của nấm.</a:t>
            </a: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vi-VN" sz="2800" b="1" i="0" u="none" strike="noStrike" kern="12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mn-cs"/>
              </a:rPr>
              <a:t>Bước 5: </a:t>
            </a:r>
            <a:r>
              <a:rPr kumimoji="0" lang="vi-VN" sz="2800" i="0" u="none" strike="noStrike" kern="12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mn-cs"/>
              </a:rPr>
              <a:t>Cho mẫu vào hộp trong và trang trí theo chủ đề.</a:t>
            </a:r>
          </a:p>
        </p:txBody>
      </p:sp>
      <p:pic>
        <p:nvPicPr>
          <p:cNvPr id="8" name="Picture 7">
            <a:extLst>
              <a:ext uri="{FF2B5EF4-FFF2-40B4-BE49-F238E27FC236}">
                <a16:creationId xmlns:a16="http://schemas.microsoft.com/office/drawing/2014/main" xmlns="" id="{9F03F6D6-FED1-4B53-A89E-ADBCE57D40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800" y="4305300"/>
            <a:ext cx="2667000" cy="2667000"/>
          </a:xfrm>
          <a:prstGeom prst="rect">
            <a:avLst/>
          </a:prstGeom>
        </p:spPr>
      </p:pic>
      <p:sp>
        <p:nvSpPr>
          <p:cNvPr id="12" name="Frame 11">
            <a:extLst>
              <a:ext uri="{FF2B5EF4-FFF2-40B4-BE49-F238E27FC236}">
                <a16:creationId xmlns:a16="http://schemas.microsoft.com/office/drawing/2014/main" xmlns="" id="{4A618F44-54EF-4759-8F77-DC2AC93D8E81}"/>
              </a:ext>
            </a:extLst>
          </p:cNvPr>
          <p:cNvSpPr/>
          <p:nvPr/>
        </p:nvSpPr>
        <p:spPr>
          <a:xfrm>
            <a:off x="9677400" y="-14363"/>
            <a:ext cx="2590800" cy="6858000"/>
          </a:xfrm>
          <a:prstGeom prst="frame">
            <a:avLst>
              <a:gd name="adj1" fmla="val 3350"/>
            </a:avLst>
          </a:prstGeom>
          <a:solidFill>
            <a:srgbClr val="F7C6BB"/>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xmlns="" id="{DB285604-6F59-4558-905C-040A8620B81A}"/>
              </a:ext>
            </a:extLst>
          </p:cNvPr>
          <p:cNvSpPr txBox="1"/>
          <p:nvPr/>
        </p:nvSpPr>
        <p:spPr>
          <a:xfrm>
            <a:off x="2373631" y="301823"/>
            <a:ext cx="4038600" cy="615553"/>
          </a:xfrm>
          <a:prstGeom prst="rect">
            <a:avLst/>
          </a:prstGeom>
          <a:noFill/>
        </p:spPr>
        <p:txBody>
          <a:bodyPr wrap="square" lIns="0" tIns="0" rIns="0" bIns="0" rtlCol="0">
            <a:spAutoFit/>
          </a:bodyPr>
          <a:lstStyle/>
          <a:p>
            <a:pPr algn="ctr"/>
            <a:r>
              <a:rPr lang="vi-VN" sz="4000">
                <a:solidFill>
                  <a:schemeClr val="bg2">
                    <a:lumMod val="75000"/>
                  </a:schemeClr>
                </a:solidFill>
                <a:latin typeface="#9Slide04 Tinos Bold" panose="02020803070505020304" pitchFamily="18" charset="0"/>
                <a:ea typeface="#9Slide04 Tinos Bold" panose="02020803070505020304" pitchFamily="18" charset="0"/>
                <a:cs typeface="#9Slide04 Tinos Bold" panose="02020803070505020304" pitchFamily="18" charset="0"/>
              </a:rPr>
              <a:t>Làm bộ sưu tập</a:t>
            </a:r>
          </a:p>
        </p:txBody>
      </p:sp>
      <p:pic>
        <p:nvPicPr>
          <p:cNvPr id="14" name="Picture 13">
            <a:extLst>
              <a:ext uri="{FF2B5EF4-FFF2-40B4-BE49-F238E27FC236}">
                <a16:creationId xmlns:a16="http://schemas.microsoft.com/office/drawing/2014/main" xmlns="" id="{23638EAC-EF4D-4051-90F7-D107F2F26CE3}"/>
              </a:ext>
            </a:extLst>
          </p:cNvPr>
          <p:cNvPicPr>
            <a:picLocks noChangeAspect="1"/>
          </p:cNvPicPr>
          <p:nvPr/>
        </p:nvPicPr>
        <p:blipFill>
          <a:blip r:embed="rId3"/>
          <a:stretch>
            <a:fillRect/>
          </a:stretch>
        </p:blipFill>
        <p:spPr>
          <a:xfrm>
            <a:off x="9960671" y="253441"/>
            <a:ext cx="2231329" cy="4986960"/>
          </a:xfrm>
          <a:prstGeom prst="rect">
            <a:avLst/>
          </a:prstGeom>
        </p:spPr>
      </p:pic>
    </p:spTree>
    <p:extLst>
      <p:ext uri="{BB962C8B-B14F-4D97-AF65-F5344CB8AC3E}">
        <p14:creationId xmlns:p14="http://schemas.microsoft.com/office/powerpoint/2010/main" val="193481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152400"/>
            <a:ext cx="2418678" cy="2895600"/>
          </a:xfrm>
          <a:prstGeom prst="rect">
            <a:avLst/>
          </a:prstGeom>
        </p:spPr>
      </p:pic>
      <p:pic>
        <p:nvPicPr>
          <p:cNvPr id="3" name="Picture 2"/>
          <p:cNvPicPr>
            <a:picLocks noChangeAspect="1"/>
          </p:cNvPicPr>
          <p:nvPr/>
        </p:nvPicPr>
        <p:blipFill>
          <a:blip r:embed="rId3"/>
          <a:stretch>
            <a:fillRect/>
          </a:stretch>
        </p:blipFill>
        <p:spPr>
          <a:xfrm>
            <a:off x="2895600" y="178279"/>
            <a:ext cx="3004848" cy="2869721"/>
          </a:xfrm>
          <a:prstGeom prst="rect">
            <a:avLst/>
          </a:prstGeom>
        </p:spPr>
      </p:pic>
      <p:pic>
        <p:nvPicPr>
          <p:cNvPr id="4" name="Picture 3"/>
          <p:cNvPicPr>
            <a:picLocks noChangeAspect="1"/>
          </p:cNvPicPr>
          <p:nvPr/>
        </p:nvPicPr>
        <p:blipFill>
          <a:blip r:embed="rId4"/>
          <a:stretch>
            <a:fillRect/>
          </a:stretch>
        </p:blipFill>
        <p:spPr>
          <a:xfrm>
            <a:off x="304800" y="3886200"/>
            <a:ext cx="6609524" cy="2938732"/>
          </a:xfrm>
          <a:prstGeom prst="rect">
            <a:avLst/>
          </a:prstGeom>
        </p:spPr>
      </p:pic>
      <p:pic>
        <p:nvPicPr>
          <p:cNvPr id="5" name="Picture 4"/>
          <p:cNvPicPr>
            <a:picLocks noChangeAspect="1"/>
          </p:cNvPicPr>
          <p:nvPr/>
        </p:nvPicPr>
        <p:blipFill>
          <a:blip r:embed="rId5"/>
          <a:stretch>
            <a:fillRect/>
          </a:stretch>
        </p:blipFill>
        <p:spPr>
          <a:xfrm>
            <a:off x="6072570" y="152400"/>
            <a:ext cx="2638095" cy="2921479"/>
          </a:xfrm>
          <a:prstGeom prst="rect">
            <a:avLst/>
          </a:prstGeom>
        </p:spPr>
      </p:pic>
      <p:pic>
        <p:nvPicPr>
          <p:cNvPr id="6" name="Picture 5"/>
          <p:cNvPicPr>
            <a:picLocks noChangeAspect="1"/>
          </p:cNvPicPr>
          <p:nvPr/>
        </p:nvPicPr>
        <p:blipFill>
          <a:blip r:embed="rId6"/>
          <a:stretch>
            <a:fillRect/>
          </a:stretch>
        </p:blipFill>
        <p:spPr>
          <a:xfrm>
            <a:off x="8868410" y="202720"/>
            <a:ext cx="2866390" cy="2845279"/>
          </a:xfrm>
          <a:prstGeom prst="rect">
            <a:avLst/>
          </a:prstGeom>
        </p:spPr>
      </p:pic>
      <p:sp>
        <p:nvSpPr>
          <p:cNvPr id="7" name="TextBox 6"/>
          <p:cNvSpPr txBox="1"/>
          <p:nvPr/>
        </p:nvSpPr>
        <p:spPr>
          <a:xfrm>
            <a:off x="64516" y="3073879"/>
            <a:ext cx="2899245" cy="492443"/>
          </a:xfrm>
          <a:prstGeom prst="rect">
            <a:avLst/>
          </a:prstGeom>
          <a:noFill/>
        </p:spPr>
        <p:txBody>
          <a:bodyPr wrap="square" rtlCol="0">
            <a:spAutoFit/>
          </a:bodyPr>
          <a:lstStyle/>
          <a:p>
            <a:pPr algn="ctr"/>
            <a:r>
              <a:rPr lang="vi-VN" sz="2600" b="1" dirty="0">
                <a:latin typeface="Times New Roman" panose="02020603050405020304" pitchFamily="18" charset="0"/>
                <a:cs typeface="Times New Roman" panose="02020603050405020304" pitchFamily="18" charset="0"/>
              </a:rPr>
              <a:t>Nấm </a:t>
            </a:r>
            <a:r>
              <a:rPr lang="en-US" sz="2600" b="1" dirty="0" err="1" smtClean="0">
                <a:latin typeface="Times New Roman" panose="02020603050405020304" pitchFamily="18" charset="0"/>
                <a:cs typeface="Times New Roman" panose="02020603050405020304" pitchFamily="18" charset="0"/>
              </a:rPr>
              <a:t>độc</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tán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trắng</a:t>
            </a:r>
            <a:endParaRPr lang="vi-VN" sz="26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769485" y="3124200"/>
            <a:ext cx="2899245" cy="492443"/>
          </a:xfrm>
          <a:prstGeom prst="rect">
            <a:avLst/>
          </a:prstGeom>
          <a:noFill/>
        </p:spPr>
        <p:txBody>
          <a:bodyPr wrap="square" rtlCol="0">
            <a:spAutoFit/>
          </a:bodyPr>
          <a:lstStyle/>
          <a:p>
            <a:pPr algn="ctr"/>
            <a:r>
              <a:rPr lang="vi-VN" sz="2600" b="1" dirty="0">
                <a:latin typeface="Times New Roman" panose="02020603050405020304" pitchFamily="18" charset="0"/>
                <a:cs typeface="Times New Roman" panose="02020603050405020304" pitchFamily="18" charset="0"/>
              </a:rPr>
              <a:t>Nấm </a:t>
            </a:r>
            <a:r>
              <a:rPr lang="en-US" sz="2600" b="1" dirty="0" err="1" smtClean="0">
                <a:latin typeface="Times New Roman" panose="02020603050405020304" pitchFamily="18" charset="0"/>
                <a:cs typeface="Times New Roman" panose="02020603050405020304" pitchFamily="18" charset="0"/>
              </a:rPr>
              <a:t>độc</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đỏ</a:t>
            </a:r>
            <a:endParaRPr lang="vi-VN" sz="26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941994" y="2989053"/>
            <a:ext cx="2899245" cy="892552"/>
          </a:xfrm>
          <a:prstGeom prst="rect">
            <a:avLst/>
          </a:prstGeom>
          <a:noFill/>
        </p:spPr>
        <p:txBody>
          <a:bodyPr wrap="square" rtlCol="0">
            <a:spAutoFit/>
          </a:bodyPr>
          <a:lstStyle/>
          <a:p>
            <a:pPr algn="ctr"/>
            <a:r>
              <a:rPr lang="en-US" sz="2600" b="1" dirty="0" err="1">
                <a:latin typeface="Times New Roman" panose="02020603050405020304" pitchFamily="18" charset="0"/>
                <a:cs typeface="Times New Roman" panose="02020603050405020304" pitchFamily="18" charset="0"/>
              </a:rPr>
              <a:t>Nấm</a:t>
            </a:r>
            <a:r>
              <a:rPr lang="en-US" sz="2600" b="1" dirty="0">
                <a:latin typeface="Times New Roman" panose="02020603050405020304" pitchFamily="18" charset="0"/>
                <a:cs typeface="Times New Roman" panose="02020603050405020304" pitchFamily="18" charset="0"/>
              </a:rPr>
              <a:t> ô </a:t>
            </a:r>
            <a:r>
              <a:rPr lang="en-US" sz="2600" b="1" dirty="0" err="1">
                <a:latin typeface="Times New Roman" panose="02020603050405020304" pitchFamily="18" charset="0"/>
                <a:cs typeface="Times New Roman" panose="02020603050405020304" pitchFamily="18" charset="0"/>
              </a:rPr>
              <a:t>tán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trắng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phiến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xanh</a:t>
            </a:r>
            <a:endParaRPr lang="vi-VN" sz="2600" b="1" dirty="0">
              <a:solidFill>
                <a:schemeClr val="tx2"/>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8812551" y="3189107"/>
            <a:ext cx="2899245" cy="492443"/>
          </a:xfrm>
          <a:prstGeom prst="rect">
            <a:avLst/>
          </a:prstGeom>
          <a:noFill/>
        </p:spPr>
        <p:txBody>
          <a:bodyPr wrap="square" rtlCol="0">
            <a:spAutoFit/>
          </a:bodyPr>
          <a:lstStyle/>
          <a:p>
            <a:pPr algn="ctr"/>
            <a:r>
              <a:rPr lang="en-US" sz="2600" b="1" dirty="0" err="1">
                <a:latin typeface="Times New Roman" panose="02020603050405020304" pitchFamily="18" charset="0"/>
                <a:cs typeface="Times New Roman" panose="02020603050405020304" pitchFamily="18" charset="0"/>
              </a:rPr>
              <a:t>Nấm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thức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thần</a:t>
            </a:r>
            <a:endParaRPr lang="vi-VN" sz="2600" b="1" dirty="0">
              <a:solidFill>
                <a:schemeClr val="tx2"/>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7261042" y="4572000"/>
            <a:ext cx="2899245" cy="892552"/>
          </a:xfrm>
          <a:prstGeom prst="rect">
            <a:avLst/>
          </a:prstGeom>
          <a:noFill/>
        </p:spPr>
        <p:txBody>
          <a:bodyPr wrap="square" rtlCol="0">
            <a:spAutoFit/>
          </a:bodyPr>
          <a:lstStyle/>
          <a:p>
            <a:pPr algn="ctr"/>
            <a:r>
              <a:rPr lang="en-US" sz="2600" b="1" dirty="0" err="1">
                <a:latin typeface="Times New Roman" panose="02020603050405020304" pitchFamily="18" charset="0"/>
                <a:cs typeface="Times New Roman" panose="02020603050405020304" pitchFamily="18" charset="0"/>
              </a:rPr>
              <a:t>Nấm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mũ</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khía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nâu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xám</a:t>
            </a:r>
            <a:endParaRPr lang="vi-VN" sz="26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7719130"/>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Connector 8">
            <a:extLst>
              <a:ext uri="{FF2B5EF4-FFF2-40B4-BE49-F238E27FC236}">
                <a16:creationId xmlns:a16="http://schemas.microsoft.com/office/drawing/2014/main" xmlns="" id="{1831F37A-3814-42CE-9FFB-3F118731C865}"/>
              </a:ext>
            </a:extLst>
          </p:cNvPr>
          <p:cNvSpPr/>
          <p:nvPr/>
        </p:nvSpPr>
        <p:spPr>
          <a:xfrm>
            <a:off x="8267700" y="55560"/>
            <a:ext cx="3924300" cy="3144840"/>
          </a:xfrm>
          <a:prstGeom prst="flowChartConnector">
            <a:avLst/>
          </a:prstGeom>
          <a:solidFill>
            <a:srgbClr val="EA6A4C">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25F8FBE3-540E-4AE8-A479-A8824FA4FC37}"/>
              </a:ext>
            </a:extLst>
          </p:cNvPr>
          <p:cNvSpPr/>
          <p:nvPr/>
        </p:nvSpPr>
        <p:spPr>
          <a:xfrm>
            <a:off x="0" y="0"/>
            <a:ext cx="2895600" cy="6858000"/>
          </a:xfrm>
          <a:prstGeom prst="rect">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dụng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cụ</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mẫu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tranh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ảnh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thực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hành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quan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loại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nấm</a:t>
            </a:r>
            <a:endParaRPr lang="en-US" sz="3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B03789C5-76DC-48E6-B5E9-B583EEE75677}"/>
              </a:ext>
            </a:extLst>
          </p:cNvPr>
          <p:cNvSpPr txBox="1"/>
          <p:nvPr/>
        </p:nvSpPr>
        <p:spPr>
          <a:xfrm>
            <a:off x="3276600" y="649296"/>
            <a:ext cx="8610600" cy="991041"/>
          </a:xfrm>
          <a:prstGeom prst="rect">
            <a:avLst/>
          </a:prstGeom>
          <a:noFill/>
        </p:spPr>
        <p:txBody>
          <a:bodyPr wrap="square" lIns="0" tIns="0" rIns="0" bIns="0" rtlCol="0">
            <a:spAutoFit/>
          </a:bodyPr>
          <a:lstStyle/>
          <a:p>
            <a:pPr algn="just">
              <a:lnSpc>
                <a:spcPct val="115000"/>
              </a:lnSpc>
              <a:spcBef>
                <a:spcPts val="600"/>
              </a:spcBef>
              <a:spcAft>
                <a:spcPts val="600"/>
              </a:spcAft>
            </a:pPr>
            <a:r>
              <a:rPr lang="en-US" sz="2800" b="1" dirty="0" err="1" smtClean="0">
                <a:solidFill>
                  <a:srgbClr val="000000"/>
                </a:solidFill>
                <a:latin typeface="Times New Roman" panose="02020603050405020304" pitchFamily="18" charset="0"/>
                <a:ea typeface="Calibri" panose="020F0502020204030204" pitchFamily="34" charset="0"/>
              </a:rPr>
              <a:t>Dụng</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cụ</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Kính</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lúp</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cầm</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tay</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panh</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kim</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mũi</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nhọn</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đĩa</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kính</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đồng</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hồ</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găng</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tay</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khẩu</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trang</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cá</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nhân</a:t>
            </a:r>
            <a:r>
              <a:rPr lang="en-US" sz="2800" dirty="0" smtClean="0">
                <a:solidFill>
                  <a:srgbClr val="000000"/>
                </a:solidFill>
                <a:latin typeface="Times New Roman" panose="02020603050405020304" pitchFamily="18" charset="0"/>
                <a:ea typeface="Calibri" panose="020F0502020204030204" pitchFamily="34" charset="0"/>
              </a:rPr>
              <a:t>.</a:t>
            </a:r>
            <a:endParaRPr lang="en-US" sz="2800" b="1" dirty="0" smtClean="0">
              <a:solidFill>
                <a:srgbClr val="000000"/>
              </a:solidFill>
              <a:latin typeface="Times New Roman" panose="02020603050405020304" pitchFamily="18" charset="0"/>
              <a:ea typeface="Calibri" panose="020F0502020204030204" pitchFamily="34" charset="0"/>
            </a:endParaRPr>
          </a:p>
        </p:txBody>
      </p:sp>
      <p:sp>
        <p:nvSpPr>
          <p:cNvPr id="12" name="Frame 11">
            <a:extLst>
              <a:ext uri="{FF2B5EF4-FFF2-40B4-BE49-F238E27FC236}">
                <a16:creationId xmlns:a16="http://schemas.microsoft.com/office/drawing/2014/main" xmlns="" id="{4A618F44-54EF-4759-8F77-DC2AC93D8E81}"/>
              </a:ext>
            </a:extLst>
          </p:cNvPr>
          <p:cNvSpPr/>
          <p:nvPr/>
        </p:nvSpPr>
        <p:spPr>
          <a:xfrm>
            <a:off x="76200" y="208164"/>
            <a:ext cx="2729947" cy="6441672"/>
          </a:xfrm>
          <a:prstGeom prst="frame">
            <a:avLst>
              <a:gd name="adj1" fmla="val 3350"/>
            </a:avLst>
          </a:prstGeom>
          <a:solidFill>
            <a:srgbClr val="F7C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1">
            <a:extLst>
              <a:ext uri="{FF2B5EF4-FFF2-40B4-BE49-F238E27FC236}">
                <a16:creationId xmlns:a16="http://schemas.microsoft.com/office/drawing/2014/main" xmlns="" id="{D4889782-F66F-41D2-A37A-AA54E47D7AD6}"/>
              </a:ext>
            </a:extLst>
          </p:cNvPr>
          <p:cNvPicPr>
            <a:picLocks noChangeAspect="1"/>
          </p:cNvPicPr>
          <p:nvPr/>
        </p:nvPicPr>
        <p:blipFill>
          <a:blip r:embed="rId2"/>
          <a:stretch>
            <a:fillRect/>
          </a:stretch>
        </p:blipFill>
        <p:spPr>
          <a:xfrm>
            <a:off x="10186483" y="4837505"/>
            <a:ext cx="2018769" cy="1964935"/>
          </a:xfrm>
          <a:prstGeom prst="rect">
            <a:avLst/>
          </a:prstGeom>
        </p:spPr>
      </p:pic>
      <p:sp>
        <p:nvSpPr>
          <p:cNvPr id="13" name="TextBox 12">
            <a:extLst>
              <a:ext uri="{FF2B5EF4-FFF2-40B4-BE49-F238E27FC236}">
                <a16:creationId xmlns:a16="http://schemas.microsoft.com/office/drawing/2014/main" xmlns="" id="{B03789C5-76DC-48E6-B5E9-B583EEE75677}"/>
              </a:ext>
            </a:extLst>
          </p:cNvPr>
          <p:cNvSpPr txBox="1"/>
          <p:nvPr/>
        </p:nvSpPr>
        <p:spPr>
          <a:xfrm>
            <a:off x="3303373" y="1924848"/>
            <a:ext cx="8610600" cy="430887"/>
          </a:xfrm>
          <a:prstGeom prst="rect">
            <a:avLst/>
          </a:prstGeom>
          <a:noFill/>
        </p:spPr>
        <p:txBody>
          <a:bodyPr wrap="square" lIns="0" tIns="0" rIns="0" bIns="0" rtlCol="0">
            <a:spAutoFit/>
          </a:bodyPr>
          <a:lstStyle/>
          <a:p>
            <a:r>
              <a:rPr lang="vi-VN" sz="2800" b="1" dirty="0">
                <a:latin typeface="Times New Roman" panose="02020603050405020304" pitchFamily="18" charset="0"/>
                <a:cs typeface="Times New Roman" panose="02020603050405020304" pitchFamily="18" charset="0"/>
              </a:rPr>
              <a:t>Mẫu vật: </a:t>
            </a:r>
            <a:r>
              <a:rPr lang="vi-VN" sz="2800" dirty="0">
                <a:latin typeface="Times New Roman" panose="02020603050405020304" pitchFamily="18" charset="0"/>
                <a:cs typeface="Times New Roman" panose="02020603050405020304" pitchFamily="18" charset="0"/>
              </a:rPr>
              <a:t>Một số loại nấm phổ biến (tuỳ điều kiện thực tế).</a:t>
            </a:r>
            <a:endParaRPr lang="en-US" sz="2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B03789C5-76DC-48E6-B5E9-B583EEE75677}"/>
              </a:ext>
            </a:extLst>
          </p:cNvPr>
          <p:cNvSpPr txBox="1"/>
          <p:nvPr/>
        </p:nvSpPr>
        <p:spPr>
          <a:xfrm>
            <a:off x="3338384" y="2696325"/>
            <a:ext cx="8610600" cy="861774"/>
          </a:xfrm>
          <a:prstGeom prst="rect">
            <a:avLst/>
          </a:prstGeom>
          <a:noFill/>
        </p:spPr>
        <p:txBody>
          <a:bodyPr wrap="square" lIns="0" tIns="0" rIns="0" bIns="0" rtlCol="0">
            <a:spAutoFit/>
          </a:bodyPr>
          <a:lstStyle/>
          <a:p>
            <a:r>
              <a:rPr lang="vi-VN" sz="2800" b="1" dirty="0">
                <a:latin typeface="Times New Roman" panose="02020603050405020304" pitchFamily="18" charset="0"/>
                <a:cs typeface="Times New Roman" panose="02020603050405020304" pitchFamily="18" charset="0"/>
              </a:rPr>
              <a:t>Bộ tranh ảnh</a:t>
            </a:r>
            <a:r>
              <a:rPr lang="vi-VN" sz="2800" dirty="0">
                <a:latin typeface="Times New Roman" panose="02020603050405020304" pitchFamily="18" charset="0"/>
                <a:cs typeface="Times New Roman" panose="02020603050405020304" pitchFamily="18" charset="0"/>
              </a:rPr>
              <a:t>: Tranh/ ảnh chụp một số loài nấm (nấm mộc nhĩ, nấm rơm, nấm hương, nấm mốc,...).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551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Connector 8">
            <a:extLst>
              <a:ext uri="{FF2B5EF4-FFF2-40B4-BE49-F238E27FC236}">
                <a16:creationId xmlns:a16="http://schemas.microsoft.com/office/drawing/2014/main" xmlns="" id="{1831F37A-3814-42CE-9FFB-3F118731C865}"/>
              </a:ext>
            </a:extLst>
          </p:cNvPr>
          <p:cNvSpPr/>
          <p:nvPr/>
        </p:nvSpPr>
        <p:spPr>
          <a:xfrm>
            <a:off x="8267700" y="55560"/>
            <a:ext cx="3924300" cy="3144840"/>
          </a:xfrm>
          <a:prstGeom prst="flowChartConnector">
            <a:avLst/>
          </a:prstGeom>
          <a:solidFill>
            <a:srgbClr val="EA6A4C">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25F8FBE3-540E-4AE8-A479-A8824FA4FC37}"/>
              </a:ext>
            </a:extLst>
          </p:cNvPr>
          <p:cNvSpPr/>
          <p:nvPr/>
        </p:nvSpPr>
        <p:spPr>
          <a:xfrm>
            <a:off x="0" y="0"/>
            <a:ext cx="2895600" cy="6858000"/>
          </a:xfrm>
          <a:prstGeom prst="rect">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B03789C5-76DC-48E6-B5E9-B583EEE75677}"/>
              </a:ext>
            </a:extLst>
          </p:cNvPr>
          <p:cNvSpPr txBox="1"/>
          <p:nvPr/>
        </p:nvSpPr>
        <p:spPr>
          <a:xfrm>
            <a:off x="3200400" y="1219200"/>
            <a:ext cx="8610600" cy="4693849"/>
          </a:xfrm>
          <a:prstGeom prst="rect">
            <a:avLst/>
          </a:prstGeom>
          <a:noFill/>
        </p:spPr>
        <p:txBody>
          <a:bodyPr wrap="square" lIns="0" tIns="0" rIns="0" bIns="0" rtlCol="0">
            <a:spAutoFit/>
          </a:bodyPr>
          <a:lstStyle/>
          <a:p>
            <a:pPr algn="just">
              <a:lnSpc>
                <a:spcPct val="115000"/>
              </a:lnSpc>
              <a:spcBef>
                <a:spcPts val="600"/>
              </a:spcBef>
              <a:spcAft>
                <a:spcPts val="600"/>
              </a:spcAft>
            </a:pPr>
            <a:r>
              <a:rPr lang="en-US" sz="2800" b="1" dirty="0" err="1">
                <a:solidFill>
                  <a:srgbClr val="000000"/>
                </a:solidFill>
                <a:effectLst/>
                <a:latin typeface="Times New Roman" panose="02020603050405020304" pitchFamily="18" charset="0"/>
                <a:ea typeface="Calibri" panose="020F0502020204030204" pitchFamily="34" charset="0"/>
              </a:rPr>
              <a:t>Bước</a:t>
            </a:r>
            <a:r>
              <a:rPr lang="en-US" sz="2800" b="1" dirty="0">
                <a:solidFill>
                  <a:srgbClr val="000000"/>
                </a:solidFill>
                <a:effectLst/>
                <a:latin typeface="Times New Roman" panose="02020603050405020304" pitchFamily="18" charset="0"/>
                <a:ea typeface="Calibri" panose="020F0502020204030204" pitchFamily="34" charset="0"/>
              </a:rPr>
              <a:t> 1: </a:t>
            </a:r>
            <a:r>
              <a:rPr lang="en-US" sz="2800" dirty="0" err="1">
                <a:solidFill>
                  <a:srgbClr val="000000"/>
                </a:solidFill>
                <a:effectLst/>
                <a:latin typeface="Times New Roman" panose="02020603050405020304" pitchFamily="18" charset="0"/>
                <a:ea typeface="Calibri" panose="020F0502020204030204" pitchFamily="34" charset="0"/>
              </a:rPr>
              <a:t>Đeo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găng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tay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khẩu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trang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nhân</a:t>
            </a:r>
            <a:r>
              <a:rPr lang="en-US" sz="2800" dirty="0">
                <a:solidFill>
                  <a:srgbClr val="000000"/>
                </a:solidFill>
                <a:effectLst/>
                <a:latin typeface="Times New Roman" panose="02020603050405020304" pitchFamily="18" charset="0"/>
                <a:ea typeface="Calibri" panose="020F0502020204030204" pitchFamily="34" charset="0"/>
              </a:rPr>
              <a:t>.</a:t>
            </a:r>
          </a:p>
          <a:p>
            <a:pPr algn="just">
              <a:lnSpc>
                <a:spcPct val="115000"/>
              </a:lnSpc>
              <a:spcBef>
                <a:spcPts val="600"/>
              </a:spcBef>
              <a:spcAft>
                <a:spcPts val="600"/>
              </a:spcAft>
            </a:pPr>
            <a:r>
              <a:rPr lang="en-US" sz="2800" b="1" dirty="0" err="1">
                <a:solidFill>
                  <a:srgbClr val="000000"/>
                </a:solidFill>
                <a:effectLst/>
                <a:latin typeface="Times New Roman" panose="02020603050405020304" pitchFamily="18" charset="0"/>
                <a:ea typeface="Calibri" panose="020F0502020204030204" pitchFamily="34" charset="0"/>
              </a:rPr>
              <a:t>Bước</a:t>
            </a:r>
            <a:r>
              <a:rPr lang="en-US" sz="2800" b="1" dirty="0">
                <a:solidFill>
                  <a:srgbClr val="000000"/>
                </a:solidFill>
                <a:effectLst/>
                <a:latin typeface="Times New Roman" panose="02020603050405020304" pitchFamily="18" charset="0"/>
                <a:ea typeface="Calibri" panose="020F0502020204030204" pitchFamily="34" charset="0"/>
              </a:rPr>
              <a:t> 2: </a:t>
            </a:r>
            <a:r>
              <a:rPr lang="en-US" sz="2800" dirty="0">
                <a:solidFill>
                  <a:srgbClr val="000000"/>
                </a:solidFill>
                <a:effectLst/>
                <a:latin typeface="Times New Roman" panose="02020603050405020304" pitchFamily="18" charset="0"/>
                <a:ea typeface="Calibri" panose="020F0502020204030204" pitchFamily="34" charset="0"/>
              </a:rPr>
              <a:t>Quan </a:t>
            </a:r>
            <a:r>
              <a:rPr lang="en-US" sz="2800" dirty="0" err="1">
                <a:solidFill>
                  <a:srgbClr val="000000"/>
                </a:solidFill>
                <a:effectLst/>
                <a:latin typeface="Times New Roman" panose="02020603050405020304" pitchFamily="18" charset="0"/>
                <a:ea typeface="Calibri" panose="020F0502020204030204" pitchFamily="34" charset="0"/>
              </a:rPr>
              <a:t>sát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bằng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mắt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thường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mô</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màu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sắc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vở</a:t>
            </a:r>
            <a:r>
              <a:rPr lang="en-US" sz="2800" dirty="0">
                <a:solidFill>
                  <a:srgbClr val="000000"/>
                </a:solidFill>
                <a:effectLst/>
                <a:latin typeface="Times New Roman" panose="02020603050405020304" pitchFamily="18" charset="0"/>
                <a:ea typeface="Calibri" panose="020F0502020204030204" pitchFamily="34" charset="0"/>
              </a:rPr>
              <a:t>.</a:t>
            </a:r>
          </a:p>
          <a:p>
            <a:pPr algn="just">
              <a:lnSpc>
                <a:spcPct val="115000"/>
              </a:lnSpc>
              <a:spcBef>
                <a:spcPts val="600"/>
              </a:spcBef>
              <a:spcAft>
                <a:spcPts val="600"/>
              </a:spcAft>
            </a:pPr>
            <a:r>
              <a:rPr lang="en-US" sz="2800" b="1" dirty="0" err="1">
                <a:solidFill>
                  <a:srgbClr val="000000"/>
                </a:solidFill>
                <a:effectLst/>
                <a:latin typeface="Times New Roman" panose="02020603050405020304" pitchFamily="18" charset="0"/>
                <a:ea typeface="Calibri" panose="020F0502020204030204" pitchFamily="34" charset="0"/>
              </a:rPr>
              <a:t>Bước</a:t>
            </a:r>
            <a:r>
              <a:rPr lang="en-US" sz="2800" b="1" dirty="0">
                <a:solidFill>
                  <a:srgbClr val="000000"/>
                </a:solidFill>
                <a:effectLst/>
                <a:latin typeface="Times New Roman" panose="02020603050405020304" pitchFamily="18" charset="0"/>
                <a:ea typeface="Calibri" panose="020F0502020204030204" pitchFamily="34" charset="0"/>
              </a:rPr>
              <a:t> 3: </a:t>
            </a:r>
            <a:r>
              <a:rPr lang="en-US" sz="2800" dirty="0">
                <a:solidFill>
                  <a:srgbClr val="000000"/>
                </a:solidFill>
                <a:effectLst/>
                <a:latin typeface="Times New Roman" panose="02020603050405020304" pitchFamily="18" charset="0"/>
                <a:ea typeface="Calibri" panose="020F0502020204030204" pitchFamily="34" charset="0"/>
              </a:rPr>
              <a:t>Quan </a:t>
            </a:r>
            <a:r>
              <a:rPr lang="en-US" sz="2800" dirty="0" err="1">
                <a:solidFill>
                  <a:srgbClr val="000000"/>
                </a:solidFill>
                <a:effectLst/>
                <a:latin typeface="Times New Roman" panose="02020603050405020304" pitchFamily="18" charset="0"/>
                <a:ea typeface="Calibri" panose="020F0502020204030204" pitchFamily="34" charset="0"/>
              </a:rPr>
              <a:t>sát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mốc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bằng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kính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lúp</a:t>
            </a:r>
            <a:r>
              <a:rPr lang="en-US" sz="2800" dirty="0">
                <a:solidFill>
                  <a:srgbClr val="000000"/>
                </a:solidFill>
                <a:effectLst/>
                <a:latin typeface="Times New Roman" panose="02020603050405020304" pitchFamily="18" charset="0"/>
                <a:ea typeface="Calibri" panose="020F0502020204030204" pitchFamily="34" charset="0"/>
              </a:rPr>
              <a:t>:</a:t>
            </a:r>
          </a:p>
          <a:p>
            <a:pPr algn="just">
              <a:lnSpc>
                <a:spcPct val="115000"/>
              </a:lnSpc>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Dùng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kim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mũi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nhọn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lấy</a:t>
            </a:r>
            <a:r>
              <a:rPr lang="en-US" sz="2800" dirty="0">
                <a:solidFill>
                  <a:srgbClr val="000000"/>
                </a:solidFill>
                <a:effectLst/>
                <a:latin typeface="Times New Roman" panose="02020603050405020304" pitchFamily="18" charset="0"/>
                <a:ea typeface="Calibri" panose="020F0502020204030204" pitchFamily="34" charset="0"/>
              </a:rPr>
              <a:t> 1 </a:t>
            </a:r>
            <a:r>
              <a:rPr lang="en-US" sz="2800" dirty="0" err="1">
                <a:solidFill>
                  <a:srgbClr val="000000"/>
                </a:solidFill>
                <a:effectLst/>
                <a:latin typeface="Times New Roman" panose="02020603050405020304" pitchFamily="18" charset="0"/>
                <a:ea typeface="Calibri" panose="020F0502020204030204" pitchFamily="34" charset="0"/>
              </a:rPr>
              <a:t>phần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mốc</a:t>
            </a:r>
            <a:r>
              <a:rPr lang="en-US" sz="2800" dirty="0">
                <a:solidFill>
                  <a:srgbClr val="000000"/>
                </a:solidFill>
                <a:effectLst/>
                <a:latin typeface="Times New Roman" panose="02020603050405020304" pitchFamily="18" charset="0"/>
                <a:ea typeface="Calibri" panose="020F0502020204030204" pitchFamily="34" charset="0"/>
              </a:rPr>
              <a:t> ra </a:t>
            </a:r>
            <a:r>
              <a:rPr lang="en-US" sz="2800" dirty="0" err="1">
                <a:solidFill>
                  <a:srgbClr val="000000"/>
                </a:solidFill>
                <a:effectLst/>
                <a:latin typeface="Times New Roman" panose="02020603050405020304" pitchFamily="18" charset="0"/>
                <a:ea typeface="Calibri" panose="020F0502020204030204" pitchFamily="34" charset="0"/>
              </a:rPr>
              <a:t>đĩa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hồ</a:t>
            </a:r>
            <a:r>
              <a:rPr lang="en-US" sz="2800" dirty="0">
                <a:solidFill>
                  <a:srgbClr val="000000"/>
                </a:solidFill>
                <a:effectLst/>
                <a:latin typeface="Times New Roman" panose="02020603050405020304" pitchFamily="18" charset="0"/>
                <a:ea typeface="Calibri" panose="020F0502020204030204" pitchFamily="34" charset="0"/>
              </a:rPr>
              <a:t>.</a:t>
            </a:r>
          </a:p>
          <a:p>
            <a:pPr algn="just">
              <a:lnSpc>
                <a:spcPct val="115000"/>
              </a:lnSpc>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Dàn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mỏng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mốc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dùng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kính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lúp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cầm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tay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quan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nấm</a:t>
            </a:r>
            <a:r>
              <a:rPr lang="en-US" sz="2800" dirty="0">
                <a:solidFill>
                  <a:srgbClr val="000000"/>
                </a:solidFill>
                <a:effectLst/>
                <a:latin typeface="Times New Roman" panose="02020603050405020304" pitchFamily="18" charset="0"/>
                <a:ea typeface="Calibri" panose="020F0502020204030204" pitchFamily="34" charset="0"/>
              </a:rPr>
              <a:t>.</a:t>
            </a:r>
          </a:p>
          <a:p>
            <a:pPr algn="just">
              <a:lnSpc>
                <a:spcPct val="115000"/>
              </a:lnSpc>
              <a:spcBef>
                <a:spcPts val="600"/>
              </a:spcBef>
              <a:spcAft>
                <a:spcPts val="600"/>
              </a:spcAft>
            </a:pPr>
            <a:r>
              <a:rPr lang="en-US" sz="2800" b="1" dirty="0" err="1">
                <a:solidFill>
                  <a:srgbClr val="000000"/>
                </a:solidFill>
                <a:effectLst/>
                <a:latin typeface="Times New Roman" panose="02020603050405020304" pitchFamily="18" charset="0"/>
                <a:ea typeface="Calibri" panose="020F0502020204030204" pitchFamily="34" charset="0"/>
              </a:rPr>
              <a:t>Bước</a:t>
            </a:r>
            <a:r>
              <a:rPr lang="en-US" sz="2800" b="1" dirty="0">
                <a:solidFill>
                  <a:srgbClr val="000000"/>
                </a:solidFill>
                <a:effectLst/>
                <a:latin typeface="Times New Roman" panose="02020603050405020304" pitchFamily="18" charset="0"/>
                <a:ea typeface="Calibri" panose="020F0502020204030204" pitchFamily="34" charset="0"/>
              </a:rPr>
              <a:t> 4: </a:t>
            </a:r>
            <a:r>
              <a:rPr lang="en-US" sz="2800" dirty="0" err="1">
                <a:solidFill>
                  <a:srgbClr val="000000"/>
                </a:solidFill>
                <a:effectLst/>
                <a:latin typeface="Times New Roman" panose="02020603050405020304" pitchFamily="18" charset="0"/>
                <a:ea typeface="Calibri" panose="020F0502020204030204" pitchFamily="34" charset="0"/>
              </a:rPr>
              <a:t>Vẽ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mốc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em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quan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a:t>
            </a:r>
          </a:p>
        </p:txBody>
      </p:sp>
      <p:pic>
        <p:nvPicPr>
          <p:cNvPr id="10" name="Picture 9">
            <a:extLst>
              <a:ext uri="{FF2B5EF4-FFF2-40B4-BE49-F238E27FC236}">
                <a16:creationId xmlns:a16="http://schemas.microsoft.com/office/drawing/2014/main" xmlns="" id="{6BA55299-2B90-460D-951F-CD63E5D97CE1}"/>
              </a:ext>
            </a:extLst>
          </p:cNvPr>
          <p:cNvPicPr>
            <a:picLocks noChangeAspect="1"/>
          </p:cNvPicPr>
          <p:nvPr/>
        </p:nvPicPr>
        <p:blipFill>
          <a:blip r:embed="rId2"/>
          <a:stretch>
            <a:fillRect/>
          </a:stretch>
        </p:blipFill>
        <p:spPr>
          <a:xfrm>
            <a:off x="2895600" y="299257"/>
            <a:ext cx="8382727" cy="963251"/>
          </a:xfrm>
          <a:prstGeom prst="rect">
            <a:avLst/>
          </a:prstGeom>
        </p:spPr>
      </p:pic>
      <p:pic>
        <p:nvPicPr>
          <p:cNvPr id="11" name="Picture 10">
            <a:extLst>
              <a:ext uri="{FF2B5EF4-FFF2-40B4-BE49-F238E27FC236}">
                <a16:creationId xmlns:a16="http://schemas.microsoft.com/office/drawing/2014/main" xmlns="" id="{9A5392CD-BB49-490B-81FB-379F0E4CA91C}"/>
              </a:ext>
            </a:extLst>
          </p:cNvPr>
          <p:cNvPicPr>
            <a:picLocks noChangeAspect="1"/>
          </p:cNvPicPr>
          <p:nvPr/>
        </p:nvPicPr>
        <p:blipFill>
          <a:blip r:embed="rId3"/>
          <a:stretch>
            <a:fillRect/>
          </a:stretch>
        </p:blipFill>
        <p:spPr>
          <a:xfrm>
            <a:off x="-138832" y="1283773"/>
            <a:ext cx="2926334" cy="3926164"/>
          </a:xfrm>
          <a:prstGeom prst="rect">
            <a:avLst/>
          </a:prstGeom>
        </p:spPr>
      </p:pic>
      <p:sp>
        <p:nvSpPr>
          <p:cNvPr id="12" name="Frame 11">
            <a:extLst>
              <a:ext uri="{FF2B5EF4-FFF2-40B4-BE49-F238E27FC236}">
                <a16:creationId xmlns:a16="http://schemas.microsoft.com/office/drawing/2014/main" xmlns="" id="{4A618F44-54EF-4759-8F77-DC2AC93D8E81}"/>
              </a:ext>
            </a:extLst>
          </p:cNvPr>
          <p:cNvSpPr/>
          <p:nvPr/>
        </p:nvSpPr>
        <p:spPr>
          <a:xfrm>
            <a:off x="167767" y="208164"/>
            <a:ext cx="2590800" cy="6441672"/>
          </a:xfrm>
          <a:prstGeom prst="frame">
            <a:avLst>
              <a:gd name="adj1" fmla="val 3350"/>
            </a:avLst>
          </a:prstGeom>
          <a:solidFill>
            <a:srgbClr val="F7C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1">
            <a:extLst>
              <a:ext uri="{FF2B5EF4-FFF2-40B4-BE49-F238E27FC236}">
                <a16:creationId xmlns:a16="http://schemas.microsoft.com/office/drawing/2014/main" xmlns="" id="{D4889782-F66F-41D2-A37A-AA54E47D7AD6}"/>
              </a:ext>
            </a:extLst>
          </p:cNvPr>
          <p:cNvPicPr>
            <a:picLocks noChangeAspect="1"/>
          </p:cNvPicPr>
          <p:nvPr/>
        </p:nvPicPr>
        <p:blipFill>
          <a:blip r:embed="rId4"/>
          <a:stretch>
            <a:fillRect/>
          </a:stretch>
        </p:blipFill>
        <p:spPr>
          <a:xfrm>
            <a:off x="10186483" y="4837505"/>
            <a:ext cx="2018769" cy="1964935"/>
          </a:xfrm>
          <a:prstGeom prst="rect">
            <a:avLst/>
          </a:prstGeom>
        </p:spPr>
      </p:pic>
    </p:spTree>
    <p:extLst>
      <p:ext uri="{BB962C8B-B14F-4D97-AF65-F5344CB8AC3E}">
        <p14:creationId xmlns:p14="http://schemas.microsoft.com/office/powerpoint/2010/main" val="272504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Connector 8">
            <a:extLst>
              <a:ext uri="{FF2B5EF4-FFF2-40B4-BE49-F238E27FC236}">
                <a16:creationId xmlns:a16="http://schemas.microsoft.com/office/drawing/2014/main" xmlns="" id="{1831F37A-3814-42CE-9FFB-3F118731C865}"/>
              </a:ext>
            </a:extLst>
          </p:cNvPr>
          <p:cNvSpPr/>
          <p:nvPr/>
        </p:nvSpPr>
        <p:spPr>
          <a:xfrm>
            <a:off x="-838201" y="-472806"/>
            <a:ext cx="3893359" cy="3393808"/>
          </a:xfrm>
          <a:prstGeom prst="flowChartConnector">
            <a:avLst/>
          </a:prstGeom>
          <a:solidFill>
            <a:srgbClr val="EA6A4C">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25F8FBE3-540E-4AE8-A479-A8824FA4FC37}"/>
              </a:ext>
            </a:extLst>
          </p:cNvPr>
          <p:cNvSpPr/>
          <p:nvPr/>
        </p:nvSpPr>
        <p:spPr>
          <a:xfrm>
            <a:off x="-3105482" y="0"/>
            <a:ext cx="2895600" cy="6858000"/>
          </a:xfrm>
          <a:prstGeom prst="rect">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ame 11">
            <a:extLst>
              <a:ext uri="{FF2B5EF4-FFF2-40B4-BE49-F238E27FC236}">
                <a16:creationId xmlns:a16="http://schemas.microsoft.com/office/drawing/2014/main" xmlns="" id="{4A618F44-54EF-4759-8F77-DC2AC93D8E81}"/>
              </a:ext>
            </a:extLst>
          </p:cNvPr>
          <p:cNvSpPr/>
          <p:nvPr/>
        </p:nvSpPr>
        <p:spPr>
          <a:xfrm>
            <a:off x="0" y="0"/>
            <a:ext cx="12192000" cy="6858000"/>
          </a:xfrm>
          <a:prstGeom prst="frame">
            <a:avLst>
              <a:gd name="adj1" fmla="val 3350"/>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15">
            <a:extLst>
              <a:ext uri="{FF2B5EF4-FFF2-40B4-BE49-F238E27FC236}">
                <a16:creationId xmlns:a16="http://schemas.microsoft.com/office/drawing/2014/main" xmlns="" id="{5FA7BB61-E057-4AF8-B870-A4E3A379AE81}"/>
              </a:ext>
            </a:extLst>
          </p:cNvPr>
          <p:cNvPicPr>
            <a:picLocks noChangeAspect="1"/>
          </p:cNvPicPr>
          <p:nvPr/>
        </p:nvPicPr>
        <p:blipFill>
          <a:blip r:embed="rId2"/>
          <a:stretch>
            <a:fillRect/>
          </a:stretch>
        </p:blipFill>
        <p:spPr>
          <a:xfrm>
            <a:off x="2667000" y="178674"/>
            <a:ext cx="7706012" cy="901609"/>
          </a:xfrm>
          <a:prstGeom prst="rect">
            <a:avLst/>
          </a:prstGeom>
        </p:spPr>
      </p:pic>
      <p:pic>
        <p:nvPicPr>
          <p:cNvPr id="4" name="Picture 3">
            <a:extLst>
              <a:ext uri="{FF2B5EF4-FFF2-40B4-BE49-F238E27FC236}">
                <a16:creationId xmlns:a16="http://schemas.microsoft.com/office/drawing/2014/main" xmlns="" id="{59A77388-D073-48AC-8A6A-B016A5313A09}"/>
              </a:ext>
            </a:extLst>
          </p:cNvPr>
          <p:cNvPicPr>
            <a:picLocks noChangeAspect="1"/>
          </p:cNvPicPr>
          <p:nvPr/>
        </p:nvPicPr>
        <p:blipFill rotWithShape="1">
          <a:blip r:embed="rId3"/>
          <a:srcRect l="54375" t="32222" r="23750" b="50000"/>
          <a:stretch/>
        </p:blipFill>
        <p:spPr>
          <a:xfrm>
            <a:off x="661438" y="860778"/>
            <a:ext cx="10844762" cy="5311422"/>
          </a:xfrm>
          <a:prstGeom prst="rect">
            <a:avLst/>
          </a:prstGeom>
        </p:spPr>
      </p:pic>
    </p:spTree>
    <p:extLst>
      <p:ext uri="{BB962C8B-B14F-4D97-AF65-F5344CB8AC3E}">
        <p14:creationId xmlns:p14="http://schemas.microsoft.com/office/powerpoint/2010/main" val="334877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Connector 8">
            <a:extLst>
              <a:ext uri="{FF2B5EF4-FFF2-40B4-BE49-F238E27FC236}">
                <a16:creationId xmlns:a16="http://schemas.microsoft.com/office/drawing/2014/main" xmlns="" id="{1831F37A-3814-42CE-9FFB-3F118731C865}"/>
              </a:ext>
            </a:extLst>
          </p:cNvPr>
          <p:cNvSpPr/>
          <p:nvPr/>
        </p:nvSpPr>
        <p:spPr>
          <a:xfrm>
            <a:off x="-838201" y="-472806"/>
            <a:ext cx="3893359" cy="3393808"/>
          </a:xfrm>
          <a:prstGeom prst="flowChartConnector">
            <a:avLst/>
          </a:prstGeom>
          <a:solidFill>
            <a:srgbClr val="EA6A4C">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25F8FBE3-540E-4AE8-A479-A8824FA4FC37}"/>
              </a:ext>
            </a:extLst>
          </p:cNvPr>
          <p:cNvSpPr/>
          <p:nvPr/>
        </p:nvSpPr>
        <p:spPr>
          <a:xfrm>
            <a:off x="-3105482" y="0"/>
            <a:ext cx="2895600" cy="6858000"/>
          </a:xfrm>
          <a:prstGeom prst="rect">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ame 11">
            <a:extLst>
              <a:ext uri="{FF2B5EF4-FFF2-40B4-BE49-F238E27FC236}">
                <a16:creationId xmlns:a16="http://schemas.microsoft.com/office/drawing/2014/main" xmlns="" id="{4A618F44-54EF-4759-8F77-DC2AC93D8E81}"/>
              </a:ext>
            </a:extLst>
          </p:cNvPr>
          <p:cNvSpPr/>
          <p:nvPr/>
        </p:nvSpPr>
        <p:spPr>
          <a:xfrm>
            <a:off x="0" y="0"/>
            <a:ext cx="12192000" cy="6858000"/>
          </a:xfrm>
          <a:prstGeom prst="frame">
            <a:avLst>
              <a:gd name="adj1" fmla="val 3350"/>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15">
            <a:extLst>
              <a:ext uri="{FF2B5EF4-FFF2-40B4-BE49-F238E27FC236}">
                <a16:creationId xmlns:a16="http://schemas.microsoft.com/office/drawing/2014/main" xmlns="" id="{5FA7BB61-E057-4AF8-B870-A4E3A379AE81}"/>
              </a:ext>
            </a:extLst>
          </p:cNvPr>
          <p:cNvPicPr>
            <a:picLocks noChangeAspect="1"/>
          </p:cNvPicPr>
          <p:nvPr/>
        </p:nvPicPr>
        <p:blipFill>
          <a:blip r:embed="rId2"/>
          <a:stretch>
            <a:fillRect/>
          </a:stretch>
        </p:blipFill>
        <p:spPr>
          <a:xfrm>
            <a:off x="2667000" y="178674"/>
            <a:ext cx="7706012" cy="901609"/>
          </a:xfrm>
          <a:prstGeom prst="rect">
            <a:avLst/>
          </a:prstGeom>
        </p:spPr>
      </p:pic>
      <p:pic>
        <p:nvPicPr>
          <p:cNvPr id="11" name="Picture 10">
            <a:extLst>
              <a:ext uri="{FF2B5EF4-FFF2-40B4-BE49-F238E27FC236}">
                <a16:creationId xmlns:a16="http://schemas.microsoft.com/office/drawing/2014/main" xmlns="" id="{C1B769AC-9796-420C-A2EF-01531CF3DE28}"/>
              </a:ext>
            </a:extLst>
          </p:cNvPr>
          <p:cNvPicPr>
            <a:picLocks noChangeAspect="1"/>
          </p:cNvPicPr>
          <p:nvPr/>
        </p:nvPicPr>
        <p:blipFill rotWithShape="1">
          <a:blip r:embed="rId3"/>
          <a:srcRect l="54375" t="53333" r="23750" b="24445"/>
          <a:stretch/>
        </p:blipFill>
        <p:spPr>
          <a:xfrm>
            <a:off x="762000" y="907774"/>
            <a:ext cx="11157951" cy="5416826"/>
          </a:xfrm>
          <a:prstGeom prst="rect">
            <a:avLst/>
          </a:prstGeom>
        </p:spPr>
      </p:pic>
    </p:spTree>
    <p:extLst>
      <p:ext uri="{BB962C8B-B14F-4D97-AF65-F5344CB8AC3E}">
        <p14:creationId xmlns:p14="http://schemas.microsoft.com/office/powerpoint/2010/main" val="110033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Connector 8">
            <a:extLst>
              <a:ext uri="{FF2B5EF4-FFF2-40B4-BE49-F238E27FC236}">
                <a16:creationId xmlns:a16="http://schemas.microsoft.com/office/drawing/2014/main" xmlns="" id="{1831F37A-3814-42CE-9FFB-3F118731C865}"/>
              </a:ext>
            </a:extLst>
          </p:cNvPr>
          <p:cNvSpPr/>
          <p:nvPr/>
        </p:nvSpPr>
        <p:spPr>
          <a:xfrm>
            <a:off x="-838201" y="-472806"/>
            <a:ext cx="3893359" cy="3393808"/>
          </a:xfrm>
          <a:prstGeom prst="flowChartConnector">
            <a:avLst/>
          </a:prstGeom>
          <a:solidFill>
            <a:srgbClr val="EA6A4C">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25F8FBE3-540E-4AE8-A479-A8824FA4FC37}"/>
              </a:ext>
            </a:extLst>
          </p:cNvPr>
          <p:cNvSpPr/>
          <p:nvPr/>
        </p:nvSpPr>
        <p:spPr>
          <a:xfrm>
            <a:off x="-3105482" y="0"/>
            <a:ext cx="2895600" cy="6858000"/>
          </a:xfrm>
          <a:prstGeom prst="rect">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ame 11">
            <a:extLst>
              <a:ext uri="{FF2B5EF4-FFF2-40B4-BE49-F238E27FC236}">
                <a16:creationId xmlns:a16="http://schemas.microsoft.com/office/drawing/2014/main" xmlns="" id="{4A618F44-54EF-4759-8F77-DC2AC93D8E81}"/>
              </a:ext>
            </a:extLst>
          </p:cNvPr>
          <p:cNvSpPr/>
          <p:nvPr/>
        </p:nvSpPr>
        <p:spPr>
          <a:xfrm>
            <a:off x="0" y="0"/>
            <a:ext cx="12192000" cy="6858000"/>
          </a:xfrm>
          <a:prstGeom prst="frame">
            <a:avLst>
              <a:gd name="adj1" fmla="val 3350"/>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15">
            <a:extLst>
              <a:ext uri="{FF2B5EF4-FFF2-40B4-BE49-F238E27FC236}">
                <a16:creationId xmlns:a16="http://schemas.microsoft.com/office/drawing/2014/main" xmlns="" id="{5FA7BB61-E057-4AF8-B870-A4E3A379AE81}"/>
              </a:ext>
            </a:extLst>
          </p:cNvPr>
          <p:cNvPicPr>
            <a:picLocks noChangeAspect="1"/>
          </p:cNvPicPr>
          <p:nvPr/>
        </p:nvPicPr>
        <p:blipFill>
          <a:blip r:embed="rId2"/>
          <a:stretch>
            <a:fillRect/>
          </a:stretch>
        </p:blipFill>
        <p:spPr>
          <a:xfrm>
            <a:off x="2667000" y="178674"/>
            <a:ext cx="7706012" cy="901609"/>
          </a:xfrm>
          <a:prstGeom prst="rect">
            <a:avLst/>
          </a:prstGeom>
        </p:spPr>
      </p:pic>
      <p:pic>
        <p:nvPicPr>
          <p:cNvPr id="4" name="Picture 3">
            <a:extLst>
              <a:ext uri="{FF2B5EF4-FFF2-40B4-BE49-F238E27FC236}">
                <a16:creationId xmlns:a16="http://schemas.microsoft.com/office/drawing/2014/main" xmlns="" id="{59A77388-D073-48AC-8A6A-B016A5313A09}"/>
              </a:ext>
            </a:extLst>
          </p:cNvPr>
          <p:cNvPicPr>
            <a:picLocks noChangeAspect="1"/>
          </p:cNvPicPr>
          <p:nvPr/>
        </p:nvPicPr>
        <p:blipFill rotWithShape="1">
          <a:blip r:embed="rId3"/>
          <a:srcRect l="54375" t="32222" r="23750" b="50000"/>
          <a:stretch/>
        </p:blipFill>
        <p:spPr>
          <a:xfrm>
            <a:off x="383223" y="914400"/>
            <a:ext cx="6052646" cy="3962400"/>
          </a:xfrm>
          <a:prstGeom prst="rect">
            <a:avLst/>
          </a:prstGeom>
        </p:spPr>
      </p:pic>
      <p:pic>
        <p:nvPicPr>
          <p:cNvPr id="11" name="Picture 10">
            <a:extLst>
              <a:ext uri="{FF2B5EF4-FFF2-40B4-BE49-F238E27FC236}">
                <a16:creationId xmlns:a16="http://schemas.microsoft.com/office/drawing/2014/main" xmlns="" id="{C1B769AC-9796-420C-A2EF-01531CF3DE28}"/>
              </a:ext>
            </a:extLst>
          </p:cNvPr>
          <p:cNvPicPr>
            <a:picLocks noChangeAspect="1"/>
          </p:cNvPicPr>
          <p:nvPr/>
        </p:nvPicPr>
        <p:blipFill rotWithShape="1">
          <a:blip r:embed="rId3"/>
          <a:srcRect l="54375" t="53333" r="23750" b="24445"/>
          <a:stretch/>
        </p:blipFill>
        <p:spPr>
          <a:xfrm>
            <a:off x="7278909" y="907774"/>
            <a:ext cx="4641042" cy="3969026"/>
          </a:xfrm>
          <a:prstGeom prst="rect">
            <a:avLst/>
          </a:prstGeom>
        </p:spPr>
      </p:pic>
      <p:sp>
        <p:nvSpPr>
          <p:cNvPr id="2" name="Rectangle 1"/>
          <p:cNvSpPr/>
          <p:nvPr/>
        </p:nvSpPr>
        <p:spPr>
          <a:xfrm>
            <a:off x="2651185" y="5208758"/>
            <a:ext cx="6408806" cy="658642"/>
          </a:xfrm>
          <a:prstGeom prst="rect">
            <a:avLst/>
          </a:prstGeom>
        </p:spPr>
        <p:txBody>
          <a:bodyPr wrap="none">
            <a:spAutoFit/>
          </a:bodyPr>
          <a:lstStyle/>
          <a:p>
            <a:pPr marL="43180" indent="180340">
              <a:lnSpc>
                <a:spcPct val="115000"/>
              </a:lnSpc>
              <a:spcAft>
                <a:spcPts val="0"/>
              </a:spcAft>
            </a:pPr>
            <a:r>
              <a:rPr lang="en-US" sz="3200" dirty="0">
                <a:solidFill>
                  <a:srgbClr val="000000"/>
                </a:solidFill>
                <a:latin typeface="Times New Roman" panose="02020603050405020304" pitchFamily="18" charset="0"/>
                <a:ea typeface="Courier New" panose="02070309020205020404" pitchFamily="49" charset="0"/>
              </a:rPr>
              <a:t>H</a:t>
            </a:r>
            <a:r>
              <a:rPr lang="vi-VN" sz="3200" dirty="0">
                <a:solidFill>
                  <a:srgbClr val="000000"/>
                </a:solidFill>
                <a:latin typeface="Times New Roman" panose="02020603050405020304" pitchFamily="18" charset="0"/>
                <a:ea typeface="Courier New" panose="02070309020205020404" pitchFamily="49" charset="0"/>
              </a:rPr>
              <a:t>ãy nhận xét </a:t>
            </a:r>
            <a:r>
              <a:rPr lang="vi-VN" sz="3200" dirty="0" smtClean="0">
                <a:solidFill>
                  <a:srgbClr val="000000"/>
                </a:solidFill>
                <a:latin typeface="Times New Roman" panose="02020603050405020304" pitchFamily="18" charset="0"/>
                <a:ea typeface="Courier New" panose="02070309020205020404" pitchFamily="49" charset="0"/>
              </a:rPr>
              <a:t>v</a:t>
            </a:r>
            <a:r>
              <a:rPr lang="en-US" sz="3200" dirty="0">
                <a:solidFill>
                  <a:srgbClr val="000000"/>
                </a:solidFill>
                <a:latin typeface="Times New Roman" panose="02020603050405020304" pitchFamily="18" charset="0"/>
                <a:ea typeface="Courier New" panose="02070309020205020404" pitchFamily="49" charset="0"/>
              </a:rPr>
              <a:t>ề</a:t>
            </a:r>
            <a:r>
              <a:rPr lang="vi-VN" sz="3200" dirty="0" smtClean="0">
                <a:solidFill>
                  <a:srgbClr val="000000"/>
                </a:solidFill>
                <a:latin typeface="Times New Roman" panose="02020603050405020304" pitchFamily="18" charset="0"/>
                <a:ea typeface="Courier New" panose="02070309020205020404" pitchFamily="49" charset="0"/>
              </a:rPr>
              <a:t> </a:t>
            </a:r>
            <a:r>
              <a:rPr lang="vi-VN" sz="3200" dirty="0">
                <a:solidFill>
                  <a:srgbClr val="000000"/>
                </a:solidFill>
                <a:latin typeface="Times New Roman" panose="02020603050405020304" pitchFamily="18" charset="0"/>
                <a:ea typeface="Courier New" panose="02070309020205020404" pitchFamily="49" charset="0"/>
              </a:rPr>
              <a:t>hình dạng của nấm.</a:t>
            </a:r>
            <a:endParaRPr lang="en-US" sz="3200" dirty="0">
              <a:solidFill>
                <a:srgbClr val="000000"/>
              </a:solidFill>
              <a:effectLst/>
              <a:latin typeface="Courier New" panose="02070309020205020404" pitchFamily="49" charset="0"/>
              <a:ea typeface="Courier New" panose="02070309020205020404" pitchFamily="49" charset="0"/>
            </a:endParaRPr>
          </a:p>
        </p:txBody>
      </p:sp>
      <p:sp>
        <p:nvSpPr>
          <p:cNvPr id="3" name="Rectangle 2"/>
          <p:cNvSpPr/>
          <p:nvPr/>
        </p:nvSpPr>
        <p:spPr>
          <a:xfrm>
            <a:off x="762000" y="5289360"/>
            <a:ext cx="10744200" cy="1077218"/>
          </a:xfrm>
          <a:prstGeom prst="rect">
            <a:avLst/>
          </a:prstGeom>
        </p:spPr>
        <p:txBody>
          <a:bodyPr wrap="square">
            <a:spAutoFit/>
          </a:bodyPr>
          <a:lstStyle/>
          <a:p>
            <a:pPr algn="ctr"/>
            <a:r>
              <a:rPr lang="vi-VN" sz="3200" dirty="0">
                <a:latin typeface="Times New Roman" panose="02020603050405020304" pitchFamily="18" charset="0"/>
                <a:ea typeface="Times New Roman" panose="02020603050405020304" pitchFamily="18" charset="0"/>
              </a:rPr>
              <a:t> Hình dạng của nấm đa dạng: hình bầu dục, hình cốc, hình mũ, hình sợi,...</a:t>
            </a:r>
            <a:endParaRPr lang="en-US" sz="3200" dirty="0"/>
          </a:p>
        </p:txBody>
      </p:sp>
    </p:spTree>
    <p:extLst>
      <p:ext uri="{BB962C8B-B14F-4D97-AF65-F5344CB8AC3E}">
        <p14:creationId xmlns:p14="http://schemas.microsoft.com/office/powerpoint/2010/main" val="203360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 id="{7347C0DE-6F4D-42D3-B391-F84F14ECBC5A}" vid="{28287419-C97E-4917-87F0-2D8B560A61AE}"/>
    </a:ext>
  </a:extLst>
</a:theme>
</file>

<file path=ppt/theme/theme2.xml><?xml version="1.0" encoding="utf-8"?>
<a:theme xmlns:a="http://schemas.openxmlformats.org/drawingml/2006/main" name="1_Office Theme">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 id="{7347C0DE-6F4D-42D3-B391-F84F14ECBC5A}" vid="{28287419-C97E-4917-87F0-2D8B560A61AE}"/>
    </a:ext>
  </a:extLst>
</a:theme>
</file>

<file path=docProps/app.xml><?xml version="1.0" encoding="utf-8"?>
<Properties xmlns="http://schemas.openxmlformats.org/officeDocument/2006/extended-properties" xmlns:vt="http://schemas.openxmlformats.org/officeDocument/2006/docPropsVTypes">
  <Template>9Slide.vn</Template>
  <TotalTime>957</TotalTime>
  <Words>2010</Words>
  <Application>Microsoft Office PowerPoint</Application>
  <PresentationFormat>Widescreen</PresentationFormat>
  <Paragraphs>147</Paragraphs>
  <Slides>30</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30</vt:i4>
      </vt:variant>
    </vt:vector>
  </HeadingPairs>
  <TitlesOfParts>
    <vt:vector size="41" baseType="lpstr">
      <vt:lpstr>#9Slide02 Noi dung dai</vt:lpstr>
      <vt:lpstr>#9Slide02 Tieu de dai</vt:lpstr>
      <vt:lpstr>#9Slide03 Roboto Condensed Ligh</vt:lpstr>
      <vt:lpstr>#9Slide03 SFU Futura_05</vt:lpstr>
      <vt:lpstr>#9Slide04 Tinos Bold</vt:lpstr>
      <vt:lpstr>Arial</vt:lpstr>
      <vt:lpstr>Calibri</vt:lpstr>
      <vt:lpstr>Courier New</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AutoBVT</cp:lastModifiedBy>
  <cp:revision>68</cp:revision>
  <dcterms:created xsi:type="dcterms:W3CDTF">2021-05-29T09:10:23Z</dcterms:created>
  <dcterms:modified xsi:type="dcterms:W3CDTF">2022-01-06T02:50:05Z</dcterms:modified>
  <cp:category>9Slide.vn</cp:category>
  <cp:contentStatus>9Slide</cp:contentStatus>
</cp:coreProperties>
</file>