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1" r:id="rId2"/>
    <p:sldId id="406" r:id="rId3"/>
    <p:sldId id="386" r:id="rId4"/>
    <p:sldId id="387" r:id="rId5"/>
    <p:sldId id="388" r:id="rId6"/>
    <p:sldId id="390" r:id="rId7"/>
    <p:sldId id="392" r:id="rId8"/>
    <p:sldId id="404" r:id="rId9"/>
    <p:sldId id="393" r:id="rId10"/>
    <p:sldId id="394" r:id="rId11"/>
    <p:sldId id="395" r:id="rId12"/>
    <p:sldId id="405" r:id="rId13"/>
    <p:sldId id="402" r:id="rId14"/>
    <p:sldId id="32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54C58-312A-47E8-A597-F195B24F2BFA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B9EB5-C7A0-453B-B1FA-541B5C8B3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38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B9EB5-C7A0-453B-B1FA-541B5C8B32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0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43D6F-B497-41C7-95E1-2288B50184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565077"/>
      </p:ext>
    </p:extLst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BEA25-B75D-4E54-B993-48508A5A85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732760"/>
      </p:ext>
    </p:extLst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194C-CCA7-4FDF-99DA-8AB4379242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112202"/>
      </p:ext>
    </p:extLst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82E562-344F-41B8-9BE7-4E3FE523CD0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810650"/>
      </p:ext>
    </p:extLst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CD4B98-D8D6-417C-BB71-41F3F193E4C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259036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17E7-D88F-4D67-A5E0-1D2E00830F01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1BC47-6323-408E-AFF8-49C31E506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9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2C1A4-84B8-4FFF-B997-5D6C349A5E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16453"/>
      </p:ext>
    </p:extLst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8A61E-25EA-4405-AEF4-756798D8DC7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293140"/>
      </p:ext>
    </p:extLst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CA7D4-6D4E-47B9-946C-E2D6DB1816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142104"/>
      </p:ext>
    </p:extLst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47883-12C3-4DA6-BB9D-4A77A72192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743195"/>
      </p:ext>
    </p:extLst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9A0EC-8850-47FC-9A47-09EDBAAC5F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24547"/>
      </p:ext>
    </p:extLst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0E085-2871-4CE5-AB50-B91C693136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237328"/>
      </p:ext>
    </p:extLst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83E8-95CD-404A-8AD6-B6191C3924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667112"/>
      </p:ext>
    </p:extLst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9455-CF34-4A96-9129-0B48127743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194293"/>
      </p:ext>
    </p:extLst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9E79B5-A0E4-47DB-98D3-3044B78DD2E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0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edg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28">
            <a:extLst>
              <a:ext uri="{FF2B5EF4-FFF2-40B4-BE49-F238E27FC236}">
                <a16:creationId xmlns="" xmlns:a16="http://schemas.microsoft.com/office/drawing/2014/main" id="{6789D608-C366-45D0-9287-D18475F63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4099" name="Text Box 3">
            <a:extLst>
              <a:ext uri="{FF2B5EF4-FFF2-40B4-BE49-F238E27FC236}">
                <a16:creationId xmlns="" xmlns:a16="http://schemas.microsoft.com/office/drawing/2014/main" id="{CB6E4394-1BB1-4843-9DF2-3E5602971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185" y="609600"/>
            <a:ext cx="92583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66CCFF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7200" b="1" dirty="0">
                <a:solidFill>
                  <a:srgbClr val="0000FF"/>
                </a:solidFill>
                <a:latin typeface="Arial" charset="0"/>
                <a:cs typeface="Arial" charset="0"/>
              </a:rPr>
              <a:t>ÔN TẬP HÓA </a:t>
            </a:r>
            <a:r>
              <a:rPr lang="en-US" sz="72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HỌC LỚP 8: </a:t>
            </a:r>
          </a:p>
          <a:p>
            <a:pPr algn="ctr" eaLnBrk="1" hangingPunct="1">
              <a:defRPr/>
            </a:pPr>
            <a:r>
              <a:rPr lang="en-US" sz="7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CÁC LOẠI HỢP CHẤT VÔ CƠ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="" xmlns:a16="http://schemas.microsoft.com/office/drawing/2014/main" id="{88EE18CF-A6DD-48BE-B513-D13F26943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546797"/>
              </p:ext>
            </p:extLst>
          </p:nvPr>
        </p:nvGraphicFramePr>
        <p:xfrm>
          <a:off x="2057400" y="1524000"/>
          <a:ext cx="5283200" cy="330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="" xmlns:a16="http://schemas.microsoft.com/office/drawing/2014/main" val="509275144"/>
                    </a:ext>
                  </a:extLst>
                </a:gridCol>
                <a:gridCol w="3149600">
                  <a:extLst>
                    <a:ext uri="{9D8B030D-6E8A-4147-A177-3AD203B41FA5}">
                      <a16:colId xmlns="" xmlns:a16="http://schemas.microsoft.com/office/drawing/2014/main" val="15110127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Gốc</a:t>
                      </a:r>
                      <a:r>
                        <a:rPr lang="en-US" sz="2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gốc</a:t>
                      </a:r>
                      <a:r>
                        <a:rPr lang="en-US" sz="25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64356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</a:t>
                      </a:r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228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=SO</a:t>
                      </a:r>
                      <a:r>
                        <a:rPr lang="en-US" sz="2500" b="1" baseline="-25000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ate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9241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=CO</a:t>
                      </a:r>
                      <a:r>
                        <a:rPr lang="en-US" sz="2500" b="1" baseline="-25000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Carbon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ate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2156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en-US" sz="2500" b="1" baseline="-25000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Phosph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ate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1654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-NO</a:t>
                      </a:r>
                      <a:r>
                        <a:rPr lang="en-US" sz="2500" b="1" baseline="-25000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Nitr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ate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145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=SO</a:t>
                      </a:r>
                      <a:r>
                        <a:rPr lang="en-US" sz="2500" b="1" baseline="-25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</a:t>
                      </a:r>
                      <a:r>
                        <a:rPr kumimoji="0" lang="en-US" sz="2500" b="1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43775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62953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09600" y="268309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Base (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Bazơ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93067A4-F19A-4E61-9884-985E2477BF56}"/>
              </a:ext>
            </a:extLst>
          </p:cNvPr>
          <p:cNvSpPr txBox="1"/>
          <p:nvPr/>
        </p:nvSpPr>
        <p:spPr>
          <a:xfrm>
            <a:off x="239100" y="709084"/>
            <a:ext cx="868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Base =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+ hydroxide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1153500" y="1111984"/>
            <a:ext cx="2885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VD: 	NaOH    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Ca(OH)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Cu(OH)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Fe(OH)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 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A9A0E06-52D9-428A-AD5E-797BEA12C835}"/>
              </a:ext>
            </a:extLst>
          </p:cNvPr>
          <p:cNvSpPr txBox="1"/>
          <p:nvPr/>
        </p:nvSpPr>
        <p:spPr>
          <a:xfrm>
            <a:off x="3972900" y="1111984"/>
            <a:ext cx="3570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Sodium hydroxide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Calcium hydroxide 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Copper (II) hydroxide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Iron (III) hydroxide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F6D11FEE-9CC9-4AE5-A44E-D1E6536206B2}"/>
              </a:ext>
            </a:extLst>
          </p:cNvPr>
          <p:cNvSpPr txBox="1"/>
          <p:nvPr/>
        </p:nvSpPr>
        <p:spPr>
          <a:xfrm>
            <a:off x="609600" y="2630509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Muối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BA9261EC-10CD-490E-AE02-EC188D532A82}"/>
              </a:ext>
            </a:extLst>
          </p:cNvPr>
          <p:cNvSpPr txBox="1"/>
          <p:nvPr/>
        </p:nvSpPr>
        <p:spPr>
          <a:xfrm>
            <a:off x="239100" y="3071284"/>
            <a:ext cx="868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muối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+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25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acid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22F975C3-1692-42C4-AC2E-7C962A8E7D7E}"/>
              </a:ext>
            </a:extLst>
          </p:cNvPr>
          <p:cNvSpPr txBox="1"/>
          <p:nvPr/>
        </p:nvSpPr>
        <p:spPr>
          <a:xfrm>
            <a:off x="1153500" y="3474184"/>
            <a:ext cx="28851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VD: 	NaCl    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CuSO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K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Fe(NO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NaHCO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AA46887-81C6-4544-88C0-756D797A280D}"/>
              </a:ext>
            </a:extLst>
          </p:cNvPr>
          <p:cNvSpPr txBox="1"/>
          <p:nvPr/>
        </p:nvSpPr>
        <p:spPr>
          <a:xfrm>
            <a:off x="3972900" y="3474184"/>
            <a:ext cx="47901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Sodium chloride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Copper (II) sulfate 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Potassium carbonate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Iron (III) nitrate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Sodium hydrogen 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carbonate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99562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8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1066800" y="762000"/>
            <a:ext cx="666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II. BỔ SUNG 2 KHÁI NIỆM VỀ ACID, BASE: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601DCA7-0356-41E9-AF47-96BE07FCA45B}"/>
              </a:ext>
            </a:extLst>
          </p:cNvPr>
          <p:cNvSpPr txBox="1"/>
          <p:nvPr/>
        </p:nvSpPr>
        <p:spPr>
          <a:xfrm>
            <a:off x="1828800" y="18288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- Acid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tạo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ra ion H</a:t>
            </a:r>
            <a:r>
              <a:rPr lang="en-US" sz="3200" b="1" baseline="30000" dirty="0">
                <a:solidFill>
                  <a:srgbClr val="0000FF"/>
                </a:solidFill>
                <a:cs typeface="Arial" panose="020B0604020202020204" pitchFamily="34" charset="0"/>
              </a:rPr>
              <a:t>+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- Base </a:t>
            </a:r>
            <a:r>
              <a:rPr lang="en-US" sz="3200" b="1" dirty="0" err="1">
                <a:solidFill>
                  <a:srgbClr val="FF0000"/>
                </a:solidFill>
                <a:cs typeface="Arial" panose="020B0604020202020204" pitchFamily="34" charset="0"/>
              </a:rPr>
              <a:t>tạo</a:t>
            </a:r>
            <a:r>
              <a:rPr lang="en-US" sz="3200" b="1" dirty="0">
                <a:solidFill>
                  <a:srgbClr val="FF0000"/>
                </a:solidFill>
                <a:cs typeface="Arial" panose="020B0604020202020204" pitchFamily="34" charset="0"/>
              </a:rPr>
              <a:t> ra ion OH</a:t>
            </a:r>
            <a:r>
              <a:rPr lang="en-US" sz="3200" b="1" baseline="30000" dirty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r>
              <a:rPr 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2461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410678" y="228600"/>
            <a:ext cx="76665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CÔNG THỨC TÍNH THỂ TÍCH CHẤT KHÍ: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="" xmlns:a16="http://schemas.microsoft.com/office/drawing/2014/main" id="{F31371D7-1D04-48B2-9986-3A2B1F6402FA}"/>
              </a:ext>
            </a:extLst>
          </p:cNvPr>
          <p:cNvGraphicFramePr>
            <a:graphicFrameLocks noGrp="1"/>
          </p:cNvGraphicFramePr>
          <p:nvPr/>
        </p:nvGraphicFramePr>
        <p:xfrm>
          <a:off x="544350" y="832725"/>
          <a:ext cx="8077200" cy="399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>
                  <a:extLst>
                    <a:ext uri="{9D8B030D-6E8A-4147-A177-3AD203B41FA5}">
                      <a16:colId xmlns="" xmlns:a16="http://schemas.microsoft.com/office/drawing/2014/main" val="924333998"/>
                    </a:ext>
                  </a:extLst>
                </a:gridCol>
                <a:gridCol w="4038600">
                  <a:extLst>
                    <a:ext uri="{9D8B030D-6E8A-4147-A177-3AD203B41FA5}">
                      <a16:colId xmlns="" xmlns:a16="http://schemas.microsoft.com/office/drawing/2014/main" val="2938881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thức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thức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chỉnh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6498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Ở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kiện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chuẩn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0</a:t>
                      </a:r>
                      <a:r>
                        <a:rPr lang="en-US" sz="2500" b="1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Áp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suất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 atm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mol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chiếm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tích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22,4 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= n.22,4 (</a:t>
                      </a:r>
                      <a:r>
                        <a:rPr lang="en-US" sz="25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Ở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điều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kiện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chuẩn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25</a:t>
                      </a:r>
                      <a:r>
                        <a:rPr lang="en-US" sz="2500" b="1" baseline="300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Áp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suất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1 bar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mol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chiếm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tích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24,79 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= n.24,79 (</a:t>
                      </a:r>
                      <a:r>
                        <a:rPr lang="en-US" sz="2500" b="1" baseline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lít</a:t>
                      </a:r>
                      <a:r>
                        <a:rPr lang="en-US" sz="2500" b="1" baseline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75505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63726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181" y="76200"/>
            <a:ext cx="8229600" cy="1143000"/>
          </a:xfrm>
        </p:spPr>
        <p:txBody>
          <a:bodyPr/>
          <a:lstStyle/>
          <a:p>
            <a:pPr marR="0" rtl="0"/>
            <a:r>
              <a:rPr lang="en-US" sz="5400" b="1" i="0" u="none" strike="noStrike" baseline="0" dirty="0" err="1">
                <a:solidFill>
                  <a:srgbClr val="3333FF"/>
                </a:solidFill>
                <a:latin typeface="Times New Roman"/>
              </a:rPr>
              <a:t>Hướng</a:t>
            </a:r>
            <a:r>
              <a:rPr lang="en-US" sz="5400" b="1" i="0" u="none" strike="noStrike" dirty="0">
                <a:solidFill>
                  <a:srgbClr val="3333FF"/>
                </a:solidFill>
                <a:latin typeface="Times New Roman"/>
              </a:rPr>
              <a:t> </a:t>
            </a:r>
            <a:r>
              <a:rPr lang="en-US" sz="5400" b="1" i="0" u="none" strike="noStrike" dirty="0" err="1">
                <a:solidFill>
                  <a:srgbClr val="3333FF"/>
                </a:solidFill>
                <a:latin typeface="Times New Roman"/>
              </a:rPr>
              <a:t>dẫn</a:t>
            </a:r>
            <a:r>
              <a:rPr lang="en-US" sz="5400" b="1" i="0" u="none" strike="noStrike" dirty="0">
                <a:solidFill>
                  <a:srgbClr val="3333FF"/>
                </a:solidFill>
                <a:latin typeface="Times New Roman"/>
              </a:rPr>
              <a:t> </a:t>
            </a:r>
            <a:r>
              <a:rPr lang="en-US" sz="5400" b="1" dirty="0">
                <a:solidFill>
                  <a:srgbClr val="3333FF"/>
                </a:solidFill>
                <a:latin typeface="Times New Roman"/>
              </a:rPr>
              <a:t>ở</a:t>
            </a:r>
            <a:r>
              <a:rPr lang="en-US" sz="5400" b="1" i="0" u="none" strike="noStrike" dirty="0" smtClean="0">
                <a:solidFill>
                  <a:srgbClr val="3333FF"/>
                </a:solidFill>
                <a:latin typeface="Times New Roman"/>
              </a:rPr>
              <a:t> </a:t>
            </a:r>
            <a:r>
              <a:rPr lang="en-US" sz="5400" b="1" i="0" u="none" strike="noStrike" dirty="0" err="1">
                <a:solidFill>
                  <a:srgbClr val="3333FF"/>
                </a:solidFill>
                <a:latin typeface="Times New Roman"/>
              </a:rPr>
              <a:t>nhà</a:t>
            </a:r>
            <a:endParaRPr lang="vi-VN" sz="5400" b="1" i="0" u="none" strike="noStrike" baseline="0" dirty="0">
              <a:solidFill>
                <a:srgbClr val="3333FF"/>
              </a:solidFill>
              <a:latin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95400"/>
            <a:ext cx="806998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err="1"/>
              <a:t>Ôn</a:t>
            </a:r>
            <a:r>
              <a:rPr lang="en-US" sz="3200" b="1" dirty="0"/>
              <a:t> </a:t>
            </a:r>
            <a:r>
              <a:rPr lang="en-US" sz="3200" b="1" dirty="0" err="1" smtClean="0"/>
              <a:t>lại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kiến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về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hợp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vô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cơ</a:t>
            </a:r>
            <a:r>
              <a:rPr lang="en-US" sz="3200" b="1" dirty="0" smtClean="0"/>
              <a:t>:</a:t>
            </a:r>
            <a:r>
              <a:rPr lang="en-US" sz="3200" b="1" dirty="0" smtClean="0">
                <a:solidFill>
                  <a:srgbClr val="3333FF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oxide, acid, base, </a:t>
            </a:r>
            <a:r>
              <a:rPr lang="en-US" sz="3200" b="1" dirty="0" err="1" smtClean="0">
                <a:solidFill>
                  <a:srgbClr val="FF0000"/>
                </a:solidFill>
              </a:rPr>
              <a:t>muối</a:t>
            </a:r>
            <a:r>
              <a:rPr lang="en-US" sz="3200" b="1" dirty="0" smtClean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và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những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vấn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đề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bổ</a:t>
            </a:r>
            <a:r>
              <a:rPr lang="en-US" altLang="en-US" sz="3200" b="1" dirty="0">
                <a:solidFill>
                  <a:srgbClr val="FF0000"/>
                </a:solidFill>
              </a:rPr>
              <a:t> sung</a:t>
            </a:r>
            <a:r>
              <a:rPr lang="en-US" altLang="en-US" sz="3200" b="1" dirty="0">
                <a:solidFill>
                  <a:srgbClr val="3333FF"/>
                </a:solidFill>
              </a:rPr>
              <a:t> </a:t>
            </a:r>
            <a:r>
              <a:rPr lang="en-US" altLang="en-US" sz="3200" b="1" dirty="0" err="1"/>
              <a:t>trong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Chương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trình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Hóa</a:t>
            </a:r>
            <a:r>
              <a:rPr lang="en-US" altLang="en-US" sz="3200" b="1" dirty="0"/>
              <a:t> 9 </a:t>
            </a:r>
            <a:r>
              <a:rPr lang="en-US" altLang="en-US" sz="3200" b="1" dirty="0" err="1"/>
              <a:t>hiện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hành</a:t>
            </a:r>
            <a:r>
              <a:rPr lang="en-US" altLang="en-US" sz="3200" b="1" dirty="0" smtClean="0"/>
              <a:t>.</a:t>
            </a:r>
          </a:p>
          <a:p>
            <a:pPr algn="just"/>
            <a:endParaRPr lang="en-US" altLang="en-US" sz="3200" b="1" dirty="0" smtClean="0">
              <a:solidFill>
                <a:srgbClr val="3333FF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altLang="en-US" sz="3200" b="1" dirty="0" err="1" smtClean="0"/>
              <a:t>Xem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trước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bài</a:t>
            </a:r>
            <a:r>
              <a:rPr lang="en-US" altLang="en-US" sz="3200" b="1" dirty="0" smtClean="0"/>
              <a:t>: “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Tính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chất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hóa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học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của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oxide.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Khái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quát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về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sự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phân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</a:rPr>
              <a:t>loại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 oxide</a:t>
            </a:r>
            <a:r>
              <a:rPr lang="en-US" altLang="en-US" sz="3200" b="1" dirty="0" smtClean="0"/>
              <a:t>”</a:t>
            </a:r>
            <a:endParaRPr lang="en-US" altLang="en-US" sz="3200" b="1" dirty="0"/>
          </a:p>
          <a:p>
            <a:pPr algn="just"/>
            <a:endParaRPr lang="en-US" sz="3200" b="1" dirty="0">
              <a:solidFill>
                <a:srgbClr val="3333FF"/>
              </a:solidFill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2F376EC0-8917-44EB-BF45-2BFB636B9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70" b="11703"/>
          <a:stretch>
            <a:fillRect/>
          </a:stretch>
        </p:blipFill>
        <p:spPr bwMode="auto">
          <a:xfrm>
            <a:off x="14288" y="5715000"/>
            <a:ext cx="9129712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820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990600"/>
            <a:ext cx="701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22779" y="2565020"/>
            <a:ext cx="57807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MgO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5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Na</a:t>
            </a:r>
            <a:r>
              <a:rPr lang="en-US" sz="25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5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4191000" y="2565020"/>
            <a:ext cx="57807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KCl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Cu(OH)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25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5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2372700" y="5257800"/>
            <a:ext cx="12849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228600" y="3168070"/>
            <a:ext cx="8534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OB       B      OA        M        </a:t>
            </a:r>
            <a:r>
              <a:rPr lang="en-US" sz="25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5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           A       </a:t>
            </a:r>
            <a:r>
              <a:rPr lang="en-US" sz="25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1729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196200" y="2027872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VẤN ĐỀ CHÍNH BỔ SUNG VÀO CHƯƠNG TRÌNH HÓA 9 HIỆN HÀNH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 HỌC 2021 - 2022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="" xmlns:a16="http://schemas.microsoft.com/office/drawing/2014/main" id="{73D71623-0E6D-4EAD-B55A-CBEF71C1F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66" b="5556"/>
          <a:stretch>
            <a:fillRect/>
          </a:stretch>
        </p:blipFill>
        <p:spPr bwMode="auto">
          <a:xfrm>
            <a:off x="0" y="59436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66883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0" y="271950"/>
            <a:ext cx="9677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DANH PHÁP 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IUPAC MỘT SỐ NGUYÊN TỐ THƯỜNG GẶP:</a:t>
            </a:r>
            <a:endParaRPr lang="en-US" sz="2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041186"/>
              </p:ext>
            </p:extLst>
          </p:nvPr>
        </p:nvGraphicFramePr>
        <p:xfrm>
          <a:off x="1371600" y="1447800"/>
          <a:ext cx="6934200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="" xmlns:a16="http://schemas.microsoft.com/office/drawing/2014/main" val="61874073"/>
                    </a:ext>
                  </a:extLst>
                </a:gridCol>
                <a:gridCol w="2311400">
                  <a:extLst>
                    <a:ext uri="{9D8B030D-6E8A-4147-A177-3AD203B41FA5}">
                      <a16:colId xmlns="" xmlns:a16="http://schemas.microsoft.com/office/drawing/2014/main" val="2250602278"/>
                    </a:ext>
                  </a:extLst>
                </a:gridCol>
                <a:gridCol w="2311400">
                  <a:extLst>
                    <a:ext uri="{9D8B030D-6E8A-4147-A177-3AD203B41FA5}">
                      <a16:colId xmlns=""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hóa</a:t>
                      </a:r>
                      <a:r>
                        <a:rPr lang="en-US" sz="2000" b="1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Hiđro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Lithium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Cacbon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Nitơ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Natri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Magie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Magnesium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Nhôm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Aluminium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05750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ECCBD416-80AD-4ADE-9AD4-A3DF20DAF613}"/>
              </a:ext>
            </a:extLst>
          </p:cNvPr>
          <p:cNvGraphicFramePr>
            <a:graphicFrameLocks noGrp="1"/>
          </p:cNvGraphicFramePr>
          <p:nvPr/>
        </p:nvGraphicFramePr>
        <p:xfrm>
          <a:off x="1235175" y="762000"/>
          <a:ext cx="6934200" cy="515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="" xmlns:a16="http://schemas.microsoft.com/office/drawing/2014/main" val="61874073"/>
                    </a:ext>
                  </a:extLst>
                </a:gridCol>
                <a:gridCol w="2311400">
                  <a:extLst>
                    <a:ext uri="{9D8B030D-6E8A-4147-A177-3AD203B41FA5}">
                      <a16:colId xmlns="" xmlns:a16="http://schemas.microsoft.com/office/drawing/2014/main" val="2250602278"/>
                    </a:ext>
                  </a:extLst>
                </a:gridCol>
                <a:gridCol w="2311400">
                  <a:extLst>
                    <a:ext uri="{9D8B030D-6E8A-4147-A177-3AD203B41FA5}">
                      <a16:colId xmlns="" xmlns:a16="http://schemas.microsoft.com/office/drawing/2014/main" val="213014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KHHH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cũ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491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Silicon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3021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Photpho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Phosphorus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750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Lưu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huỳnh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210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20091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Potassium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824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Canxi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1685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manganese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01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Sắt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17464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Kẽm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175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59838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Đồng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5039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0412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7793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="" xmlns:a16="http://schemas.microsoft.com/office/drawing/2014/main" id="{74D5717B-908B-421C-810B-014CB7CB8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184222"/>
              </p:ext>
            </p:extLst>
          </p:nvPr>
        </p:nvGraphicFramePr>
        <p:xfrm>
          <a:off x="1524000" y="1051560"/>
          <a:ext cx="6096000" cy="352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4216915955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296073820"/>
                    </a:ext>
                  </a:extLst>
                </a:gridCol>
              </a:tblGrid>
              <a:tr h="624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loại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chất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vô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cơ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286912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tiếng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Việt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Danh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pháp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IUPAC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62271208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Oxit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56466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Axit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6864353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Bazơ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689702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Muối</a:t>
                      </a:r>
                      <a:endParaRPr lang="en-US" sz="2500" b="1" dirty="0">
                        <a:solidFill>
                          <a:srgbClr val="008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2407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95777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09600" y="457200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Oxide: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93067A4-F19A-4E61-9884-985E2477BF56}"/>
              </a:ext>
            </a:extLst>
          </p:cNvPr>
          <p:cNvSpPr txBox="1"/>
          <p:nvPr/>
        </p:nvSpPr>
        <p:spPr>
          <a:xfrm>
            <a:off x="259955" y="1680794"/>
            <a:ext cx="868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oxide =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+ oxide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F654D12-A4A6-4845-B905-88BB7F935F82}"/>
              </a:ext>
            </a:extLst>
          </p:cNvPr>
          <p:cNvSpPr txBox="1"/>
          <p:nvPr/>
        </p:nvSpPr>
        <p:spPr>
          <a:xfrm>
            <a:off x="1153500" y="2609631"/>
            <a:ext cx="235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VD: 	MgO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CuO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Fe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	Fe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5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D199BBD-3CE4-466A-B5B7-F27EE43E3452}"/>
              </a:ext>
            </a:extLst>
          </p:cNvPr>
          <p:cNvSpPr txBox="1"/>
          <p:nvPr/>
        </p:nvSpPr>
        <p:spPr>
          <a:xfrm>
            <a:off x="3210585" y="2609631"/>
            <a:ext cx="30699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Magnesium oxide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6FEE6C-5E4F-41A7-9D0C-984B86A5E3F9}"/>
              </a:ext>
            </a:extLst>
          </p:cNvPr>
          <p:cNvSpPr txBox="1"/>
          <p:nvPr/>
        </p:nvSpPr>
        <p:spPr>
          <a:xfrm>
            <a:off x="3200959" y="2957022"/>
            <a:ext cx="30699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Copper (II) oxide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4BC3A4D-121D-466E-9900-9A86106F2002}"/>
              </a:ext>
            </a:extLst>
          </p:cNvPr>
          <p:cNvSpPr txBox="1"/>
          <p:nvPr/>
        </p:nvSpPr>
        <p:spPr>
          <a:xfrm>
            <a:off x="3204970" y="3425239"/>
            <a:ext cx="30699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Iron (III) oxide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B3F2442-BE64-4020-B677-9ACB02F8793A}"/>
              </a:ext>
            </a:extLst>
          </p:cNvPr>
          <p:cNvSpPr txBox="1"/>
          <p:nvPr/>
        </p:nvSpPr>
        <p:spPr>
          <a:xfrm>
            <a:off x="609600" y="1052979"/>
            <a:ext cx="4267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5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</a:t>
            </a:r>
            <a:r>
              <a:rPr lang="en-US" sz="25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oxide (</a:t>
            </a:r>
            <a:r>
              <a:rPr lang="en-US" sz="25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Oxit</a:t>
            </a:r>
            <a:r>
              <a:rPr lang="en-US" sz="25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bazơ</a:t>
            </a:r>
            <a:r>
              <a:rPr lang="en-US" sz="25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728BB0A-428A-4058-B6C0-6BB17BAE07F2}"/>
              </a:ext>
            </a:extLst>
          </p:cNvPr>
          <p:cNvSpPr txBox="1"/>
          <p:nvPr/>
        </p:nvSpPr>
        <p:spPr>
          <a:xfrm>
            <a:off x="3200959" y="3763793"/>
            <a:ext cx="30699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Iron (II, III) oxide</a:t>
            </a:r>
          </a:p>
        </p:txBody>
      </p:sp>
    </p:spTree>
    <p:extLst>
      <p:ext uri="{BB962C8B-B14F-4D97-AF65-F5344CB8AC3E}">
        <p14:creationId xmlns:p14="http://schemas.microsoft.com/office/powerpoint/2010/main" val="346993709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09600" y="125475"/>
            <a:ext cx="3918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cs typeface="Arial" panose="020B0604020202020204" pitchFamily="34" charset="0"/>
              </a:rPr>
              <a:t>1. Oxide: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1645FE1-87FF-4194-B115-320CAED0AE49}"/>
              </a:ext>
            </a:extLst>
          </p:cNvPr>
          <p:cNvSpPr txBox="1"/>
          <p:nvPr/>
        </p:nvSpPr>
        <p:spPr>
          <a:xfrm>
            <a:off x="762000" y="602529"/>
            <a:ext cx="4267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3333FF"/>
                </a:solidFill>
                <a:cs typeface="Arial" panose="020B0604020202020204" pitchFamily="34" charset="0"/>
              </a:rPr>
              <a:t>b. Acidic oxide (</a:t>
            </a:r>
            <a:r>
              <a:rPr lang="en-US" sz="2500" b="1" dirty="0" err="1">
                <a:solidFill>
                  <a:srgbClr val="3333FF"/>
                </a:solidFill>
                <a:cs typeface="Arial" panose="020B0604020202020204" pitchFamily="34" charset="0"/>
              </a:rPr>
              <a:t>Oxit</a:t>
            </a:r>
            <a:r>
              <a:rPr lang="en-US" sz="2500" b="1" dirty="0">
                <a:solidFill>
                  <a:srgbClr val="3333FF"/>
                </a:solidFill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3333FF"/>
                </a:solidFill>
                <a:cs typeface="Arial" panose="020B0604020202020204" pitchFamily="34" charset="0"/>
              </a:rPr>
              <a:t>axit</a:t>
            </a:r>
            <a:r>
              <a:rPr lang="en-US" sz="2500" b="1" dirty="0">
                <a:solidFill>
                  <a:srgbClr val="3333FF"/>
                </a:solidFill>
                <a:cs typeface="Arial" panose="020B0604020202020204" pitchFamily="34" charset="0"/>
              </a:rPr>
              <a:t>):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D8537DCB-7062-4ABF-93B8-7D118E8B71D7}"/>
              </a:ext>
            </a:extLst>
          </p:cNvPr>
          <p:cNvGrpSpPr/>
          <p:nvPr/>
        </p:nvGrpSpPr>
        <p:grpSpPr>
          <a:xfrm>
            <a:off x="1334585" y="1881267"/>
            <a:ext cx="6324600" cy="1248969"/>
            <a:chOff x="1219200" y="4277700"/>
            <a:chExt cx="6324600" cy="1248969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BDF56E08-CECF-4106-9341-08FA557EE549}"/>
                </a:ext>
              </a:extLst>
            </p:cNvPr>
            <p:cNvSpPr txBox="1"/>
            <p:nvPr/>
          </p:nvSpPr>
          <p:spPr>
            <a:xfrm>
              <a:off x="1219200" y="4277700"/>
              <a:ext cx="2351700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VD: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	CO</a:t>
              </a:r>
              <a:r>
                <a:rPr lang="en-US" sz="25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:</a:t>
              </a:r>
            </a:p>
            <a:p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	SO</a:t>
              </a:r>
              <a:r>
                <a:rPr lang="en-US" sz="25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:</a:t>
              </a:r>
            </a:p>
            <a:p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	P</a:t>
              </a:r>
              <a:r>
                <a:rPr lang="en-US" sz="25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25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D853B68E-6EFC-4AC4-BF78-C36F3C509FBA}"/>
                </a:ext>
              </a:extLst>
            </p:cNvPr>
            <p:cNvSpPr txBox="1"/>
            <p:nvPr/>
          </p:nvSpPr>
          <p:spPr>
            <a:xfrm>
              <a:off x="3124200" y="4282140"/>
              <a:ext cx="30699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Carbon dioxide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CA01DC2A-D8D9-438D-84D6-05B3C5B86D38}"/>
                </a:ext>
              </a:extLst>
            </p:cNvPr>
            <p:cNvSpPr txBox="1"/>
            <p:nvPr/>
          </p:nvSpPr>
          <p:spPr>
            <a:xfrm>
              <a:off x="3124200" y="4664736"/>
              <a:ext cx="30699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Sulfur trioxide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E974E47A-9FF7-4BB1-9D90-1EA33C1A42B6}"/>
                </a:ext>
              </a:extLst>
            </p:cNvPr>
            <p:cNvSpPr txBox="1"/>
            <p:nvPr/>
          </p:nvSpPr>
          <p:spPr>
            <a:xfrm>
              <a:off x="3178500" y="5049615"/>
              <a:ext cx="43653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Diphosphorus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pentoxide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253805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158A2C6-FE74-415C-8D0B-B560F8382468}"/>
              </a:ext>
            </a:extLst>
          </p:cNvPr>
          <p:cNvSpPr txBox="1"/>
          <p:nvPr/>
        </p:nvSpPr>
        <p:spPr>
          <a:xfrm>
            <a:off x="609600" y="241146"/>
            <a:ext cx="1676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Acid: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="" xmlns:a16="http://schemas.microsoft.com/office/drawing/2014/main" id="{88EE18CF-A6DD-48BE-B513-D13F26943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025022"/>
              </p:ext>
            </p:extLst>
          </p:nvPr>
        </p:nvGraphicFramePr>
        <p:xfrm>
          <a:off x="1955800" y="822960"/>
          <a:ext cx="5283200" cy="377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="" xmlns:a16="http://schemas.microsoft.com/office/drawing/2014/main" val="509275144"/>
                    </a:ext>
                  </a:extLst>
                </a:gridCol>
                <a:gridCol w="3149600">
                  <a:extLst>
                    <a:ext uri="{9D8B030D-6E8A-4147-A177-3AD203B41FA5}">
                      <a16:colId xmlns="" xmlns:a16="http://schemas.microsoft.com/office/drawing/2014/main" val="15110127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en-US" sz="25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gọi</a:t>
                      </a:r>
                      <a:endParaRPr lang="en-US" sz="25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64356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HCl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</a:t>
                      </a:r>
                      <a:r>
                        <a:rPr lang="en-US" sz="2500" b="1" dirty="0">
                          <a:solidFill>
                            <a:srgbClr val="008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chloric</a:t>
                      </a:r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b="1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228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Hydrosulfuric</a:t>
                      </a:r>
                      <a:r>
                        <a:rPr kumimoji="0" lang="en-US" sz="25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acid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1654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Sulfur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ic</a:t>
                      </a:r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500" b="1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acid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145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Carbonic acid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403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Phosphoric acid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03075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HNO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Nitric acid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4017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5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US" sz="25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5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Sulfur</a:t>
                      </a:r>
                      <a:r>
                        <a:rPr kumimoji="0" lang="en-US" sz="2500" b="1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ous</a:t>
                      </a:r>
                      <a:r>
                        <a:rPr kumimoji="0" lang="en-US" sz="25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500" b="1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acid</a:t>
                      </a:r>
                      <a:endParaRPr lang="en-US" sz="25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17600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44366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531</Words>
  <Application>Microsoft Office PowerPoint</Application>
  <PresentationFormat>On-screen Show (4:3)</PresentationFormat>
  <Paragraphs>180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ở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ANHHONG</dc:creator>
  <cp:lastModifiedBy>Administrator</cp:lastModifiedBy>
  <cp:revision>54</cp:revision>
  <dcterms:created xsi:type="dcterms:W3CDTF">2021-08-23T07:47:15Z</dcterms:created>
  <dcterms:modified xsi:type="dcterms:W3CDTF">2021-09-11T03:18:39Z</dcterms:modified>
</cp:coreProperties>
</file>