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26"/>
  </p:notesMasterIdLst>
  <p:sldIdLst>
    <p:sldId id="328" r:id="rId3"/>
    <p:sldId id="259"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snapToGrid="0">
      <p:cViewPr>
        <p:scale>
          <a:sx n="68" d="100"/>
          <a:sy n="68" d="100"/>
        </p:scale>
        <p:origin x="-798"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7A8D41-0FC9-4807-834E-A2ECDC1089F9}" type="datetimeFigureOut">
              <a:rPr lang="en-US" smtClean="0"/>
              <a:t>10/25/2018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DD55FA-B078-4ED4-A717-1DB4AE537F74}" type="slidenum">
              <a:rPr lang="en-US" smtClean="0"/>
              <a:t>‹#›</a:t>
            </a:fld>
            <a:endParaRPr lang="en-US"/>
          </a:p>
        </p:txBody>
      </p:sp>
    </p:spTree>
    <p:extLst>
      <p:ext uri="{BB962C8B-B14F-4D97-AF65-F5344CB8AC3E}">
        <p14:creationId xmlns:p14="http://schemas.microsoft.com/office/powerpoint/2010/main" val="259945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CC819-D1BF-42D3-BF72-BF68E5A47A69}" type="slidenum">
              <a:rPr lang="en-US" smtClean="0"/>
              <a:pPr/>
              <a:t>2</a:t>
            </a:fld>
            <a:endParaRPr lang="en-US"/>
          </a:p>
        </p:txBody>
      </p:sp>
    </p:spTree>
    <p:extLst>
      <p:ext uri="{BB962C8B-B14F-4D97-AF65-F5344CB8AC3E}">
        <p14:creationId xmlns:p14="http://schemas.microsoft.com/office/powerpoint/2010/main" val="259232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CC819-D1BF-42D3-BF72-BF68E5A47A69}" type="slidenum">
              <a:rPr lang="en-US" smtClean="0"/>
              <a:pPr/>
              <a:t>3</a:t>
            </a:fld>
            <a:endParaRPr lang="en-US"/>
          </a:p>
        </p:txBody>
      </p:sp>
    </p:spTree>
    <p:extLst>
      <p:ext uri="{BB962C8B-B14F-4D97-AF65-F5344CB8AC3E}">
        <p14:creationId xmlns:p14="http://schemas.microsoft.com/office/powerpoint/2010/main" val="259232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CC819-D1BF-42D3-BF72-BF68E5A47A69}" type="slidenum">
              <a:rPr lang="en-US" smtClean="0"/>
              <a:pPr/>
              <a:t>4</a:t>
            </a:fld>
            <a:endParaRPr lang="en-US"/>
          </a:p>
        </p:txBody>
      </p:sp>
    </p:spTree>
    <p:extLst>
      <p:ext uri="{BB962C8B-B14F-4D97-AF65-F5344CB8AC3E}">
        <p14:creationId xmlns:p14="http://schemas.microsoft.com/office/powerpoint/2010/main" val="259232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8CC819-D1BF-42D3-BF72-BF68E5A47A69}" type="slidenum">
              <a:rPr lang="en-US" smtClean="0"/>
              <a:pPr/>
              <a:t>5</a:t>
            </a:fld>
            <a:endParaRPr lang="en-US"/>
          </a:p>
        </p:txBody>
      </p:sp>
    </p:spTree>
    <p:extLst>
      <p:ext uri="{BB962C8B-B14F-4D97-AF65-F5344CB8AC3E}">
        <p14:creationId xmlns:p14="http://schemas.microsoft.com/office/powerpoint/2010/main" val="2592322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a:xfrm>
            <a:off x="1371600" y="4323859"/>
            <a:ext cx="6400800" cy="365125"/>
          </a:xfrm>
        </p:spPr>
        <p:txBody>
          <a:bodyPr/>
          <a:lstStyle/>
          <a:p>
            <a:endParaRPr lang="en-US"/>
          </a:p>
        </p:txBody>
      </p:sp>
      <p:sp>
        <p:nvSpPr>
          <p:cNvPr id="6" name="Slide Number Placeholder 5"/>
          <p:cNvSpPr>
            <a:spLocks noGrp="1"/>
          </p:cNvSpPr>
          <p:nvPr>
            <p:ph type="sldNum" sz="quarter" idx="12"/>
          </p:nvPr>
        </p:nvSpPr>
        <p:spPr>
          <a:xfrm>
            <a:off x="8077200" y="1430880"/>
            <a:ext cx="2743200" cy="365125"/>
          </a:xfrm>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42007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74"/>
            <a:ext cx="10822035"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5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2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79210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46"/>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14"/>
            <a:ext cx="2910840" cy="365125"/>
          </a:xfrm>
        </p:spPr>
        <p:txBody>
          <a:bodyPr/>
          <a:lstStyle>
            <a:lvl1pPr algn="r">
              <a:defRPr/>
            </a:lvl1p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a:xfrm>
            <a:off x="685803" y="379955"/>
            <a:ext cx="6991492" cy="365125"/>
          </a:xfrm>
        </p:spPr>
        <p:txBody>
          <a:bodyPr/>
          <a:lstStyle/>
          <a:p>
            <a:endParaRPr lang="en-US"/>
          </a:p>
        </p:txBody>
      </p:sp>
      <p:sp>
        <p:nvSpPr>
          <p:cNvPr id="7" name="Slide Number Placeholder 6"/>
          <p:cNvSpPr>
            <a:spLocks noGrp="1"/>
          </p:cNvSpPr>
          <p:nvPr>
            <p:ph type="sldNum" sz="quarter" idx="12"/>
          </p:nvPr>
        </p:nvSpPr>
        <p:spPr>
          <a:xfrm>
            <a:off x="10862455" y="381014"/>
            <a:ext cx="643748" cy="365125"/>
          </a:xfrm>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162652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8" y="395987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14"/>
            <a:ext cx="2910840" cy="365125"/>
          </a:xfrm>
        </p:spPr>
        <p:txBody>
          <a:bodyPr/>
          <a:lstStyle>
            <a:lvl1pPr algn="r">
              <a:defRPr/>
            </a:lvl1p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a:xfrm>
            <a:off x="685803" y="379955"/>
            <a:ext cx="6991492" cy="365125"/>
          </a:xfrm>
        </p:spPr>
        <p:txBody>
          <a:bodyPr/>
          <a:lstStyle/>
          <a:p>
            <a:endParaRPr lang="en-US"/>
          </a:p>
        </p:txBody>
      </p:sp>
      <p:sp>
        <p:nvSpPr>
          <p:cNvPr id="7" name="Slide Number Placeholder 6"/>
          <p:cNvSpPr>
            <a:spLocks noGrp="1"/>
          </p:cNvSpPr>
          <p:nvPr>
            <p:ph type="sldNum" sz="quarter" idx="12"/>
          </p:nvPr>
        </p:nvSpPr>
        <p:spPr>
          <a:xfrm>
            <a:off x="10862455" y="381014"/>
            <a:ext cx="643748" cy="365125"/>
          </a:xfrm>
        </p:spPr>
        <p:txBody>
          <a:bodyPr/>
          <a:lstStyle/>
          <a:p>
            <a:fld id="{D05C92A6-CEAB-4878-9992-1D7F2D8F3B54}" type="slidenum">
              <a:rPr lang="en-US" smtClean="0"/>
              <a:t>‹#›</a:t>
            </a:fld>
            <a:endParaRPr lang="en-US"/>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5248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7" y="1124715"/>
            <a:ext cx="10146187"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75" y="3648322"/>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97"/>
            <a:ext cx="2910840" cy="365125"/>
          </a:xfrm>
        </p:spPr>
        <p:txBody>
          <a:bodyPr/>
          <a:lstStyle>
            <a:lvl1pPr algn="r">
              <a:defRPr/>
            </a:lvl1p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a:xfrm>
            <a:off x="685803" y="378897"/>
            <a:ext cx="6991492" cy="365125"/>
          </a:xfrm>
        </p:spPr>
        <p:txBody>
          <a:bodyPr/>
          <a:lstStyle/>
          <a:p>
            <a:endParaRPr lang="en-US"/>
          </a:p>
        </p:txBody>
      </p:sp>
      <p:sp>
        <p:nvSpPr>
          <p:cNvPr id="7" name="Slide Number Placeholder 6"/>
          <p:cNvSpPr>
            <a:spLocks noGrp="1"/>
          </p:cNvSpPr>
          <p:nvPr>
            <p:ph type="sldNum" sz="quarter" idx="12"/>
          </p:nvPr>
        </p:nvSpPr>
        <p:spPr>
          <a:xfrm>
            <a:off x="10862455" y="381014"/>
            <a:ext cx="643748" cy="365125"/>
          </a:xfrm>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44981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10" y="762013"/>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4E495D9-97C8-4A0E-AB25-45ABC8D11AAA}"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01979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1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26" y="419101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26"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26" y="487377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73" y="419101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74" y="487377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2" y="419101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63"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2" y="487377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4E495D9-97C8-4A0E-AB25-45ABC8D11AAA}"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65962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73"/>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2696039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80"/>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76" y="745081"/>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55"/>
            <a:ext cx="2910840" cy="365125"/>
          </a:xfrm>
        </p:spPr>
        <p:txBody>
          <a:bodyPr/>
          <a:lstStyle>
            <a:lvl1pPr algn="r">
              <a:defRPr/>
            </a:lvl1p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a:xfrm>
            <a:off x="685803" y="381014"/>
            <a:ext cx="6991492" cy="365125"/>
          </a:xfrm>
        </p:spPr>
        <p:txBody>
          <a:bodyPr/>
          <a:lstStyle/>
          <a:p>
            <a:endParaRPr lang="en-US"/>
          </a:p>
        </p:txBody>
      </p:sp>
      <p:sp>
        <p:nvSpPr>
          <p:cNvPr id="6" name="Slide Number Placeholder 5"/>
          <p:cNvSpPr>
            <a:spLocks noGrp="1"/>
          </p:cNvSpPr>
          <p:nvPr>
            <p:ph type="sldNum" sz="quarter" idx="12"/>
          </p:nvPr>
        </p:nvSpPr>
        <p:spPr>
          <a:xfrm>
            <a:off x="10862455" y="381014"/>
            <a:ext cx="643748" cy="365125"/>
          </a:xfrm>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2032439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7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4E495D9-97C8-4A0E-AB25-45ABC8D11AAA}" type="datetimeFigureOut">
              <a:rPr lang="en-US" smtClean="0"/>
              <a:t>10/25/2018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65"/>
            <a:ext cx="609600" cy="441325"/>
          </a:xfrm>
        </p:spPr>
        <p:txBody>
          <a:bodyPr/>
          <a:lstStyle>
            <a:lvl1pPr>
              <a:defRPr>
                <a:solidFill>
                  <a:schemeClr val="accent3">
                    <a:shade val="75000"/>
                  </a:schemeClr>
                </a:solidFill>
              </a:defRPr>
            </a:lvl1pPr>
          </a:lstStyle>
          <a:p>
            <a:fld id="{D05C92A6-CEAB-4878-9992-1D7F2D8F3B54}" type="slidenum">
              <a:rPr lang="en-US" smtClean="0"/>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87"/>
            <a:ext cx="609600" cy="441325"/>
          </a:xfrm>
        </p:spPr>
        <p:txBody>
          <a:bodyPr/>
          <a:lstStyle/>
          <a:p>
            <a:fld id="{D05C92A6-CEAB-4878-9992-1D7F2D8F3B54}"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2391504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7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4E495D9-97C8-4A0E-AB25-45ABC8D11AAA}" type="datetimeFigureOut">
              <a:rPr lang="en-US" smtClean="0"/>
              <a:t>10/25/2018</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65"/>
            <a:ext cx="609600" cy="441325"/>
          </a:xfrm>
        </p:spPr>
        <p:txBody>
          <a:bodyPr/>
          <a:lstStyle>
            <a:lvl1pPr>
              <a:defRPr>
                <a:solidFill>
                  <a:schemeClr val="accent3">
                    <a:shade val="75000"/>
                  </a:schemeClr>
                </a:solidFill>
              </a:defRPr>
            </a:lvl1pPr>
          </a:lstStyle>
          <a:p>
            <a:fld id="{D05C92A6-CEAB-4878-9992-1D7F2D8F3B54}" type="slidenum">
              <a:rPr lang="en-US" smtClean="0"/>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92A6-CEAB-4878-9992-1D7F2D8F3B54}" type="slidenum">
              <a:rPr lang="en-US" smtClean="0"/>
              <a:t>‹#›</a:t>
            </a:fld>
            <a:endParaRPr lang="en-US"/>
          </a:p>
        </p:txBody>
      </p:sp>
      <p:sp>
        <p:nvSpPr>
          <p:cNvPr id="8" name="Straight Connector 7"/>
          <p:cNvSpPr>
            <a:spLocks noChangeShapeType="1"/>
          </p:cNvSpPr>
          <p:nvPr/>
        </p:nvSpPr>
        <p:spPr bwMode="auto">
          <a:xfrm flipV="1">
            <a:off x="6084117" y="1575654"/>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50"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4E495D9-97C8-4A0E-AB25-45ABC8D11AAA}" type="datetimeFigureOut">
              <a:rPr lang="en-US" smtClean="0"/>
              <a:t>10/25/2018</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31"/>
            <a:ext cx="609600" cy="441325"/>
          </a:xfrm>
        </p:spPr>
        <p:txBody>
          <a:bodyPr/>
          <a:lstStyle>
            <a:lvl1pPr algn="ctr">
              <a:defRPr/>
            </a:lvl1pPr>
          </a:lstStyle>
          <a:p>
            <a:fld id="{D05C92A6-CEAB-4878-9992-1D7F2D8F3B5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E495D9-97C8-4A0E-AB25-45ABC8D11AAA}"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35"/>
            <a:ext cx="609600" cy="441325"/>
          </a:xfrm>
        </p:spPr>
        <p:txBody>
          <a:bodyPr/>
          <a:lstStyle/>
          <a:p>
            <a:fld id="{D05C92A6-CEAB-4878-9992-1D7F2D8F3B5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7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4E495D9-97C8-4A0E-AB25-45ABC8D11AAA}"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05C92A6-CEAB-4878-9992-1D7F2D8F3B5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7"/>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53"/>
            <a:ext cx="609600" cy="441325"/>
          </a:xfrm>
        </p:spPr>
        <p:txBody>
          <a:bodyPr/>
          <a:lstStyle>
            <a:lvl1pPr>
              <a:defRPr>
                <a:solidFill>
                  <a:schemeClr val="accent3">
                    <a:shade val="75000"/>
                  </a:schemeClr>
                </a:solidFill>
              </a:defRPr>
            </a:lvl1pPr>
          </a:lstStyle>
          <a:p>
            <a:fld id="{D05C92A6-CEAB-4878-9992-1D7F2D8F3B54}" type="slidenum">
              <a:rPr lang="en-US" smtClean="0"/>
              <a:t>‹#›</a:t>
            </a:fld>
            <a:endParaRPr lang="en-US"/>
          </a:p>
        </p:txBody>
      </p:sp>
      <p:sp>
        <p:nvSpPr>
          <p:cNvPr id="21" name="Rectangle 20"/>
          <p:cNvSpPr>
            <a:spLocks noChangeArrowheads="1"/>
          </p:cNvSpPr>
          <p:nvPr/>
        </p:nvSpPr>
        <p:spPr bwMode="auto">
          <a:xfrm>
            <a:off x="199136" y="638840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53"/>
            <a:ext cx="609600" cy="441325"/>
          </a:xfrm>
        </p:spPr>
        <p:txBody>
          <a:bodyPr/>
          <a:lstStyle/>
          <a:p>
            <a:fld id="{D05C92A6-CEAB-4878-9992-1D7F2D8F3B54}" type="slidenum">
              <a:rPr lang="en-US" smtClean="0"/>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40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92A6-CEAB-4878-9992-1D7F2D8F3B5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7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16"/>
            <a:ext cx="609600" cy="441325"/>
          </a:xfrm>
        </p:spPr>
        <p:txBody>
          <a:bodyPr/>
          <a:lstStyle/>
          <a:p>
            <a:fld id="{D05C92A6-CEAB-4878-9992-1D7F2D8F3B54}" type="slidenum">
              <a:rPr lang="en-US" smtClean="0"/>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16"/>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10" y="753547"/>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14"/>
            <a:ext cx="2910840" cy="365125"/>
          </a:xfrm>
        </p:spPr>
        <p:txBody>
          <a:bodyPr/>
          <a:lstStyle>
            <a:lvl1pPr algn="r">
              <a:defRPr/>
            </a:lvl1pPr>
          </a:lstStyle>
          <a:p>
            <a:fld id="{94E495D9-97C8-4A0E-AB25-45ABC8D11AAA}" type="datetimeFigureOut">
              <a:rPr lang="en-US" smtClean="0"/>
              <a:t>10/25/2018</a:t>
            </a:fld>
            <a:endParaRPr lang="en-US"/>
          </a:p>
        </p:txBody>
      </p:sp>
      <p:sp>
        <p:nvSpPr>
          <p:cNvPr id="5" name="Footer Placeholder 4"/>
          <p:cNvSpPr>
            <a:spLocks noGrp="1"/>
          </p:cNvSpPr>
          <p:nvPr>
            <p:ph type="ftr" sz="quarter" idx="11"/>
          </p:nvPr>
        </p:nvSpPr>
        <p:spPr>
          <a:xfrm>
            <a:off x="685803" y="381015"/>
            <a:ext cx="6991492" cy="364065"/>
          </a:xfrm>
        </p:spPr>
        <p:txBody>
          <a:bodyPr/>
          <a:lstStyle/>
          <a:p>
            <a:endParaRPr lang="en-US"/>
          </a:p>
        </p:txBody>
      </p:sp>
      <p:sp>
        <p:nvSpPr>
          <p:cNvPr id="6" name="Slide Number Placeholder 5"/>
          <p:cNvSpPr>
            <a:spLocks noGrp="1"/>
          </p:cNvSpPr>
          <p:nvPr>
            <p:ph type="sldNum" sz="quarter" idx="12"/>
          </p:nvPr>
        </p:nvSpPr>
        <p:spPr>
          <a:xfrm>
            <a:off x="10862455" y="381014"/>
            <a:ext cx="643748" cy="365125"/>
          </a:xfrm>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177872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73"/>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73"/>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177968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18"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10" y="3132680"/>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80"/>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495D9-97C8-4A0E-AB25-45ABC8D11AAA}"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64599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495D9-97C8-4A0E-AB25-45ABC8D11AAA}"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2940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495D9-97C8-4A0E-AB25-45ABC8D11AAA}"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258475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1" y="746764"/>
            <a:ext cx="6510619"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21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202527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7" y="751248"/>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21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E495D9-97C8-4A0E-AB25-45ABC8D11AA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92A6-CEAB-4878-9992-1D7F2D8F3B54}" type="slidenum">
              <a:rPr lang="en-US" smtClean="0"/>
              <a:t>‹#›</a:t>
            </a:fld>
            <a:endParaRPr lang="en-US"/>
          </a:p>
        </p:txBody>
      </p:sp>
    </p:spTree>
    <p:extLst>
      <p:ext uri="{BB962C8B-B14F-4D97-AF65-F5344CB8AC3E}">
        <p14:creationId xmlns:p14="http://schemas.microsoft.com/office/powerpoint/2010/main" val="376446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74"/>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6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E495D9-97C8-4A0E-AB25-45ABC8D11AAA}" type="datetimeFigureOut">
              <a:rPr lang="en-US" smtClean="0"/>
              <a:t>10/25/2018</a:t>
            </a:fld>
            <a:endParaRPr lang="en-US"/>
          </a:p>
        </p:txBody>
      </p:sp>
      <p:sp>
        <p:nvSpPr>
          <p:cNvPr id="5" name="Footer Placeholder 4"/>
          <p:cNvSpPr>
            <a:spLocks noGrp="1"/>
          </p:cNvSpPr>
          <p:nvPr>
            <p:ph type="ftr" sz="quarter" idx="3"/>
          </p:nvPr>
        </p:nvSpPr>
        <p:spPr>
          <a:xfrm>
            <a:off x="685800" y="635585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1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5C92A6-CEAB-4878-9992-1D7F2D8F3B54}" type="slidenum">
              <a:rPr lang="en-US" smtClean="0"/>
              <a:t>‹#›</a:t>
            </a:fld>
            <a:endParaRPr lang="en-US"/>
          </a:p>
        </p:txBody>
      </p:sp>
    </p:spTree>
    <p:extLst>
      <p:ext uri="{BB962C8B-B14F-4D97-AF65-F5344CB8AC3E}">
        <p14:creationId xmlns:p14="http://schemas.microsoft.com/office/powerpoint/2010/main" val="35518843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5"/>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400"/>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94E495D9-97C8-4A0E-AB25-45ABC8D11AAA}" type="datetimeFigureOut">
              <a:rPr lang="en-US" smtClean="0"/>
              <a:t>10/25/2018</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89"/>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5C92A6-CEAB-4878-9992-1D7F2D8F3B54}" type="slidenum">
              <a:rPr lang="en-US" smtClean="0"/>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5274" y="1309662"/>
            <a:ext cx="8918917" cy="3231654"/>
          </a:xfrm>
          <a:prstGeom prst="rect">
            <a:avLst/>
          </a:prstGeom>
          <a:noFill/>
        </p:spPr>
        <p:txBody>
          <a:bodyPr wrap="square" lIns="91440" tIns="45720" rIns="91440" bIns="45720">
            <a:spAutoFit/>
          </a:bodyPr>
          <a:lstStyle/>
          <a:p>
            <a:pPr algn="ctr"/>
            <a:r>
              <a:rPr lang="en-US" sz="36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BÀI</a:t>
            </a:r>
            <a:r>
              <a:rPr lang="en-US" sz="36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THUYẾT</a:t>
            </a:r>
            <a:r>
              <a:rPr lang="en-US" sz="36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TRÌNH</a:t>
            </a:r>
            <a:endParaRPr lang="en-US" sz="36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36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TÁC</a:t>
            </a:r>
            <a:r>
              <a:rPr lang="en-US" sz="36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 </a:t>
            </a:r>
            <a:r>
              <a:rPr lang="en-US" sz="3600"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rPr>
              <a:t>GIẢ</a:t>
            </a:r>
            <a:endParaRPr lang="en-US" sz="36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60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NGUYỄN</a:t>
            </a:r>
            <a:r>
              <a:rPr 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ĐÌNH</a:t>
            </a:r>
            <a:r>
              <a:rPr 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6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CHIỂU</a:t>
            </a:r>
            <a:endParaRPr lang="en-US"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6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Times New Roman" pitchFamily="18" charset="0"/>
              <a:cs typeface="Times New Roman" pitchFamily="18" charset="0"/>
            </a:endParaRPr>
          </a:p>
          <a:p>
            <a:pPr algn="ctr"/>
            <a:endParaRPr lang="en-US" sz="3600" b="1" cap="all" dirty="0">
              <a:ln w="9000" cmpd="sng">
                <a:solidFill>
                  <a:schemeClr val="accent4">
                    <a:shade val="50000"/>
                    <a:satMod val="120000"/>
                  </a:schemeClr>
                </a:solidFill>
                <a:prstDash val="solid"/>
              </a:ln>
              <a:solidFill>
                <a:schemeClr val="tx1">
                  <a:lumMod val="85000"/>
                  <a:lumOff val="1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40298642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457200"/>
            <a:ext cx="10464800" cy="5486400"/>
          </a:xfrm>
        </p:spPr>
        <p:txBody>
          <a:bodyPr>
            <a:normAutofit/>
          </a:bodyPr>
          <a:lstStyle/>
          <a:p>
            <a:pPr marL="0" indent="0" algn="ctr">
              <a:buNone/>
            </a:pPr>
            <a:r>
              <a:rPr lang="en-US" sz="2800" b="1" i="1" dirty="0" smtClean="0">
                <a:solidFill>
                  <a:srgbClr val="FFC000"/>
                </a:solidFill>
                <a:latin typeface="Times New Roman" pitchFamily="18" charset="0"/>
                <a:ea typeface="Calibri"/>
                <a:cs typeface="Times New Roman" pitchFamily="18" charset="0"/>
              </a:rPr>
              <a:t> </a:t>
            </a:r>
            <a:endParaRPr lang="en-US" sz="2800" b="1" i="1" dirty="0">
              <a:latin typeface="Times New Roman" pitchFamily="18" charset="0"/>
              <a:cs typeface="Times New Roman" pitchFamily="18" charset="0"/>
            </a:endParaRPr>
          </a:p>
        </p:txBody>
      </p:sp>
      <p:pic>
        <p:nvPicPr>
          <p:cNvPr id="2050" name="Picture 2" descr="C:\Users\dell\Desktop\th.minh\lv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066801"/>
            <a:ext cx="11480800"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685800"/>
            <a:ext cx="10566400" cy="5562600"/>
          </a:xfrm>
        </p:spPr>
        <p:txBody>
          <a:bodyPr>
            <a:normAutofit fontScale="92500" lnSpcReduction="20000"/>
          </a:bodyPr>
          <a:lstStyle/>
          <a:p>
            <a:pPr marL="0" marR="0" algn="ctr">
              <a:lnSpc>
                <a:spcPct val="115000"/>
              </a:lnSpc>
              <a:spcBef>
                <a:spcPts val="0"/>
              </a:spcBef>
              <a:spcAft>
                <a:spcPts val="1000"/>
              </a:spcAft>
            </a:pPr>
            <a:r>
              <a:rPr lang="en-US" sz="3300" b="1" i="1" dirty="0" err="1">
                <a:solidFill>
                  <a:srgbClr val="333333"/>
                </a:solidFill>
                <a:latin typeface="Times New Roman" pitchFamily="18" charset="0"/>
                <a:ea typeface="Calibri"/>
                <a:cs typeface="Times New Roman" pitchFamily="18" charset="0"/>
              </a:rPr>
              <a:t>Những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lời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dạy</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từ</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người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mẹ</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hiền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cùng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những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kiến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thức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học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được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từ</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cửa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khổng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sân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trình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và</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trong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chính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cuộc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đời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mình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không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phải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là</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triết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gia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nhưng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FF0000"/>
                </a:solidFill>
                <a:latin typeface="Times New Roman" pitchFamily="18" charset="0"/>
                <a:ea typeface="Calibri"/>
                <a:cs typeface="Times New Roman" pitchFamily="18" charset="0"/>
              </a:rPr>
              <a:t>Nguyễn</a:t>
            </a:r>
            <a:r>
              <a:rPr lang="en-US" sz="3300" b="1" i="1" dirty="0">
                <a:solidFill>
                  <a:srgbClr val="FF0000"/>
                </a:solidFill>
                <a:latin typeface="Times New Roman" pitchFamily="18" charset="0"/>
                <a:ea typeface="Calibri"/>
                <a:cs typeface="Times New Roman" pitchFamily="18" charset="0"/>
              </a:rPr>
              <a:t> </a:t>
            </a:r>
            <a:r>
              <a:rPr lang="en-US" sz="3300" b="1" i="1" dirty="0" err="1">
                <a:solidFill>
                  <a:srgbClr val="FF0000"/>
                </a:solidFill>
                <a:latin typeface="Times New Roman" pitchFamily="18" charset="0"/>
                <a:ea typeface="Calibri"/>
                <a:cs typeface="Times New Roman" pitchFamily="18" charset="0"/>
              </a:rPr>
              <a:t>Đình</a:t>
            </a:r>
            <a:r>
              <a:rPr lang="en-US" sz="3300" b="1" i="1" dirty="0">
                <a:solidFill>
                  <a:srgbClr val="FF0000"/>
                </a:solidFill>
                <a:latin typeface="Times New Roman" pitchFamily="18" charset="0"/>
                <a:ea typeface="Calibri"/>
                <a:cs typeface="Times New Roman" pitchFamily="18" charset="0"/>
              </a:rPr>
              <a:t> </a:t>
            </a:r>
            <a:r>
              <a:rPr lang="en-US" sz="3300" b="1" i="1" dirty="0" err="1">
                <a:solidFill>
                  <a:srgbClr val="FF0000"/>
                </a:solidFill>
                <a:latin typeface="Times New Roman" pitchFamily="18" charset="0"/>
                <a:ea typeface="Calibri"/>
                <a:cs typeface="Times New Roman" pitchFamily="18" charset="0"/>
              </a:rPr>
              <a:t>Chiểu</a:t>
            </a:r>
            <a:r>
              <a:rPr lang="en-US" sz="3300" b="1" i="1" dirty="0">
                <a:solidFill>
                  <a:srgbClr val="FF0000"/>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đã</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làm</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cho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dân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tộc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phải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ghi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tên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mình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bởi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phẩm</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chất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tốt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đẹp</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của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một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nhà</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yêu</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nước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cách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sống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cách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làm</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cách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nghĩ</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của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đã</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làm</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cho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cả</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thế</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hệ</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phải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nghiêng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đầu</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bái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phục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có</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một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trái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tim</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dành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trọn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cho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dân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cho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nước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thở</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cùng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nhịp</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thở</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của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dân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tộc</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nhịp</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thở</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ấy</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đã</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cùng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ông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suốt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những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giây</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phút</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cuối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cùng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Dù</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là</a:t>
            </a:r>
            <a:r>
              <a:rPr lang="en-US" sz="3300" b="1" i="1" dirty="0">
                <a:solidFill>
                  <a:srgbClr val="333333"/>
                </a:solidFill>
                <a:latin typeface="Times New Roman" pitchFamily="18" charset="0"/>
                <a:ea typeface="Calibri"/>
                <a:cs typeface="Times New Roman" pitchFamily="18" charset="0"/>
              </a:rPr>
              <a:t> ở </a:t>
            </a:r>
            <a:r>
              <a:rPr lang="en-US" sz="3300" b="1" i="1" dirty="0" err="1">
                <a:solidFill>
                  <a:srgbClr val="333333"/>
                </a:solidFill>
                <a:latin typeface="Times New Roman" pitchFamily="18" charset="0"/>
                <a:ea typeface="Calibri"/>
                <a:cs typeface="Times New Roman" pitchFamily="18" charset="0"/>
              </a:rPr>
              <a:t>khía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cạnh</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nào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của</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đạo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lý</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truyền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thống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dân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tộc</a:t>
            </a:r>
            <a:r>
              <a:rPr lang="en-US" sz="3300" b="1" i="1" dirty="0">
                <a:solidFill>
                  <a:srgbClr val="333333"/>
                </a:solidFill>
                <a:latin typeface="Times New Roman" pitchFamily="18" charset="0"/>
                <a:ea typeface="Calibri"/>
                <a:cs typeface="Times New Roman" pitchFamily="18" charset="0"/>
              </a:rPr>
              <a:t> – </a:t>
            </a:r>
            <a:r>
              <a:rPr lang="en-US" sz="3300" b="1" i="1" dirty="0" err="1">
                <a:solidFill>
                  <a:srgbClr val="333333"/>
                </a:solidFill>
                <a:latin typeface="Times New Roman" pitchFamily="18" charset="0"/>
                <a:ea typeface="Calibri"/>
                <a:cs typeface="Times New Roman" pitchFamily="18" charset="0"/>
              </a:rPr>
              <a:t>cái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đạo</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làm</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người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thì</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FF0000"/>
                </a:solidFill>
                <a:latin typeface="Times New Roman" pitchFamily="18" charset="0"/>
                <a:ea typeface="Calibri"/>
                <a:cs typeface="Times New Roman" pitchFamily="18" charset="0"/>
              </a:rPr>
              <a:t>Nguyễn</a:t>
            </a:r>
            <a:r>
              <a:rPr lang="en-US" sz="3300" b="1" i="1" dirty="0">
                <a:solidFill>
                  <a:srgbClr val="FF0000"/>
                </a:solidFill>
                <a:latin typeface="Times New Roman" pitchFamily="18" charset="0"/>
                <a:ea typeface="Calibri"/>
                <a:cs typeface="Times New Roman" pitchFamily="18" charset="0"/>
              </a:rPr>
              <a:t> </a:t>
            </a:r>
            <a:r>
              <a:rPr lang="en-US" sz="3300" b="1" i="1" dirty="0" err="1">
                <a:solidFill>
                  <a:srgbClr val="FF0000"/>
                </a:solidFill>
                <a:latin typeface="Times New Roman" pitchFamily="18" charset="0"/>
                <a:ea typeface="Calibri"/>
                <a:cs typeface="Times New Roman" pitchFamily="18" charset="0"/>
              </a:rPr>
              <a:t>Đình</a:t>
            </a:r>
            <a:r>
              <a:rPr lang="en-US" sz="3300" b="1" i="1" dirty="0">
                <a:solidFill>
                  <a:srgbClr val="FF0000"/>
                </a:solidFill>
                <a:latin typeface="Times New Roman" pitchFamily="18" charset="0"/>
                <a:ea typeface="Calibri"/>
                <a:cs typeface="Times New Roman" pitchFamily="18" charset="0"/>
              </a:rPr>
              <a:t> </a:t>
            </a:r>
            <a:r>
              <a:rPr lang="en-US" sz="3300" b="1" i="1" dirty="0" err="1">
                <a:solidFill>
                  <a:srgbClr val="FF0000"/>
                </a:solidFill>
                <a:latin typeface="Times New Roman" pitchFamily="18" charset="0"/>
                <a:ea typeface="Calibri"/>
                <a:cs typeface="Times New Roman" pitchFamily="18" charset="0"/>
              </a:rPr>
              <a:t>Chiểu</a:t>
            </a:r>
            <a:r>
              <a:rPr lang="en-US" sz="3300" b="1" i="1" dirty="0">
                <a:solidFill>
                  <a:srgbClr val="FF0000"/>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đều</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để</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lại</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những</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dấu</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ấn</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sâu</a:t>
            </a:r>
            <a:r>
              <a:rPr lang="en-US" sz="3300" b="1" i="1" dirty="0">
                <a:solidFill>
                  <a:srgbClr val="333333"/>
                </a:solidFill>
                <a:latin typeface="Times New Roman" pitchFamily="18" charset="0"/>
                <a:ea typeface="Calibri"/>
                <a:cs typeface="Times New Roman" pitchFamily="18" charset="0"/>
              </a:rPr>
              <a:t> </a:t>
            </a:r>
            <a:r>
              <a:rPr lang="en-US" sz="3300" b="1" i="1" dirty="0" err="1">
                <a:solidFill>
                  <a:srgbClr val="333333"/>
                </a:solidFill>
                <a:latin typeface="Times New Roman" pitchFamily="18" charset="0"/>
                <a:ea typeface="Calibri"/>
                <a:cs typeface="Times New Roman" pitchFamily="18" charset="0"/>
              </a:rPr>
              <a:t>sắc</a:t>
            </a:r>
            <a:r>
              <a:rPr lang="en-US" sz="3300" b="1" i="1" dirty="0">
                <a:solidFill>
                  <a:srgbClr val="333333"/>
                </a:solidFill>
                <a:latin typeface="Times New Roman" pitchFamily="18" charset="0"/>
                <a:ea typeface="Calibri"/>
                <a:cs typeface="Times New Roman" pitchFamily="18" charset="0"/>
              </a:rPr>
              <a:t>. </a:t>
            </a:r>
            <a:endParaRPr lang="en-US" sz="3300" b="1" i="1" dirty="0">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41214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0608" y="396239"/>
            <a:ext cx="7941972" cy="1012313"/>
          </a:xfrm>
          <a:solidFill>
            <a:srgbClr val="FFFF00"/>
          </a:solidFill>
          <a:ln>
            <a:noFill/>
          </a:ln>
          <a:effectLst>
            <a:glow rad="228600">
              <a:schemeClr val="accent6">
                <a:satMod val="175000"/>
                <a:alpha val="40000"/>
              </a:schemeClr>
            </a:glow>
            <a:innerShdw blurRad="63500" dist="50800" dir="16200000">
              <a:prstClr val="black">
                <a:alpha val="50000"/>
              </a:prstClr>
            </a:innerShdw>
            <a:softEdge rad="127000"/>
          </a:effectLst>
          <a:scene3d>
            <a:camera prst="orthographicFront">
              <a:rot lat="0" lon="0" rev="0"/>
            </a:camera>
            <a:lightRig rig="glow" dir="t">
              <a:rot lat="0" lon="0" rev="4800000"/>
            </a:lightRig>
          </a:scene3d>
          <a:sp3d prstMaterial="matte">
            <a:bevelT w="127000" h="63500"/>
          </a:sp3d>
        </p:spPr>
        <p:txBody>
          <a:bodyPr>
            <a:normAutofit/>
          </a:bodyPr>
          <a:lstStyle/>
          <a:p>
            <a:r>
              <a:rPr lang="vi-VN" sz="4400" dirty="0">
                <a:solidFill>
                  <a:srgbClr val="C00000"/>
                </a:solidFill>
              </a:rPr>
              <a:t>TƯ TƯỞNG YÊU NƯỚC </a:t>
            </a:r>
            <a:endParaRPr lang="vi-VN" sz="4400" dirty="0">
              <a:solidFill>
                <a:srgbClr val="C00000"/>
              </a:solidFill>
              <a:effectLst/>
            </a:endParaRPr>
          </a:p>
        </p:txBody>
      </p:sp>
      <p:sp>
        <p:nvSpPr>
          <p:cNvPr id="3" name="Subtitle 2"/>
          <p:cNvSpPr>
            <a:spLocks noGrp="1"/>
          </p:cNvSpPr>
          <p:nvPr>
            <p:ph type="subTitle" idx="1"/>
          </p:nvPr>
        </p:nvSpPr>
        <p:spPr>
          <a:xfrm>
            <a:off x="393895" y="2407557"/>
            <a:ext cx="6175716" cy="3052294"/>
          </a:xfrm>
        </p:spPr>
        <p:txBody>
          <a:bodyPr>
            <a:normAutofit fontScale="85000" lnSpcReduction="20000"/>
          </a:bodyPr>
          <a:lstStyle/>
          <a:p>
            <a:pPr algn="just"/>
            <a:r>
              <a:rPr lang="en-US" sz="2800" dirty="0"/>
              <a:t> </a:t>
            </a:r>
            <a:r>
              <a:rPr lang="en-US" sz="2800" dirty="0" smtClean="0"/>
              <a:t>    </a:t>
            </a:r>
            <a:r>
              <a:rPr lang="vi-VN" sz="2800" dirty="0" smtClean="0">
                <a:latin typeface="+mj-lt"/>
              </a:rPr>
              <a:t>Sau </a:t>
            </a:r>
            <a:r>
              <a:rPr lang="vi-VN" sz="2800" dirty="0">
                <a:latin typeface="+mj-lt"/>
              </a:rPr>
              <a:t>bao nhiêu năm giặc Pháp xâm lược nước ta, song lòng yêu nước của Nguyễn Đình Chiểu vẫn luôn thể hiện ở thái độ và thơ ca do ông sáng tác. Ông đã trở thành nhà thơ lớn của Việt Nam với nhiều tác phẩm và những câu chuyện kể để </a:t>
            </a:r>
            <a:r>
              <a:rPr lang="vi-VN" sz="2800" dirty="0" smtClean="0">
                <a:latin typeface="+mj-lt"/>
              </a:rPr>
              <a:t>đời</a:t>
            </a:r>
            <a:r>
              <a:rPr lang="en-US" sz="2800" dirty="0" smtClean="0">
                <a:latin typeface="+mj-lt"/>
              </a:rPr>
              <a:t>.</a:t>
            </a:r>
            <a:endParaRPr lang="vi-VN" sz="2800" dirty="0" smtClean="0">
              <a:effectLst/>
              <a:latin typeface="+mj-lt"/>
            </a:endParaRPr>
          </a:p>
          <a:p>
            <a:pPr algn="l"/>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707" y="1864917"/>
            <a:ext cx="3285896" cy="38804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39375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5870" y="115910"/>
            <a:ext cx="6220496" cy="584775"/>
          </a:xfrm>
          <a:prstGeom prst="rect">
            <a:avLst/>
          </a:prstGeom>
          <a:solidFill>
            <a:srgbClr val="FFFF00"/>
          </a:solidFill>
        </p:spPr>
        <p:txBody>
          <a:bodyPr wrap="square" rtlCol="0">
            <a:spAutoFit/>
          </a:bodyPr>
          <a:lstStyle/>
          <a:p>
            <a:r>
              <a:rPr lang="en-US" sz="3200" dirty="0" smtClean="0">
                <a:solidFill>
                  <a:srgbClr val="FF0000"/>
                </a:solidFill>
              </a:rPr>
              <a:t>       </a:t>
            </a:r>
            <a:r>
              <a:rPr lang="en-US" sz="3200" dirty="0" err="1" smtClean="0">
                <a:solidFill>
                  <a:srgbClr val="FF0000"/>
                </a:solidFill>
              </a:rPr>
              <a:t>Một</a:t>
            </a:r>
            <a:r>
              <a:rPr lang="en-US" sz="3200" dirty="0" smtClean="0">
                <a:solidFill>
                  <a:srgbClr val="FF0000"/>
                </a:solidFill>
              </a:rPr>
              <a:t> </a:t>
            </a:r>
            <a:r>
              <a:rPr lang="en-US" sz="3200" dirty="0" err="1" smtClean="0">
                <a:solidFill>
                  <a:srgbClr val="FF0000"/>
                </a:solidFill>
              </a:rPr>
              <a:t>số</a:t>
            </a:r>
            <a:r>
              <a:rPr lang="en-US" sz="3200" dirty="0" smtClean="0">
                <a:solidFill>
                  <a:srgbClr val="FF0000"/>
                </a:solidFill>
              </a:rPr>
              <a:t> </a:t>
            </a:r>
            <a:r>
              <a:rPr lang="en-US" sz="3200" dirty="0" err="1" smtClean="0">
                <a:solidFill>
                  <a:srgbClr val="FF0000"/>
                </a:solidFill>
              </a:rPr>
              <a:t>câu</a:t>
            </a:r>
            <a:r>
              <a:rPr lang="en-US" sz="3200" dirty="0" smtClean="0">
                <a:solidFill>
                  <a:srgbClr val="FF0000"/>
                </a:solidFill>
              </a:rPr>
              <a:t> </a:t>
            </a:r>
            <a:r>
              <a:rPr lang="en-US" sz="3200" dirty="0" err="1" smtClean="0">
                <a:solidFill>
                  <a:srgbClr val="FF0000"/>
                </a:solidFill>
              </a:rPr>
              <a:t>chuyện</a:t>
            </a:r>
            <a:r>
              <a:rPr lang="en-US" sz="3200" dirty="0" smtClean="0">
                <a:solidFill>
                  <a:srgbClr val="FF0000"/>
                </a:solidFill>
              </a:rPr>
              <a:t> </a:t>
            </a:r>
            <a:r>
              <a:rPr lang="en-US" sz="3200" dirty="0" err="1" smtClean="0">
                <a:solidFill>
                  <a:srgbClr val="FF0000"/>
                </a:solidFill>
              </a:rPr>
              <a:t>kể</a:t>
            </a:r>
            <a:r>
              <a:rPr lang="en-US" sz="3200" dirty="0" smtClean="0">
                <a:solidFill>
                  <a:srgbClr val="FF0000"/>
                </a:solidFill>
              </a:rPr>
              <a:t> </a:t>
            </a:r>
            <a:r>
              <a:rPr lang="en-US" sz="3200" dirty="0" err="1" smtClean="0">
                <a:solidFill>
                  <a:srgbClr val="FF0000"/>
                </a:solidFill>
              </a:rPr>
              <a:t>về</a:t>
            </a:r>
            <a:r>
              <a:rPr lang="en-US" sz="3200" dirty="0" smtClean="0">
                <a:solidFill>
                  <a:srgbClr val="FF0000"/>
                </a:solidFill>
              </a:rPr>
              <a:t> </a:t>
            </a:r>
            <a:r>
              <a:rPr lang="en-US" sz="3200" dirty="0" err="1" smtClean="0">
                <a:solidFill>
                  <a:srgbClr val="FF0000"/>
                </a:solidFill>
              </a:rPr>
              <a:t>ông</a:t>
            </a:r>
            <a:endParaRPr lang="en-US" sz="3200" dirty="0">
              <a:solidFill>
                <a:srgbClr val="FF0000"/>
              </a:solidFill>
            </a:endParaRPr>
          </a:p>
        </p:txBody>
      </p:sp>
      <p:sp>
        <p:nvSpPr>
          <p:cNvPr id="3" name="TextBox 2"/>
          <p:cNvSpPr txBox="1"/>
          <p:nvPr/>
        </p:nvSpPr>
        <p:spPr>
          <a:xfrm>
            <a:off x="373487" y="871416"/>
            <a:ext cx="10934163" cy="5539978"/>
          </a:xfrm>
          <a:prstGeom prst="rect">
            <a:avLst/>
          </a:prstGeom>
          <a:noFill/>
        </p:spPr>
        <p:txBody>
          <a:bodyPr wrap="square" rtlCol="0">
            <a:spAutoFit/>
          </a:bodyPr>
          <a:lstStyle/>
          <a:p>
            <a:pPr algn="just"/>
            <a:r>
              <a:rPr lang="en-US" sz="2400" dirty="0" smtClean="0"/>
              <a:t> </a:t>
            </a:r>
            <a:r>
              <a:rPr lang="en-US" sz="2400" dirty="0" smtClean="0">
                <a:latin typeface="Caribri"/>
              </a:rPr>
              <a:t>    </a:t>
            </a:r>
            <a:r>
              <a:rPr lang="vi-VN" sz="2400" dirty="0" smtClean="0">
                <a:latin typeface="+mj-lt"/>
              </a:rPr>
              <a:t>Trước </a:t>
            </a:r>
            <a:r>
              <a:rPr lang="vi-VN" sz="2400" dirty="0">
                <a:latin typeface="+mj-lt"/>
              </a:rPr>
              <a:t>nạn ngoại xâm, mỗi khi giai cấp phong kiến đứng ra lãnh đạo cuộc kháng chiến, nhân dân hào kiệt anh hùng bốn phương tụ họp lại và làm được những cuộc chiến tranh nhân dân, và đó chính là sức mạnh của các cuộc kháng chiến đời Lý, đời Trần, của Lê Lợi, Nguyễn Trãi hay của Nguyễn Huệ. </a:t>
            </a:r>
            <a:r>
              <a:rPr lang="vi-VN" sz="2400" dirty="0">
                <a:latin typeface="+mj-lt"/>
                <a:cs typeface="Calibri" panose="020F0502020204030204" pitchFamily="34" charset="0"/>
              </a:rPr>
              <a:t>Nhưng</a:t>
            </a:r>
            <a:r>
              <a:rPr lang="vi-VN" sz="2400" dirty="0">
                <a:latin typeface="+mj-lt"/>
              </a:rPr>
              <a:t> đến cuối thế kỷ XIX, chế độ phong kiến phản động nhà Nguyễn đã trở thành kẻ phản bội đầu hàng và trong nhân dân, nhất là ở Nam Bộ, vua quan đã bị lên án nghiêm khắc: Phan, Lâm mãi quốc, triều đình khỉ dân...Lúc bấy giờ những nhà nho yêu nước thà chịu mang tiếng nghịch thần đã đứng hẳn vào hàng ngũ của nhân dân đề tiếp tục kháng chiến. </a:t>
            </a:r>
            <a:endParaRPr lang="en-US" sz="2400" dirty="0" smtClean="0">
              <a:latin typeface="+mj-lt"/>
            </a:endParaRPr>
          </a:p>
          <a:p>
            <a:pPr algn="just"/>
            <a:r>
              <a:rPr lang="en-US" sz="2400" dirty="0">
                <a:latin typeface="+mj-lt"/>
              </a:rPr>
              <a:t> </a:t>
            </a:r>
            <a:r>
              <a:rPr lang="en-US" sz="2400" dirty="0" smtClean="0">
                <a:latin typeface="+mj-lt"/>
              </a:rPr>
              <a:t>                                                  </a:t>
            </a:r>
            <a:r>
              <a:rPr lang="vi-VN" sz="2400" dirty="0" smtClean="0">
                <a:latin typeface="+mj-lt"/>
              </a:rPr>
              <a:t>Đó </a:t>
            </a:r>
            <a:r>
              <a:rPr lang="vi-VN" sz="2400" dirty="0">
                <a:latin typeface="+mj-lt"/>
              </a:rPr>
              <a:t>là Trương Định:</a:t>
            </a:r>
            <a:endParaRPr lang="vi-VN" sz="2400" dirty="0" smtClean="0">
              <a:effectLst/>
              <a:latin typeface="+mj-lt"/>
            </a:endParaRPr>
          </a:p>
          <a:p>
            <a:pPr algn="ctr"/>
            <a:r>
              <a:rPr lang="vi-VN" sz="2400" dirty="0">
                <a:latin typeface="Caribri"/>
              </a:rPr>
              <a:t>    </a:t>
            </a:r>
            <a:r>
              <a:rPr lang="en-US" sz="2400" b="1" dirty="0" smtClean="0">
                <a:latin typeface="Times New Roman" pitchFamily="18" charset="0"/>
                <a:cs typeface="Times New Roman" pitchFamily="18" charset="0"/>
              </a:rPr>
              <a:t>“</a:t>
            </a:r>
            <a:r>
              <a:rPr lang="vi-VN" sz="2400" b="1" i="1" dirty="0" smtClean="0">
                <a:latin typeface="Times New Roman" pitchFamily="18" charset="0"/>
                <a:cs typeface="Times New Roman" pitchFamily="18" charset="0"/>
              </a:rPr>
              <a:t>Giúp </a:t>
            </a:r>
            <a:r>
              <a:rPr lang="vi-VN" sz="2400" b="1" i="1" dirty="0">
                <a:latin typeface="Times New Roman" pitchFamily="18" charset="0"/>
                <a:cs typeface="Times New Roman" pitchFamily="18" charset="0"/>
              </a:rPr>
              <a:t>đời dốc trọn ơn nam tử;</a:t>
            </a:r>
            <a:endParaRPr lang="vi-VN" sz="2400" b="1" dirty="0" smtClean="0">
              <a:effectLst/>
              <a:latin typeface="Times New Roman" pitchFamily="18" charset="0"/>
              <a:cs typeface="Times New Roman" pitchFamily="18" charset="0"/>
            </a:endParaRPr>
          </a:p>
          <a:p>
            <a:pPr algn="ctr"/>
            <a:r>
              <a:rPr lang="vi-VN" sz="2400" b="1" i="1" dirty="0">
                <a:latin typeface="Times New Roman" pitchFamily="18" charset="0"/>
                <a:cs typeface="Times New Roman" pitchFamily="18" charset="0"/>
              </a:rPr>
              <a:t>    Ngay chúa nào lo </a:t>
            </a:r>
            <a:r>
              <a:rPr lang="vi-VN" sz="2400" b="1" i="1" dirty="0" smtClean="0">
                <a:latin typeface="Times New Roman" pitchFamily="18" charset="0"/>
                <a:cs typeface="Times New Roman" pitchFamily="18" charset="0"/>
              </a:rPr>
              <a:t>tiếng nghịch thầ</a:t>
            </a:r>
            <a:r>
              <a:rPr lang="en-US" sz="2400" b="1" i="1" dirty="0" smtClean="0">
                <a:latin typeface="Times New Roman" pitchFamily="18" charset="0"/>
                <a:cs typeface="Times New Roman" pitchFamily="18" charset="0"/>
              </a:rPr>
              <a:t>n”</a:t>
            </a:r>
          </a:p>
          <a:p>
            <a:pPr algn="ctr"/>
            <a:r>
              <a:rPr lang="vi-VN" sz="2400" dirty="0" smtClean="0">
                <a:latin typeface="+mj-lt"/>
              </a:rPr>
              <a:t>Đó là Phan Tòng:</a:t>
            </a:r>
            <a:endParaRPr lang="vi-VN" sz="2400" dirty="0" smtClean="0">
              <a:effectLst/>
              <a:latin typeface="+mj-lt"/>
            </a:endParaRPr>
          </a:p>
          <a:p>
            <a:pPr algn="ctr"/>
            <a:r>
              <a:rPr lang="vi-VN" sz="2400" dirty="0">
                <a:latin typeface="+mj-lt"/>
              </a:rPr>
              <a:t>   </a:t>
            </a:r>
            <a:r>
              <a:rPr lang="vi-VN" sz="2400" b="1" i="1" dirty="0">
                <a:latin typeface="+mj-lt"/>
              </a:rPr>
              <a:t> </a:t>
            </a:r>
            <a:r>
              <a:rPr lang="en-US" sz="2400" b="1" i="1" dirty="0" smtClean="0">
                <a:latin typeface="+mj-lt"/>
              </a:rPr>
              <a:t>“</a:t>
            </a:r>
            <a:r>
              <a:rPr lang="vi-VN" sz="2400" b="1" i="1" dirty="0" smtClean="0">
                <a:latin typeface="+mj-lt"/>
              </a:rPr>
              <a:t>Viên </a:t>
            </a:r>
            <a:r>
              <a:rPr lang="vi-VN" sz="2400" b="1" i="1" dirty="0">
                <a:latin typeface="+mj-lt"/>
              </a:rPr>
              <a:t>đạn nghịch thần treo trước mắt,</a:t>
            </a:r>
            <a:endParaRPr lang="vi-VN" sz="2400" b="1" i="1" dirty="0" smtClean="0">
              <a:effectLst/>
              <a:latin typeface="+mj-lt"/>
            </a:endParaRPr>
          </a:p>
          <a:p>
            <a:pPr algn="ctr"/>
            <a:r>
              <a:rPr lang="vi-VN" sz="2400" b="1" i="1" dirty="0">
                <a:latin typeface="+mj-lt"/>
              </a:rPr>
              <a:t>    Lưỡi gươm địch khải nắm trong </a:t>
            </a:r>
            <a:r>
              <a:rPr lang="vi-VN" sz="2400" b="1" i="1" dirty="0" smtClean="0">
                <a:latin typeface="+mj-lt"/>
              </a:rPr>
              <a:t>tay</a:t>
            </a:r>
            <a:r>
              <a:rPr lang="en-US" sz="2400" b="1" i="1" dirty="0" smtClean="0">
                <a:latin typeface="+mj-lt"/>
              </a:rPr>
              <a:t>”</a:t>
            </a:r>
            <a:endParaRPr lang="vi-VN" sz="2400" b="1" i="1" dirty="0" smtClean="0">
              <a:effectLst/>
              <a:latin typeface="+mj-lt"/>
            </a:endParaRPr>
          </a:p>
          <a:p>
            <a:endParaRPr lang="en-US" b="1" i="1" dirty="0"/>
          </a:p>
        </p:txBody>
      </p:sp>
    </p:spTree>
    <p:extLst>
      <p:ext uri="{BB962C8B-B14F-4D97-AF65-F5344CB8AC3E}">
        <p14:creationId xmlns:p14="http://schemas.microsoft.com/office/powerpoint/2010/main" val="1574472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156097"/>
            <a:ext cx="6838681" cy="6924973"/>
          </a:xfrm>
          <a:prstGeom prst="rect">
            <a:avLst/>
          </a:prstGeom>
          <a:noFill/>
        </p:spPr>
        <p:txBody>
          <a:bodyPr wrap="square" rtlCol="0">
            <a:spAutoFit/>
          </a:bodyPr>
          <a:lstStyle/>
          <a:p>
            <a:pPr algn="just"/>
            <a:r>
              <a:rPr lang="en-US" sz="24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vi-VN" sz="2800" dirty="0" smtClean="0">
                <a:latin typeface="+mj-lt"/>
                <a:cs typeface="Calibri" panose="020F0502020204030204" pitchFamily="34" charset="0"/>
              </a:rPr>
              <a:t>Nguyễn </a:t>
            </a:r>
            <a:r>
              <a:rPr lang="vi-VN" sz="2800" dirty="0">
                <a:latin typeface="+mj-lt"/>
                <a:cs typeface="Calibri" panose="020F0502020204030204" pitchFamily="34" charset="0"/>
              </a:rPr>
              <a:t>Đình Chiểu cũng ở trong hoàn cảnh và tâm trạng của các bậc sĩ phu ấy. Ông được mọi người kinh phục, Trương Định đã xem ông như vị quân sư, thường bàn với ông về mưu cơ, chiến lược. Vì mù lòa, Nguyễn Đình Chiểu không thề dùng gươm, ông đã dùng bút để chống giặc. Với ngòi bút, nhà thơ mù đã trực tiếp đánh giặc suốt đời mình. Có thể nói trong cuộc đời của Nguyễn Đình Chiểu, bao nhiêu đau khổ của cuộc đời đã dồn vào một con người, trong một hoàn cảnh đau khổ nhất của đất nước. Nhưng trong ông, lòng yêu nước vẫn luôn nồng nàn, ông dùng cả quãng đời còn lại để trung thành và dùng ngòi bút tài hoa của mình để giúp dân đánh giặc.</a:t>
            </a:r>
            <a:endParaRPr lang="vi-VN" sz="2800" dirty="0" smtClean="0">
              <a:effectLst/>
              <a:latin typeface="+mj-lt"/>
              <a:cs typeface="Calibri" panose="020F0502020204030204" pitchFamily="34" charset="0"/>
            </a:endParaRPr>
          </a:p>
          <a:p>
            <a:pPr algn="just"/>
            <a:endParaRPr lang="en-US" sz="2400"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778" y="379828"/>
            <a:ext cx="4951828" cy="5458264"/>
          </a:xfrm>
          <a:prstGeom prst="rect">
            <a:avLst/>
          </a:prstGeom>
        </p:spPr>
      </p:pic>
      <p:sp>
        <p:nvSpPr>
          <p:cNvPr id="4" name="TextBox 3"/>
          <p:cNvSpPr txBox="1"/>
          <p:nvPr/>
        </p:nvSpPr>
        <p:spPr>
          <a:xfrm>
            <a:off x="7385538" y="6020972"/>
            <a:ext cx="386630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i="1" dirty="0" smtClean="0">
                <a:solidFill>
                  <a:srgbClr val="FF0000"/>
                </a:solidFill>
                <a:latin typeface="Times New Roman" pitchFamily="18" charset="0"/>
                <a:cs typeface="Times New Roman" pitchFamily="18" charset="0"/>
              </a:rPr>
              <a:t>     Di </a:t>
            </a:r>
            <a:r>
              <a:rPr lang="en-US" i="1" dirty="0" err="1" smtClean="0">
                <a:solidFill>
                  <a:srgbClr val="FF0000"/>
                </a:solidFill>
                <a:latin typeface="Times New Roman" pitchFamily="18" charset="0"/>
                <a:cs typeface="Times New Roman" pitchFamily="18" charset="0"/>
              </a:rPr>
              <a:t>tích</a:t>
            </a:r>
            <a:r>
              <a:rPr lang="en-US" i="1" dirty="0" smtClean="0">
                <a:solidFill>
                  <a:srgbClr val="FF0000"/>
                </a:solidFill>
                <a:latin typeface="Times New Roman" pitchFamily="18" charset="0"/>
                <a:cs typeface="Times New Roman" pitchFamily="18" charset="0"/>
              </a:rPr>
              <a:t> </a:t>
            </a:r>
            <a:r>
              <a:rPr lang="vi-VN" i="1" dirty="0" smtClean="0">
                <a:solidFill>
                  <a:srgbClr val="FF0000"/>
                </a:solidFill>
                <a:latin typeface="Times New Roman" pitchFamily="18" charset="0"/>
                <a:cs typeface="Times New Roman" pitchFamily="18" charset="0"/>
              </a:rPr>
              <a:t>đền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mộ</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Nguyễn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Đình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Chiểu</a:t>
            </a:r>
            <a:endParaRPr lang="en-US"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48831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1645920"/>
            <a:ext cx="4754880" cy="317009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Nguyễn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Đình</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Chiểu</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tấm</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lòng</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yêu</a:t>
            </a:r>
            <a:r>
              <a:rPr lang="en-US" sz="4000" dirty="0" smtClean="0">
                <a:latin typeface="Times New Roman" pitchFamily="18" charset="0"/>
                <a:cs typeface="Times New Roman" pitchFamily="18" charset="0"/>
              </a:rPr>
              <a:t> n</a:t>
            </a:r>
            <a:r>
              <a:rPr lang="vi-VN" sz="4000" dirty="0" smtClean="0">
                <a:latin typeface="Times New Roman" pitchFamily="18" charset="0"/>
                <a:cs typeface="Times New Roman" pitchFamily="18" charset="0"/>
              </a:rPr>
              <a:t>ước</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đã</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biết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bao</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xúc</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pic>
        <p:nvPicPr>
          <p:cNvPr id="1026" name="Picture 2" descr="C:\Users\dell\Desktop\th.minh\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889" y="614378"/>
            <a:ext cx="5880295" cy="523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619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401" y="457201"/>
            <a:ext cx="11311985" cy="1200329"/>
          </a:xfrm>
          <a:prstGeom prst="rect">
            <a:avLst/>
          </a:prstGeom>
          <a:noFill/>
        </p:spPr>
        <p:txBody>
          <a:bodyPr wrap="none" lIns="91440" tIns="45720" rIns="91440" bIns="45720">
            <a:spAutoFit/>
          </a:bodyPr>
          <a:lstStyle/>
          <a:p>
            <a:pPr algn="ct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SỰ NGHIỆP VĂN HỌC </a:t>
            </a:r>
            <a:endPar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812800" y="1905000"/>
            <a:ext cx="10464800" cy="3046988"/>
          </a:xfrm>
          <a:prstGeom prst="rect">
            <a:avLst/>
          </a:prstGeom>
        </p:spPr>
        <p:txBody>
          <a:bodyPr wrap="square">
            <a:spAutoFit/>
          </a:bodyPr>
          <a:lstStyle/>
          <a:p>
            <a:pPr algn="just"/>
            <a:r>
              <a:rPr lang="en-US" dirty="0"/>
              <a:t>- </a:t>
            </a:r>
            <a:r>
              <a:rPr lang="en-US" sz="3200" dirty="0" err="1"/>
              <a:t>Sự</a:t>
            </a:r>
            <a:r>
              <a:rPr lang="en-US" sz="3200" dirty="0"/>
              <a:t> </a:t>
            </a:r>
            <a:r>
              <a:rPr lang="en-US" sz="3200" dirty="0" err="1"/>
              <a:t>nghiệp</a:t>
            </a:r>
            <a:r>
              <a:rPr lang="en-US" sz="3200" dirty="0"/>
              <a:t> </a:t>
            </a:r>
            <a:r>
              <a:rPr lang="en-US" sz="3200" dirty="0" err="1"/>
              <a:t>sáng</a:t>
            </a:r>
            <a:r>
              <a:rPr lang="en-US" sz="3200" dirty="0"/>
              <a:t> </a:t>
            </a:r>
            <a:r>
              <a:rPr lang="en-US" sz="3200" dirty="0" err="1"/>
              <a:t>tác</a:t>
            </a:r>
            <a:r>
              <a:rPr lang="en-US" sz="3200" dirty="0"/>
              <a:t> </a:t>
            </a:r>
            <a:r>
              <a:rPr lang="en-US" sz="3200" dirty="0" err="1"/>
              <a:t>của</a:t>
            </a:r>
            <a:r>
              <a:rPr lang="en-US" sz="3200" dirty="0"/>
              <a:t> </a:t>
            </a:r>
            <a:r>
              <a:rPr lang="en-US" sz="3200" dirty="0" err="1"/>
              <a:t>Nguyễn</a:t>
            </a:r>
            <a:r>
              <a:rPr lang="en-US" sz="3200" dirty="0"/>
              <a:t> </a:t>
            </a:r>
            <a:r>
              <a:rPr lang="en-US" sz="3200" dirty="0" err="1"/>
              <a:t>Đình</a:t>
            </a:r>
            <a:r>
              <a:rPr lang="en-US" sz="3200" dirty="0"/>
              <a:t> </a:t>
            </a:r>
            <a:r>
              <a:rPr lang="en-US" sz="3200" dirty="0" err="1"/>
              <a:t>Chiểu</a:t>
            </a:r>
            <a:r>
              <a:rPr lang="en-US" sz="3200" dirty="0"/>
              <a:t> </a:t>
            </a:r>
            <a:r>
              <a:rPr lang="en-US" sz="3200" dirty="0" err="1"/>
              <a:t>thường</a:t>
            </a:r>
            <a:r>
              <a:rPr lang="en-US" sz="3200" dirty="0"/>
              <a:t> </a:t>
            </a:r>
            <a:r>
              <a:rPr lang="en-US" sz="3200" dirty="0" err="1"/>
              <a:t>được</a:t>
            </a:r>
            <a:r>
              <a:rPr lang="en-US" sz="3200" dirty="0"/>
              <a:t> chia </a:t>
            </a:r>
            <a:r>
              <a:rPr lang="en-US" sz="3200" dirty="0" err="1"/>
              <a:t>làm</a:t>
            </a:r>
            <a:r>
              <a:rPr lang="en-US" sz="3200" dirty="0"/>
              <a:t> </a:t>
            </a:r>
            <a:r>
              <a:rPr lang="en-US" sz="3200" dirty="0" err="1"/>
              <a:t>hai</a:t>
            </a:r>
            <a:r>
              <a:rPr lang="en-US" sz="3200" dirty="0"/>
              <a:t> </a:t>
            </a:r>
            <a:r>
              <a:rPr lang="en-US" sz="3200" dirty="0" err="1"/>
              <a:t>thời</a:t>
            </a:r>
            <a:r>
              <a:rPr lang="en-US" sz="3200" dirty="0"/>
              <a:t> </a:t>
            </a:r>
            <a:r>
              <a:rPr lang="en-US" sz="3200" dirty="0" err="1"/>
              <a:t>kì</a:t>
            </a:r>
            <a:r>
              <a:rPr lang="en-US" sz="3200" dirty="0"/>
              <a:t>. </a:t>
            </a:r>
            <a:r>
              <a:rPr lang="en-US" sz="3200" dirty="0" err="1"/>
              <a:t>Thời</a:t>
            </a:r>
            <a:r>
              <a:rPr lang="en-US" sz="3200" dirty="0"/>
              <a:t> </a:t>
            </a:r>
            <a:r>
              <a:rPr lang="en-US" sz="3200" dirty="0" err="1"/>
              <a:t>kì</a:t>
            </a:r>
            <a:r>
              <a:rPr lang="en-US" sz="3200" dirty="0"/>
              <a:t> </a:t>
            </a:r>
            <a:r>
              <a:rPr lang="en-US" sz="3200" dirty="0" err="1"/>
              <a:t>đầu</a:t>
            </a:r>
            <a:r>
              <a:rPr lang="en-US" sz="3200" dirty="0"/>
              <a:t>, </a:t>
            </a:r>
            <a:r>
              <a:rPr lang="en-US" sz="3200" b="1" dirty="0" err="1">
                <a:solidFill>
                  <a:srgbClr val="FF0000"/>
                </a:solidFill>
              </a:rPr>
              <a:t>trước</a:t>
            </a:r>
            <a:r>
              <a:rPr lang="en-US" sz="3200" b="1" dirty="0">
                <a:solidFill>
                  <a:srgbClr val="FF0000"/>
                </a:solidFill>
              </a:rPr>
              <a:t> </a:t>
            </a:r>
            <a:r>
              <a:rPr lang="en-US" sz="3200" b="1" dirty="0" err="1">
                <a:solidFill>
                  <a:srgbClr val="FF0000"/>
                </a:solidFill>
              </a:rPr>
              <a:t>khi</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cuộc</a:t>
            </a:r>
            <a:r>
              <a:rPr lang="en-US" sz="3200" b="1" dirty="0">
                <a:solidFill>
                  <a:srgbClr val="FF0000"/>
                </a:solidFill>
              </a:rPr>
              <a:t> </a:t>
            </a:r>
            <a:r>
              <a:rPr lang="en-US" sz="3200" b="1" dirty="0" err="1">
                <a:solidFill>
                  <a:srgbClr val="FF0000"/>
                </a:solidFill>
              </a:rPr>
              <a:t>xâm</a:t>
            </a:r>
            <a:r>
              <a:rPr lang="en-US" sz="3200" b="1" dirty="0">
                <a:solidFill>
                  <a:srgbClr val="FF0000"/>
                </a:solidFill>
              </a:rPr>
              <a:t> </a:t>
            </a:r>
            <a:r>
              <a:rPr lang="en-US" sz="3200" b="1" dirty="0" err="1">
                <a:solidFill>
                  <a:srgbClr val="FF0000"/>
                </a:solidFill>
              </a:rPr>
              <a:t>lược</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thực</a:t>
            </a:r>
            <a:r>
              <a:rPr lang="en-US" sz="3200" b="1" dirty="0">
                <a:solidFill>
                  <a:srgbClr val="FF0000"/>
                </a:solidFill>
              </a:rPr>
              <a:t> </a:t>
            </a:r>
            <a:r>
              <a:rPr lang="en-US" sz="3200" b="1" dirty="0" err="1">
                <a:solidFill>
                  <a:srgbClr val="FF0000"/>
                </a:solidFill>
              </a:rPr>
              <a:t>dân</a:t>
            </a:r>
            <a:r>
              <a:rPr lang="en-US" sz="3200" b="1" dirty="0">
                <a:solidFill>
                  <a:srgbClr val="FF0000"/>
                </a:solidFill>
              </a:rPr>
              <a:t> </a:t>
            </a:r>
            <a:r>
              <a:rPr lang="en-US" sz="3200" b="1" dirty="0" err="1">
                <a:solidFill>
                  <a:srgbClr val="FF0000"/>
                </a:solidFill>
              </a:rPr>
              <a:t>Pháp</a:t>
            </a:r>
            <a:r>
              <a:rPr lang="en-US" sz="3200" b="1" dirty="0"/>
              <a:t> </a:t>
            </a:r>
            <a:r>
              <a:rPr lang="en-US" sz="3200" dirty="0"/>
              <a:t>(1858). </a:t>
            </a:r>
            <a:r>
              <a:rPr lang="en-US" sz="3200" dirty="0" err="1"/>
              <a:t>Thời</a:t>
            </a:r>
            <a:r>
              <a:rPr lang="en-US" sz="3200" dirty="0"/>
              <a:t> </a:t>
            </a:r>
            <a:r>
              <a:rPr lang="en-US" sz="3200" dirty="0" err="1"/>
              <a:t>kì</a:t>
            </a:r>
            <a:r>
              <a:rPr lang="en-US" sz="3200" dirty="0"/>
              <a:t> </a:t>
            </a:r>
            <a:r>
              <a:rPr lang="en-US" sz="3200" dirty="0" err="1"/>
              <a:t>sau</a:t>
            </a:r>
            <a:r>
              <a:rPr lang="en-US" sz="3200" dirty="0"/>
              <a:t> </a:t>
            </a:r>
            <a:r>
              <a:rPr lang="en-US" sz="3200" dirty="0" err="1"/>
              <a:t>bắt</a:t>
            </a:r>
            <a:r>
              <a:rPr lang="en-US" sz="3200" dirty="0"/>
              <a:t> </a:t>
            </a:r>
            <a:r>
              <a:rPr lang="en-US" sz="3200" dirty="0" err="1"/>
              <a:t>đầu</a:t>
            </a:r>
            <a:r>
              <a:rPr lang="en-US" sz="3200" dirty="0"/>
              <a:t> </a:t>
            </a:r>
            <a:r>
              <a:rPr lang="en-US" sz="3200" dirty="0" err="1"/>
              <a:t>từ</a:t>
            </a:r>
            <a:r>
              <a:rPr lang="en-US" sz="3200" dirty="0"/>
              <a:t> </a:t>
            </a:r>
            <a:r>
              <a:rPr lang="en-US" sz="3200" dirty="0" err="1"/>
              <a:t>ngày</a:t>
            </a:r>
            <a:r>
              <a:rPr lang="en-US" sz="3200" dirty="0"/>
              <a:t> </a:t>
            </a:r>
            <a:r>
              <a:rPr lang="en-US" sz="3200" dirty="0" err="1"/>
              <a:t>quân</a:t>
            </a:r>
            <a:r>
              <a:rPr lang="en-US" sz="3200" dirty="0"/>
              <a:t> </a:t>
            </a:r>
            <a:r>
              <a:rPr lang="en-US" sz="3200" b="1" dirty="0" err="1">
                <a:solidFill>
                  <a:srgbClr val="FF0000"/>
                </a:solidFill>
              </a:rPr>
              <a:t>Pháp</a:t>
            </a:r>
            <a:r>
              <a:rPr lang="en-US" sz="3200" b="1" dirty="0">
                <a:solidFill>
                  <a:srgbClr val="FF0000"/>
                </a:solidFill>
              </a:rPr>
              <a:t> </a:t>
            </a:r>
            <a:r>
              <a:rPr lang="en-US" sz="3200" b="1" dirty="0" err="1">
                <a:solidFill>
                  <a:srgbClr val="FF0000"/>
                </a:solidFill>
              </a:rPr>
              <a:t>đến</a:t>
            </a:r>
            <a:r>
              <a:rPr lang="en-US" sz="3200" b="1" dirty="0">
                <a:solidFill>
                  <a:srgbClr val="FF0000"/>
                </a:solidFill>
              </a:rPr>
              <a:t> </a:t>
            </a:r>
            <a:r>
              <a:rPr lang="en-US" sz="3200" b="1" dirty="0" err="1">
                <a:solidFill>
                  <a:srgbClr val="FF0000"/>
                </a:solidFill>
              </a:rPr>
              <a:t>chiếm</a:t>
            </a:r>
            <a:r>
              <a:rPr lang="en-US" sz="3200" b="1" dirty="0">
                <a:solidFill>
                  <a:srgbClr val="FF0000"/>
                </a:solidFill>
              </a:rPr>
              <a:t> </a:t>
            </a:r>
            <a:r>
              <a:rPr lang="en-US" sz="3200" b="1" dirty="0" err="1">
                <a:solidFill>
                  <a:srgbClr val="FF0000"/>
                </a:solidFill>
              </a:rPr>
              <a:t>lấy</a:t>
            </a:r>
            <a:r>
              <a:rPr lang="en-US" sz="3200" b="1" dirty="0">
                <a:solidFill>
                  <a:srgbClr val="FF0000"/>
                </a:solidFill>
              </a:rPr>
              <a:t> </a:t>
            </a:r>
            <a:r>
              <a:rPr lang="en-US" sz="3200" b="1" dirty="0" err="1">
                <a:solidFill>
                  <a:srgbClr val="FF0000"/>
                </a:solidFill>
              </a:rPr>
              <a:t>Gia</a:t>
            </a:r>
            <a:r>
              <a:rPr lang="en-US" sz="3200" b="1" dirty="0">
                <a:solidFill>
                  <a:srgbClr val="FF0000"/>
                </a:solidFill>
              </a:rPr>
              <a:t> </a:t>
            </a:r>
            <a:r>
              <a:rPr lang="en-US" sz="3200" b="1" dirty="0" err="1">
                <a:solidFill>
                  <a:srgbClr val="FF0000"/>
                </a:solidFill>
              </a:rPr>
              <a:t>Định</a:t>
            </a:r>
            <a:r>
              <a:rPr lang="en-US" sz="3200" b="1" dirty="0">
                <a:solidFill>
                  <a:srgbClr val="FF0000"/>
                </a:solidFill>
              </a:rPr>
              <a:t> </a:t>
            </a:r>
            <a:r>
              <a:rPr lang="en-US" sz="3200" dirty="0"/>
              <a:t>(1859) </a:t>
            </a:r>
            <a:r>
              <a:rPr lang="en-US" sz="3200" dirty="0" err="1"/>
              <a:t>cho</a:t>
            </a:r>
            <a:r>
              <a:rPr lang="en-US" sz="3200" dirty="0"/>
              <a:t> </a:t>
            </a:r>
            <a:r>
              <a:rPr lang="en-US" sz="3200" dirty="0" err="1"/>
              <a:t>đến</a:t>
            </a:r>
            <a:r>
              <a:rPr lang="en-US" sz="3200" dirty="0"/>
              <a:t> </a:t>
            </a:r>
            <a:r>
              <a:rPr lang="en-US" sz="3200" dirty="0" err="1"/>
              <a:t>khi</a:t>
            </a:r>
            <a:r>
              <a:rPr lang="en-US" sz="3200" dirty="0"/>
              <a:t> </a:t>
            </a:r>
            <a:r>
              <a:rPr lang="en-US" sz="3200" dirty="0" err="1"/>
              <a:t>ông</a:t>
            </a:r>
            <a:r>
              <a:rPr lang="en-US" sz="3200" dirty="0"/>
              <a:t> qua </a:t>
            </a:r>
            <a:r>
              <a:rPr lang="en-US" sz="3200" dirty="0" err="1"/>
              <a:t>đời</a:t>
            </a:r>
            <a:r>
              <a:rPr lang="en-US" sz="3200" dirty="0"/>
              <a:t> (1888).</a:t>
            </a:r>
          </a:p>
          <a:p>
            <a:r>
              <a:rPr lang="en-US" sz="3200" dirty="0"/>
              <a:t> </a:t>
            </a:r>
          </a:p>
        </p:txBody>
      </p:sp>
    </p:spTree>
    <p:extLst>
      <p:ext uri="{BB962C8B-B14F-4D97-AF65-F5344CB8AC3E}">
        <p14:creationId xmlns:p14="http://schemas.microsoft.com/office/powerpoint/2010/main" val="346964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3200" y="381001"/>
            <a:ext cx="11480800" cy="2971800"/>
          </a:xfrm>
        </p:spPr>
        <p:txBody>
          <a:bodyPr>
            <a:normAutofit/>
          </a:bodyPr>
          <a:lstStyle/>
          <a:p>
            <a:pPr marL="0" indent="0" algn="ctr">
              <a:buNone/>
            </a:pPr>
            <a:r>
              <a:rPr lang="en-US" dirty="0" smtClean="0">
                <a:latin typeface="Times New Roman" pitchFamily="18" charset="0"/>
                <a:cs typeface="Times New Roman" pitchFamily="18" charset="0"/>
              </a:rPr>
              <a:t>* TRƯỚC KHI PHÁP XÂM LƯỢC:</a:t>
            </a:r>
          </a:p>
          <a:p>
            <a:pPr marL="0" indent="0" algn="ctr">
              <a:buNone/>
            </a:pP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ctr">
              <a:buNone/>
            </a:pPr>
            <a:r>
              <a:rPr lang="en-US" b="1" dirty="0" err="1" smtClean="0">
                <a:solidFill>
                  <a:srgbClr val="FF0000"/>
                </a:solidFill>
                <a:latin typeface="Times New Roman" pitchFamily="18" charset="0"/>
                <a:cs typeface="Times New Roman" pitchFamily="18" charset="0"/>
              </a:rPr>
              <a:t>CHỦ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YẾU</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NÊU</a:t>
            </a:r>
            <a:r>
              <a:rPr lang="en-US" b="1" dirty="0" smtClean="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CAO </a:t>
            </a:r>
            <a:r>
              <a:rPr lang="en-US" b="1" dirty="0" err="1" smtClean="0">
                <a:solidFill>
                  <a:srgbClr val="FF0000"/>
                </a:solidFill>
                <a:latin typeface="Times New Roman" pitchFamily="18" charset="0"/>
                <a:cs typeface="Times New Roman" pitchFamily="18" charset="0"/>
              </a:rPr>
              <a:t>ĐẠO</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LÀM</a:t>
            </a:r>
            <a:r>
              <a:rPr lang="en-US" b="1" dirty="0" smtClean="0">
                <a:solidFill>
                  <a:srgbClr val="FF0000"/>
                </a:solidFill>
                <a:latin typeface="Times New Roman" pitchFamily="18" charset="0"/>
                <a:cs typeface="Times New Roman" pitchFamily="18" charset="0"/>
              </a:rPr>
              <a:t> NG</a:t>
            </a:r>
            <a:r>
              <a:rPr lang="vi-VN" b="1" dirty="0" smtClean="0">
                <a:solidFill>
                  <a:srgbClr val="FF0000"/>
                </a:solidFill>
                <a:latin typeface="Times New Roman" pitchFamily="18" charset="0"/>
                <a:cs typeface="Times New Roman" pitchFamily="18" charset="0"/>
              </a:rPr>
              <a:t>ƯỜI</a:t>
            </a:r>
            <a:endParaRPr lang="en-US" b="1" dirty="0">
              <a:solidFill>
                <a:srgbClr val="FF0000"/>
              </a:solidFill>
              <a:latin typeface="Times New Roman" pitchFamily="18" charset="0"/>
              <a:cs typeface="Times New Roman" pitchFamily="18" charset="0"/>
            </a:endParaRPr>
          </a:p>
        </p:txBody>
      </p:sp>
      <p:sp>
        <p:nvSpPr>
          <p:cNvPr id="3" name="TextBox 2"/>
          <p:cNvSpPr txBox="1"/>
          <p:nvPr/>
        </p:nvSpPr>
        <p:spPr>
          <a:xfrm>
            <a:off x="6502400" y="2438400"/>
            <a:ext cx="4470400" cy="2308324"/>
          </a:xfrm>
          <a:prstGeom prst="rect">
            <a:avLst/>
          </a:prstGeom>
          <a:noFill/>
        </p:spPr>
        <p:txBody>
          <a:bodyPr wrap="square" rtlCol="0">
            <a:spAutoFit/>
          </a:bodyPr>
          <a:lstStyle/>
          <a:p>
            <a:pPr algn="ctr"/>
            <a:r>
              <a:rPr lang="en-US" sz="7200" dirty="0">
                <a:solidFill>
                  <a:srgbClr val="002060"/>
                </a:solidFill>
                <a:latin typeface="Times New Roman" pitchFamily="18" charset="0"/>
                <a:cs typeface="Times New Roman" pitchFamily="18" charset="0"/>
              </a:rPr>
              <a:t>“</a:t>
            </a:r>
            <a:r>
              <a:rPr lang="en-US" sz="7200" dirty="0" err="1">
                <a:solidFill>
                  <a:srgbClr val="002060"/>
                </a:solidFill>
                <a:latin typeface="Times New Roman" pitchFamily="18" charset="0"/>
                <a:cs typeface="Times New Roman" pitchFamily="18" charset="0"/>
              </a:rPr>
              <a:t>Lục</a:t>
            </a:r>
            <a:r>
              <a:rPr lang="en-US" sz="7200" dirty="0">
                <a:solidFill>
                  <a:srgbClr val="002060"/>
                </a:solidFill>
                <a:latin typeface="Times New Roman" pitchFamily="18" charset="0"/>
                <a:cs typeface="Times New Roman" pitchFamily="18" charset="0"/>
              </a:rPr>
              <a:t> </a:t>
            </a:r>
            <a:r>
              <a:rPr lang="en-US" sz="7200" dirty="0" err="1">
                <a:solidFill>
                  <a:srgbClr val="002060"/>
                </a:solidFill>
                <a:latin typeface="Times New Roman" pitchFamily="18" charset="0"/>
                <a:cs typeface="Times New Roman" pitchFamily="18" charset="0"/>
              </a:rPr>
              <a:t>Vân</a:t>
            </a:r>
            <a:r>
              <a:rPr lang="en-US" sz="7200" dirty="0">
                <a:solidFill>
                  <a:srgbClr val="002060"/>
                </a:solidFill>
                <a:latin typeface="Times New Roman" pitchFamily="18" charset="0"/>
                <a:cs typeface="Times New Roman" pitchFamily="18" charset="0"/>
              </a:rPr>
              <a:t> </a:t>
            </a:r>
            <a:r>
              <a:rPr lang="en-US" sz="7200" dirty="0" err="1">
                <a:solidFill>
                  <a:srgbClr val="002060"/>
                </a:solidFill>
                <a:latin typeface="Times New Roman" pitchFamily="18" charset="0"/>
                <a:cs typeface="Times New Roman" pitchFamily="18" charset="0"/>
              </a:rPr>
              <a:t>Tiên</a:t>
            </a:r>
            <a:r>
              <a:rPr lang="en-US" sz="7200" dirty="0">
                <a:solidFill>
                  <a:srgbClr val="002060"/>
                </a:solidFill>
                <a:latin typeface="Times New Roman" pitchFamily="18" charset="0"/>
                <a:cs typeface="Times New Roman" pitchFamily="18" charset="0"/>
              </a:rPr>
              <a:t>”</a:t>
            </a:r>
          </a:p>
        </p:txBody>
      </p:sp>
      <p:pic>
        <p:nvPicPr>
          <p:cNvPr id="1026" name="Picture 2" descr="C:\Users\dell\Desktop\th.minh\33069_13_10_17_luc-van-tien-nguyen-dinh-chi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45" y="2133600"/>
            <a:ext cx="691645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31" y="533400"/>
            <a:ext cx="4597956"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99693" y="1676400"/>
            <a:ext cx="6807200" cy="2862322"/>
          </a:xfrm>
          <a:prstGeom prst="rect">
            <a:avLst/>
          </a:prstGeom>
        </p:spPr>
        <p:txBody>
          <a:bodyPr wrap="square">
            <a:spAutoFit/>
          </a:bodyPr>
          <a:lstStyle/>
          <a:p>
            <a:pPr algn="just"/>
            <a:r>
              <a:rPr lang="en-US" sz="3600" dirty="0" err="1">
                <a:latin typeface="Times New Roman" pitchFamily="18" charset="0"/>
                <a:cs typeface="Times New Roman" pitchFamily="18" charset="0"/>
              </a:rPr>
              <a:t>Truyện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nhằm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mục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người.Chính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phẩm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nhiệt,lưu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rãi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612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9600" y="1295401"/>
            <a:ext cx="6096000" cy="3992563"/>
          </a:xfrm>
        </p:spPr>
        <p:txBody>
          <a:bodyPr>
            <a:noAutofit/>
          </a:bodyPr>
          <a:lstStyle/>
          <a:p>
            <a:pPr marL="0" indent="0" algn="just">
              <a:buNone/>
            </a:pPr>
            <a:r>
              <a:rPr lang="en-US" sz="4000" dirty="0" err="1" smtClean="0">
                <a:latin typeface="Times New Roman" pitchFamily="18" charset="0"/>
                <a:cs typeface="Times New Roman" pitchFamily="18" charset="0"/>
              </a:rPr>
              <a:t>mượn</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Rôma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533400"/>
            <a:ext cx="4775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97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1272" y="463500"/>
            <a:ext cx="11240087" cy="5978769"/>
          </a:xfrm>
          <a:prstGeom prst="roundRect">
            <a:avLst>
              <a:gd name="adj" fmla="val 0"/>
            </a:avLst>
          </a:prstGeom>
          <a:solidFill>
            <a:schemeClr val="bg1">
              <a:alpha val="7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Times New Roman" pitchFamily="18" charset="0"/>
              <a:cs typeface="Times New Roman" pitchFamily="18" charset="0"/>
            </a:endParaRPr>
          </a:p>
        </p:txBody>
      </p:sp>
      <p:sp>
        <p:nvSpPr>
          <p:cNvPr id="19" name="Oval 18"/>
          <p:cNvSpPr/>
          <p:nvPr/>
        </p:nvSpPr>
        <p:spPr>
          <a:xfrm flipH="1">
            <a:off x="3200410" y="16002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3200410" y="28956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a:off x="32004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a:off x="55626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60652" y="13"/>
            <a:ext cx="5092505"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nl-NL" sz="1400" b="1" dirty="0">
                <a:latin typeface="Times New Roman" pitchFamily="18" charset="0"/>
                <a:cs typeface="Times New Roman" pitchFamily="18" charset="0"/>
              </a:rPr>
              <a:t> </a:t>
            </a:r>
            <a:r>
              <a:rPr lang="nl-NL" sz="2400" b="1" dirty="0">
                <a:solidFill>
                  <a:schemeClr val="bg1"/>
                </a:solidFill>
                <a:latin typeface="Times New Roman" pitchFamily="18" charset="0"/>
                <a:cs typeface="Times New Roman" pitchFamily="18" charset="0"/>
              </a:rPr>
              <a:t>Tiểu sử NGUYỄN ĐÌNH CHIỂU</a:t>
            </a:r>
          </a:p>
        </p:txBody>
      </p:sp>
      <p:pic>
        <p:nvPicPr>
          <p:cNvPr id="9" name="Picture 8" descr="C:\Users\dell\Desktop\th.minh\NDChieu.jpg"/>
          <p:cNvPicPr/>
          <p:nvPr/>
        </p:nvPicPr>
        <p:blipFill>
          <a:blip r:embed="rId3">
            <a:extLst>
              <a:ext uri="{28A0092B-C50C-407E-A947-70E740481C1C}">
                <a14:useLocalDpi xmlns:a14="http://schemas.microsoft.com/office/drawing/2010/main" val="0"/>
              </a:ext>
            </a:extLst>
          </a:blip>
          <a:srcRect/>
          <a:stretch>
            <a:fillRect/>
          </a:stretch>
        </p:blipFill>
        <p:spPr bwMode="auto">
          <a:xfrm>
            <a:off x="7765366" y="618244"/>
            <a:ext cx="3847519" cy="3733800"/>
          </a:xfrm>
          <a:prstGeom prst="ellipse">
            <a:avLst/>
          </a:prstGeom>
          <a:ln>
            <a:noFill/>
          </a:ln>
          <a:effectLst>
            <a:softEdge rad="112500"/>
          </a:effectLst>
        </p:spPr>
      </p:pic>
      <p:sp>
        <p:nvSpPr>
          <p:cNvPr id="4" name="TextBox 3"/>
          <p:cNvSpPr txBox="1"/>
          <p:nvPr/>
        </p:nvSpPr>
        <p:spPr>
          <a:xfrm>
            <a:off x="710428" y="663476"/>
            <a:ext cx="7054938" cy="569386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13.05.1822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quê</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nay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TPHCM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Nho</a:t>
            </a:r>
            <a:r>
              <a:rPr lang="en-US" sz="2800" b="1" dirty="0">
                <a:latin typeface="Times New Roman" pitchFamily="18" charset="0"/>
                <a:cs typeface="Times New Roman" pitchFamily="18" charset="0"/>
              </a:rPr>
              <a:t>, cha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Huế</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thêm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vi-VN" sz="2800" b="1" dirty="0" smtClean="0">
                <a:latin typeface="Times New Roman" pitchFamily="18" charset="0"/>
                <a:cs typeface="Times New Roman" pitchFamily="18" charset="0"/>
              </a:rPr>
              <a:t>đ</a:t>
            </a:r>
            <a:r>
              <a:rPr lang="en-US" sz="2800" b="1" dirty="0" err="1" smtClean="0">
                <a:latin typeface="Times New Roman" pitchFamily="18" charset="0"/>
                <a:cs typeface="Times New Roman" pitchFamily="18" charset="0"/>
              </a:rPr>
              <a:t>ược</a:t>
            </a:r>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7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con. </a:t>
            </a:r>
            <a:r>
              <a:rPr lang="en-US" sz="2800" b="1" dirty="0" err="1" smtClean="0">
                <a:latin typeface="Times New Roman" pitchFamily="18" charset="0"/>
                <a:cs typeface="Times New Roman" pitchFamily="18" charset="0"/>
              </a:rPr>
              <a:t>Cụ</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Chiểu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lòng</a:t>
            </a:r>
            <a:r>
              <a:rPr lang="en-US" sz="2800" b="1" dirty="0" smtClean="0">
                <a:latin typeface="Times New Roman" pitchFamily="18" charset="0"/>
                <a:cs typeface="Times New Roman" pitchFamily="18" charset="0"/>
              </a:rPr>
              <a:t>.</a:t>
            </a:r>
          </a:p>
          <a:p>
            <a:pPr algn="just"/>
            <a:r>
              <a:rPr lang="en-US" sz="2800" b="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6,7 </a:t>
            </a:r>
            <a:r>
              <a:rPr lang="en-US" sz="2800" b="1" dirty="0" err="1">
                <a:latin typeface="Times New Roman" pitchFamily="18" charset="0"/>
                <a:cs typeface="Times New Roman" pitchFamily="18" charset="0"/>
              </a:rPr>
              <a:t>tuổi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Nho</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làng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1832 cha </a:t>
            </a:r>
            <a:r>
              <a:rPr lang="en-US" sz="2800" b="1" dirty="0" err="1">
                <a:latin typeface="Times New Roman" pitchFamily="18" charset="0"/>
                <a:cs typeface="Times New Roman" pitchFamily="18" charset="0"/>
              </a:rPr>
              <a:t>đem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gửi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11 </a:t>
            </a:r>
            <a:r>
              <a:rPr lang="en-US" sz="2800" b="1" dirty="0" err="1">
                <a:latin typeface="Times New Roman" pitchFamily="18" charset="0"/>
                <a:cs typeface="Times New Roman" pitchFamily="18" charset="0"/>
              </a:rPr>
              <a:t>tuổi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Chiểu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18 </a:t>
            </a:r>
            <a:r>
              <a:rPr lang="en-US" sz="2800" b="1" dirty="0" err="1">
                <a:latin typeface="Times New Roman" pitchFamily="18" charset="0"/>
                <a:cs typeface="Times New Roman" pitchFamily="18" charset="0"/>
              </a:rPr>
              <a:t>tuổi</a:t>
            </a:r>
            <a:r>
              <a:rPr lang="en-US" sz="2800" b="1" dirty="0">
                <a:latin typeface="Times New Roman" pitchFamily="18" charset="0"/>
                <a:cs typeface="Times New Roman" pitchFamily="18" charset="0"/>
              </a:rPr>
              <a:t> (1840)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271561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88000" y="2667001"/>
            <a:ext cx="5994400" cy="1524000"/>
          </a:xfrm>
        </p:spPr>
        <p:txBody>
          <a:bodyPr>
            <a:noAutofit/>
          </a:bodyPr>
          <a:lstStyle/>
          <a:p>
            <a:pPr algn="just"/>
            <a:r>
              <a:rPr lang="en-US" sz="3600" dirty="0" err="1">
                <a:solidFill>
                  <a:srgbClr val="FF0000"/>
                </a:solidFill>
                <a:latin typeface="Times New Roman" pitchFamily="18" charset="0"/>
                <a:cs typeface="Times New Roman" pitchFamily="18" charset="0"/>
              </a:rPr>
              <a:t>T</a:t>
            </a:r>
            <a:r>
              <a:rPr lang="en-US" sz="3600" dirty="0" err="1" smtClean="0">
                <a:solidFill>
                  <a:srgbClr val="FF0000"/>
                </a:solidFill>
                <a:latin typeface="Times New Roman" pitchFamily="18" charset="0"/>
                <a:cs typeface="Times New Roman" pitchFamily="18" charset="0"/>
              </a:rPr>
              <a:t>ư</a:t>
            </a:r>
            <a:r>
              <a:rPr lang="en-US" sz="3600" dirty="0" smtClean="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tưởng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yêu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nước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nội</a:t>
            </a:r>
            <a:r>
              <a:rPr lang="en-US" sz="3600" dirty="0">
                <a:solidFill>
                  <a:srgbClr val="FF0000"/>
                </a:solidFill>
                <a:latin typeface="Times New Roman" pitchFamily="18" charset="0"/>
                <a:cs typeface="Times New Roman" pitchFamily="18" charset="0"/>
              </a:rPr>
              <a:t> dung y </a:t>
            </a:r>
            <a:r>
              <a:rPr lang="en-US" sz="3600" dirty="0" err="1">
                <a:solidFill>
                  <a:srgbClr val="FF0000"/>
                </a:solidFill>
                <a:latin typeface="Times New Roman" pitchFamily="18" charset="0"/>
                <a:cs typeface="Times New Roman" pitchFamily="18" charset="0"/>
              </a:rPr>
              <a:t>thuật</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a:p>
            <a:endParaRPr lang="en-US" sz="36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838200"/>
            <a:ext cx="508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11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457201"/>
            <a:ext cx="10972800" cy="4525963"/>
          </a:xfrm>
        </p:spPr>
        <p:txBody>
          <a:bodyPr>
            <a:normAutofit/>
          </a:bodyPr>
          <a:lstStyle/>
          <a:p>
            <a:pPr marL="0" indent="0" algn="ctr">
              <a:buNone/>
            </a:pPr>
            <a:r>
              <a:rPr lang="en-US" dirty="0" smtClean="0">
                <a:latin typeface="Times New Roman" pitchFamily="18" charset="0"/>
                <a:cs typeface="Times New Roman" pitchFamily="18" charset="0"/>
              </a:rPr>
              <a:t>*KHI PHÁP XÂM LƯỢC:</a:t>
            </a:r>
          </a:p>
          <a:p>
            <a:pPr marL="0" indent="0" algn="ctr">
              <a:buNone/>
            </a:pPr>
            <a:r>
              <a:rPr lang="en-US" dirty="0" err="1" smtClean="0">
                <a:solidFill>
                  <a:srgbClr val="FF0000"/>
                </a:solidFill>
                <a:latin typeface="Times New Roman" pitchFamily="18" charset="0"/>
                <a:cs typeface="Times New Roman" pitchFamily="18" charset="0"/>
              </a:rPr>
              <a:t>Ngòi</a:t>
            </a:r>
            <a:r>
              <a:rPr lang="en-US" dirty="0" smtClean="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bút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ông</a:t>
            </a:r>
            <a:r>
              <a:rPr lang="en-US" dirty="0">
                <a:solidFill>
                  <a:srgbClr val="FF0000"/>
                </a:solidFill>
                <a:latin typeface="Times New Roman" pitchFamily="18" charset="0"/>
                <a:cs typeface="Times New Roman" pitchFamily="18" charset="0"/>
              </a:rPr>
              <a:t> ở </a:t>
            </a:r>
            <a:r>
              <a:rPr lang="en-US" dirty="0" err="1">
                <a:solidFill>
                  <a:srgbClr val="FF0000"/>
                </a:solidFill>
                <a:latin typeface="Times New Roman" pitchFamily="18" charset="0"/>
                <a:cs typeface="Times New Roman" pitchFamily="18" charset="0"/>
              </a:rPr>
              <a:t>giai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đoạn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này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gắn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mật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thiết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với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cuộc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sống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người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dân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mất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nước</a:t>
            </a:r>
            <a:r>
              <a:rPr lang="en-US" dirty="0">
                <a:solidFill>
                  <a:srgbClr val="FF0000"/>
                </a:solidFill>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pic>
        <p:nvPicPr>
          <p:cNvPr id="2050" name="Picture 2" descr="C:\Users\dell\Desktop\th.minh\chay-gi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53848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ll\Desktop\th.minh\binh-giang-bai-tho-xuc-cam-cua-nguyen-dinh-chie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09800"/>
            <a:ext cx="5181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4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ircle(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1"/>
            <a:ext cx="10972800" cy="4525963"/>
          </a:xfrm>
        </p:spPr>
        <p:txBody>
          <a:bodyPr/>
          <a:lstStyle/>
          <a:p>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biểu</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0" indent="0">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Văn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tế</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nghĩa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sĩ</a:t>
            </a:r>
            <a:r>
              <a:rPr lang="en-US" dirty="0" smtClean="0">
                <a:solidFill>
                  <a:srgbClr val="FF0000"/>
                </a:solidFill>
                <a:latin typeface="Times New Roman" pitchFamily="18" charset="0"/>
                <a:cs typeface="Times New Roman" pitchFamily="18" charset="0"/>
              </a:rPr>
              <a:t> Can </a:t>
            </a:r>
            <a:r>
              <a:rPr lang="en-US" dirty="0" err="1" smtClean="0">
                <a:solidFill>
                  <a:srgbClr val="FF0000"/>
                </a:solidFill>
                <a:latin typeface="Times New Roman" pitchFamily="18" charset="0"/>
                <a:cs typeface="Times New Roman" pitchFamily="18" charset="0"/>
              </a:rPr>
              <a:t>Giuộc</a:t>
            </a:r>
            <a:endParaRPr lang="en-US"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600201"/>
            <a:ext cx="10972800" cy="517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5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33401"/>
            <a:ext cx="10972800" cy="4525963"/>
          </a:xfrm>
        </p:spPr>
        <p:txBody>
          <a:bodyPr>
            <a:normAutofit lnSpcReduction="10000"/>
          </a:bodyPr>
          <a:lstStyle/>
          <a:p>
            <a:pPr algn="just"/>
            <a:r>
              <a:rPr lang="en-US" dirty="0" err="1">
                <a:solidFill>
                  <a:srgbClr val="FF0000"/>
                </a:solidFill>
                <a:latin typeface="Times New Roman" pitchFamily="18" charset="0"/>
                <a:cs typeface="Times New Roman" pitchFamily="18" charset="0"/>
              </a:rPr>
              <a:t>Chạy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smtClean="0">
                <a:latin typeface="Times New Roman" pitchFamily="18" charset="0"/>
                <a:cs typeface="Times New Roman" pitchFamily="18" charset="0"/>
              </a:rPr>
              <a:t>.</a:t>
            </a:r>
          </a:p>
          <a:p>
            <a:pPr marL="0" indent="0" algn="ctr">
              <a:buNone/>
            </a:pPr>
            <a:r>
              <a:rPr lang="en-US" dirty="0" smtClean="0"/>
              <a:t>“ </a:t>
            </a:r>
            <a:r>
              <a:rPr lang="en-US" i="1" dirty="0" smtClean="0"/>
              <a:t>Tan </a:t>
            </a:r>
            <a:r>
              <a:rPr lang="en-US" i="1" dirty="0" err="1" smtClean="0"/>
              <a:t>chợ</a:t>
            </a:r>
            <a:r>
              <a:rPr lang="en-US" i="1" dirty="0" smtClean="0"/>
              <a:t> </a:t>
            </a:r>
            <a:r>
              <a:rPr lang="en-US" i="1" dirty="0" err="1" smtClean="0"/>
              <a:t>vừa</a:t>
            </a:r>
            <a:r>
              <a:rPr lang="en-US" i="1" dirty="0" smtClean="0"/>
              <a:t> </a:t>
            </a:r>
            <a:r>
              <a:rPr lang="en-US" i="1" dirty="0" err="1" smtClean="0"/>
              <a:t>nghe</a:t>
            </a:r>
            <a:r>
              <a:rPr lang="en-US" i="1" dirty="0" smtClean="0"/>
              <a:t> </a:t>
            </a:r>
            <a:r>
              <a:rPr lang="en-US" i="1" dirty="0" err="1" smtClean="0"/>
              <a:t>tiếng</a:t>
            </a:r>
            <a:r>
              <a:rPr lang="en-US" i="1" dirty="0" smtClean="0"/>
              <a:t> </a:t>
            </a:r>
            <a:r>
              <a:rPr lang="en-US" i="1" dirty="0" err="1" smtClean="0"/>
              <a:t>súng</a:t>
            </a:r>
            <a:r>
              <a:rPr lang="en-US" i="1" dirty="0" smtClean="0"/>
              <a:t> </a:t>
            </a:r>
            <a:r>
              <a:rPr lang="en-US" i="1" dirty="0" err="1" smtClean="0"/>
              <a:t>Tây</a:t>
            </a:r>
            <a:endParaRPr lang="en-US" i="1" dirty="0" smtClean="0"/>
          </a:p>
          <a:p>
            <a:pPr marL="0" indent="0" algn="ctr">
              <a:buNone/>
            </a:pPr>
            <a:r>
              <a:rPr lang="en-US" i="1" dirty="0"/>
              <a:t> </a:t>
            </a:r>
            <a:r>
              <a:rPr lang="en-US" i="1" dirty="0" smtClean="0"/>
              <a:t>   </a:t>
            </a:r>
            <a:r>
              <a:rPr lang="en-US" i="1" dirty="0" err="1" smtClean="0"/>
              <a:t>Một</a:t>
            </a:r>
            <a:r>
              <a:rPr lang="en-US" i="1" dirty="0" smtClean="0"/>
              <a:t> </a:t>
            </a:r>
            <a:r>
              <a:rPr lang="en-US" i="1" dirty="0" err="1" smtClean="0"/>
              <a:t>bàn</a:t>
            </a:r>
            <a:r>
              <a:rPr lang="en-US" i="1" dirty="0" smtClean="0"/>
              <a:t> </a:t>
            </a:r>
            <a:r>
              <a:rPr lang="en-US" i="1" dirty="0" err="1" smtClean="0"/>
              <a:t>có</a:t>
            </a:r>
            <a:r>
              <a:rPr lang="en-US" i="1" dirty="0" smtClean="0"/>
              <a:t> </a:t>
            </a:r>
            <a:r>
              <a:rPr lang="en-US" i="1" dirty="0" err="1" smtClean="0"/>
              <a:t>thể</a:t>
            </a:r>
            <a:r>
              <a:rPr lang="en-US" i="1" dirty="0" smtClean="0"/>
              <a:t> </a:t>
            </a:r>
            <a:r>
              <a:rPr lang="en-US" i="1" dirty="0" err="1" smtClean="0"/>
              <a:t>phút</a:t>
            </a:r>
            <a:r>
              <a:rPr lang="en-US" i="1" dirty="0" smtClean="0"/>
              <a:t> </a:t>
            </a:r>
            <a:r>
              <a:rPr lang="en-US" i="1" dirty="0" err="1" smtClean="0"/>
              <a:t>sa</a:t>
            </a:r>
            <a:r>
              <a:rPr lang="en-US" i="1" dirty="0" smtClean="0"/>
              <a:t> </a:t>
            </a:r>
            <a:r>
              <a:rPr lang="en-US" i="1" dirty="0" err="1" smtClean="0"/>
              <a:t>tay</a:t>
            </a:r>
            <a:endParaRPr lang="en-US" i="1" dirty="0" smtClean="0"/>
          </a:p>
          <a:p>
            <a:pPr marL="0" indent="0" algn="ctr">
              <a:buNone/>
            </a:pPr>
            <a:r>
              <a:rPr lang="en-US" i="1" dirty="0"/>
              <a:t> </a:t>
            </a:r>
            <a:r>
              <a:rPr lang="en-US" i="1" dirty="0" smtClean="0"/>
              <a:t>   </a:t>
            </a:r>
            <a:r>
              <a:rPr lang="en-US" i="1" dirty="0" err="1" smtClean="0"/>
              <a:t>Bỏ</a:t>
            </a:r>
            <a:r>
              <a:rPr lang="en-US" i="1" dirty="0" smtClean="0"/>
              <a:t> </a:t>
            </a:r>
            <a:r>
              <a:rPr lang="en-US" i="1" dirty="0" err="1" smtClean="0"/>
              <a:t>nhà</a:t>
            </a:r>
            <a:r>
              <a:rPr lang="en-US" i="1" dirty="0" smtClean="0"/>
              <a:t> </a:t>
            </a:r>
            <a:r>
              <a:rPr lang="en-US" i="1" dirty="0" err="1" smtClean="0"/>
              <a:t>lũ</a:t>
            </a:r>
            <a:r>
              <a:rPr lang="en-US" i="1" dirty="0" smtClean="0"/>
              <a:t> </a:t>
            </a:r>
            <a:r>
              <a:rPr lang="en-US" i="1" dirty="0" err="1" smtClean="0"/>
              <a:t>trẻ</a:t>
            </a:r>
            <a:r>
              <a:rPr lang="en-US" i="1" dirty="0" smtClean="0"/>
              <a:t> </a:t>
            </a:r>
            <a:r>
              <a:rPr lang="en-US" i="1" dirty="0" err="1" smtClean="0"/>
              <a:t>lơ</a:t>
            </a:r>
            <a:r>
              <a:rPr lang="en-US" i="1" dirty="0" smtClean="0"/>
              <a:t> </a:t>
            </a:r>
            <a:r>
              <a:rPr lang="en-US" i="1" dirty="0" err="1" smtClean="0"/>
              <a:t>xơ</a:t>
            </a:r>
            <a:r>
              <a:rPr lang="en-US" i="1" dirty="0" smtClean="0"/>
              <a:t> </a:t>
            </a:r>
            <a:r>
              <a:rPr lang="en-US" i="1" dirty="0" err="1" smtClean="0"/>
              <a:t>chạy</a:t>
            </a:r>
            <a:endParaRPr lang="en-US" i="1" dirty="0" smtClean="0"/>
          </a:p>
          <a:p>
            <a:pPr marL="0" indent="0" algn="ctr">
              <a:buNone/>
            </a:pPr>
            <a:r>
              <a:rPr lang="en-US" i="1" dirty="0"/>
              <a:t> </a:t>
            </a:r>
            <a:r>
              <a:rPr lang="en-US" i="1" dirty="0" smtClean="0"/>
              <a:t>   </a:t>
            </a:r>
            <a:r>
              <a:rPr lang="en-US" i="1" dirty="0" err="1" smtClean="0"/>
              <a:t>Mất</a:t>
            </a:r>
            <a:r>
              <a:rPr lang="en-US" i="1" dirty="0" smtClean="0"/>
              <a:t> ổ </a:t>
            </a:r>
            <a:r>
              <a:rPr lang="en-US" i="1" dirty="0" err="1" smtClean="0"/>
              <a:t>bầy</a:t>
            </a:r>
            <a:r>
              <a:rPr lang="en-US" i="1" dirty="0" smtClean="0"/>
              <a:t> </a:t>
            </a:r>
            <a:r>
              <a:rPr lang="en-US" i="1" dirty="0" err="1" smtClean="0"/>
              <a:t>chim</a:t>
            </a:r>
            <a:r>
              <a:rPr lang="en-US" i="1" dirty="0" smtClean="0"/>
              <a:t> </a:t>
            </a:r>
            <a:r>
              <a:rPr lang="en-US" i="1" dirty="0" err="1" smtClean="0"/>
              <a:t>dác</a:t>
            </a:r>
            <a:r>
              <a:rPr lang="en-US" i="1" dirty="0" smtClean="0"/>
              <a:t> </a:t>
            </a:r>
            <a:r>
              <a:rPr lang="en-US" i="1" dirty="0" err="1" smtClean="0"/>
              <a:t>dáo</a:t>
            </a:r>
            <a:r>
              <a:rPr lang="en-US" i="1" dirty="0" smtClean="0"/>
              <a:t> bay</a:t>
            </a:r>
          </a:p>
          <a:p>
            <a:pPr marL="0" indent="0" algn="ctr">
              <a:buNone/>
            </a:pPr>
            <a:r>
              <a:rPr lang="en-US" i="1" dirty="0"/>
              <a:t> </a:t>
            </a:r>
            <a:r>
              <a:rPr lang="en-US" i="1" dirty="0" smtClean="0"/>
              <a:t>    </a:t>
            </a:r>
            <a:r>
              <a:rPr lang="en-US" i="1" dirty="0" err="1" smtClean="0"/>
              <a:t>Bến</a:t>
            </a:r>
            <a:r>
              <a:rPr lang="en-US" i="1" dirty="0" smtClean="0"/>
              <a:t> </a:t>
            </a:r>
            <a:r>
              <a:rPr lang="en-US" i="1" dirty="0" err="1" smtClean="0"/>
              <a:t>Nghé</a:t>
            </a:r>
            <a:r>
              <a:rPr lang="en-US" i="1" dirty="0" smtClean="0"/>
              <a:t> </a:t>
            </a:r>
            <a:r>
              <a:rPr lang="en-US" i="1" dirty="0" err="1" smtClean="0"/>
              <a:t>của</a:t>
            </a:r>
            <a:r>
              <a:rPr lang="en-US" i="1" dirty="0" smtClean="0"/>
              <a:t> </a:t>
            </a:r>
            <a:r>
              <a:rPr lang="en-US" i="1" dirty="0" err="1" smtClean="0"/>
              <a:t>tiền</a:t>
            </a:r>
            <a:r>
              <a:rPr lang="en-US" i="1" dirty="0" smtClean="0"/>
              <a:t> tan </a:t>
            </a:r>
            <a:r>
              <a:rPr lang="en-US" i="1" dirty="0" err="1" smtClean="0"/>
              <a:t>bọt</a:t>
            </a:r>
            <a:r>
              <a:rPr lang="en-US" i="1" dirty="0" smtClean="0"/>
              <a:t> </a:t>
            </a:r>
            <a:r>
              <a:rPr lang="en-US" i="1" dirty="0" err="1" smtClean="0"/>
              <a:t>nước</a:t>
            </a:r>
            <a:endParaRPr lang="en-US" i="1" dirty="0" smtClean="0"/>
          </a:p>
          <a:p>
            <a:pPr marL="0" indent="0" algn="ctr">
              <a:buNone/>
            </a:pPr>
            <a:r>
              <a:rPr lang="en-US" i="1" dirty="0"/>
              <a:t> </a:t>
            </a:r>
            <a:r>
              <a:rPr lang="en-US" i="1" dirty="0" smtClean="0"/>
              <a:t>   </a:t>
            </a:r>
            <a:r>
              <a:rPr lang="en-US" i="1" dirty="0" err="1" smtClean="0"/>
              <a:t>Đồng</a:t>
            </a:r>
            <a:r>
              <a:rPr lang="en-US" i="1" dirty="0" smtClean="0"/>
              <a:t> </a:t>
            </a:r>
            <a:r>
              <a:rPr lang="en-US" i="1" dirty="0" err="1" smtClean="0"/>
              <a:t>Nai</a:t>
            </a:r>
            <a:r>
              <a:rPr lang="en-US" i="1" dirty="0" smtClean="0"/>
              <a:t> </a:t>
            </a:r>
            <a:r>
              <a:rPr lang="en-US" i="1" dirty="0" err="1" smtClean="0"/>
              <a:t>tranh</a:t>
            </a:r>
            <a:r>
              <a:rPr lang="en-US" i="1" dirty="0" smtClean="0"/>
              <a:t> </a:t>
            </a:r>
            <a:r>
              <a:rPr lang="en-US" i="1" dirty="0" err="1" smtClean="0"/>
              <a:t>ngồi</a:t>
            </a:r>
            <a:r>
              <a:rPr lang="en-US" i="1" dirty="0" smtClean="0"/>
              <a:t> </a:t>
            </a:r>
            <a:r>
              <a:rPr lang="en-US" i="1" dirty="0" err="1" smtClean="0"/>
              <a:t>nhuộc</a:t>
            </a:r>
            <a:r>
              <a:rPr lang="en-US" i="1" dirty="0" smtClean="0"/>
              <a:t> </a:t>
            </a:r>
            <a:r>
              <a:rPr lang="en-US" i="1" dirty="0" err="1" smtClean="0"/>
              <a:t>mầu</a:t>
            </a:r>
            <a:r>
              <a:rPr lang="en-US" i="1" dirty="0" smtClean="0"/>
              <a:t> </a:t>
            </a:r>
            <a:r>
              <a:rPr lang="en-US" i="1" dirty="0" err="1" smtClean="0"/>
              <a:t>mây</a:t>
            </a:r>
            <a:endParaRPr lang="en-US" i="1" dirty="0" smtClean="0"/>
          </a:p>
          <a:p>
            <a:pPr marL="0" indent="0" algn="ctr">
              <a:buNone/>
            </a:pPr>
            <a:r>
              <a:rPr lang="en-US" i="1" dirty="0"/>
              <a:t> </a:t>
            </a:r>
            <a:r>
              <a:rPr lang="en-US" i="1" dirty="0" smtClean="0"/>
              <a:t>    </a:t>
            </a:r>
            <a:r>
              <a:rPr lang="en-US" i="1" dirty="0" err="1" smtClean="0"/>
              <a:t>Hơi</a:t>
            </a:r>
            <a:r>
              <a:rPr lang="en-US" i="1" dirty="0" smtClean="0"/>
              <a:t> </a:t>
            </a:r>
            <a:r>
              <a:rPr lang="en-US" i="1" dirty="0" err="1" smtClean="0"/>
              <a:t>trang</a:t>
            </a:r>
            <a:r>
              <a:rPr lang="en-US" i="1" dirty="0" smtClean="0"/>
              <a:t> </a:t>
            </a:r>
            <a:r>
              <a:rPr lang="en-US" i="1" dirty="0" err="1" smtClean="0"/>
              <a:t>dẹp</a:t>
            </a:r>
            <a:r>
              <a:rPr lang="en-US" i="1" dirty="0" smtClean="0"/>
              <a:t> </a:t>
            </a:r>
            <a:r>
              <a:rPr lang="en-US" i="1" dirty="0" err="1" smtClean="0"/>
              <a:t>loạn</a:t>
            </a:r>
            <a:r>
              <a:rPr lang="en-US" i="1" dirty="0" smtClean="0"/>
              <a:t> </a:t>
            </a:r>
            <a:r>
              <a:rPr lang="en-US" i="1" dirty="0" err="1" smtClean="0"/>
              <a:t>này</a:t>
            </a:r>
            <a:r>
              <a:rPr lang="en-US" i="1" dirty="0" smtClean="0"/>
              <a:t> </a:t>
            </a:r>
            <a:r>
              <a:rPr lang="en-US" i="1" dirty="0" err="1" smtClean="0"/>
              <a:t>đâu</a:t>
            </a:r>
            <a:r>
              <a:rPr lang="en-US" i="1" dirty="0" smtClean="0"/>
              <a:t> </a:t>
            </a:r>
            <a:r>
              <a:rPr lang="en-US" i="1" dirty="0" err="1" smtClean="0"/>
              <a:t>vắng</a:t>
            </a:r>
            <a:r>
              <a:rPr lang="en-US" i="1" dirty="0" smtClean="0"/>
              <a:t>?</a:t>
            </a:r>
          </a:p>
          <a:p>
            <a:pPr marL="0" indent="0" algn="ctr">
              <a:buNone/>
            </a:pPr>
            <a:r>
              <a:rPr lang="en-US" i="1" dirty="0"/>
              <a:t> </a:t>
            </a:r>
            <a:r>
              <a:rPr lang="en-US" i="1" dirty="0" smtClean="0"/>
              <a:t>    </a:t>
            </a:r>
            <a:r>
              <a:rPr lang="en-US" i="1" dirty="0" err="1" smtClean="0"/>
              <a:t>Nỡ</a:t>
            </a:r>
            <a:r>
              <a:rPr lang="en-US" i="1" dirty="0" smtClean="0"/>
              <a:t> </a:t>
            </a:r>
            <a:r>
              <a:rPr lang="en-US" i="1" dirty="0" err="1" smtClean="0"/>
              <a:t>để</a:t>
            </a:r>
            <a:r>
              <a:rPr lang="en-US" i="1" dirty="0" smtClean="0"/>
              <a:t> </a:t>
            </a:r>
            <a:r>
              <a:rPr lang="en-US" i="1" dirty="0" err="1" smtClean="0"/>
              <a:t>dân</a:t>
            </a:r>
            <a:r>
              <a:rPr lang="en-US" i="1" dirty="0" smtClean="0"/>
              <a:t> </a:t>
            </a:r>
            <a:r>
              <a:rPr lang="en-US" i="1" dirty="0" err="1" smtClean="0"/>
              <a:t>đen</a:t>
            </a:r>
            <a:r>
              <a:rPr lang="en-US" i="1" dirty="0" smtClean="0"/>
              <a:t> </a:t>
            </a:r>
            <a:r>
              <a:rPr lang="en-US" i="1" dirty="0" err="1" smtClean="0"/>
              <a:t>mắc</a:t>
            </a:r>
            <a:r>
              <a:rPr lang="en-US" i="1" dirty="0" smtClean="0"/>
              <a:t> </a:t>
            </a:r>
            <a:r>
              <a:rPr lang="en-US" i="1" dirty="0" err="1" smtClean="0"/>
              <a:t>nạn</a:t>
            </a:r>
            <a:r>
              <a:rPr lang="en-US" i="1" dirty="0" smtClean="0"/>
              <a:t> </a:t>
            </a:r>
            <a:r>
              <a:rPr lang="en-US" i="1" dirty="0" err="1" smtClean="0"/>
              <a:t>này</a:t>
            </a:r>
            <a:r>
              <a:rPr lang="en-US" i="1" dirty="0" smtClean="0"/>
              <a:t>!”</a:t>
            </a:r>
            <a:endParaRPr lang="en-US" i="1" dirty="0"/>
          </a:p>
          <a:p>
            <a:pPr marL="0" indent="0">
              <a:buNone/>
            </a:pPr>
            <a:endParaRPr lang="en-US" dirty="0"/>
          </a:p>
        </p:txBody>
      </p:sp>
    </p:spTree>
    <p:extLst>
      <p:ext uri="{BB962C8B-B14F-4D97-AF65-F5344CB8AC3E}">
        <p14:creationId xmlns:p14="http://schemas.microsoft.com/office/powerpoint/2010/main" val="284129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3">
                                            <p:txEl>
                                              <p:pRg st="6" end="6"/>
                                            </p:txEl>
                                          </p:spTgt>
                                        </p:tgtEl>
                                        <p:attrNameLst>
                                          <p:attrName>style.color</p:attrName>
                                        </p:attrNameLst>
                                      </p:cBhvr>
                                      <p:to>
                                        <a:schemeClr val="bg1"/>
                                      </p:to>
                                    </p:animClr>
                                    <p:animClr clrSpc="rgb" dir="cw">
                                      <p:cBhvr>
                                        <p:cTn id="49" dur="250" autoRev="1" fill="remove"/>
                                        <p:tgtEl>
                                          <p:spTgt spid="3">
                                            <p:txEl>
                                              <p:pRg st="6" end="6"/>
                                            </p:txEl>
                                          </p:spTgt>
                                        </p:tgtEl>
                                        <p:attrNameLst>
                                          <p:attrName>fillcolor</p:attrName>
                                        </p:attrNameLst>
                                      </p:cBhvr>
                                      <p:to>
                                        <a:schemeClr val="bg1"/>
                                      </p:to>
                                    </p:animClr>
                                    <p:set>
                                      <p:cBhvr>
                                        <p:cTn id="50" dur="250" autoRev="1" fill="remove"/>
                                        <p:tgtEl>
                                          <p:spTgt spid="3">
                                            <p:txEl>
                                              <p:pRg st="6" end="6"/>
                                            </p:txEl>
                                          </p:spTgt>
                                        </p:tgtEl>
                                        <p:attrNameLst>
                                          <p:attrName>fill.type</p:attrName>
                                        </p:attrNameLst>
                                      </p:cBhvr>
                                      <p:to>
                                        <p:strVal val="solid"/>
                                      </p:to>
                                    </p:set>
                                    <p:set>
                                      <p:cBhvr>
                                        <p:cTn id="51" dur="250" autoRev="1" fill="remove"/>
                                        <p:tgtEl>
                                          <p:spTgt spid="3">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3">
                                            <p:txEl>
                                              <p:pRg st="7" end="7"/>
                                            </p:txEl>
                                          </p:spTgt>
                                        </p:tgtEl>
                                        <p:attrNameLst>
                                          <p:attrName>style.color</p:attrName>
                                        </p:attrNameLst>
                                      </p:cBhvr>
                                      <p:to>
                                        <a:schemeClr val="bg1"/>
                                      </p:to>
                                    </p:animClr>
                                    <p:animClr clrSpc="rgb" dir="cw">
                                      <p:cBhvr>
                                        <p:cTn id="56" dur="250" autoRev="1" fill="remove"/>
                                        <p:tgtEl>
                                          <p:spTgt spid="3">
                                            <p:txEl>
                                              <p:pRg st="7" end="7"/>
                                            </p:txEl>
                                          </p:spTgt>
                                        </p:tgtEl>
                                        <p:attrNameLst>
                                          <p:attrName>fillcolor</p:attrName>
                                        </p:attrNameLst>
                                      </p:cBhvr>
                                      <p:to>
                                        <a:schemeClr val="bg1"/>
                                      </p:to>
                                    </p:animClr>
                                    <p:set>
                                      <p:cBhvr>
                                        <p:cTn id="57" dur="250" autoRev="1" fill="remove"/>
                                        <p:tgtEl>
                                          <p:spTgt spid="3">
                                            <p:txEl>
                                              <p:pRg st="7" end="7"/>
                                            </p:txEl>
                                          </p:spTgt>
                                        </p:tgtEl>
                                        <p:attrNameLst>
                                          <p:attrName>fill.type</p:attrName>
                                        </p:attrNameLst>
                                      </p:cBhvr>
                                      <p:to>
                                        <p:strVal val="solid"/>
                                      </p:to>
                                    </p:set>
                                    <p:set>
                                      <p:cBhvr>
                                        <p:cTn id="58" dur="250" autoRev="1" fill="remove"/>
                                        <p:tgtEl>
                                          <p:spTgt spid="3">
                                            <p:txEl>
                                              <p:pRg st="7" end="7"/>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3">
                                            <p:txEl>
                                              <p:pRg st="8" end="8"/>
                                            </p:txEl>
                                          </p:spTgt>
                                        </p:tgtEl>
                                        <p:attrNameLst>
                                          <p:attrName>style.color</p:attrName>
                                        </p:attrNameLst>
                                      </p:cBhvr>
                                      <p:to>
                                        <a:schemeClr val="bg1"/>
                                      </p:to>
                                    </p:animClr>
                                    <p:animClr clrSpc="rgb" dir="cw">
                                      <p:cBhvr>
                                        <p:cTn id="63" dur="250" autoRev="1" fill="remove"/>
                                        <p:tgtEl>
                                          <p:spTgt spid="3">
                                            <p:txEl>
                                              <p:pRg st="8" end="8"/>
                                            </p:txEl>
                                          </p:spTgt>
                                        </p:tgtEl>
                                        <p:attrNameLst>
                                          <p:attrName>fillcolor</p:attrName>
                                        </p:attrNameLst>
                                      </p:cBhvr>
                                      <p:to>
                                        <a:schemeClr val="bg1"/>
                                      </p:to>
                                    </p:animClr>
                                    <p:set>
                                      <p:cBhvr>
                                        <p:cTn id="64" dur="250" autoRev="1" fill="remove"/>
                                        <p:tgtEl>
                                          <p:spTgt spid="3">
                                            <p:txEl>
                                              <p:pRg st="8" end="8"/>
                                            </p:txEl>
                                          </p:spTgt>
                                        </p:tgtEl>
                                        <p:attrNameLst>
                                          <p:attrName>fill.type</p:attrName>
                                        </p:attrNameLst>
                                      </p:cBhvr>
                                      <p:to>
                                        <p:strVal val="solid"/>
                                      </p:to>
                                    </p:set>
                                    <p:set>
                                      <p:cBhvr>
                                        <p:cTn id="65" dur="250" autoRev="1" fill="remove"/>
                                        <p:tgtEl>
                                          <p:spTgt spid="3">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71272" y="463500"/>
            <a:ext cx="11240087" cy="5978769"/>
          </a:xfrm>
          <a:prstGeom prst="roundRect">
            <a:avLst>
              <a:gd name="adj" fmla="val 0"/>
            </a:avLst>
          </a:prstGeom>
          <a:solidFill>
            <a:schemeClr val="bg1">
              <a:alpha val="7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Times New Roman" pitchFamily="18" charset="0"/>
              <a:cs typeface="Times New Roman" pitchFamily="18" charset="0"/>
            </a:endParaRPr>
          </a:p>
        </p:txBody>
      </p:sp>
      <p:sp>
        <p:nvSpPr>
          <p:cNvPr id="19" name="Oval 18"/>
          <p:cNvSpPr/>
          <p:nvPr/>
        </p:nvSpPr>
        <p:spPr>
          <a:xfrm flipH="1">
            <a:off x="3200410" y="16002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3200410" y="28956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a:off x="32004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a:off x="55626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60652" y="13"/>
            <a:ext cx="5092505"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nl-NL" sz="1400" b="1" dirty="0">
                <a:latin typeface="Times New Roman" pitchFamily="18" charset="0"/>
                <a:cs typeface="Times New Roman" pitchFamily="18" charset="0"/>
              </a:rPr>
              <a:t> </a:t>
            </a:r>
            <a:r>
              <a:rPr lang="nl-NL" sz="2400" b="1" dirty="0">
                <a:solidFill>
                  <a:schemeClr val="bg1"/>
                </a:solidFill>
                <a:latin typeface="Times New Roman" pitchFamily="18" charset="0"/>
                <a:cs typeface="Times New Roman" pitchFamily="18" charset="0"/>
              </a:rPr>
              <a:t>Tiểu sử NGUYỄN ĐÌNH CHIỂU</a:t>
            </a:r>
          </a:p>
        </p:txBody>
      </p:sp>
      <p:pic>
        <p:nvPicPr>
          <p:cNvPr id="9" name="Picture 8" descr="C:\Users\dell\Desktop\th.minh\NDChieu.jpg"/>
          <p:cNvPicPr/>
          <p:nvPr/>
        </p:nvPicPr>
        <p:blipFill>
          <a:blip r:embed="rId3">
            <a:extLst>
              <a:ext uri="{28A0092B-C50C-407E-A947-70E740481C1C}">
                <a14:useLocalDpi xmlns:a14="http://schemas.microsoft.com/office/drawing/2010/main" val="0"/>
              </a:ext>
            </a:extLst>
          </a:blip>
          <a:srcRect/>
          <a:stretch>
            <a:fillRect/>
          </a:stretch>
        </p:blipFill>
        <p:spPr bwMode="auto">
          <a:xfrm>
            <a:off x="7765366" y="618244"/>
            <a:ext cx="3847519" cy="3733800"/>
          </a:xfrm>
          <a:prstGeom prst="ellipse">
            <a:avLst/>
          </a:prstGeom>
          <a:ln>
            <a:noFill/>
          </a:ln>
          <a:effectLst>
            <a:softEdge rad="112500"/>
          </a:effectLst>
        </p:spPr>
      </p:pic>
      <p:sp>
        <p:nvSpPr>
          <p:cNvPr id="4" name="TextBox 3"/>
          <p:cNvSpPr txBox="1"/>
          <p:nvPr/>
        </p:nvSpPr>
        <p:spPr>
          <a:xfrm>
            <a:off x="569751" y="821394"/>
            <a:ext cx="7322224" cy="5262979"/>
          </a:xfrm>
          <a:prstGeom prst="rect">
            <a:avLst/>
          </a:prstGeom>
          <a:noFill/>
        </p:spPr>
        <p:txBody>
          <a:bodyPr wrap="square" rtlCol="0">
            <a:spAutoFit/>
          </a:bodyPr>
          <a:lstStyle/>
          <a:p>
            <a:pPr algn="just"/>
            <a:r>
              <a:rPr lang="en-US"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1843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21 </a:t>
            </a:r>
            <a:r>
              <a:rPr lang="en-US" sz="2800" b="1" dirty="0" err="1">
                <a:latin typeface="Times New Roman" pitchFamily="18" charset="0"/>
                <a:cs typeface="Times New Roman" pitchFamily="18" charset="0"/>
              </a:rPr>
              <a:t>tuổi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Tú</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gả</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gái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1847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chờ</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Kỷ</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Dậu</a:t>
            </a:r>
            <a:r>
              <a:rPr lang="en-US" sz="2800" b="1" dirty="0">
                <a:latin typeface="Times New Roman" pitchFamily="18" charset="0"/>
                <a:cs typeface="Times New Roman" pitchFamily="18" charset="0"/>
              </a:rPr>
              <a:t> 1849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kịp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p>
          <a:p>
            <a:pPr algn="just"/>
            <a:r>
              <a:rPr lang="en-US" sz="2800" b="1" dirty="0" smtClean="0">
                <a:latin typeface="Times New Roman" pitchFamily="18" charset="0"/>
                <a:cs typeface="Times New Roman" pitchFamily="18" charset="0"/>
              </a:rPr>
              <a:t>- Hay </a:t>
            </a:r>
            <a:r>
              <a:rPr lang="en-US" sz="2800" b="1" dirty="0">
                <a:latin typeface="Times New Roman" pitchFamily="18" charset="0"/>
                <a:cs typeface="Times New Roman" pitchFamily="18" charset="0"/>
              </a:rPr>
              <a:t>tin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chịu</a:t>
            </a:r>
            <a:r>
              <a:rPr lang="en-US" sz="2800" b="1" dirty="0">
                <a:latin typeface="Times New Roman" pitchFamily="18" charset="0"/>
                <a:cs typeface="Times New Roman" pitchFamily="18" charset="0"/>
              </a:rPr>
              <a:t> tang </a:t>
            </a:r>
            <a:r>
              <a:rPr lang="en-US" sz="2800" b="1" dirty="0" err="1">
                <a:latin typeface="Times New Roman" pitchFamily="18" charset="0"/>
                <a:cs typeface="Times New Roman" pitchFamily="18" charset="0"/>
              </a:rPr>
              <a:t>mẹ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Chiểu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mắt</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Quảng</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vốn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Ngự</a:t>
            </a:r>
            <a:r>
              <a:rPr lang="en-US" sz="2800" b="1" dirty="0">
                <a:latin typeface="Times New Roman" pitchFamily="18" charset="0"/>
                <a:cs typeface="Times New Roman" pitchFamily="18" charset="0"/>
              </a:rPr>
              <a:t> y, </a:t>
            </a:r>
            <a:r>
              <a:rPr lang="en-US" sz="2800" b="1" dirty="0" err="1">
                <a:latin typeface="Times New Roman" pitchFamily="18" charset="0"/>
                <a:cs typeface="Times New Roman" pitchFamily="18" charset="0"/>
              </a:rPr>
              <a:t>tuy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y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nghề</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thuốc</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5221469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18048" y="474353"/>
            <a:ext cx="11240087" cy="5978769"/>
          </a:xfrm>
          <a:prstGeom prst="roundRect">
            <a:avLst>
              <a:gd name="adj" fmla="val 0"/>
            </a:avLst>
          </a:prstGeom>
          <a:solidFill>
            <a:schemeClr val="bg1">
              <a:alpha val="7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a:p>
        </p:txBody>
      </p:sp>
      <p:sp>
        <p:nvSpPr>
          <p:cNvPr id="19" name="Oval 18"/>
          <p:cNvSpPr/>
          <p:nvPr/>
        </p:nvSpPr>
        <p:spPr>
          <a:xfrm flipH="1">
            <a:off x="3200410" y="16002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3200410" y="28956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a:off x="32004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a:off x="55626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29609" y="156579"/>
            <a:ext cx="6759516"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nl-NL" sz="1400" b="1" dirty="0">
                <a:latin typeface="Times New Roman" pitchFamily="18" charset="0"/>
                <a:cs typeface="Times New Roman" pitchFamily="18" charset="0"/>
              </a:rPr>
              <a:t> </a:t>
            </a:r>
            <a:r>
              <a:rPr lang="nl-NL" sz="2400" b="1" dirty="0" smtClean="0">
                <a:solidFill>
                  <a:schemeClr val="bg1"/>
                </a:solidFill>
                <a:latin typeface="Times New Roman" pitchFamily="18" charset="0"/>
                <a:cs typeface="Times New Roman" pitchFamily="18" charset="0"/>
              </a:rPr>
              <a:t>Cuộc </a:t>
            </a:r>
            <a:r>
              <a:rPr lang="vi-VN" sz="2400" b="1" dirty="0" smtClean="0">
                <a:solidFill>
                  <a:schemeClr val="bg1"/>
                </a:solidFill>
                <a:latin typeface="Times New Roman" pitchFamily="18" charset="0"/>
                <a:cs typeface="Times New Roman" pitchFamily="18" charset="0"/>
              </a:rPr>
              <a:t>đời</a:t>
            </a:r>
            <a:r>
              <a:rPr lang="en-US" sz="2400" b="1" dirty="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bất</a:t>
            </a:r>
            <a:r>
              <a:rPr lang="en-US" sz="2400" b="1" dirty="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hạnh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nl-NL" sz="2400" b="1" dirty="0" smtClean="0">
                <a:solidFill>
                  <a:schemeClr val="bg1"/>
                </a:solidFill>
                <a:latin typeface="Times New Roman" pitchFamily="18" charset="0"/>
                <a:cs typeface="Times New Roman" pitchFamily="18" charset="0"/>
              </a:rPr>
              <a:t> </a:t>
            </a:r>
            <a:r>
              <a:rPr lang="nl-NL" sz="2400" b="1" dirty="0">
                <a:solidFill>
                  <a:schemeClr val="bg1"/>
                </a:solidFill>
                <a:latin typeface="Times New Roman" pitchFamily="18" charset="0"/>
                <a:cs typeface="Times New Roman" pitchFamily="18" charset="0"/>
              </a:rPr>
              <a:t>NGUYỄN ĐÌNH CHIỂU</a:t>
            </a:r>
          </a:p>
        </p:txBody>
      </p:sp>
      <p:sp>
        <p:nvSpPr>
          <p:cNvPr id="4" name="TextBox 3"/>
          <p:cNvSpPr txBox="1"/>
          <p:nvPr/>
        </p:nvSpPr>
        <p:spPr>
          <a:xfrm>
            <a:off x="471272" y="2526268"/>
            <a:ext cx="499285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t>
            </a:r>
            <a:r>
              <a:rPr lang="en-US" sz="2400" b="1" dirty="0" err="1" smtClean="0">
                <a:latin typeface="Times New Roman" pitchFamily="18" charset="0"/>
                <a:cs typeface="Times New Roman" pitchFamily="18" charset="0"/>
              </a:rPr>
              <a:t>Nguyễn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Chiểu</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bất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hạnh</a:t>
            </a:r>
            <a:endParaRPr lang="en-US" sz="2400" b="1" dirty="0">
              <a:latin typeface="Times New Roman" pitchFamily="18" charset="0"/>
              <a:cs typeface="Times New Roman" pitchFamily="18" charset="0"/>
            </a:endParaRPr>
          </a:p>
        </p:txBody>
      </p:sp>
      <p:pic>
        <p:nvPicPr>
          <p:cNvPr id="11" name="Picture 10" descr="C:\Users\dell\Desktop\th.minh\51df92a5a01f2-medium20141120034611.0318240.jpg"/>
          <p:cNvPicPr/>
          <p:nvPr/>
        </p:nvPicPr>
        <p:blipFill>
          <a:blip r:embed="rId3">
            <a:extLst>
              <a:ext uri="{28A0092B-C50C-407E-A947-70E740481C1C}">
                <a14:useLocalDpi xmlns:a14="http://schemas.microsoft.com/office/drawing/2010/main" val="0"/>
              </a:ext>
            </a:extLst>
          </a:blip>
          <a:srcRect/>
          <a:stretch>
            <a:fillRect/>
          </a:stretch>
        </p:blipFill>
        <p:spPr bwMode="auto">
          <a:xfrm>
            <a:off x="785214" y="3463737"/>
            <a:ext cx="4288790" cy="2851785"/>
          </a:xfrm>
          <a:prstGeom prst="rect">
            <a:avLst/>
          </a:prstGeom>
          <a:ln>
            <a:noFill/>
          </a:ln>
          <a:effectLst>
            <a:softEdge rad="112500"/>
          </a:effectLst>
        </p:spPr>
      </p:pic>
      <p:sp>
        <p:nvSpPr>
          <p:cNvPr id="3" name="TextBox 2"/>
          <p:cNvSpPr txBox="1"/>
          <p:nvPr/>
        </p:nvSpPr>
        <p:spPr>
          <a:xfrm>
            <a:off x="5706080" y="1445567"/>
            <a:ext cx="348774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a:t>
            </a:r>
            <a:endParaRPr lang="en-US" sz="2400" b="1" dirty="0">
              <a:latin typeface="Times New Roman" pitchFamily="18" charset="0"/>
              <a:cs typeface="Times New Roman" pitchFamily="18" charset="0"/>
            </a:endParaRPr>
          </a:p>
        </p:txBody>
      </p:sp>
      <p:sp>
        <p:nvSpPr>
          <p:cNvPr id="13" name="TextBox 12"/>
          <p:cNvSpPr txBox="1"/>
          <p:nvPr/>
        </p:nvSpPr>
        <p:spPr>
          <a:xfrm>
            <a:off x="5706080" y="2526268"/>
            <a:ext cx="348774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US" sz="2400" b="1" dirty="0" err="1">
                <a:solidFill>
                  <a:schemeClr val="bg1"/>
                </a:solidFill>
                <a:latin typeface="Times New Roman" pitchFamily="18" charset="0"/>
                <a:cs typeface="Times New Roman" pitchFamily="18" charset="0"/>
              </a:rPr>
              <a:t>Công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gian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dở</a:t>
            </a:r>
            <a:endParaRPr lang="en-US" sz="2400" b="1" dirty="0">
              <a:solidFill>
                <a:schemeClr val="bg1"/>
              </a:solidFill>
              <a:latin typeface="Times New Roman" pitchFamily="18" charset="0"/>
              <a:cs typeface="Times New Roman" pitchFamily="18" charset="0"/>
            </a:endParaRPr>
          </a:p>
        </p:txBody>
      </p:sp>
      <p:sp>
        <p:nvSpPr>
          <p:cNvPr id="14" name="TextBox 13"/>
          <p:cNvSpPr txBox="1"/>
          <p:nvPr/>
        </p:nvSpPr>
        <p:spPr>
          <a:xfrm>
            <a:off x="5706080" y="3463737"/>
            <a:ext cx="3487741"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US" sz="2800" b="1" dirty="0" err="1"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bội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ước</a:t>
            </a:r>
            <a:endParaRPr lang="en-US" sz="2800" b="1" dirty="0">
              <a:latin typeface="Times New Roman" pitchFamily="18" charset="0"/>
              <a:cs typeface="Times New Roman" pitchFamily="18" charset="0"/>
            </a:endParaRPr>
          </a:p>
        </p:txBody>
      </p:sp>
      <p:sp>
        <p:nvSpPr>
          <p:cNvPr id="15" name="TextBox 14"/>
          <p:cNvSpPr txBox="1"/>
          <p:nvPr/>
        </p:nvSpPr>
        <p:spPr>
          <a:xfrm>
            <a:off x="5706080" y="4389592"/>
            <a:ext cx="3487741" cy="12311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smtClean="0">
                <a:latin typeface="Times New Roman" pitchFamily="18" charset="0"/>
                <a:cs typeface="Times New Roman" pitchFamily="18" charset="0"/>
              </a:rPr>
              <a:t>Gia</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p>
          <a:p>
            <a:pPr lvl="0"/>
            <a:endParaRPr lang="en-US" dirty="0"/>
          </a:p>
        </p:txBody>
      </p:sp>
    </p:spTree>
    <p:extLst>
      <p:ext uri="{BB962C8B-B14F-4D97-AF65-F5344CB8AC3E}">
        <p14:creationId xmlns:p14="http://schemas.microsoft.com/office/powerpoint/2010/main" val="2563707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18048" y="474353"/>
            <a:ext cx="11240087" cy="5978769"/>
          </a:xfrm>
          <a:prstGeom prst="roundRect">
            <a:avLst>
              <a:gd name="adj" fmla="val 0"/>
            </a:avLst>
          </a:prstGeom>
          <a:solidFill>
            <a:schemeClr val="bg1">
              <a:alpha val="73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a:p>
        </p:txBody>
      </p:sp>
      <p:sp>
        <p:nvSpPr>
          <p:cNvPr id="19" name="Oval 18"/>
          <p:cNvSpPr/>
          <p:nvPr/>
        </p:nvSpPr>
        <p:spPr>
          <a:xfrm flipH="1">
            <a:off x="3200410" y="16002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3200410" y="28956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a:off x="32004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a:off x="5562610" y="4121100"/>
            <a:ext cx="45719"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929609" y="156579"/>
            <a:ext cx="6759516"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nl-NL" sz="1400" b="1" dirty="0">
                <a:latin typeface="Times New Roman" pitchFamily="18" charset="0"/>
                <a:cs typeface="Times New Roman" pitchFamily="18" charset="0"/>
              </a:rPr>
              <a:t> </a:t>
            </a:r>
            <a:r>
              <a:rPr lang="nl-NL" sz="2400" b="1" dirty="0" smtClean="0">
                <a:solidFill>
                  <a:schemeClr val="bg1"/>
                </a:solidFill>
                <a:latin typeface="Times New Roman" pitchFamily="18" charset="0"/>
                <a:cs typeface="Times New Roman" pitchFamily="18" charset="0"/>
              </a:rPr>
              <a:t>Cuộc </a:t>
            </a:r>
            <a:r>
              <a:rPr lang="vi-VN" sz="2400" b="1" dirty="0" smtClean="0">
                <a:solidFill>
                  <a:schemeClr val="bg1"/>
                </a:solidFill>
                <a:latin typeface="Times New Roman" pitchFamily="18" charset="0"/>
                <a:cs typeface="Times New Roman" pitchFamily="18" charset="0"/>
              </a:rPr>
              <a:t>đời</a:t>
            </a:r>
            <a:r>
              <a:rPr lang="en-US" sz="2400" b="1" dirty="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bất</a:t>
            </a:r>
            <a:r>
              <a:rPr lang="en-US" sz="2400" b="1" dirty="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hạnh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nl-NL" sz="2400" b="1" dirty="0" smtClean="0">
                <a:solidFill>
                  <a:schemeClr val="bg1"/>
                </a:solidFill>
                <a:latin typeface="Times New Roman" pitchFamily="18" charset="0"/>
                <a:cs typeface="Times New Roman" pitchFamily="18" charset="0"/>
              </a:rPr>
              <a:t> </a:t>
            </a:r>
            <a:r>
              <a:rPr lang="nl-NL" sz="2400" b="1" dirty="0">
                <a:solidFill>
                  <a:schemeClr val="bg1"/>
                </a:solidFill>
                <a:latin typeface="Times New Roman" pitchFamily="18" charset="0"/>
                <a:cs typeface="Times New Roman" pitchFamily="18" charset="0"/>
              </a:rPr>
              <a:t>NGUYỄN ĐÌNH CHIỂU</a:t>
            </a:r>
          </a:p>
        </p:txBody>
      </p:sp>
      <p:sp>
        <p:nvSpPr>
          <p:cNvPr id="4" name="TextBox 3"/>
          <p:cNvSpPr txBox="1"/>
          <p:nvPr/>
        </p:nvSpPr>
        <p:spPr>
          <a:xfrm>
            <a:off x="471272" y="2526268"/>
            <a:ext cx="499285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t>
            </a:r>
            <a:r>
              <a:rPr lang="en-US" sz="2400" b="1" dirty="0" err="1" smtClean="0">
                <a:latin typeface="Times New Roman" pitchFamily="18" charset="0"/>
                <a:cs typeface="Times New Roman" pitchFamily="18" charset="0"/>
              </a:rPr>
              <a:t>Nguyễn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Chiểu</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nghị</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mẽ</a:t>
            </a:r>
            <a:endParaRPr lang="en-US" sz="2400" b="1" dirty="0">
              <a:latin typeface="Times New Roman" pitchFamily="18" charset="0"/>
              <a:cs typeface="Times New Roman" pitchFamily="18" charset="0"/>
            </a:endParaRPr>
          </a:p>
        </p:txBody>
      </p:sp>
      <p:sp>
        <p:nvSpPr>
          <p:cNvPr id="3" name="TextBox 2"/>
          <p:cNvSpPr txBox="1"/>
          <p:nvPr/>
        </p:nvSpPr>
        <p:spPr>
          <a:xfrm>
            <a:off x="5706080" y="1445567"/>
            <a:ext cx="348774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lớn</a:t>
            </a:r>
            <a:endParaRPr lang="en-US" sz="2400" b="1" dirty="0">
              <a:latin typeface="Times New Roman" pitchFamily="18" charset="0"/>
              <a:cs typeface="Times New Roman" pitchFamily="18" charset="0"/>
            </a:endParaRPr>
          </a:p>
        </p:txBody>
      </p:sp>
      <p:sp>
        <p:nvSpPr>
          <p:cNvPr id="13" name="TextBox 12"/>
          <p:cNvSpPr txBox="1"/>
          <p:nvPr/>
        </p:nvSpPr>
        <p:spPr>
          <a:xfrm>
            <a:off x="5706079" y="5005144"/>
            <a:ext cx="348774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thuốc</a:t>
            </a:r>
            <a:endParaRPr lang="en-US" sz="2400" b="1" dirty="0">
              <a:latin typeface="Times New Roman" pitchFamily="18" charset="0"/>
              <a:cs typeface="Times New Roman" pitchFamily="18" charset="0"/>
            </a:endParaRPr>
          </a:p>
        </p:txBody>
      </p:sp>
      <p:sp>
        <p:nvSpPr>
          <p:cNvPr id="14" name="TextBox 13"/>
          <p:cNvSpPr txBox="1"/>
          <p:nvPr/>
        </p:nvSpPr>
        <p:spPr>
          <a:xfrm>
            <a:off x="5706080" y="2526268"/>
            <a:ext cx="3487741"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phong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n</a:t>
            </a:r>
            <a:r>
              <a:rPr lang="vi-VN" sz="2400" b="1" dirty="0" smtClean="0">
                <a:latin typeface="Times New Roman" pitchFamily="18" charset="0"/>
                <a:cs typeface="Times New Roman" pitchFamily="18" charset="0"/>
              </a:rPr>
              <a:t>ước</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15" name="TextBox 14"/>
          <p:cNvSpPr txBox="1"/>
          <p:nvPr/>
        </p:nvSpPr>
        <p:spPr>
          <a:xfrm>
            <a:off x="5706080" y="3927927"/>
            <a:ext cx="348774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r>
              <a:rPr lang="en-US" sz="2400" b="1" dirty="0" err="1" smtClean="0">
                <a:latin typeface="Times New Roman" pitchFamily="18" charset="0"/>
                <a:cs typeface="Times New Roman" pitchFamily="18" charset="0"/>
              </a:rPr>
              <a:t>Dạy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p:txBody>
      </p:sp>
      <p:pic>
        <p:nvPicPr>
          <p:cNvPr id="16" name="Picture 15" descr="C:\Users\dell\Desktop\th.minh\soan-bai-nguyen-dinh-chieu-ngoi-sao-sang-tren-bau-troi-dan-toc-660x330-e1532338341422.jpg"/>
          <p:cNvPicPr/>
          <p:nvPr/>
        </p:nvPicPr>
        <p:blipFill>
          <a:blip r:embed="rId3">
            <a:extLst>
              <a:ext uri="{28A0092B-C50C-407E-A947-70E740481C1C}">
                <a14:useLocalDpi xmlns:a14="http://schemas.microsoft.com/office/drawing/2010/main" val="0"/>
              </a:ext>
            </a:extLst>
          </a:blip>
          <a:srcRect/>
          <a:stretch>
            <a:fillRect/>
          </a:stretch>
        </p:blipFill>
        <p:spPr bwMode="auto">
          <a:xfrm>
            <a:off x="471272" y="3813250"/>
            <a:ext cx="4768215" cy="23837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70980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3"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219200" y="762000"/>
            <a:ext cx="9652000" cy="5410200"/>
          </a:xfrm>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85" y="609601"/>
            <a:ext cx="10697633" cy="583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1934071" y="2491287"/>
            <a:ext cx="8534400" cy="25379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ctr">
              <a:buFont typeface="Wingdings" pitchFamily="2" charset="2"/>
              <a:buChar char="v"/>
            </a:pP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chương</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Đình</a:t>
            </a:r>
            <a:r>
              <a:rPr lang="en-US" sz="48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i="1" u="sng"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Chiểu</a:t>
            </a:r>
            <a:endParaRPr lang="en-US" sz="48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828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914400"/>
            <a:ext cx="10363200" cy="5181600"/>
          </a:xfrm>
        </p:spPr>
        <p:txBody>
          <a:bodyPr>
            <a:normAutofit/>
          </a:bodyPr>
          <a:lstStyle/>
          <a:p>
            <a:pPr algn="ct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văn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tải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đạo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niệm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càng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niệm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chính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lúc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bấy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giờ</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niệm</a:t>
            </a:r>
            <a:r>
              <a:rPr lang="en-US" sz="2800" b="1" i="1" dirty="0">
                <a:latin typeface="Times New Roman" pitchFamily="18" charset="0"/>
                <a:cs typeface="Times New Roman" pitchFamily="18" charset="0"/>
              </a:rPr>
              <a:t> </a:t>
            </a:r>
            <a:r>
              <a:rPr lang="en-US" sz="2800" b="1" i="1" u="sng" dirty="0" err="1">
                <a:solidFill>
                  <a:srgbClr val="FFC000"/>
                </a:solidFill>
                <a:latin typeface="Times New Roman" pitchFamily="18" charset="0"/>
                <a:cs typeface="Times New Roman" pitchFamily="18" charset="0"/>
              </a:rPr>
              <a:t>Ðạo</a:t>
            </a:r>
            <a:r>
              <a:rPr lang="en-US" sz="2800" b="1" i="1" u="sng" dirty="0">
                <a:solidFill>
                  <a:srgbClr val="FFC000"/>
                </a:solidFill>
                <a:latin typeface="Times New Roman" pitchFamily="18" charset="0"/>
                <a:cs typeface="Times New Roman" pitchFamily="18" charset="0"/>
              </a:rPr>
              <a:t> </a:t>
            </a:r>
            <a:r>
              <a:rPr lang="en-US" sz="2800" b="1" i="1" u="sng" dirty="0" err="1">
                <a:solidFill>
                  <a:srgbClr val="FFC000"/>
                </a:solidFill>
                <a:latin typeface="Times New Roman" pitchFamily="18" charset="0"/>
                <a:cs typeface="Times New Roman" pitchFamily="18" charset="0"/>
              </a:rPr>
              <a:t>là</a:t>
            </a:r>
            <a:r>
              <a:rPr lang="en-US" sz="2800" b="1" i="1" u="sng" dirty="0">
                <a:solidFill>
                  <a:srgbClr val="FFC000"/>
                </a:solidFill>
                <a:latin typeface="Times New Roman" pitchFamily="18" charset="0"/>
                <a:cs typeface="Times New Roman" pitchFamily="18" charset="0"/>
              </a:rPr>
              <a:t> </a:t>
            </a:r>
            <a:r>
              <a:rPr lang="en-US" sz="2800" b="1" i="1" u="sng" dirty="0" err="1">
                <a:solidFill>
                  <a:srgbClr val="FFC000"/>
                </a:solidFill>
                <a:latin typeface="Times New Roman" pitchFamily="18" charset="0"/>
                <a:cs typeface="Times New Roman" pitchFamily="18" charset="0"/>
              </a:rPr>
              <a:t>đạo</a:t>
            </a:r>
            <a:r>
              <a:rPr lang="en-US" sz="2800" b="1" i="1" u="sng" dirty="0">
                <a:solidFill>
                  <a:srgbClr val="FFC000"/>
                </a:solidFill>
                <a:latin typeface="Times New Roman" pitchFamily="18" charset="0"/>
                <a:cs typeface="Times New Roman" pitchFamily="18" charset="0"/>
              </a:rPr>
              <a:t> </a:t>
            </a:r>
            <a:r>
              <a:rPr lang="en-US" sz="2800" b="1" i="1" u="sng" dirty="0" err="1">
                <a:solidFill>
                  <a:srgbClr val="FFC000"/>
                </a:solidFill>
                <a:latin typeface="Times New Roman" pitchFamily="18" charset="0"/>
                <a:cs typeface="Times New Roman" pitchFamily="18" charset="0"/>
              </a:rPr>
              <a:t>của</a:t>
            </a:r>
            <a:r>
              <a:rPr lang="en-US" sz="2800" b="1" i="1" u="sng" dirty="0">
                <a:solidFill>
                  <a:srgbClr val="FFC000"/>
                </a:solidFill>
                <a:latin typeface="Times New Roman" pitchFamily="18" charset="0"/>
                <a:cs typeface="Times New Roman" pitchFamily="18" charset="0"/>
              </a:rPr>
              <a:t> </a:t>
            </a:r>
            <a:r>
              <a:rPr lang="en-US" sz="2800" b="1" i="1" u="sng" dirty="0" err="1">
                <a:solidFill>
                  <a:srgbClr val="FFC000"/>
                </a:solidFill>
                <a:latin typeface="Times New Roman" pitchFamily="18" charset="0"/>
                <a:cs typeface="Times New Roman" pitchFamily="18" charset="0"/>
              </a:rPr>
              <a:t>trời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còn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Ðồ</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Chiểu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cũng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khác</a:t>
            </a:r>
            <a:r>
              <a:rPr lang="en-US" sz="2800" b="1" i="1" dirty="0">
                <a:latin typeface="Times New Roman" pitchFamily="18" charset="0"/>
                <a:cs typeface="Times New Roman" pitchFamily="18" charset="0"/>
              </a:rPr>
              <a:t>:</a:t>
            </a:r>
          </a:p>
          <a:p>
            <a:pPr marL="0" indent="0" algn="ctr">
              <a:buNone/>
            </a:pPr>
            <a:r>
              <a:rPr lang="en-US" sz="2800" b="1" i="1" dirty="0" err="1">
                <a:solidFill>
                  <a:srgbClr val="C00000"/>
                </a:solidFill>
                <a:latin typeface="Times New Roman" pitchFamily="18" charset="0"/>
                <a:cs typeface="Times New Roman" pitchFamily="18" charset="0"/>
              </a:rPr>
              <a:t>Ðạo</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trời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nào</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phải</a:t>
            </a:r>
            <a:r>
              <a:rPr lang="en-US" sz="2800" b="1" i="1" dirty="0">
                <a:solidFill>
                  <a:srgbClr val="C00000"/>
                </a:solidFill>
                <a:latin typeface="Times New Roman" pitchFamily="18" charset="0"/>
                <a:cs typeface="Times New Roman" pitchFamily="18" charset="0"/>
              </a:rPr>
              <a:t> ở </a:t>
            </a:r>
            <a:r>
              <a:rPr lang="en-US" sz="2800" b="1" i="1" dirty="0" err="1">
                <a:solidFill>
                  <a:srgbClr val="C00000"/>
                </a:solidFill>
                <a:latin typeface="Times New Roman" pitchFamily="18" charset="0"/>
                <a:cs typeface="Times New Roman" pitchFamily="18" charset="0"/>
              </a:rPr>
              <a:t>đâu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xa</a:t>
            </a:r>
            <a:endParaRPr lang="en-US" sz="2800" b="1" i="1" dirty="0">
              <a:solidFill>
                <a:srgbClr val="C00000"/>
              </a:solidFill>
              <a:latin typeface="Times New Roman" pitchFamily="18" charset="0"/>
              <a:cs typeface="Times New Roman" pitchFamily="18" charset="0"/>
            </a:endParaRPr>
          </a:p>
          <a:p>
            <a:pPr marL="0" indent="0" algn="ctr">
              <a:buNone/>
            </a:pPr>
            <a:r>
              <a:rPr lang="en-US" sz="2800" b="1" i="1" dirty="0" err="1">
                <a:solidFill>
                  <a:srgbClr val="C00000"/>
                </a:solidFill>
                <a:latin typeface="Times New Roman" pitchFamily="18" charset="0"/>
                <a:cs typeface="Times New Roman" pitchFamily="18" charset="0"/>
              </a:rPr>
              <a:t>Gẫm</a:t>
            </a:r>
            <a:r>
              <a:rPr lang="en-US" sz="2800" b="1" i="1" dirty="0">
                <a:solidFill>
                  <a:srgbClr val="C00000"/>
                </a:solidFill>
                <a:latin typeface="Times New Roman" pitchFamily="18" charset="0"/>
                <a:cs typeface="Times New Roman" pitchFamily="18" charset="0"/>
              </a:rPr>
              <a:t> ở </a:t>
            </a:r>
            <a:r>
              <a:rPr lang="en-US" sz="2800" b="1" i="1" dirty="0" err="1">
                <a:solidFill>
                  <a:srgbClr val="C00000"/>
                </a:solidFill>
                <a:latin typeface="Times New Roman" pitchFamily="18" charset="0"/>
                <a:cs typeface="Times New Roman" pitchFamily="18" charset="0"/>
              </a:rPr>
              <a:t>lòng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người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mới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thấy</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ra</a:t>
            </a:r>
            <a:endParaRPr lang="en-US" sz="2800" b="1" i="1" dirty="0">
              <a:solidFill>
                <a:srgbClr val="C00000"/>
              </a:solidFill>
              <a:latin typeface="Times New Roman" pitchFamily="18" charset="0"/>
              <a:cs typeface="Times New Roman" pitchFamily="18" charset="0"/>
            </a:endParaRPr>
          </a:p>
          <a:p>
            <a:endParaRPr lang="en-US" b="1" i="1" dirty="0"/>
          </a:p>
        </p:txBody>
      </p:sp>
    </p:spTree>
    <p:extLst>
      <p:ext uri="{BB962C8B-B14F-4D97-AF65-F5344CB8AC3E}">
        <p14:creationId xmlns:p14="http://schemas.microsoft.com/office/powerpoint/2010/main" val="364119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1"/>
            <a:ext cx="10464800" cy="4572000"/>
          </a:xfrm>
        </p:spPr>
        <p:txBody>
          <a:bodyPr>
            <a:normAutofit/>
          </a:bodyPr>
          <a:lstStyle/>
          <a:p>
            <a:pPr marL="0" marR="0" indent="0" algn="ctr">
              <a:lnSpc>
                <a:spcPct val="115000"/>
              </a:lnSpc>
              <a:spcBef>
                <a:spcPts val="0"/>
              </a:spcBef>
              <a:spcAft>
                <a:spcPts val="1000"/>
              </a:spcAft>
              <a:buNone/>
            </a:pPr>
            <a:r>
              <a:rPr lang="en-US" sz="5400" b="1" i="1" dirty="0" err="1" smtClean="0">
                <a:latin typeface="Times New Roman" pitchFamily="18" charset="0"/>
                <a:ea typeface="Calibri"/>
                <a:cs typeface="Times New Roman" pitchFamily="18" charset="0"/>
              </a:rPr>
              <a:t>Văn</a:t>
            </a:r>
            <a:r>
              <a:rPr lang="en-US" sz="5400" b="1" i="1" dirty="0" smtClean="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chương</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chiến</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đấu</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vị</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nhân</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sinh</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đầy</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tinh</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thần</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tiến</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công</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và</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tinh</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thần</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nhân</a:t>
            </a:r>
            <a:r>
              <a:rPr lang="en-US" sz="5400" b="1" i="1" dirty="0">
                <a:latin typeface="Times New Roman" pitchFamily="18" charset="0"/>
                <a:ea typeface="Calibri"/>
                <a:cs typeface="Times New Roman" pitchFamily="18" charset="0"/>
              </a:rPr>
              <a:t> </a:t>
            </a:r>
            <a:r>
              <a:rPr lang="en-US" sz="5400" b="1" i="1" dirty="0" err="1">
                <a:latin typeface="Times New Roman" pitchFamily="18" charset="0"/>
                <a:ea typeface="Calibri"/>
                <a:cs typeface="Times New Roman" pitchFamily="18" charset="0"/>
              </a:rPr>
              <a:t>ái</a:t>
            </a:r>
            <a:r>
              <a:rPr lang="en-US" sz="5400" b="1" i="1" dirty="0">
                <a:latin typeface="Times New Roman" pitchFamily="18" charset="0"/>
                <a:ea typeface="Calibri"/>
                <a:cs typeface="Times New Roman" pitchFamily="18" charset="0"/>
              </a:rPr>
              <a:t>. </a:t>
            </a:r>
            <a:endParaRPr lang="en-US" sz="5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016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52400"/>
            <a:ext cx="10566400" cy="5715000"/>
          </a:xfrm>
        </p:spPr>
        <p:txBody>
          <a:bodyPr>
            <a:normAutofit/>
          </a:bodyPr>
          <a:lstStyle/>
          <a:p>
            <a:pPr marL="0" indent="0" algn="ctr">
              <a:buNone/>
            </a:pPr>
            <a:r>
              <a:rPr lang="en-US" sz="3300" b="1" i="1" dirty="0" err="1" smtClean="0">
                <a:solidFill>
                  <a:srgbClr val="333333"/>
                </a:solidFill>
                <a:effectLst/>
                <a:latin typeface="Times New Roman"/>
                <a:ea typeface="Calibri"/>
              </a:rPr>
              <a:t>Tuy</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không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phải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là</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người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đặt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nền</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mống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cho</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tư</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tưởng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nhân</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nghĩa</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nhưng</a:t>
            </a:r>
            <a:r>
              <a:rPr lang="en-US" sz="3300" b="1" i="1" dirty="0" smtClean="0">
                <a:solidFill>
                  <a:srgbClr val="333333"/>
                </a:solidFill>
                <a:effectLst/>
                <a:latin typeface="Times New Roman"/>
                <a:ea typeface="Calibri"/>
              </a:rPr>
              <a:t> </a:t>
            </a:r>
            <a:r>
              <a:rPr lang="en-US" sz="3300" b="1" i="1" dirty="0" err="1" smtClean="0">
                <a:solidFill>
                  <a:srgbClr val="FF0000"/>
                </a:solidFill>
                <a:effectLst/>
                <a:latin typeface="Times New Roman"/>
                <a:ea typeface="Calibri"/>
              </a:rPr>
              <a:t>Nguyễn</a:t>
            </a:r>
            <a:r>
              <a:rPr lang="en-US" sz="3300" b="1" i="1" dirty="0" smtClean="0">
                <a:solidFill>
                  <a:srgbClr val="FF0000"/>
                </a:solidFill>
                <a:effectLst/>
                <a:latin typeface="Times New Roman"/>
                <a:ea typeface="Calibri"/>
              </a:rPr>
              <a:t> </a:t>
            </a:r>
            <a:r>
              <a:rPr lang="en-US" sz="3300" b="1" i="1" dirty="0" err="1" smtClean="0">
                <a:solidFill>
                  <a:srgbClr val="FF0000"/>
                </a:solidFill>
                <a:effectLst/>
                <a:latin typeface="Times New Roman"/>
                <a:ea typeface="Calibri"/>
              </a:rPr>
              <a:t>Đình</a:t>
            </a:r>
            <a:r>
              <a:rPr lang="en-US" sz="3300" b="1" i="1" dirty="0" smtClean="0">
                <a:solidFill>
                  <a:srgbClr val="FF0000"/>
                </a:solidFill>
                <a:effectLst/>
                <a:latin typeface="Times New Roman"/>
                <a:ea typeface="Calibri"/>
              </a:rPr>
              <a:t> </a:t>
            </a:r>
            <a:r>
              <a:rPr lang="en-US" sz="3300" b="1" i="1" dirty="0" err="1" smtClean="0">
                <a:solidFill>
                  <a:srgbClr val="FF0000"/>
                </a:solidFill>
                <a:effectLst/>
                <a:latin typeface="Times New Roman"/>
                <a:ea typeface="Calibri"/>
              </a:rPr>
              <a:t>Chiểu</a:t>
            </a:r>
            <a:r>
              <a:rPr lang="en-US" sz="3300" b="1" i="1" dirty="0" smtClean="0">
                <a:solidFill>
                  <a:srgbClr val="FF0000"/>
                </a:solidFill>
                <a:effectLst/>
                <a:latin typeface="Times New Roman"/>
                <a:ea typeface="Calibri"/>
              </a:rPr>
              <a:t> </a:t>
            </a:r>
            <a:r>
              <a:rPr lang="en-US" sz="3300" b="1" i="1" dirty="0" err="1" smtClean="0">
                <a:solidFill>
                  <a:srgbClr val="333333"/>
                </a:solidFill>
                <a:effectLst/>
                <a:latin typeface="Times New Roman"/>
                <a:ea typeface="Calibri"/>
              </a:rPr>
              <a:t>là</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người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đã</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có</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công</a:t>
            </a:r>
            <a:r>
              <a:rPr lang="en-US" sz="3300" b="1" i="1" dirty="0" smtClean="0">
                <a:solidFill>
                  <a:srgbClr val="333333"/>
                </a:solidFill>
                <a:effectLst/>
                <a:latin typeface="Times New Roman"/>
                <a:ea typeface="Calibri"/>
              </a:rPr>
              <a:t> </a:t>
            </a:r>
            <a:r>
              <a:rPr lang="en-US" sz="3300" b="1" i="1" dirty="0" err="1" smtClean="0">
                <a:solidFill>
                  <a:srgbClr val="333333"/>
                </a:solidFill>
                <a:latin typeface="Times New Roman"/>
                <a:ea typeface="Calibri"/>
              </a:rPr>
              <a:t>khắc</a:t>
            </a:r>
            <a:r>
              <a:rPr lang="en-US" sz="3300" b="1" i="1" dirty="0" smtClean="0">
                <a:solidFill>
                  <a:srgbClr val="333333"/>
                </a:solidFill>
                <a:latin typeface="Times New Roman"/>
                <a:ea typeface="Calibri"/>
              </a:rPr>
              <a:t> </a:t>
            </a:r>
            <a:r>
              <a:rPr lang="en-US" sz="3300" b="1" i="1" dirty="0" err="1" smtClean="0">
                <a:solidFill>
                  <a:srgbClr val="333333"/>
                </a:solidFill>
                <a:latin typeface="Times New Roman"/>
                <a:ea typeface="Calibri"/>
              </a:rPr>
              <a:t>họa</a:t>
            </a:r>
            <a:r>
              <a:rPr lang="en-US" sz="3300" b="1" i="1" dirty="0" smtClean="0">
                <a:solidFill>
                  <a:srgbClr val="333333"/>
                </a:solidFill>
                <a:latin typeface="Times New Roman"/>
                <a:ea typeface="Calibri"/>
              </a:rPr>
              <a:t> </a:t>
            </a:r>
            <a:r>
              <a:rPr lang="en-US" sz="3300" b="1" i="1" dirty="0" err="1" smtClean="0">
                <a:solidFill>
                  <a:srgbClr val="333333"/>
                </a:solidFill>
                <a:effectLst/>
                <a:latin typeface="Times New Roman"/>
                <a:ea typeface="Calibri"/>
              </a:rPr>
              <a:t>một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cách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rõ</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nét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về</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tâm</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hồn</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cũng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như</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tính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cách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của</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người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Việt</a:t>
            </a:r>
            <a:r>
              <a:rPr lang="en-US" sz="3300" b="1" i="1" dirty="0" smtClean="0">
                <a:solidFill>
                  <a:srgbClr val="333333"/>
                </a:solidFill>
                <a:effectLst/>
                <a:latin typeface="Times New Roman"/>
                <a:ea typeface="Calibri"/>
              </a:rPr>
              <a:t> Nam, </a:t>
            </a:r>
            <a:r>
              <a:rPr lang="en-US" sz="3300" b="1" i="1" dirty="0" err="1" smtClean="0">
                <a:solidFill>
                  <a:srgbClr val="333333"/>
                </a:solidFill>
                <a:effectLst/>
                <a:latin typeface="Times New Roman"/>
                <a:ea typeface="Calibri"/>
              </a:rPr>
              <a:t>ông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không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phải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nhà</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triết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học</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không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đưa</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vào</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tác</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phẩm</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của</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mình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quá</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nhiều</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những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đạo</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lý</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khuôn</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sáo</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nhưng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trong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mỗi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một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tác</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phẩm</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của</a:t>
            </a:r>
            <a:r>
              <a:rPr lang="en-US" sz="3300" b="1" i="1" dirty="0" smtClean="0">
                <a:solidFill>
                  <a:srgbClr val="333333"/>
                </a:solidFill>
                <a:effectLst/>
                <a:latin typeface="Times New Roman"/>
                <a:ea typeface="Calibri"/>
              </a:rPr>
              <a:t> </a:t>
            </a:r>
            <a:r>
              <a:rPr lang="en-US" sz="3300" b="1" i="1" dirty="0" err="1" smtClean="0">
                <a:solidFill>
                  <a:srgbClr val="FF0000"/>
                </a:solidFill>
                <a:effectLst/>
                <a:latin typeface="Times New Roman"/>
                <a:ea typeface="Calibri"/>
              </a:rPr>
              <a:t>Nguyễn</a:t>
            </a:r>
            <a:r>
              <a:rPr lang="en-US" sz="3300" b="1" i="1" dirty="0" smtClean="0">
                <a:solidFill>
                  <a:srgbClr val="FF0000"/>
                </a:solidFill>
                <a:effectLst/>
                <a:latin typeface="Times New Roman"/>
                <a:ea typeface="Calibri"/>
              </a:rPr>
              <a:t> </a:t>
            </a:r>
            <a:r>
              <a:rPr lang="en-US" sz="3300" b="1" i="1" dirty="0" err="1" smtClean="0">
                <a:solidFill>
                  <a:srgbClr val="FF0000"/>
                </a:solidFill>
                <a:effectLst/>
                <a:latin typeface="Times New Roman"/>
                <a:ea typeface="Calibri"/>
              </a:rPr>
              <a:t>Đình</a:t>
            </a:r>
            <a:r>
              <a:rPr lang="en-US" sz="3300" b="1" i="1" dirty="0" smtClean="0">
                <a:solidFill>
                  <a:srgbClr val="FF0000"/>
                </a:solidFill>
                <a:effectLst/>
                <a:latin typeface="Times New Roman"/>
                <a:ea typeface="Calibri"/>
              </a:rPr>
              <a:t> </a:t>
            </a:r>
            <a:r>
              <a:rPr lang="en-US" sz="3300" b="1" i="1" dirty="0" err="1" smtClean="0">
                <a:solidFill>
                  <a:srgbClr val="FF0000"/>
                </a:solidFill>
                <a:effectLst/>
                <a:latin typeface="Times New Roman"/>
                <a:ea typeface="Calibri"/>
              </a:rPr>
              <a:t>Chiểu</a:t>
            </a:r>
            <a:r>
              <a:rPr lang="en-US" sz="3300" b="1" i="1" dirty="0" smtClean="0">
                <a:solidFill>
                  <a:srgbClr val="FF0000"/>
                </a:solidFill>
                <a:effectLst/>
                <a:latin typeface="Times New Roman"/>
                <a:ea typeface="Calibri"/>
              </a:rPr>
              <a:t> </a:t>
            </a:r>
            <a:r>
              <a:rPr lang="en-US" sz="3300" b="1" i="1" dirty="0" err="1" smtClean="0">
                <a:solidFill>
                  <a:srgbClr val="333333"/>
                </a:solidFill>
                <a:effectLst/>
                <a:latin typeface="Times New Roman"/>
                <a:ea typeface="Calibri"/>
              </a:rPr>
              <a:t>là</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một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tính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cách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của</a:t>
            </a:r>
            <a:r>
              <a:rPr lang="en-US" sz="3300" b="1" i="1" dirty="0" smtClean="0">
                <a:solidFill>
                  <a:srgbClr val="333333"/>
                </a:solidFill>
                <a:effectLst/>
                <a:latin typeface="Times New Roman"/>
                <a:ea typeface="Calibri"/>
              </a:rPr>
              <a:t> con </a:t>
            </a:r>
            <a:r>
              <a:rPr lang="en-US" sz="3300" b="1" i="1" dirty="0" err="1" smtClean="0">
                <a:solidFill>
                  <a:srgbClr val="333333"/>
                </a:solidFill>
                <a:effectLst/>
                <a:latin typeface="Times New Roman"/>
                <a:ea typeface="Calibri"/>
              </a:rPr>
              <a:t>người</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Việt</a:t>
            </a:r>
            <a:r>
              <a:rPr lang="en-US" sz="3300" b="1" i="1" dirty="0" smtClean="0">
                <a:solidFill>
                  <a:srgbClr val="333333"/>
                </a:solidFill>
                <a:effectLst/>
                <a:latin typeface="Times New Roman"/>
                <a:ea typeface="Calibri"/>
              </a:rPr>
              <a:t> Nam, </a:t>
            </a:r>
            <a:r>
              <a:rPr lang="en-US" sz="3300" b="1" i="1" dirty="0" err="1" smtClean="0">
                <a:solidFill>
                  <a:srgbClr val="333333"/>
                </a:solidFill>
                <a:effectLst/>
                <a:latin typeface="Times New Roman"/>
                <a:ea typeface="Calibri"/>
              </a:rPr>
              <a:t>trung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hiếu</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tín</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nghĩa</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không</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thiếu</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một</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đức</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tính</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nào</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giản</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dị</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mà</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cao</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quí</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làm</a:t>
            </a:r>
            <a:r>
              <a:rPr lang="en-US" sz="3300" b="1" i="1" dirty="0" smtClean="0">
                <a:solidFill>
                  <a:srgbClr val="333333"/>
                </a:solidFill>
                <a:effectLst/>
                <a:latin typeface="Times New Roman"/>
                <a:ea typeface="Calibri"/>
              </a:rPr>
              <a:t> </a:t>
            </a:r>
            <a:r>
              <a:rPr lang="en-US" sz="3300" b="1" i="1" dirty="0" err="1" smtClean="0">
                <a:solidFill>
                  <a:srgbClr val="333333"/>
                </a:solidFill>
                <a:effectLst/>
                <a:latin typeface="Times New Roman"/>
                <a:ea typeface="Calibri"/>
              </a:rPr>
              <a:t>sao</a:t>
            </a:r>
            <a:r>
              <a:rPr lang="en-US" sz="3300" b="1" i="1" dirty="0" smtClean="0">
                <a:solidFill>
                  <a:srgbClr val="333333"/>
                </a:solidFill>
                <a:effectLst/>
                <a:latin typeface="Times New Roman"/>
                <a:ea typeface="Calibri"/>
              </a:rPr>
              <a:t> </a:t>
            </a:r>
            <a:r>
              <a:rPr lang="en-US" sz="3300" b="1" i="1" dirty="0" smtClean="0">
                <a:solidFill>
                  <a:srgbClr val="333333"/>
                </a:solidFill>
                <a:latin typeface="Times New Roman"/>
                <a:ea typeface="Calibri"/>
              </a:rPr>
              <a:t>ở con </a:t>
            </a:r>
            <a:r>
              <a:rPr lang="en-US" sz="3300" b="1" i="1" dirty="0" err="1" smtClean="0">
                <a:solidFill>
                  <a:srgbClr val="333333"/>
                </a:solidFill>
                <a:latin typeface="Times New Roman"/>
                <a:ea typeface="Calibri"/>
              </a:rPr>
              <a:t>ng</a:t>
            </a:r>
            <a:r>
              <a:rPr lang="vi-VN" sz="3300" b="1" i="1" dirty="0" smtClean="0">
                <a:solidFill>
                  <a:srgbClr val="333333"/>
                </a:solidFill>
                <a:latin typeface="Times New Roman"/>
                <a:ea typeface="Calibri"/>
              </a:rPr>
              <a:t>ười</a:t>
            </a:r>
            <a:r>
              <a:rPr lang="en-US" sz="3300" b="1" i="1" dirty="0">
                <a:solidFill>
                  <a:srgbClr val="333333"/>
                </a:solidFill>
                <a:latin typeface="Times New Roman"/>
                <a:ea typeface="Calibri"/>
              </a:rPr>
              <a:t> </a:t>
            </a:r>
            <a:r>
              <a:rPr lang="en-US" sz="3300" b="1" i="1" dirty="0" err="1" smtClean="0">
                <a:solidFill>
                  <a:srgbClr val="333333"/>
                </a:solidFill>
                <a:latin typeface="Times New Roman"/>
                <a:ea typeface="Calibri"/>
              </a:rPr>
              <a:t>mù</a:t>
            </a:r>
            <a:r>
              <a:rPr lang="en-US" sz="3300" b="1" i="1" dirty="0">
                <a:solidFill>
                  <a:srgbClr val="333333"/>
                </a:solidFill>
                <a:latin typeface="Times New Roman"/>
                <a:ea typeface="Calibri"/>
              </a:rPr>
              <a:t> </a:t>
            </a:r>
            <a:r>
              <a:rPr lang="en-US" sz="3300" b="1" i="1" dirty="0" err="1" smtClean="0">
                <a:solidFill>
                  <a:srgbClr val="333333"/>
                </a:solidFill>
                <a:latin typeface="Times New Roman"/>
                <a:ea typeface="Calibri"/>
              </a:rPr>
              <a:t>lòa</a:t>
            </a:r>
            <a:r>
              <a:rPr lang="en-US" sz="3300" b="1" i="1" dirty="0">
                <a:solidFill>
                  <a:srgbClr val="333333"/>
                </a:solidFill>
                <a:latin typeface="Times New Roman"/>
                <a:ea typeface="Calibri"/>
              </a:rPr>
              <a:t> </a:t>
            </a:r>
            <a:r>
              <a:rPr lang="en-US" sz="3300" b="1" i="1" dirty="0" err="1" smtClean="0">
                <a:solidFill>
                  <a:srgbClr val="333333"/>
                </a:solidFill>
                <a:latin typeface="Times New Roman"/>
                <a:ea typeface="Calibri"/>
              </a:rPr>
              <a:t>xứ</a:t>
            </a:r>
            <a:r>
              <a:rPr lang="en-US" sz="3300" b="1" i="1" dirty="0" smtClean="0">
                <a:solidFill>
                  <a:srgbClr val="333333"/>
                </a:solidFill>
                <a:latin typeface="Times New Roman"/>
                <a:ea typeface="Calibri"/>
              </a:rPr>
              <a:t> </a:t>
            </a:r>
            <a:r>
              <a:rPr lang="en-US" sz="3300" b="1" i="1" dirty="0">
                <a:solidFill>
                  <a:srgbClr val="333333"/>
                </a:solidFill>
                <a:latin typeface="Times New Roman"/>
                <a:ea typeface="Calibri"/>
              </a:rPr>
              <a:t>Nam </a:t>
            </a:r>
            <a:r>
              <a:rPr lang="en-US" sz="3300" b="1" i="1" dirty="0" err="1" smtClean="0">
                <a:solidFill>
                  <a:srgbClr val="333333"/>
                </a:solidFill>
                <a:latin typeface="Times New Roman"/>
                <a:ea typeface="Calibri"/>
              </a:rPr>
              <a:t>kỳ</a:t>
            </a:r>
            <a:r>
              <a:rPr lang="en-US" sz="3300" b="1" i="1" dirty="0">
                <a:solidFill>
                  <a:srgbClr val="333333"/>
                </a:solidFill>
                <a:latin typeface="Times New Roman"/>
                <a:ea typeface="Calibri"/>
              </a:rPr>
              <a:t> </a:t>
            </a:r>
            <a:r>
              <a:rPr lang="en-US" sz="3300" b="1" i="1" dirty="0" err="1" smtClean="0">
                <a:solidFill>
                  <a:srgbClr val="333333"/>
                </a:solidFill>
                <a:latin typeface="Times New Roman"/>
                <a:ea typeface="Calibri"/>
              </a:rPr>
              <a:t>lục</a:t>
            </a:r>
            <a:r>
              <a:rPr lang="en-US" sz="3300" b="1" i="1" dirty="0">
                <a:solidFill>
                  <a:srgbClr val="333333"/>
                </a:solidFill>
                <a:latin typeface="Times New Roman"/>
                <a:ea typeface="Calibri"/>
              </a:rPr>
              <a:t> </a:t>
            </a:r>
            <a:r>
              <a:rPr lang="en-US" sz="3300" b="1" i="1" dirty="0" err="1" smtClean="0">
                <a:solidFill>
                  <a:srgbClr val="333333"/>
                </a:solidFill>
                <a:latin typeface="Times New Roman"/>
                <a:ea typeface="Calibri"/>
              </a:rPr>
              <a:t>tỉnh</a:t>
            </a:r>
            <a:r>
              <a:rPr lang="en-US" sz="3300" b="1" i="1" dirty="0" smtClean="0">
                <a:solidFill>
                  <a:srgbClr val="333333"/>
                </a:solidFill>
                <a:latin typeface="Times New Roman"/>
                <a:ea typeface="Calibri"/>
              </a:rPr>
              <a:t>.</a:t>
            </a:r>
            <a:endParaRPr lang="en-US" sz="3300" dirty="0"/>
          </a:p>
        </p:txBody>
      </p:sp>
    </p:spTree>
    <p:extLst>
      <p:ext uri="{BB962C8B-B14F-4D97-AF65-F5344CB8AC3E}">
        <p14:creationId xmlns:p14="http://schemas.microsoft.com/office/powerpoint/2010/main" val="4743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2005</TotalTime>
  <Words>1109</Words>
  <Application>Microsoft Office PowerPoint</Application>
  <PresentationFormat>Custom</PresentationFormat>
  <Paragraphs>70</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Vapor Trail</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TƯ TƯỞNG YÊU NƯỚC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lại quá trình và các khuynh hướng nghiên cứu chính về vùng văn hóa trên thế giới và ở nước ta; Đưa ra phương án phân vùng văn hóa ở Việt Nam; Nghiên cứu một số vùng văn hóa tiêu biểu cho gương mặt văn hóa Việt Nam.</dc:title>
  <dc:creator>the duc</dc:creator>
  <cp:lastModifiedBy>dell</cp:lastModifiedBy>
  <cp:revision>238</cp:revision>
  <cp:lastPrinted>2018-09-25T19:23:09Z</cp:lastPrinted>
  <dcterms:created xsi:type="dcterms:W3CDTF">2018-03-08T17:14:57Z</dcterms:created>
  <dcterms:modified xsi:type="dcterms:W3CDTF">2018-10-25T15:27:37Z</dcterms:modified>
</cp:coreProperties>
</file>