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9" r:id="rId2"/>
    <p:sldId id="260" r:id="rId3"/>
    <p:sldId id="289" r:id="rId4"/>
    <p:sldId id="257" r:id="rId5"/>
    <p:sldId id="262" r:id="rId6"/>
    <p:sldId id="264" r:id="rId7"/>
    <p:sldId id="265" r:id="rId8"/>
    <p:sldId id="263" r:id="rId9"/>
    <p:sldId id="273" r:id="rId10"/>
    <p:sldId id="267" r:id="rId11"/>
    <p:sldId id="268" r:id="rId12"/>
    <p:sldId id="270" r:id="rId13"/>
    <p:sldId id="274" r:id="rId14"/>
    <p:sldId id="275" r:id="rId15"/>
    <p:sldId id="276" r:id="rId16"/>
    <p:sldId id="277" r:id="rId17"/>
    <p:sldId id="279" r:id="rId18"/>
    <p:sldId id="283" r:id="rId19"/>
    <p:sldId id="284" r:id="rId20"/>
    <p:sldId id="286"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t>4/27/2020</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t>‹#›</a:t>
            </a:fld>
            <a:endParaRPr lang="en-US"/>
          </a:p>
        </p:txBody>
      </p:sp>
    </p:spTree>
    <p:extLst>
      <p:ext uri="{BB962C8B-B14F-4D97-AF65-F5344CB8AC3E}">
        <p14:creationId xmlns:p14="http://schemas.microsoft.com/office/powerpoint/2010/main" val="1866446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4/27/2020</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55927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72033"/>
          <p:cNvSpPr>
            <a:spLocks noGrp="1" noRot="1" noChangeAspect="1" noTextEdit="1"/>
          </p:cNvSpPr>
          <p:nvPr>
            <p:ph type="sldImg"/>
          </p:nvPr>
        </p:nvSpPr>
        <p:spPr>
          <a:xfrm>
            <a:off x="77788" y="739775"/>
            <a:ext cx="6578600" cy="3700463"/>
          </a:xfrm>
        </p:spPr>
      </p:sp>
      <p:sp>
        <p:nvSpPr>
          <p:cNvPr id="172035" name="Text Placeholder 172034"/>
          <p:cNvSpPr>
            <a:spLocks noGrp="1"/>
          </p:cNvSpPr>
          <p:nvPr>
            <p:ph type="body" idx="1"/>
          </p:nvPr>
        </p:nvSpPr>
        <p:spPr/>
        <p:txBody>
          <a:bodyPr/>
          <a:lstStyle/>
          <a:p>
            <a:pPr lvl="0"/>
            <a:endParaRPr dirty="0"/>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6" name="Text Box 5"/>
          <p:cNvSpPr txBox="1"/>
          <p:nvPr userDrawn="1"/>
        </p:nvSpPr>
        <p:spPr>
          <a:xfrm>
            <a:off x="53340" y="9525"/>
            <a:ext cx="12085320" cy="860425"/>
          </a:xfrm>
          <a:prstGeom prst="rect">
            <a:avLst/>
          </a:prstGeom>
          <a:solidFill>
            <a:schemeClr val="bg1"/>
          </a:solidFill>
          <a:ln w="38100">
            <a:noFill/>
          </a:ln>
        </p:spPr>
        <p:txBody>
          <a:bodyPr wrap="square" rtlCol="0">
            <a:spAutoFit/>
          </a:bodyPr>
          <a:lstStyle/>
          <a:p>
            <a:pPr algn="l"/>
            <a:r>
              <a:rPr lang="en-US" b="1">
                <a:solidFill>
                  <a:srgbClr val="FF0000"/>
                </a:solidFill>
                <a:latin typeface="Times New Roman" panose="02020603050405020304" charset="0"/>
                <a:cs typeface="Times New Roman" panose="02020603050405020304" charset="0"/>
              </a:rPr>
              <a:t>Chủ đề: </a:t>
            </a:r>
            <a:endParaRPr lang="en-US" sz="3200" b="1">
              <a:solidFill>
                <a:srgbClr val="FF0000"/>
              </a:solidFill>
              <a:latin typeface="Times New Roman" panose="02020603050405020304" charset="0"/>
              <a:cs typeface="Times New Roman" panose="02020603050405020304" charset="0"/>
            </a:endParaRPr>
          </a:p>
          <a:p>
            <a:pPr algn="ctr"/>
            <a:r>
              <a:rPr lang="en-US" sz="3200" b="1">
                <a:solidFill>
                  <a:srgbClr val="FF0000"/>
                </a:solidFill>
                <a:latin typeface="Times New Roman" panose="02020603050405020304" charset="0"/>
                <a:cs typeface="Times New Roman" panose="02020603050405020304" charset="0"/>
              </a:rPr>
              <a:t>VẺ ĐẸP THIÊN NHIÊN VÀ CON NGƯỜI VIỆT NAM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l="-10000" t="-15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GIF"/><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171011" descr="POINSET2"/>
          <p:cNvPicPr>
            <a:picLocks noChangeAspect="1"/>
          </p:cNvPicPr>
          <p:nvPr/>
        </p:nvPicPr>
        <p:blipFill>
          <a:blip r:embed="rId3"/>
          <a:stretch>
            <a:fillRect/>
          </a:stretch>
        </p:blipFill>
        <p:spPr>
          <a:xfrm>
            <a:off x="97155" y="125095"/>
            <a:ext cx="2806700" cy="2579688"/>
          </a:xfrm>
          <a:prstGeom prst="rect">
            <a:avLst/>
          </a:prstGeom>
          <a:noFill/>
          <a:ln w="9525">
            <a:noFill/>
          </a:ln>
        </p:spPr>
      </p:pic>
      <p:pic>
        <p:nvPicPr>
          <p:cNvPr id="171013" name="Picture 171012" descr="POINSET3"/>
          <p:cNvPicPr>
            <a:picLocks noChangeAspect="1"/>
          </p:cNvPicPr>
          <p:nvPr/>
        </p:nvPicPr>
        <p:blipFill>
          <a:blip r:embed="rId4"/>
          <a:stretch>
            <a:fillRect/>
          </a:stretch>
        </p:blipFill>
        <p:spPr>
          <a:xfrm>
            <a:off x="8552180" y="3717925"/>
            <a:ext cx="3714750" cy="3140075"/>
          </a:xfrm>
          <a:prstGeom prst="rect">
            <a:avLst/>
          </a:prstGeom>
          <a:noFill/>
          <a:ln w="9525">
            <a:noFill/>
          </a:ln>
        </p:spPr>
      </p:pic>
      <p:pic>
        <p:nvPicPr>
          <p:cNvPr id="171014" name="Picture 171013" descr="Bellcoll"/>
          <p:cNvPicPr>
            <a:picLocks noChangeAspect="1"/>
          </p:cNvPicPr>
          <p:nvPr/>
        </p:nvPicPr>
        <p:blipFill>
          <a:blip r:embed="rId5"/>
          <a:stretch>
            <a:fillRect/>
          </a:stretch>
        </p:blipFill>
        <p:spPr>
          <a:xfrm>
            <a:off x="10349230" y="125095"/>
            <a:ext cx="1485900" cy="1257300"/>
          </a:xfrm>
          <a:prstGeom prst="rect">
            <a:avLst/>
          </a:prstGeom>
          <a:noFill/>
          <a:ln w="9525">
            <a:noFill/>
          </a:ln>
        </p:spPr>
      </p:pic>
      <p:pic>
        <p:nvPicPr>
          <p:cNvPr id="171015" name="Picture 171014" descr="FIREWRK5"/>
          <p:cNvPicPr>
            <a:picLocks noChangeAspect="1"/>
          </p:cNvPicPr>
          <p:nvPr/>
        </p:nvPicPr>
        <p:blipFill>
          <a:blip r:embed="rId6"/>
          <a:stretch>
            <a:fillRect/>
          </a:stretch>
        </p:blipFill>
        <p:spPr>
          <a:xfrm>
            <a:off x="225425" y="4531043"/>
            <a:ext cx="2678113" cy="2671762"/>
          </a:xfrm>
          <a:prstGeom prst="rect">
            <a:avLst/>
          </a:prstGeom>
          <a:noFill/>
          <a:ln w="9525">
            <a:noFill/>
          </a:ln>
        </p:spPr>
      </p:pic>
      <p:pic>
        <p:nvPicPr>
          <p:cNvPr id="171016" name="Picture 171015" descr="image"/>
          <p:cNvPicPr>
            <a:picLocks noChangeAspect="1"/>
          </p:cNvPicPr>
          <p:nvPr/>
        </p:nvPicPr>
        <p:blipFill>
          <a:blip r:embed="rId7"/>
          <a:stretch>
            <a:fillRect/>
          </a:stretch>
        </p:blipFill>
        <p:spPr>
          <a:xfrm>
            <a:off x="5350828" y="5100955"/>
            <a:ext cx="1490662" cy="1981200"/>
          </a:xfrm>
          <a:prstGeom prst="rect">
            <a:avLst/>
          </a:prstGeom>
          <a:noFill/>
          <a:ln w="9525">
            <a:noFill/>
          </a:ln>
        </p:spPr>
      </p:pic>
      <p:pic>
        <p:nvPicPr>
          <p:cNvPr id="171017" name="Picture 171016" descr="image"/>
          <p:cNvPicPr>
            <a:picLocks noChangeAspect="1"/>
          </p:cNvPicPr>
          <p:nvPr/>
        </p:nvPicPr>
        <p:blipFill>
          <a:blip r:embed="rId7"/>
          <a:stretch>
            <a:fillRect/>
          </a:stretch>
        </p:blipFill>
        <p:spPr>
          <a:xfrm>
            <a:off x="6523355" y="5645150"/>
            <a:ext cx="1171575" cy="1557655"/>
          </a:xfrm>
          <a:prstGeom prst="rect">
            <a:avLst/>
          </a:prstGeom>
          <a:noFill/>
          <a:ln w="9525">
            <a:noFill/>
          </a:ln>
        </p:spPr>
      </p:pic>
      <p:pic>
        <p:nvPicPr>
          <p:cNvPr id="171018" name="Picture 171017" descr="image"/>
          <p:cNvPicPr>
            <a:picLocks noChangeAspect="1"/>
          </p:cNvPicPr>
          <p:nvPr/>
        </p:nvPicPr>
        <p:blipFill>
          <a:blip r:embed="rId7"/>
          <a:stretch>
            <a:fillRect/>
          </a:stretch>
        </p:blipFill>
        <p:spPr>
          <a:xfrm>
            <a:off x="7379335" y="5100955"/>
            <a:ext cx="1490663" cy="1981200"/>
          </a:xfrm>
          <a:prstGeom prst="rect">
            <a:avLst/>
          </a:prstGeom>
          <a:noFill/>
          <a:ln w="9525">
            <a:noFill/>
          </a:ln>
        </p:spPr>
      </p:pic>
      <p:sp>
        <p:nvSpPr>
          <p:cNvPr id="171019" name="Rectangle 171018"/>
          <p:cNvSpPr/>
          <p:nvPr/>
        </p:nvSpPr>
        <p:spPr>
          <a:xfrm>
            <a:off x="2122805" y="1792605"/>
            <a:ext cx="8832850" cy="2209800"/>
          </a:xfrm>
          <a:prstGeom prst="rect">
            <a:avLst/>
          </a:prstGeom>
        </p:spPr>
        <p:txBody>
          <a:bodyPr wrap="none" fromWordArt="1">
            <a:prstTxWarp prst="textWave1">
              <a:avLst>
                <a:gd name="adj1" fmla="val 13005"/>
                <a:gd name="adj2" fmla="val 0"/>
              </a:avLst>
            </a:prstTxWarp>
            <a:normAutofit/>
            <a:scene3d>
              <a:camera prst="legacyObliqueRight">
                <a:rot lat="0" lon="0" rev="0"/>
              </a:camera>
              <a:lightRig rig="legacyHarsh3" dir="t"/>
            </a:scene3d>
            <a:sp3d extrusionH="100000" prstMaterial="legacyMatte">
              <a:extrusionClr>
                <a:srgbClr val="663300"/>
              </a:extrusionClr>
            </a:sp3d>
          </a:bodyPr>
          <a:lstStyle/>
          <a:p>
            <a:pPr algn="ctr"/>
            <a:r>
              <a:rPr lang="en-US" sz="3600">
                <a:gradFill rotWithShape="0">
                  <a:gsLst>
                    <a:gs pos="0">
                      <a:srgbClr val="FFFF00"/>
                    </a:gs>
                    <a:gs pos="100000">
                      <a:srgbClr val="FF3300"/>
                    </a:gs>
                  </a:gsLst>
                  <a:path path="shape">
                    <a:fillToRect l="50000" t="50000" r="50000" b="50000"/>
                  </a:path>
                  <a:tileRect/>
                </a:gradFill>
                <a:latin typeface="Times New Roman" panose="02020603050405020304" charset="0"/>
                <a:ea typeface=".VnAristote" panose="020B7200000000000000" pitchFamily="34" charset="0"/>
                <a:cs typeface="Times New Roman" panose="02020603050405020304" charset="0"/>
              </a:rPr>
              <a:t>Chào mừng các em học sinh đến với tiết học online!</a:t>
            </a:r>
          </a:p>
        </p:txBody>
      </p:sp>
      <p:sp>
        <p:nvSpPr>
          <p:cNvPr id="171020" name="Rectangle 171019"/>
          <p:cNvSpPr/>
          <p:nvPr/>
        </p:nvSpPr>
        <p:spPr>
          <a:xfrm>
            <a:off x="3649980" y="4002405"/>
            <a:ext cx="5778500" cy="1219200"/>
          </a:xfrm>
          <a:prstGeom prst="rect">
            <a:avLst/>
          </a:prstGeom>
        </p:spPr>
        <p:txBody>
          <a:bodyPr wrap="none" fromWordArt="1">
            <a:prstTxWarp prst="textPlain">
              <a:avLst>
                <a:gd name="adj" fmla="val 50000"/>
              </a:avLst>
            </a:prstTxWarp>
            <a:normAutofit/>
          </a:bodyPr>
          <a:lstStyle/>
          <a:p>
            <a:pPr algn="ctr"/>
            <a:r>
              <a:rPr lang="en-US" sz="3600" dirty="0" smtClean="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VNI-Book" charset="0"/>
                <a:ea typeface="VNI-Book" charset="0"/>
              </a:rPr>
              <a:t>NGỮ VĂN </a:t>
            </a:r>
            <a:r>
              <a:rPr lang="en-US" sz="36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VNI-Book" charset="0"/>
                <a:ea typeface="VNI-Book" charset="0"/>
              </a:rPr>
              <a:t>6</a:t>
            </a:r>
          </a:p>
        </p:txBody>
      </p:sp>
      <p:sp>
        <p:nvSpPr>
          <p:cNvPr id="19" name="Text Box 8"/>
          <p:cNvSpPr txBox="1"/>
          <p:nvPr/>
        </p:nvSpPr>
        <p:spPr>
          <a:xfrm>
            <a:off x="2903855" y="199073"/>
            <a:ext cx="7613650" cy="706755"/>
          </a:xfrm>
          <a:prstGeom prst="rect">
            <a:avLst/>
          </a:prstGeom>
          <a:noFill/>
          <a:ln w="9525">
            <a:noFill/>
          </a:ln>
        </p:spPr>
        <p:txBody>
          <a:bodyPr anchor="t">
            <a:spAutoFit/>
          </a:bodyPr>
          <a:lstStyle/>
          <a:p>
            <a:pPr algn="ctr" eaLnBrk="0" hangingPunct="0"/>
            <a:endParaRPr lang="en-US" altLang="vi-VN" sz="2000" b="1" dirty="0">
              <a:solidFill>
                <a:srgbClr val="002060"/>
              </a:solidFill>
              <a:latin typeface="Tahoma" panose="020B0604030504040204" pitchFamily="34" charset="0"/>
            </a:endParaRPr>
          </a:p>
          <a:p>
            <a:pPr algn="ctr" eaLnBrk="0" hangingPunct="0"/>
            <a:r>
              <a:rPr lang="en-US" altLang="vi-VN" sz="2000" b="1" dirty="0">
                <a:solidFill>
                  <a:srgbClr val="002060"/>
                </a:solidFill>
                <a:latin typeface="Tahoma" panose="020B0604030504040204" pitchFamily="34" charset="0"/>
              </a:rPr>
              <a:t>TRƯỜNG THCS </a:t>
            </a:r>
            <a:r>
              <a:rPr lang="en-US" altLang="vi-VN" sz="2000" b="1" dirty="0" smtClean="0">
                <a:solidFill>
                  <a:srgbClr val="002060"/>
                </a:solidFill>
                <a:latin typeface="Tahoma" panose="020B0604030504040204" pitchFamily="34" charset="0"/>
              </a:rPr>
              <a:t>HIỆP PHÚ</a:t>
            </a:r>
            <a:endParaRPr lang="en-US" altLang="vi-VN" sz="2000" b="1" dirty="0">
              <a:solidFill>
                <a:srgbClr val="002060"/>
              </a:solidFill>
              <a:latin typeface="Tahoma" panose="020B0604030504040204" pitchFamily="34" charset="0"/>
              <a:ea typeface="Tahoma" panose="020B0604030504040204"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1019"/>
                                        </p:tgtEl>
                                        <p:attrNameLst>
                                          <p:attrName>style.visibility</p:attrName>
                                        </p:attrNameLst>
                                      </p:cBhvr>
                                      <p:to>
                                        <p:strVal val="visible"/>
                                      </p:to>
                                    </p:set>
                                    <p:animEffect transition="in" filter="checkerboard(across)">
                                      <p:cBhvr>
                                        <p:cTn id="7" dur="500"/>
                                        <p:tgtEl>
                                          <p:spTgt spid="171019"/>
                                        </p:tgtEl>
                                      </p:cBhvr>
                                    </p:animEffect>
                                  </p:childTnLst>
                                </p:cTn>
                              </p:par>
                              <p:par>
                                <p:cTn id="8" presetID="51" presetClass="entr" presetSubtype="0" fill="hold" nodeType="withEffect">
                                  <p:stCondLst>
                                    <p:cond delay="0"/>
                                  </p:stCondLst>
                                  <p:childTnLst>
                                    <p:set>
                                      <p:cBhvr>
                                        <p:cTn id="9" dur="1" fill="hold">
                                          <p:stCondLst>
                                            <p:cond delay="0"/>
                                          </p:stCondLst>
                                        </p:cTn>
                                        <p:tgtEl>
                                          <p:spTgt spid="171020"/>
                                        </p:tgtEl>
                                        <p:attrNameLst>
                                          <p:attrName>style.visibility</p:attrName>
                                        </p:attrNameLst>
                                      </p:cBhvr>
                                      <p:to>
                                        <p:strVal val="visible"/>
                                      </p:to>
                                    </p:set>
                                    <p:animEffect transition="in" filter="fade">
                                      <p:cBhvr>
                                        <p:cTn id="10" dur="770" decel="100000"/>
                                        <p:tgtEl>
                                          <p:spTgt spid="171020"/>
                                        </p:tgtEl>
                                      </p:cBhvr>
                                    </p:animEffect>
                                    <p:animScale>
                                      <p:cBhvr>
                                        <p:cTn id="11" dur="770" decel="100000"/>
                                        <p:tgtEl>
                                          <p:spTgt spid="171020"/>
                                        </p:tgtEl>
                                      </p:cBhvr>
                                      <p:from x="10000" y="10000"/>
                                      <p:to x="200000" y="450000"/>
                                    </p:animScale>
                                    <p:animScale>
                                      <p:cBhvr>
                                        <p:cTn id="12" dur="1230" accel="100000" fill="hold">
                                          <p:stCondLst>
                                            <p:cond delay="770"/>
                                          </p:stCondLst>
                                        </p:cTn>
                                        <p:tgtEl>
                                          <p:spTgt spid="171020"/>
                                        </p:tgtEl>
                                      </p:cBhvr>
                                      <p:from x="200000" y="450000"/>
                                      <p:to x="100000" y="100000"/>
                                    </p:animScale>
                                    <p:set>
                                      <p:cBhvr>
                                        <p:cTn id="13" dur="770" fill="hold"/>
                                        <p:tgtEl>
                                          <p:spTgt spid="171020"/>
                                        </p:tgtEl>
                                        <p:attrNameLst>
                                          <p:attrName>ppt_x</p:attrName>
                                        </p:attrNameLst>
                                      </p:cBhvr>
                                      <p:to>
                                        <p:strVal val="(0.5)"/>
                                      </p:to>
                                    </p:set>
                                    <p:anim from="(0.5)" to="(#ppt_x)" calcmode="lin" valueType="num">
                                      <p:cBhvr>
                                        <p:cTn id="14" dur="1230" accel="100000" fill="hold">
                                          <p:stCondLst>
                                            <p:cond delay="770"/>
                                          </p:stCondLst>
                                        </p:cTn>
                                        <p:tgtEl>
                                          <p:spTgt spid="171020"/>
                                        </p:tgtEl>
                                        <p:attrNameLst>
                                          <p:attrName>ppt_x</p:attrName>
                                        </p:attrNameLst>
                                      </p:cBhvr>
                                    </p:anim>
                                    <p:set>
                                      <p:cBhvr>
                                        <p:cTn id="15" dur="770" fill="hold"/>
                                        <p:tgtEl>
                                          <p:spTgt spid="171020"/>
                                        </p:tgtEl>
                                        <p:attrNameLst>
                                          <p:attrName>ppt_y</p:attrName>
                                        </p:attrNameLst>
                                      </p:cBhvr>
                                      <p:to>
                                        <p:strVal val="(#ppt_y+0.4)"/>
                                      </p:to>
                                    </p:set>
                                    <p:anim from="(#ppt_y+0.4)" to="(#ppt_y)" calcmode="lin" valueType="num">
                                      <p:cBhvr>
                                        <p:cTn id="16" dur="1230" accel="100000" fill="hold">
                                          <p:stCondLst>
                                            <p:cond delay="770"/>
                                          </p:stCondLst>
                                        </p:cTn>
                                        <p:tgtEl>
                                          <p:spTgt spid="171020"/>
                                        </p:tgtEl>
                                        <p:attrNameLst>
                                          <p:attrName>ppt_y</p:attrName>
                                        </p:attrNameLst>
                                      </p:cBhvr>
                                    </p:anim>
                                  </p:childTnLst>
                                </p:cTn>
                              </p:par>
                              <p:par>
                                <p:cTn id="17" presetID="23" presetClass="emph" presetSubtype="0" repeatCount="indefinite" fill="hold" nodeType="withEffect">
                                  <p:stCondLst>
                                    <p:cond delay="0"/>
                                  </p:stCondLst>
                                  <p:childTnLst>
                                    <p:animClr clrSpc="hsl" dir="cw">
                                      <p:cBhvr override="childStyle">
                                        <p:cTn id="18" dur="3000" fill="hold"/>
                                        <p:tgtEl>
                                          <p:spTgt spid="19"/>
                                        </p:tgtEl>
                                        <p:attrNameLst>
                                          <p:attrName>style.color</p:attrName>
                                        </p:attrNameLst>
                                      </p:cBhvr>
                                      <p:by>
                                        <p:hsl h="10842353" s="0" l="0"/>
                                      </p:by>
                                    </p:animClr>
                                    <p:animClr clrSpc="hsl" dir="cw">
                                      <p:cBhvr>
                                        <p:cTn id="19" dur="3000" fill="hold"/>
                                        <p:tgtEl>
                                          <p:spTgt spid="19"/>
                                        </p:tgtEl>
                                        <p:attrNameLst>
                                          <p:attrName>fillcolor</p:attrName>
                                        </p:attrNameLst>
                                      </p:cBhvr>
                                      <p:by>
                                        <p:hsl h="10842353" s="0" l="0"/>
                                      </p:by>
                                    </p:animClr>
                                    <p:animClr clrSpc="hsl" dir="cw">
                                      <p:cBhvr>
                                        <p:cTn id="20" dur="3000" fill="hold"/>
                                        <p:tgtEl>
                                          <p:spTgt spid="19"/>
                                        </p:tgtEl>
                                        <p:attrNameLst>
                                          <p:attrName>stroke.color</p:attrName>
                                        </p:attrNameLst>
                                      </p:cBhvr>
                                      <p:by>
                                        <p:hsl h="10842353" s="0" l="0"/>
                                      </p:by>
                                    </p:animClr>
                                    <p:set>
                                      <p:cBhvr>
                                        <p:cTn id="21" dur="30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uot_thac copy 6"/>
          <p:cNvPicPr>
            <a:picLocks noChangeAspect="1"/>
          </p:cNvPicPr>
          <p:nvPr/>
        </p:nvPicPr>
        <p:blipFill>
          <a:blip r:embed="rId2"/>
          <a:stretch>
            <a:fillRect/>
          </a:stretch>
        </p:blipFill>
        <p:spPr>
          <a:xfrm>
            <a:off x="1524000" y="0"/>
            <a:ext cx="9144000" cy="5181600"/>
          </a:xfrm>
          <a:prstGeom prst="rect">
            <a:avLst/>
          </a:prstGeom>
          <a:noFill/>
          <a:ln w="9525" cap="flat" cmpd="sng">
            <a:solidFill>
              <a:srgbClr val="FF0066"/>
            </a:solidFill>
            <a:prstDash val="solid"/>
            <a:miter/>
            <a:headEnd type="none" w="med" len="med"/>
            <a:tailEnd type="none" w="med" len="med"/>
          </a:ln>
        </p:spPr>
      </p:pic>
      <p:sp>
        <p:nvSpPr>
          <p:cNvPr id="81923" name="Text Box 3"/>
          <p:cNvSpPr txBox="1">
            <a:spLocks noChangeArrowheads="1"/>
          </p:cNvSpPr>
          <p:nvPr/>
        </p:nvSpPr>
        <p:spPr bwMode="auto">
          <a:xfrm>
            <a:off x="2463800" y="5334000"/>
            <a:ext cx="83820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en-US" sz="72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a:t>
            </a:r>
          </a:p>
        </p:txBody>
      </p:sp>
      <p:sp>
        <p:nvSpPr>
          <p:cNvPr id="28676" name="AutoShape 4"/>
          <p:cNvSpPr/>
          <p:nvPr/>
        </p:nvSpPr>
        <p:spPr>
          <a:xfrm rot="10800000">
            <a:off x="2001838" y="5257800"/>
            <a:ext cx="8374062" cy="1265238"/>
          </a:xfrm>
          <a:prstGeom prst="wedgeRoundRectCallout">
            <a:avLst>
              <a:gd name="adj1" fmla="val -18597"/>
              <a:gd name="adj2" fmla="val 45634"/>
              <a:gd name="adj3" fmla="val 16667"/>
            </a:avLst>
          </a:prstGeom>
          <a:gradFill rotWithShape="1">
            <a:gsLst>
              <a:gs pos="0">
                <a:schemeClr val="accent1"/>
              </a:gs>
              <a:gs pos="100000">
                <a:srgbClr val="FFCCFF"/>
              </a:gs>
            </a:gsLst>
            <a:lin ang="2700000" scaled="1"/>
            <a:tileRect/>
          </a:gradFill>
          <a:ln w="38100" cap="flat" cmpd="sng">
            <a:solidFill>
              <a:srgbClr val="FF0066"/>
            </a:solidFill>
            <a:prstDash val="solid"/>
            <a:miter/>
            <a:headEnd type="none" w="med" len="med"/>
            <a:tailEnd type="none" w="med" len="med"/>
          </a:ln>
          <a:effectLst>
            <a:outerShdw dist="35921" dir="2699999" algn="ctr" rotWithShape="0">
              <a:schemeClr val="bg2"/>
            </a:outerShdw>
          </a:effectLst>
        </p:spPr>
        <p:txBody>
          <a:bodyPr rot="1080000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sz="3600" b="1" dirty="0">
                <a:solidFill>
                  <a:srgbClr val="0000FF"/>
                </a:solidFill>
                <a:latin typeface="Times New Roman" panose="02020603050405020304" charset="0"/>
                <a:cs typeface="Times New Roman" panose="02020603050405020304" charset="0"/>
              </a:rPr>
              <a:t>Bức tranh  minh họa cho đoạn văn nào ?</a:t>
            </a:r>
            <a:r>
              <a:rPr sz="2800" dirty="0">
                <a:solidFill>
                  <a:srgbClr val="0000FF"/>
                </a:solidFill>
              </a:rPr>
              <a:t> </a:t>
            </a:r>
          </a:p>
          <a:p>
            <a:pPr marL="0" lvl="0" indent="0" algn="ctr" eaLnBrk="1" hangingPunct="1">
              <a:spcBef>
                <a:spcPct val="0"/>
              </a:spcBef>
              <a:buNone/>
            </a:pPr>
            <a:endParaRPr sz="2400" b="1" dirty="0">
              <a:solidFill>
                <a:srgbClr val="0000FF"/>
              </a:solidFill>
            </a:endParaRPr>
          </a:p>
        </p:txBody>
      </p:sp>
      <p:sp>
        <p:nvSpPr>
          <p:cNvPr id="81925" name="Text Box 5"/>
          <p:cNvSpPr txBox="1"/>
          <p:nvPr/>
        </p:nvSpPr>
        <p:spPr>
          <a:xfrm>
            <a:off x="4445000" y="4851400"/>
            <a:ext cx="5003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endParaRPr lang="vi-VN" altLang="x-none" sz="2800" dirty="0">
              <a:solidFill>
                <a:srgbClr val="0000FF"/>
              </a:solidFill>
            </a:endParaRPr>
          </a:p>
        </p:txBody>
      </p:sp>
      <p:sp>
        <p:nvSpPr>
          <p:cNvPr id="81926" name="Text Box 6"/>
          <p:cNvSpPr txBox="1"/>
          <p:nvPr/>
        </p:nvSpPr>
        <p:spPr>
          <a:xfrm>
            <a:off x="2236470" y="5933440"/>
            <a:ext cx="7904480"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sz="2400" b="1" dirty="0">
                <a:solidFill>
                  <a:srgbClr val="FF0066"/>
                </a:solidFill>
                <a:latin typeface="Times New Roman" panose="02020603050405020304" charset="0"/>
                <a:cs typeface="Times New Roman" panose="02020603050405020304" charset="0"/>
              </a:rPr>
              <a:t>Cuộc vượt thác của con thuyền cùng dượng Hương Thư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par>
                                <p:cTn id="8" presetID="3" presetClass="entr" presetSubtype="10" fill="hold" nodeType="withEffect">
                                  <p:stCondLst>
                                    <p:cond delay="0"/>
                                  </p:stCondLst>
                                  <p:childTnLst>
                                    <p:set>
                                      <p:cBhvr>
                                        <p:cTn id="9"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10" dur="500"/>
                                        <p:tgtEl>
                                          <p:spTgt spid="286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8676">
                                            <p:txEl>
                                              <p:pRg st="0" end="0"/>
                                            </p:txEl>
                                          </p:spTgt>
                                        </p:tgtEl>
                                      </p:cBhvr>
                                    </p:animEffect>
                                    <p:set>
                                      <p:cBhvr>
                                        <p:cTn id="15" dur="1" fill="hold">
                                          <p:stCondLst>
                                            <p:cond delay="499"/>
                                          </p:stCondLst>
                                        </p:cTn>
                                        <p:tgtEl>
                                          <p:spTgt spid="28676">
                                            <p:txEl>
                                              <p:pRg st="0" end="0"/>
                                            </p:txEl>
                                          </p:spTgt>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81926"/>
                                        </p:tgtEl>
                                        <p:attrNameLst>
                                          <p:attrName>style.visibility</p:attrName>
                                        </p:attrNameLst>
                                      </p:cBhvr>
                                      <p:to>
                                        <p:strVal val="visible"/>
                                      </p:to>
                                    </p:set>
                                    <p:animEffect transition="in" filter="circle(in)">
                                      <p:cBhvr>
                                        <p:cTn id="18" dur="20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p:nvPr/>
        </p:nvSpPr>
        <p:spPr>
          <a:xfrm>
            <a:off x="2159000" y="1785938"/>
            <a:ext cx="8166100"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sz="2000" b="1" dirty="0">
                <a:latin typeface="Times New Roman" panose="02020603050405020304" charset="0"/>
              </a:rPr>
              <a:t>*Ngoại hình:</a:t>
            </a:r>
            <a:endParaRPr sz="2000" dirty="0">
              <a:latin typeface="Times New Roman" panose="02020603050405020304" charset="0"/>
            </a:endParaRPr>
          </a:p>
          <a:p>
            <a:pPr marL="0" lvl="0" indent="0" eaLnBrk="1" hangingPunct="1">
              <a:spcBef>
                <a:spcPct val="0"/>
              </a:spcBef>
              <a:buNone/>
            </a:pPr>
            <a:r>
              <a:rPr sz="2000" dirty="0">
                <a:latin typeface="Times New Roman" panose="02020603050405020304" charset="0"/>
              </a:rPr>
              <a:t>+ </a:t>
            </a:r>
            <a:r>
              <a:rPr sz="2000" i="1" dirty="0">
                <a:latin typeface="Times New Roman" panose="02020603050405020304" charset="0"/>
              </a:rPr>
              <a:t>Đánh trần</a:t>
            </a:r>
          </a:p>
          <a:p>
            <a:pPr marL="0" lvl="0" indent="0" eaLnBrk="1" hangingPunct="1">
              <a:spcBef>
                <a:spcPct val="0"/>
              </a:spcBef>
              <a:buNone/>
            </a:pPr>
            <a:r>
              <a:rPr sz="2000" i="1" dirty="0">
                <a:latin typeface="Times New Roman" panose="02020603050405020304" charset="0"/>
              </a:rPr>
              <a:t>+ Như pho tượng đồng đúc</a:t>
            </a:r>
          </a:p>
          <a:p>
            <a:pPr marL="0" lvl="0" indent="0" eaLnBrk="1" hangingPunct="1">
              <a:spcBef>
                <a:spcPct val="0"/>
              </a:spcBef>
              <a:buNone/>
            </a:pPr>
            <a:r>
              <a:rPr sz="2000" i="1" dirty="0">
                <a:latin typeface="Times New Roman" panose="02020603050405020304" charset="0"/>
              </a:rPr>
              <a:t>+ Các bắp thịt cuồn cuộn</a:t>
            </a:r>
          </a:p>
          <a:p>
            <a:pPr marL="0" lvl="0" indent="0" eaLnBrk="1" hangingPunct="1">
              <a:spcBef>
                <a:spcPct val="0"/>
              </a:spcBef>
              <a:buNone/>
            </a:pPr>
            <a:r>
              <a:rPr sz="2000" i="1" dirty="0">
                <a:latin typeface="Times New Roman" panose="02020603050405020304" charset="0"/>
              </a:rPr>
              <a:t>+ Cặp mắt nảy lửa</a:t>
            </a:r>
          </a:p>
          <a:p>
            <a:pPr marL="0" lvl="0" indent="0" eaLnBrk="1" hangingPunct="1">
              <a:spcBef>
                <a:spcPct val="0"/>
              </a:spcBef>
              <a:buNone/>
            </a:pPr>
            <a:r>
              <a:rPr sz="2000" i="1" dirty="0">
                <a:latin typeface="Times New Roman" panose="02020603050405020304" charset="0"/>
              </a:rPr>
              <a:t>+ Như một hiệp sĩ của Trường Sơn oai linh hùng vĩ…</a:t>
            </a:r>
          </a:p>
        </p:txBody>
      </p:sp>
      <p:sp>
        <p:nvSpPr>
          <p:cNvPr id="60423" name="Rectangle 7"/>
          <p:cNvSpPr/>
          <p:nvPr/>
        </p:nvSpPr>
        <p:spPr>
          <a:xfrm>
            <a:off x="2159000" y="4154488"/>
            <a:ext cx="8166100"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sz="2000" b="1" dirty="0">
                <a:latin typeface="Times New Roman" panose="02020603050405020304" charset="0"/>
              </a:rPr>
              <a:t>*Hành động:</a:t>
            </a:r>
          </a:p>
          <a:p>
            <a:pPr marL="0" lvl="0" indent="0" eaLnBrk="1" hangingPunct="1">
              <a:spcBef>
                <a:spcPct val="0"/>
              </a:spcBef>
              <a:buNone/>
            </a:pPr>
            <a:r>
              <a:rPr sz="2000" i="1" dirty="0">
                <a:solidFill>
                  <a:srgbClr val="000000"/>
                </a:solidFill>
                <a:latin typeface="Times New Roman" panose="02020603050405020304" charset="0"/>
              </a:rPr>
              <a:t>+ Hai hàm răng cắn chặt</a:t>
            </a:r>
          </a:p>
          <a:p>
            <a:pPr marL="0" lvl="0" indent="0" eaLnBrk="1" hangingPunct="1">
              <a:spcBef>
                <a:spcPct val="0"/>
              </a:spcBef>
              <a:buNone/>
            </a:pPr>
            <a:r>
              <a:rPr sz="2000" i="1" dirty="0">
                <a:solidFill>
                  <a:srgbClr val="000000"/>
                </a:solidFill>
                <a:latin typeface="Times New Roman" panose="02020603050405020304" charset="0"/>
              </a:rPr>
              <a:t>+ Quai hàm bạnh ra</a:t>
            </a:r>
          </a:p>
          <a:p>
            <a:pPr marL="0" lvl="0" indent="0" eaLnBrk="1" hangingPunct="1">
              <a:spcBef>
                <a:spcPct val="0"/>
              </a:spcBef>
              <a:buNone/>
            </a:pPr>
            <a:r>
              <a:rPr sz="2000" dirty="0">
                <a:latin typeface="Times New Roman" panose="02020603050405020304" charset="0"/>
              </a:rPr>
              <a:t>+ </a:t>
            </a:r>
            <a:r>
              <a:rPr sz="2000" i="1" dirty="0">
                <a:latin typeface="Times New Roman" panose="02020603050405020304" charset="0"/>
              </a:rPr>
              <a:t>Co người phóng sào</a:t>
            </a:r>
          </a:p>
          <a:p>
            <a:pPr marL="0" lvl="0" indent="0" eaLnBrk="1" hangingPunct="1">
              <a:spcBef>
                <a:spcPct val="0"/>
              </a:spcBef>
              <a:buNone/>
            </a:pPr>
            <a:r>
              <a:rPr sz="2000" i="1" dirty="0">
                <a:latin typeface="Times New Roman" panose="02020603050405020304" charset="0"/>
              </a:rPr>
              <a:t>+ Ghì chặt đầu sào</a:t>
            </a:r>
          </a:p>
          <a:p>
            <a:pPr marL="0" lvl="0" indent="0" eaLnBrk="1" hangingPunct="1">
              <a:spcBef>
                <a:spcPct val="0"/>
              </a:spcBef>
              <a:buNone/>
            </a:pPr>
            <a:r>
              <a:rPr sz="2000" i="1" dirty="0">
                <a:latin typeface="Times New Roman" panose="02020603050405020304" charset="0"/>
              </a:rPr>
              <a:t>+ Thả sào, rút sào rập ràng nhanh như cắt</a:t>
            </a:r>
          </a:p>
        </p:txBody>
      </p:sp>
      <p:sp>
        <p:nvSpPr>
          <p:cNvPr id="9" name="Text Box 38"/>
          <p:cNvSpPr txBox="1">
            <a:spLocks noChangeArrowheads="1"/>
          </p:cNvSpPr>
          <p:nvPr/>
        </p:nvSpPr>
        <p:spPr bwMode="auto">
          <a:xfrm>
            <a:off x="2159000" y="3724275"/>
            <a:ext cx="5715000" cy="42989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200" i="0" u="none" strike="noStrike" kern="0" cap="none" spc="0" normalizeH="0" baseline="0" noProof="0" dirty="0" smtClean="0">
                <a:ln>
                  <a:noFill/>
                </a:ln>
                <a:solidFill>
                  <a:srgbClr val="003300"/>
                </a:solidFill>
                <a:effectLst/>
                <a:uLnTx/>
                <a:uFillTx/>
                <a:latin typeface="Times New Roman" panose="02020603050405020304" charset="0"/>
                <a:ea typeface="+mn-ea"/>
                <a:cs typeface="+mn-cs"/>
              </a:rPr>
              <a:t>=&gt; </a:t>
            </a:r>
            <a:r>
              <a:rPr kumimoji="0" lang="en-US" sz="2200" b="0" i="0" u="none" strike="noStrike" kern="0" cap="none" spc="0" normalizeH="0" baseline="0" noProof="0" dirty="0" smtClean="0">
                <a:ln>
                  <a:noFill/>
                </a:ln>
                <a:solidFill>
                  <a:srgbClr val="0000FF"/>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Vạm</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vỡ</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rắn</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chắc</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khoẻ</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khoắn</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a:t>
            </a:r>
          </a:p>
        </p:txBody>
      </p:sp>
      <p:sp>
        <p:nvSpPr>
          <p:cNvPr id="10" name="Text Box 39"/>
          <p:cNvSpPr txBox="1">
            <a:spLocks noChangeArrowheads="1"/>
          </p:cNvSpPr>
          <p:nvPr/>
        </p:nvSpPr>
        <p:spPr bwMode="auto">
          <a:xfrm>
            <a:off x="2159000" y="6092825"/>
            <a:ext cx="6942138" cy="42989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200" i="0" u="none" strike="noStrike" kern="0" cap="none" spc="0" normalizeH="0" baseline="0" noProof="0" dirty="0" smtClean="0">
                <a:ln>
                  <a:noFill/>
                </a:ln>
                <a:solidFill>
                  <a:srgbClr val="003300"/>
                </a:solidFill>
                <a:effectLst/>
                <a:uLnTx/>
                <a:uFillTx/>
                <a:latin typeface="Times New Roman" panose="02020603050405020304" charset="0"/>
                <a:ea typeface="+mn-ea"/>
                <a:cs typeface="+mn-cs"/>
              </a:rPr>
              <a:t>=&gt; </a:t>
            </a:r>
            <a:r>
              <a:rPr kumimoji="0" lang="en-US" sz="2200" b="0" i="0" u="none" strike="noStrike" kern="0" cap="none" spc="0" normalizeH="0" baseline="0" noProof="0" dirty="0" smtClean="0">
                <a:ln>
                  <a:noFill/>
                </a:ln>
                <a:solidFill>
                  <a:srgbClr val="0000FF"/>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Nhanh</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nhẹn</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mạnh</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mẽ</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dứt</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 </a:t>
            </a:r>
            <a:r>
              <a:rPr kumimoji="0" lang="en-US" sz="2200" b="0" i="0" u="none" strike="noStrike" kern="0" cap="none" spc="0" normalizeH="0" baseline="0" noProof="0" dirty="0" err="1" smtClean="0">
                <a:ln>
                  <a:noFill/>
                </a:ln>
                <a:solidFill>
                  <a:srgbClr val="000066"/>
                </a:solidFill>
                <a:effectLst/>
                <a:uLnTx/>
                <a:uFillTx/>
                <a:latin typeface="Times New Roman" panose="02020603050405020304" charset="0"/>
                <a:ea typeface="+mn-ea"/>
                <a:cs typeface="+mn-cs"/>
              </a:rPr>
              <a:t>khoát</a:t>
            </a:r>
            <a:r>
              <a:rPr kumimoji="0" lang="en-US" sz="2200" b="0" i="0" u="none" strike="noStrike" kern="0" cap="none" spc="0" normalizeH="0" baseline="0" noProof="0" dirty="0" smtClean="0">
                <a:ln>
                  <a:noFill/>
                </a:ln>
                <a:solidFill>
                  <a:srgbClr val="000066"/>
                </a:solidFill>
                <a:effectLst/>
                <a:uLnTx/>
                <a:uFillTx/>
                <a:latin typeface="Times New Roman" panose="02020603050405020304" charset="0"/>
                <a:ea typeface="+mn-ea"/>
                <a:cs typeface="+mn-cs"/>
              </a:rPr>
              <a:t>.</a:t>
            </a:r>
          </a:p>
        </p:txBody>
      </p:sp>
      <p:sp>
        <p:nvSpPr>
          <p:cNvPr id="4" name="Text Box 3"/>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5" name="Rectangle 4"/>
          <p:cNvSpPr/>
          <p:nvPr/>
        </p:nvSpPr>
        <p:spPr>
          <a:xfrm>
            <a:off x="2174558" y="1419860"/>
            <a:ext cx="6557645" cy="42989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sz="2200" b="1" dirty="0">
                <a:solidFill>
                  <a:srgbClr val="FF0000"/>
                </a:solidFill>
                <a:latin typeface="Times New Roman" panose="02020603050405020304" charset="0"/>
              </a:rPr>
              <a:t>b.</a:t>
            </a:r>
            <a:r>
              <a:rPr sz="2200" b="1" dirty="0">
                <a:solidFill>
                  <a:srgbClr val="FF0000"/>
                </a:solidFill>
                <a:latin typeface="Times New Roman" panose="02020603050405020304" charset="0"/>
              </a:rPr>
              <a:t> Hình ảnh dượng Hương Thư trong cuộc vượt thác:</a:t>
            </a:r>
          </a:p>
        </p:txBody>
      </p:sp>
      <p:pic>
        <p:nvPicPr>
          <p:cNvPr id="13328" name="Picture 27" descr="Vuot_thac copy 6"/>
          <p:cNvPicPr>
            <a:picLocks noChangeAspect="1"/>
          </p:cNvPicPr>
          <p:nvPr/>
        </p:nvPicPr>
        <p:blipFill>
          <a:blip r:embed="rId2"/>
          <a:stretch>
            <a:fillRect/>
          </a:stretch>
        </p:blipFill>
        <p:spPr>
          <a:xfrm>
            <a:off x="8060055" y="2000885"/>
            <a:ext cx="3733800" cy="3079115"/>
          </a:xfrm>
          <a:prstGeom prst="rect">
            <a:avLst/>
          </a:prstGeom>
          <a:noFill/>
          <a:ln w="9525" cap="flat" cmpd="sng">
            <a:solidFill>
              <a:srgbClr val="FF0066"/>
            </a:solidFill>
            <a:prstDash val="solid"/>
            <a:miter/>
            <a:headEnd type="none" w="med" len="med"/>
            <a:tailEnd type="none" w="med" len="me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blinds(horizontal)">
                                      <p:cBhvr>
                                        <p:cTn id="7" dur="500"/>
                                        <p:tgtEl>
                                          <p:spTgt spid="133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2">
                                            <p:txEl>
                                              <p:pRg st="0" end="0"/>
                                            </p:txEl>
                                          </p:spTgt>
                                        </p:tgtEl>
                                        <p:attrNameLst>
                                          <p:attrName>style.visibility</p:attrName>
                                        </p:attrNameLst>
                                      </p:cBhvr>
                                      <p:to>
                                        <p:strVal val="visible"/>
                                      </p:to>
                                    </p:set>
                                    <p:animEffect transition="in" filter="blinds(horizontal)">
                                      <p:cBhvr>
                                        <p:cTn id="12" dur="500"/>
                                        <p:tgtEl>
                                          <p:spTgt spid="604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22">
                                            <p:txEl>
                                              <p:pRg st="1" end="1"/>
                                            </p:txEl>
                                          </p:spTgt>
                                        </p:tgtEl>
                                        <p:attrNameLst>
                                          <p:attrName>style.visibility</p:attrName>
                                        </p:attrNameLst>
                                      </p:cBhvr>
                                      <p:to>
                                        <p:strVal val="visible"/>
                                      </p:to>
                                    </p:set>
                                    <p:animEffect transition="in" filter="blinds(horizontal)">
                                      <p:cBhvr>
                                        <p:cTn id="17" dur="500"/>
                                        <p:tgtEl>
                                          <p:spTgt spid="60422">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0422">
                                            <p:txEl>
                                              <p:pRg st="2" end="2"/>
                                            </p:txEl>
                                          </p:spTgt>
                                        </p:tgtEl>
                                        <p:attrNameLst>
                                          <p:attrName>style.visibility</p:attrName>
                                        </p:attrNameLst>
                                      </p:cBhvr>
                                      <p:to>
                                        <p:strVal val="visible"/>
                                      </p:to>
                                    </p:set>
                                    <p:animEffect transition="in" filter="blinds(horizontal)">
                                      <p:cBhvr>
                                        <p:cTn id="20" dur="500"/>
                                        <p:tgtEl>
                                          <p:spTgt spid="60422">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0422">
                                            <p:txEl>
                                              <p:pRg st="3" end="3"/>
                                            </p:txEl>
                                          </p:spTgt>
                                        </p:tgtEl>
                                        <p:attrNameLst>
                                          <p:attrName>style.visibility</p:attrName>
                                        </p:attrNameLst>
                                      </p:cBhvr>
                                      <p:to>
                                        <p:strVal val="visible"/>
                                      </p:to>
                                    </p:set>
                                    <p:animEffect transition="in" filter="blinds(horizontal)">
                                      <p:cBhvr>
                                        <p:cTn id="23" dur="500"/>
                                        <p:tgtEl>
                                          <p:spTgt spid="60422">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0422">
                                            <p:txEl>
                                              <p:pRg st="4" end="4"/>
                                            </p:txEl>
                                          </p:spTgt>
                                        </p:tgtEl>
                                        <p:attrNameLst>
                                          <p:attrName>style.visibility</p:attrName>
                                        </p:attrNameLst>
                                      </p:cBhvr>
                                      <p:to>
                                        <p:strVal val="visible"/>
                                      </p:to>
                                    </p:set>
                                    <p:animEffect transition="in" filter="blinds(horizontal)">
                                      <p:cBhvr>
                                        <p:cTn id="26" dur="500"/>
                                        <p:tgtEl>
                                          <p:spTgt spid="60422">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0422">
                                            <p:txEl>
                                              <p:pRg st="5" end="5"/>
                                            </p:txEl>
                                          </p:spTgt>
                                        </p:tgtEl>
                                        <p:attrNameLst>
                                          <p:attrName>style.visibility</p:attrName>
                                        </p:attrNameLst>
                                      </p:cBhvr>
                                      <p:to>
                                        <p:strVal val="visible"/>
                                      </p:to>
                                    </p:set>
                                    <p:animEffect transition="in" filter="blinds(horizontal)">
                                      <p:cBhvr>
                                        <p:cTn id="29" dur="500"/>
                                        <p:tgtEl>
                                          <p:spTgt spid="6042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amond(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0423">
                                            <p:txEl>
                                              <p:pRg st="0" end="0"/>
                                            </p:txEl>
                                          </p:spTgt>
                                        </p:tgtEl>
                                        <p:attrNameLst>
                                          <p:attrName>style.visibility</p:attrName>
                                        </p:attrNameLst>
                                      </p:cBhvr>
                                      <p:to>
                                        <p:strVal val="visible"/>
                                      </p:to>
                                    </p:set>
                                    <p:animEffect transition="in" filter="blinds(horizontal)">
                                      <p:cBhvr>
                                        <p:cTn id="39" dur="500"/>
                                        <p:tgtEl>
                                          <p:spTgt spid="604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0423">
                                            <p:txEl>
                                              <p:pRg st="1" end="1"/>
                                            </p:txEl>
                                          </p:spTgt>
                                        </p:tgtEl>
                                        <p:attrNameLst>
                                          <p:attrName>style.visibility</p:attrName>
                                        </p:attrNameLst>
                                      </p:cBhvr>
                                      <p:to>
                                        <p:strVal val="visible"/>
                                      </p:to>
                                    </p:set>
                                    <p:animEffect transition="in" filter="blinds(horizontal)">
                                      <p:cBhvr>
                                        <p:cTn id="44" dur="500"/>
                                        <p:tgtEl>
                                          <p:spTgt spid="60423">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0423">
                                            <p:txEl>
                                              <p:pRg st="2" end="2"/>
                                            </p:txEl>
                                          </p:spTgt>
                                        </p:tgtEl>
                                        <p:attrNameLst>
                                          <p:attrName>style.visibility</p:attrName>
                                        </p:attrNameLst>
                                      </p:cBhvr>
                                      <p:to>
                                        <p:strVal val="visible"/>
                                      </p:to>
                                    </p:set>
                                    <p:animEffect transition="in" filter="blinds(horizontal)">
                                      <p:cBhvr>
                                        <p:cTn id="47" dur="500"/>
                                        <p:tgtEl>
                                          <p:spTgt spid="60423">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60423">
                                            <p:txEl>
                                              <p:pRg st="3" end="3"/>
                                            </p:txEl>
                                          </p:spTgt>
                                        </p:tgtEl>
                                        <p:attrNameLst>
                                          <p:attrName>style.visibility</p:attrName>
                                        </p:attrNameLst>
                                      </p:cBhvr>
                                      <p:to>
                                        <p:strVal val="visible"/>
                                      </p:to>
                                    </p:set>
                                    <p:animEffect transition="in" filter="blinds(horizontal)">
                                      <p:cBhvr>
                                        <p:cTn id="50" dur="500"/>
                                        <p:tgtEl>
                                          <p:spTgt spid="60423">
                                            <p:txEl>
                                              <p:pRg st="3" end="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60423">
                                            <p:txEl>
                                              <p:pRg st="4" end="4"/>
                                            </p:txEl>
                                          </p:spTgt>
                                        </p:tgtEl>
                                        <p:attrNameLst>
                                          <p:attrName>style.visibility</p:attrName>
                                        </p:attrNameLst>
                                      </p:cBhvr>
                                      <p:to>
                                        <p:strVal val="visible"/>
                                      </p:to>
                                    </p:set>
                                    <p:animEffect transition="in" filter="blinds(horizontal)">
                                      <p:cBhvr>
                                        <p:cTn id="53" dur="500"/>
                                        <p:tgtEl>
                                          <p:spTgt spid="60423">
                                            <p:txEl>
                                              <p:pRg st="4" end="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60423">
                                            <p:txEl>
                                              <p:pRg st="5" end="5"/>
                                            </p:txEl>
                                          </p:spTgt>
                                        </p:tgtEl>
                                        <p:attrNameLst>
                                          <p:attrName>style.visibility</p:attrName>
                                        </p:attrNameLst>
                                      </p:cBhvr>
                                      <p:to>
                                        <p:strVal val="visible"/>
                                      </p:to>
                                    </p:set>
                                    <p:animEffect transition="in" filter="blinds(horizontal)">
                                      <p:cBhvr>
                                        <p:cTn id="56" dur="500"/>
                                        <p:tgtEl>
                                          <p:spTgt spid="6042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15"/>
          <p:cNvSpPr txBox="1"/>
          <p:nvPr/>
        </p:nvSpPr>
        <p:spPr>
          <a:xfrm>
            <a:off x="1524000" y="2057400"/>
            <a:ext cx="19050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1800" dirty="0"/>
              <a:t>   </a:t>
            </a:r>
            <a:endParaRPr sz="2400" dirty="0">
              <a:solidFill>
                <a:srgbClr val="0066FF"/>
              </a:solidFill>
              <a:latin typeface="Times New Roman" panose="02020603050405020304" charset="0"/>
            </a:endParaRPr>
          </a:p>
        </p:txBody>
      </p:sp>
      <p:sp>
        <p:nvSpPr>
          <p:cNvPr id="54292" name="Rectangle 20"/>
          <p:cNvSpPr/>
          <p:nvPr/>
        </p:nvSpPr>
        <p:spPr>
          <a:xfrm>
            <a:off x="6367145" y="1849755"/>
            <a:ext cx="5462270" cy="27997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sz="2200" dirty="0">
                <a:latin typeface="Times New Roman" panose="02020603050405020304" charset="0"/>
              </a:rPr>
              <a:t>* </a:t>
            </a:r>
            <a:r>
              <a:rPr sz="2200" b="1" i="1" dirty="0">
                <a:latin typeface="Times New Roman" panose="02020603050405020304" charset="0"/>
              </a:rPr>
              <a:t>Các hình ảnh so sánh</a:t>
            </a:r>
            <a:r>
              <a:rPr sz="2200" dirty="0">
                <a:latin typeface="Times New Roman" panose="02020603050405020304" charset="0"/>
              </a:rPr>
              <a:t>:</a:t>
            </a:r>
          </a:p>
          <a:p>
            <a:pPr marL="0" lvl="0" indent="0" algn="just" eaLnBrk="1" hangingPunct="1">
              <a:spcBef>
                <a:spcPct val="0"/>
              </a:spcBef>
              <a:buNone/>
            </a:pPr>
            <a:r>
              <a:rPr sz="2200" dirty="0">
                <a:latin typeface="Times New Roman" panose="02020603050405020304" charset="0"/>
              </a:rPr>
              <a:t>- </a:t>
            </a:r>
            <a:r>
              <a:rPr sz="2200" i="1" dirty="0">
                <a:latin typeface="Times New Roman" panose="02020603050405020304" charset="0"/>
              </a:rPr>
              <a:t>Những động tác thả sào, rút sào rập ràng nhanh như cắt.</a:t>
            </a:r>
          </a:p>
          <a:p>
            <a:pPr marL="0" lvl="0" indent="0" algn="just" eaLnBrk="1" hangingPunct="1">
              <a:spcBef>
                <a:spcPct val="0"/>
              </a:spcBef>
              <a:buNone/>
            </a:pPr>
            <a:r>
              <a:rPr sz="2200" dirty="0">
                <a:latin typeface="Times New Roman" panose="02020603050405020304" charset="0"/>
              </a:rPr>
              <a:t>- </a:t>
            </a:r>
            <a:r>
              <a:rPr sz="2200" i="1" dirty="0">
                <a:latin typeface="Times New Roman" panose="02020603050405020304" charset="0"/>
              </a:rPr>
              <a:t>Dượng Hương Thư như một pho tượng đồng đúc, các bắp thịt cuồn cuộn …. giống như một hiệp sĩ của Trường Sơn oai linh hùng vĩ.</a:t>
            </a:r>
          </a:p>
          <a:p>
            <a:pPr marL="0" lvl="0" indent="0" algn="just" eaLnBrk="1" hangingPunct="1">
              <a:spcBef>
                <a:spcPct val="0"/>
              </a:spcBef>
              <a:buNone/>
            </a:pPr>
            <a:r>
              <a:rPr sz="2200" dirty="0">
                <a:latin typeface="Times New Roman" panose="02020603050405020304" charset="0"/>
              </a:rPr>
              <a:t>- </a:t>
            </a:r>
            <a:r>
              <a:rPr sz="2200" i="1" dirty="0">
                <a:latin typeface="Times New Roman" panose="02020603050405020304" charset="0"/>
              </a:rPr>
              <a:t>Dượng Hương Thư đang vượt thác khác hẳn dượng HT ở nhà, nói năng nhỏ nhẻ,…</a:t>
            </a:r>
          </a:p>
        </p:txBody>
      </p:sp>
      <p:sp>
        <p:nvSpPr>
          <p:cNvPr id="10" name="Text Box 40"/>
          <p:cNvSpPr txBox="1">
            <a:spLocks noChangeArrowheads="1"/>
          </p:cNvSpPr>
          <p:nvPr/>
        </p:nvSpPr>
        <p:spPr bwMode="auto">
          <a:xfrm>
            <a:off x="1034415" y="2211705"/>
            <a:ext cx="4897120" cy="230832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-&gt;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Các</a:t>
            </a: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hình</a:t>
            </a: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ảnh</a:t>
            </a: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so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sánh</a:t>
            </a: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độc</a:t>
            </a:r>
            <a:r>
              <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rPr>
              <a:t> </a:t>
            </a:r>
            <a:r>
              <a:rPr kumimoji="0" lang="en-US" sz="2400" b="0" i="0" u="none" strike="noStrike" kern="0" cap="none" spc="0" normalizeH="0" baseline="0" noProof="0" dirty="0" err="1" smtClean="0">
                <a:ln>
                  <a:noFill/>
                </a:ln>
                <a:solidFill>
                  <a:srgbClr val="000099"/>
                </a:solidFill>
                <a:effectLst/>
                <a:uLnTx/>
                <a:uFillTx/>
                <a:latin typeface="Times New Roman" panose="02020603050405020304" charset="0"/>
                <a:ea typeface="+mn-ea"/>
                <a:cs typeface="+mn-cs"/>
              </a:rPr>
              <a:t>đáo</a:t>
            </a:r>
            <a:endParaRPr kumimoji="0" lang="en-US" sz="2400" b="0" i="0" u="none" strike="noStrike" kern="0" cap="none" spc="0" normalizeH="0" baseline="0" noProof="0" dirty="0" smtClean="0">
              <a:ln>
                <a:noFill/>
              </a:ln>
              <a:solidFill>
                <a:srgbClr val="000099"/>
              </a:solidFill>
              <a:effectLst/>
              <a:uLnTx/>
              <a:uFillTx/>
              <a:latin typeface="Times New Roman" panose="0202060305040502030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lang="en-US" sz="2400" b="0" kern="0" dirty="0">
                <a:solidFill>
                  <a:srgbClr val="000099"/>
                </a:solidFill>
              </a:rPr>
              <a:t> </a:t>
            </a:r>
            <a:r>
              <a:rPr lang="en-US" sz="2400" kern="0" dirty="0" smtClean="0">
                <a:solidFill>
                  <a:srgbClr val="000099"/>
                </a:solidFill>
              </a:rPr>
              <a:t>=&gt;</a:t>
            </a:r>
            <a:r>
              <a:rPr kumimoji="0" lang="en-US" sz="2400" i="0" u="none" strike="noStrike" kern="0" cap="none" spc="0" normalizeH="0" baseline="0" noProof="0" dirty="0" smtClean="0">
                <a:ln>
                  <a:noFill/>
                </a:ln>
                <a:solidFill>
                  <a:srgbClr val="000099"/>
                </a:solidFill>
                <a:effectLst/>
                <a:uLnTx/>
                <a:uFillTx/>
              </a:rPr>
              <a:t> </a:t>
            </a:r>
            <a:r>
              <a:rPr lang="en-US" sz="2400" kern="0" noProof="0" dirty="0" err="1" smtClean="0">
                <a:solidFill>
                  <a:srgbClr val="000099"/>
                </a:solidFill>
                <a:sym typeface="Wingdings" panose="05000000000000000000" pitchFamily="2" charset="2"/>
              </a:rPr>
              <a:t>Đ</a:t>
            </a:r>
            <a:r>
              <a:rPr kumimoji="0" lang="en-US" sz="2400" i="0" u="none" strike="noStrike" kern="0" cap="none" spc="0" normalizeH="0" baseline="0" noProof="0" dirty="0" err="1" smtClean="0">
                <a:ln>
                  <a:noFill/>
                </a:ln>
                <a:solidFill>
                  <a:srgbClr val="000099"/>
                </a:solidFill>
                <a:effectLst/>
                <a:uLnTx/>
                <a:uFillTx/>
                <a:sym typeface="Wingdings" panose="05000000000000000000" pitchFamily="2" charset="2"/>
              </a:rPr>
              <a:t>ề</a:t>
            </a:r>
            <a:r>
              <a:rPr kumimoji="0" lang="en-US" sz="2400" i="0" u="none" strike="noStrike" kern="0" cap="none" spc="0" normalizeH="0" baseline="0" noProof="0" dirty="0" smtClean="0">
                <a:ln>
                  <a:noFill/>
                </a:ln>
                <a:solidFill>
                  <a:srgbClr val="000099"/>
                </a:solidFill>
                <a:effectLst/>
                <a:uLnTx/>
                <a:uFillTx/>
                <a:sym typeface="Wingdings" panose="05000000000000000000" pitchFamily="2" charset="2"/>
              </a:rPr>
              <a:t> </a:t>
            </a:r>
            <a:r>
              <a:rPr kumimoji="0" lang="en-US" sz="2400" i="0" u="none" strike="noStrike" kern="0" cap="none" spc="0" normalizeH="0" baseline="0" noProof="0" dirty="0" err="1" smtClean="0">
                <a:ln>
                  <a:noFill/>
                </a:ln>
                <a:solidFill>
                  <a:srgbClr val="000099"/>
                </a:solidFill>
                <a:effectLst/>
                <a:uLnTx/>
                <a:uFillTx/>
                <a:sym typeface="Wingdings" panose="05000000000000000000" pitchFamily="2" charset="2"/>
              </a:rPr>
              <a:t>cao</a:t>
            </a:r>
            <a:r>
              <a:rPr kumimoji="0" lang="en-US" sz="2400" i="0" u="none" strike="noStrike" kern="0" cap="none" spc="0" normalizeH="0" baseline="0" noProof="0" dirty="0" smtClean="0">
                <a:ln>
                  <a:noFill/>
                </a:ln>
                <a:solidFill>
                  <a:srgbClr val="000099"/>
                </a:solidFill>
                <a:effectLst/>
                <a:uLnTx/>
                <a:uFillTx/>
                <a:sym typeface="Wingdings" panose="05000000000000000000" pitchFamily="2" charset="2"/>
              </a:rPr>
              <a:t> </a:t>
            </a:r>
            <a:r>
              <a:rPr kumimoji="0" lang="en-US" sz="2400" i="0" u="none" strike="noStrike" kern="1200" cap="none" spc="0" normalizeH="0" baseline="0" noProof="0" dirty="0" err="1" smtClean="0">
                <a:ln>
                  <a:noFill/>
                </a:ln>
                <a:solidFill>
                  <a:srgbClr val="0000CC"/>
                </a:solidFill>
                <a:effectLst/>
                <a:uLnTx/>
                <a:uFillTx/>
                <a:sym typeface="Wingdings" panose="05000000000000000000" pitchFamily="2" charset="2"/>
              </a:rPr>
              <a:t>v</a:t>
            </a:r>
            <a:r>
              <a:rPr kumimoji="0" lang="en-US" sz="2400" i="0" u="none" strike="noStrike" kern="1200" cap="none" spc="0" normalizeH="0" baseline="0" noProof="0" dirty="0" err="1" smtClean="0">
                <a:ln>
                  <a:noFill/>
                </a:ln>
                <a:solidFill>
                  <a:srgbClr val="0000CC"/>
                </a:solidFill>
                <a:effectLst/>
                <a:uLnTx/>
                <a:uFillTx/>
              </a:rPr>
              <a:t>ẻ</a:t>
            </a:r>
            <a:r>
              <a:rPr kumimoji="0" lang="en-US" sz="2400" i="0" u="none" strike="noStrike" kern="1200" cap="none" spc="0" normalizeH="0" baseline="0" noProof="0" dirty="0" smtClean="0">
                <a:ln>
                  <a:noFill/>
                </a:ln>
                <a:solidFill>
                  <a:srgbClr val="FF0000"/>
                </a:solidFill>
                <a:effectLst/>
                <a:uLnTx/>
                <a:uFillTx/>
              </a:rPr>
              <a:t> </a:t>
            </a:r>
            <a:r>
              <a:rPr kumimoji="0" lang="en-US" sz="2400" i="0" u="none" strike="noStrike" kern="1200" cap="none" spc="0" normalizeH="0" baseline="0" noProof="0" dirty="0" err="1" smtClean="0">
                <a:ln>
                  <a:noFill/>
                </a:ln>
                <a:solidFill>
                  <a:srgbClr val="0000CC"/>
                </a:solidFill>
                <a:effectLst/>
                <a:uLnTx/>
                <a:uFillTx/>
              </a:rPr>
              <a:t>đẹp</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dũng</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mãnh,mạnh</a:t>
            </a:r>
            <a:r>
              <a:rPr kumimoji="0" lang="en-US" sz="2400" i="0" u="none" strike="noStrike" kern="1200" cap="none" spc="0" normalizeH="0" noProof="0" dirty="0" smtClean="0">
                <a:ln>
                  <a:noFill/>
                </a:ln>
                <a:solidFill>
                  <a:srgbClr val="0000CC"/>
                </a:solidFill>
                <a:effectLst/>
                <a:uLnTx/>
                <a:uFillTx/>
              </a:rPr>
              <a:t> </a:t>
            </a:r>
            <a:r>
              <a:rPr kumimoji="0" lang="en-US" sz="2400" i="0" u="none" strike="noStrike" kern="1200" cap="none" spc="0" normalizeH="0" noProof="0" dirty="0" err="1" smtClean="0">
                <a:ln>
                  <a:noFill/>
                </a:ln>
                <a:solidFill>
                  <a:srgbClr val="0000CC"/>
                </a:solidFill>
                <a:effectLst/>
                <a:uLnTx/>
                <a:uFillTx/>
              </a:rPr>
              <a:t>mẽ</a:t>
            </a:r>
            <a:r>
              <a:rPr kumimoji="0" lang="en-US" sz="2400" i="0" u="none" strike="noStrike" kern="1200" cap="none" spc="0" normalizeH="0" noProof="0" dirty="0" smtClean="0">
                <a:ln>
                  <a:noFill/>
                </a:ln>
                <a:solidFill>
                  <a:srgbClr val="0000CC"/>
                </a:solidFill>
                <a:effectLst/>
                <a:uLnTx/>
                <a:uFillTx/>
              </a:rPr>
              <a:t>,</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tư</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thế</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hào</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hùng,vững</a:t>
            </a:r>
            <a:r>
              <a:rPr kumimoji="0" lang="en-US" sz="2400" i="0" u="none" strike="noStrike" kern="1200" cap="none" spc="0" normalizeH="0" noProof="0" dirty="0" smtClean="0">
                <a:ln>
                  <a:noFill/>
                </a:ln>
                <a:solidFill>
                  <a:srgbClr val="0000CC"/>
                </a:solidFill>
                <a:effectLst/>
                <a:uLnTx/>
                <a:uFillTx/>
              </a:rPr>
              <a:t> </a:t>
            </a:r>
            <a:r>
              <a:rPr kumimoji="0" lang="en-US" sz="2400" i="0" u="none" strike="noStrike" kern="1200" cap="none" spc="0" normalizeH="0" noProof="0" dirty="0" err="1" smtClean="0">
                <a:ln>
                  <a:noFill/>
                </a:ln>
                <a:solidFill>
                  <a:srgbClr val="0000CC"/>
                </a:solidFill>
                <a:effectLst/>
                <a:uLnTx/>
                <a:uFillTx/>
              </a:rPr>
              <a:t>vàng</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của</a:t>
            </a:r>
            <a:r>
              <a:rPr kumimoji="0" lang="en-US" sz="2400" i="0" u="none" strike="noStrike" kern="1200" cap="none" spc="0" normalizeH="0" baseline="0" noProof="0" dirty="0" smtClean="0">
                <a:ln>
                  <a:noFill/>
                </a:ln>
                <a:solidFill>
                  <a:srgbClr val="0000CC"/>
                </a:solidFill>
                <a:effectLst/>
                <a:uLnTx/>
                <a:uFillTx/>
              </a:rPr>
              <a:t> con </a:t>
            </a:r>
            <a:r>
              <a:rPr kumimoji="0" lang="en-US" sz="2400" i="0" u="none" strike="noStrike" kern="1200" cap="none" spc="0" normalizeH="0" baseline="0" noProof="0" dirty="0" err="1" smtClean="0">
                <a:ln>
                  <a:noFill/>
                </a:ln>
                <a:solidFill>
                  <a:srgbClr val="0000CC"/>
                </a:solidFill>
                <a:effectLst/>
                <a:uLnTx/>
                <a:uFillTx/>
              </a:rPr>
              <a:t>người</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trong</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việc</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chế</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ngư</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thiên</a:t>
            </a:r>
            <a:r>
              <a:rPr kumimoji="0" lang="en-US" sz="2400" i="0" u="none" strike="noStrike" kern="1200" cap="none" spc="0" normalizeH="0" baseline="0" noProof="0" dirty="0" smtClean="0">
                <a:ln>
                  <a:noFill/>
                </a:ln>
                <a:solidFill>
                  <a:srgbClr val="0000CC"/>
                </a:solidFill>
                <a:effectLst/>
                <a:uLnTx/>
                <a:uFillTx/>
              </a:rPr>
              <a:t> </a:t>
            </a:r>
            <a:r>
              <a:rPr kumimoji="0" lang="en-US" sz="2400" i="0" u="none" strike="noStrike" kern="1200" cap="none" spc="0" normalizeH="0" baseline="0" noProof="0" dirty="0" err="1" smtClean="0">
                <a:ln>
                  <a:noFill/>
                </a:ln>
                <a:solidFill>
                  <a:srgbClr val="0000CC"/>
                </a:solidFill>
                <a:effectLst/>
                <a:uLnTx/>
                <a:uFillTx/>
              </a:rPr>
              <a:t>nhiên</a:t>
            </a:r>
            <a:r>
              <a:rPr kumimoji="0" lang="en-US" sz="2400" b="0" i="0" u="none" strike="noStrike" kern="1200" cap="none" spc="0" normalizeH="0" baseline="0" noProof="0" dirty="0" smtClean="0">
                <a:ln>
                  <a:noFill/>
                </a:ln>
                <a:solidFill>
                  <a:srgbClr val="0000CC"/>
                </a:solidFill>
                <a:effectLst/>
                <a:uLnTx/>
                <a:uFillTx/>
                <a:latin typeface="Times New Roman" panose="0202060305040502030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smtClean="0">
              <a:ln>
                <a:noFill/>
              </a:ln>
              <a:solidFill>
                <a:srgbClr val="0000CC"/>
              </a:solidFill>
              <a:effectLst/>
              <a:uLnTx/>
              <a:uFillTx/>
              <a:latin typeface="Times New Roman" panose="02020603050405020304" charset="0"/>
              <a:ea typeface="+mn-ea"/>
              <a:cs typeface="+mn-cs"/>
            </a:endParaRPr>
          </a:p>
        </p:txBody>
      </p:sp>
      <p:cxnSp>
        <p:nvCxnSpPr>
          <p:cNvPr id="2" name="Straight Connector 1"/>
          <p:cNvCxnSpPr/>
          <p:nvPr/>
        </p:nvCxnSpPr>
        <p:spPr>
          <a:xfrm>
            <a:off x="6088380" y="2038350"/>
            <a:ext cx="15240" cy="4544060"/>
          </a:xfrm>
          <a:prstGeom prst="line">
            <a:avLst/>
          </a:prstGeom>
        </p:spPr>
        <p:style>
          <a:lnRef idx="3">
            <a:schemeClr val="dk1"/>
          </a:lnRef>
          <a:fillRef idx="0">
            <a:schemeClr val="dk1"/>
          </a:fillRef>
          <a:effectRef idx="2">
            <a:schemeClr val="dk1"/>
          </a:effectRef>
          <a:fontRef idx="minor">
            <a:schemeClr val="tx1"/>
          </a:fontRef>
        </p:style>
      </p:cxnSp>
      <p:sp>
        <p:nvSpPr>
          <p:cNvPr id="4" name="Text Box 3"/>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30724" name="Rectangle 4"/>
          <p:cNvSpPr/>
          <p:nvPr/>
        </p:nvSpPr>
        <p:spPr>
          <a:xfrm>
            <a:off x="2174558" y="1419860"/>
            <a:ext cx="6557645" cy="42989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sz="2200" b="1" dirty="0">
                <a:solidFill>
                  <a:srgbClr val="FF0000"/>
                </a:solidFill>
                <a:latin typeface="Times New Roman" panose="02020603050405020304" charset="0"/>
              </a:rPr>
              <a:t>b.</a:t>
            </a:r>
            <a:r>
              <a:rPr sz="2200" b="1" dirty="0">
                <a:solidFill>
                  <a:srgbClr val="FF0000"/>
                </a:solidFill>
                <a:latin typeface="Times New Roman" panose="02020603050405020304" charset="0"/>
              </a:rPr>
              <a:t> Hình ảnh dượng Hương Thư trong cuộc vượt thác:</a:t>
            </a:r>
          </a:p>
        </p:txBody>
      </p:sp>
      <p:pic>
        <p:nvPicPr>
          <p:cNvPr id="375845" name="Picture 37" descr="1hiepsi"/>
          <p:cNvPicPr>
            <a:picLocks noChangeAspect="1"/>
          </p:cNvPicPr>
          <p:nvPr/>
        </p:nvPicPr>
        <p:blipFill>
          <a:blip r:embed="rId2"/>
          <a:stretch>
            <a:fillRect/>
          </a:stretch>
        </p:blipFill>
        <p:spPr>
          <a:xfrm>
            <a:off x="7231380" y="4649470"/>
            <a:ext cx="3405505" cy="2044065"/>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4292"/>
                                        </p:tgtEl>
                                        <p:attrNameLst>
                                          <p:attrName>style.visibility</p:attrName>
                                        </p:attrNameLst>
                                      </p:cBhvr>
                                      <p:to>
                                        <p:strVal val="visible"/>
                                      </p:to>
                                    </p:set>
                                    <p:anim calcmode="lin" valueType="num">
                                      <p:cBhvr>
                                        <p:cTn id="11" dur="1000" fill="hold"/>
                                        <p:tgtEl>
                                          <p:spTgt spid="54292"/>
                                        </p:tgtEl>
                                        <p:attrNameLst>
                                          <p:attrName>ppt_w</p:attrName>
                                        </p:attrNameLst>
                                      </p:cBhvr>
                                      <p:tavLst>
                                        <p:tav tm="0">
                                          <p:val>
                                            <p:fltVal val="0"/>
                                          </p:val>
                                        </p:tav>
                                        <p:tav tm="100000">
                                          <p:val>
                                            <p:strVal val="#ppt_w"/>
                                          </p:val>
                                        </p:tav>
                                      </p:tavLst>
                                    </p:anim>
                                    <p:anim calcmode="lin" valueType="num">
                                      <p:cBhvr>
                                        <p:cTn id="12" dur="1000" fill="hold"/>
                                        <p:tgtEl>
                                          <p:spTgt spid="5429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75845"/>
                                        </p:tgtEl>
                                        <p:attrNameLst>
                                          <p:attrName>style.visibility</p:attrName>
                                        </p:attrNameLst>
                                      </p:cBhvr>
                                      <p:to>
                                        <p:strVal val="visible"/>
                                      </p:to>
                                    </p:set>
                                    <p:animEffect transition="in" filter="box(in)">
                                      <p:cBhvr>
                                        <p:cTn id="17" dur="500"/>
                                        <p:tgtEl>
                                          <p:spTgt spid="3758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3" name="Text Box 2"/>
          <p:cNvSpPr txBox="1"/>
          <p:nvPr/>
        </p:nvSpPr>
        <p:spPr>
          <a:xfrm>
            <a:off x="457200" y="1419860"/>
            <a:ext cx="8502015" cy="830997"/>
          </a:xfrm>
          <a:prstGeom prst="rect">
            <a:avLst/>
          </a:prstGeom>
          <a:noFill/>
        </p:spPr>
        <p:txBody>
          <a:bodyPr wrap="square" rtlCol="0">
            <a:spAutoFit/>
          </a:bodyPr>
          <a:lstStyle/>
          <a:p>
            <a:r>
              <a:rPr lang="en-US" sz="2400" u="sng" dirty="0">
                <a:solidFill>
                  <a:srgbClr val="002060"/>
                </a:solidFill>
                <a:latin typeface="Times New Roman" panose="02020603050405020304" charset="0"/>
                <a:cs typeface="Times New Roman" panose="02020603050405020304" charset="0"/>
              </a:rPr>
              <a:t>2. VẺ ĐẸP THIÊN NHIÊN VÀ CON NGƯỜI TRÊN </a:t>
            </a:r>
            <a:r>
              <a:rPr lang="en-US" sz="2400" u="sng" dirty="0" smtClean="0">
                <a:solidFill>
                  <a:srgbClr val="002060"/>
                </a:solidFill>
                <a:latin typeface="Times New Roman" panose="02020603050405020304" charset="0"/>
                <a:cs typeface="Times New Roman" panose="02020603050405020304" charset="0"/>
              </a:rPr>
              <a:t>ĐẢO</a:t>
            </a:r>
          </a:p>
          <a:p>
            <a:r>
              <a:rPr lang="en-US" sz="2400" u="sng" dirty="0" smtClean="0">
                <a:solidFill>
                  <a:srgbClr val="002060"/>
                </a:solidFill>
                <a:latin typeface="Times New Roman" panose="02020603050405020304" charset="0"/>
                <a:cs typeface="Times New Roman" panose="02020603050405020304" charset="0"/>
              </a:rPr>
              <a:t> CÔ </a:t>
            </a:r>
            <a:r>
              <a:rPr lang="en-US" sz="2400" u="sng" dirty="0">
                <a:solidFill>
                  <a:srgbClr val="002060"/>
                </a:solidFill>
                <a:latin typeface="Times New Roman" panose="02020603050405020304" charset="0"/>
                <a:cs typeface="Times New Roman" panose="02020603050405020304" charset="0"/>
              </a:rPr>
              <a:t>TÔ.</a:t>
            </a:r>
          </a:p>
        </p:txBody>
      </p:sp>
      <p:sp>
        <p:nvSpPr>
          <p:cNvPr id="2" name="Rectangle 1"/>
          <p:cNvSpPr/>
          <p:nvPr/>
        </p:nvSpPr>
        <p:spPr>
          <a:xfrm>
            <a:off x="457200" y="1880235"/>
            <a:ext cx="6101080" cy="3785652"/>
          </a:xfrm>
          <a:prstGeom prst="rect">
            <a:avLst/>
          </a:prstGeom>
        </p:spPr>
        <p:txBody>
          <a:bodyPr wrap="square">
            <a:spAutoFit/>
          </a:bodyPr>
          <a:lstStyle/>
          <a:p>
            <a:r>
              <a:rPr lang="fr-FR" sz="2400" b="1" dirty="0" err="1" smtClean="0">
                <a:solidFill>
                  <a:srgbClr val="C00000"/>
                </a:solidFill>
                <a:latin typeface="Times New Roman" panose="02020603050405020304" charset="0"/>
                <a:ea typeface="Times New Roman" panose="02020603050405020304" charset="0"/>
              </a:rPr>
              <a:t>a.Vẻ</a:t>
            </a:r>
            <a:r>
              <a:rPr lang="fr-FR" sz="2400" b="1" dirty="0" smtClean="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đẹp</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trong</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sáng</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của</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đảo</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Cô</a:t>
            </a:r>
            <a:r>
              <a:rPr lang="fr-FR" sz="2400" b="1" dirty="0">
                <a:solidFill>
                  <a:srgbClr val="C00000"/>
                </a:solidFill>
                <a:latin typeface="Times New Roman" panose="02020603050405020304" charset="0"/>
                <a:ea typeface="Times New Roman" panose="02020603050405020304" charset="0"/>
              </a:rPr>
              <a:t> </a:t>
            </a:r>
            <a:r>
              <a:rPr lang="fr-FR" sz="2400" b="1" dirty="0" err="1" smtClean="0">
                <a:solidFill>
                  <a:srgbClr val="C00000"/>
                </a:solidFill>
                <a:latin typeface="Times New Roman" panose="02020603050405020304" charset="0"/>
                <a:ea typeface="Times New Roman" panose="02020603050405020304" charset="0"/>
              </a:rPr>
              <a:t>Tô</a:t>
            </a:r>
            <a:r>
              <a:rPr lang="en-US" sz="2400" dirty="0">
                <a:solidFill>
                  <a:schemeClr val="bg2">
                    <a:lumMod val="10000"/>
                  </a:schemeClr>
                </a:solidFill>
                <a:latin typeface="Times New Roman" panose="02020603050405020304" charset="0"/>
                <a:ea typeface="Times New Roman" panose="02020603050405020304" charset="0"/>
              </a:rPr>
              <a:t>:</a:t>
            </a:r>
          </a:p>
          <a:p>
            <a:pPr algn="just"/>
            <a:r>
              <a:rPr lang="fr-FR" sz="2400" dirty="0" smtClean="0">
                <a:solidFill>
                  <a:schemeClr val="bg2">
                    <a:lumMod val="10000"/>
                  </a:schemeClr>
                </a:solidFill>
                <a:latin typeface="Times New Roman" panose="02020603050405020304" charset="0"/>
                <a:ea typeface="Times New Roman" panose="02020603050405020304" charset="0"/>
              </a:rPr>
              <a:t> - </a:t>
            </a:r>
            <a:r>
              <a:rPr lang="fr-FR" sz="2400" dirty="0" err="1" smtClean="0">
                <a:solidFill>
                  <a:schemeClr val="bg2">
                    <a:lumMod val="10000"/>
                  </a:schemeClr>
                </a:solidFill>
                <a:latin typeface="Times New Roman" panose="02020603050405020304" charset="0"/>
                <a:ea typeface="Times New Roman" panose="02020603050405020304" charset="0"/>
              </a:rPr>
              <a:t>Trời</a:t>
            </a:r>
            <a:r>
              <a:rPr lang="fr-FR" sz="2400" dirty="0" smtClean="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trong</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trẻo</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sáng</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sủa</a:t>
            </a:r>
            <a:r>
              <a:rPr lang="fr-FR" sz="2400" dirty="0">
                <a:solidFill>
                  <a:schemeClr val="bg2">
                    <a:lumMod val="10000"/>
                  </a:schemeClr>
                </a:solidFill>
                <a:latin typeface="Times New Roman" panose="02020603050405020304" charset="0"/>
                <a:ea typeface="Times New Roman" panose="02020603050405020304" charset="0"/>
              </a:rPr>
              <a:t>.</a:t>
            </a:r>
            <a:endParaRPr lang="en-US" sz="2400" dirty="0">
              <a:solidFill>
                <a:schemeClr val="bg2">
                  <a:lumMod val="10000"/>
                </a:schemeClr>
              </a:solidFill>
              <a:latin typeface="Times New Roman" panose="02020603050405020304" charset="0"/>
              <a:ea typeface="Times New Roman" panose="02020603050405020304" charset="0"/>
            </a:endParaRPr>
          </a:p>
          <a:p>
            <a:pPr algn="just"/>
            <a:r>
              <a:rPr lang="fr-FR" sz="2400" dirty="0" smtClean="0">
                <a:solidFill>
                  <a:schemeClr val="bg2">
                    <a:lumMod val="10000"/>
                  </a:schemeClr>
                </a:solidFill>
                <a:latin typeface="Times New Roman" panose="02020603050405020304" charset="0"/>
                <a:ea typeface="Times New Roman" panose="02020603050405020304" charset="0"/>
              </a:rPr>
              <a:t> - </a:t>
            </a:r>
            <a:r>
              <a:rPr lang="fr-FR" sz="2400" dirty="0" err="1" smtClean="0">
                <a:solidFill>
                  <a:schemeClr val="bg2">
                    <a:lumMod val="10000"/>
                  </a:schemeClr>
                </a:solidFill>
                <a:latin typeface="Times New Roman" panose="02020603050405020304" charset="0"/>
                <a:ea typeface="Times New Roman" panose="02020603050405020304" charset="0"/>
              </a:rPr>
              <a:t>Cây</a:t>
            </a:r>
            <a:r>
              <a:rPr lang="fr-FR" sz="2400" dirty="0" smtClean="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thêm</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xanh</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mượt</a:t>
            </a:r>
            <a:r>
              <a:rPr lang="fr-FR" sz="2400" dirty="0">
                <a:solidFill>
                  <a:schemeClr val="bg2">
                    <a:lumMod val="10000"/>
                  </a:schemeClr>
                </a:solidFill>
                <a:latin typeface="Times New Roman" panose="02020603050405020304" charset="0"/>
                <a:ea typeface="Times New Roman" panose="02020603050405020304" charset="0"/>
              </a:rPr>
              <a:t>.</a:t>
            </a:r>
            <a:endParaRPr lang="en-US" sz="2400" dirty="0">
              <a:solidFill>
                <a:schemeClr val="bg2">
                  <a:lumMod val="10000"/>
                </a:schemeClr>
              </a:solidFill>
              <a:latin typeface="Times New Roman" panose="02020603050405020304" charset="0"/>
              <a:ea typeface="Times New Roman" panose="02020603050405020304" charset="0"/>
            </a:endParaRPr>
          </a:p>
          <a:p>
            <a:pPr algn="just"/>
            <a:r>
              <a:rPr lang="fr-FR" sz="2400" dirty="0" smtClean="0">
                <a:solidFill>
                  <a:schemeClr val="bg2">
                    <a:lumMod val="10000"/>
                  </a:schemeClr>
                </a:solidFill>
                <a:latin typeface="Times New Roman" panose="02020603050405020304" charset="0"/>
                <a:ea typeface="Times New Roman" panose="02020603050405020304" charset="0"/>
              </a:rPr>
              <a:t> - </a:t>
            </a:r>
            <a:r>
              <a:rPr lang="fr-FR" sz="2400" dirty="0" err="1" smtClean="0">
                <a:solidFill>
                  <a:schemeClr val="bg2">
                    <a:lumMod val="10000"/>
                  </a:schemeClr>
                </a:solidFill>
                <a:latin typeface="Times New Roman" panose="02020603050405020304" charset="0"/>
                <a:ea typeface="Times New Roman" panose="02020603050405020304" charset="0"/>
              </a:rPr>
              <a:t>Nước</a:t>
            </a:r>
            <a:r>
              <a:rPr lang="fr-FR" sz="2400" dirty="0" smtClean="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biển</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lam</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biếc</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đậm</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đà</a:t>
            </a:r>
            <a:r>
              <a:rPr lang="fr-FR" sz="2400" dirty="0">
                <a:solidFill>
                  <a:schemeClr val="bg2">
                    <a:lumMod val="10000"/>
                  </a:schemeClr>
                </a:solidFill>
                <a:latin typeface="Times New Roman" panose="02020603050405020304" charset="0"/>
                <a:ea typeface="Times New Roman" panose="02020603050405020304" charset="0"/>
              </a:rPr>
              <a:t>.</a:t>
            </a:r>
            <a:endParaRPr lang="en-US" sz="2400" dirty="0">
              <a:solidFill>
                <a:schemeClr val="bg2">
                  <a:lumMod val="10000"/>
                </a:schemeClr>
              </a:solidFill>
              <a:latin typeface="Times New Roman" panose="02020603050405020304" charset="0"/>
              <a:ea typeface="Times New Roman" panose="02020603050405020304" charset="0"/>
            </a:endParaRPr>
          </a:p>
          <a:p>
            <a:pPr algn="just"/>
            <a:r>
              <a:rPr lang="fr-FR" sz="2400" dirty="0" smtClean="0">
                <a:solidFill>
                  <a:schemeClr val="bg2">
                    <a:lumMod val="10000"/>
                  </a:schemeClr>
                </a:solidFill>
                <a:latin typeface="Times New Roman" panose="02020603050405020304" charset="0"/>
                <a:ea typeface="Times New Roman" panose="02020603050405020304" charset="0"/>
              </a:rPr>
              <a:t> - </a:t>
            </a:r>
            <a:r>
              <a:rPr lang="fr-FR" sz="2400" dirty="0" err="1" smtClean="0">
                <a:solidFill>
                  <a:schemeClr val="bg2">
                    <a:lumMod val="10000"/>
                  </a:schemeClr>
                </a:solidFill>
                <a:latin typeface="Times New Roman" panose="02020603050405020304" charset="0"/>
                <a:ea typeface="Times New Roman" panose="02020603050405020304" charset="0"/>
              </a:rPr>
              <a:t>Cát</a:t>
            </a:r>
            <a:r>
              <a:rPr lang="fr-FR" sz="2400" dirty="0" smtClean="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vàng</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giòn</a:t>
            </a:r>
            <a:r>
              <a:rPr lang="fr-FR" sz="2400" dirty="0">
                <a:solidFill>
                  <a:schemeClr val="bg2">
                    <a:lumMod val="10000"/>
                  </a:schemeClr>
                </a:solidFill>
                <a:latin typeface="Times New Roman" panose="02020603050405020304" charset="0"/>
                <a:ea typeface="Times New Roman" panose="02020603050405020304" charset="0"/>
              </a:rPr>
              <a:t>.</a:t>
            </a:r>
            <a:endParaRPr lang="en-US" sz="2400" dirty="0">
              <a:solidFill>
                <a:schemeClr val="bg2">
                  <a:lumMod val="10000"/>
                </a:schemeClr>
              </a:solidFill>
              <a:latin typeface="Times New Roman" panose="02020603050405020304" charset="0"/>
              <a:ea typeface="Times New Roman" panose="02020603050405020304" charset="0"/>
            </a:endParaRPr>
          </a:p>
          <a:p>
            <a:pPr algn="just"/>
            <a:r>
              <a:rPr lang="fr-FR" sz="2400" dirty="0" smtClean="0">
                <a:solidFill>
                  <a:schemeClr val="bg2">
                    <a:lumMod val="10000"/>
                  </a:schemeClr>
                </a:solidFill>
                <a:latin typeface="Times New Roman" panose="02020603050405020304" charset="0"/>
                <a:ea typeface="Times New Roman" panose="02020603050405020304" charset="0"/>
              </a:rPr>
              <a:t> - </a:t>
            </a:r>
            <a:r>
              <a:rPr lang="fr-FR" sz="2400" dirty="0" err="1" smtClean="0">
                <a:solidFill>
                  <a:schemeClr val="bg2">
                    <a:lumMod val="10000"/>
                  </a:schemeClr>
                </a:solidFill>
                <a:latin typeface="Times New Roman" panose="02020603050405020304" charset="0"/>
                <a:ea typeface="Times New Roman" panose="02020603050405020304" charset="0"/>
              </a:rPr>
              <a:t>Cá</a:t>
            </a:r>
            <a:r>
              <a:rPr lang="fr-FR" sz="2400" dirty="0" smtClean="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nặng</a:t>
            </a:r>
            <a:r>
              <a:rPr lang="fr-FR" sz="2400" dirty="0">
                <a:solidFill>
                  <a:schemeClr val="bg2">
                    <a:lumMod val="10000"/>
                  </a:schemeClr>
                </a:solidFill>
                <a:latin typeface="Times New Roman" panose="02020603050405020304" charset="0"/>
                <a:ea typeface="Times New Roman" panose="02020603050405020304" charset="0"/>
              </a:rPr>
              <a:t> </a:t>
            </a:r>
            <a:r>
              <a:rPr lang="fr-FR" sz="2400" dirty="0" err="1">
                <a:solidFill>
                  <a:schemeClr val="bg2">
                    <a:lumMod val="10000"/>
                  </a:schemeClr>
                </a:solidFill>
                <a:latin typeface="Times New Roman" panose="02020603050405020304" charset="0"/>
                <a:ea typeface="Times New Roman" panose="02020603050405020304" charset="0"/>
              </a:rPr>
              <a:t>lưới</a:t>
            </a:r>
            <a:r>
              <a:rPr lang="fr-FR" sz="2400" dirty="0">
                <a:solidFill>
                  <a:schemeClr val="bg2">
                    <a:lumMod val="10000"/>
                  </a:schemeClr>
                </a:solidFill>
                <a:latin typeface="Times New Roman" panose="02020603050405020304" charset="0"/>
                <a:ea typeface="Times New Roman" panose="02020603050405020304" charset="0"/>
              </a:rPr>
              <a:t>.  </a:t>
            </a:r>
            <a:endParaRPr lang="en-US" sz="2400" dirty="0">
              <a:solidFill>
                <a:schemeClr val="bg2">
                  <a:lumMod val="10000"/>
                </a:schemeClr>
              </a:solidFill>
              <a:latin typeface="Times New Roman" panose="02020603050405020304" charset="0"/>
              <a:ea typeface="Times New Roman" panose="02020603050405020304" charset="0"/>
            </a:endParaRPr>
          </a:p>
          <a:p>
            <a:pPr algn="just"/>
            <a:r>
              <a:rPr lang="fr-FR" sz="2400" b="1" i="1" dirty="0">
                <a:solidFill>
                  <a:schemeClr val="bg2">
                    <a:lumMod val="10000"/>
                  </a:schemeClr>
                </a:solidFill>
                <a:latin typeface="Times New Roman" panose="02020603050405020304" charset="0"/>
                <a:ea typeface="Times New Roman" panose="02020603050405020304" charset="0"/>
              </a:rPr>
              <a:t>-&gt; </a:t>
            </a:r>
            <a:r>
              <a:rPr lang="fr-FR" sz="2400" b="1" i="1" dirty="0" err="1">
                <a:solidFill>
                  <a:schemeClr val="bg2">
                    <a:lumMod val="10000"/>
                  </a:schemeClr>
                </a:solidFill>
                <a:latin typeface="Times New Roman" panose="02020603050405020304" charset="0"/>
                <a:ea typeface="Times New Roman" panose="02020603050405020304" charset="0"/>
              </a:rPr>
              <a:t>Sử</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dụng</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các</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hình</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ảnh</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chọn</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lọc</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t</a:t>
            </a:r>
            <a:r>
              <a:rPr lang="fr-FR" sz="2400" b="1" i="1" dirty="0" err="1" smtClean="0">
                <a:solidFill>
                  <a:schemeClr val="bg2">
                    <a:lumMod val="10000"/>
                  </a:schemeClr>
                </a:solidFill>
                <a:latin typeface="Times New Roman" panose="02020603050405020304" charset="0"/>
                <a:ea typeface="Times New Roman" panose="02020603050405020304" charset="0"/>
              </a:rPr>
              <a:t>ừ</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ngữ</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gợi</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hình</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gợi</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cảm</a:t>
            </a:r>
            <a:r>
              <a:rPr lang="fr-FR" sz="2400" b="1" i="1" dirty="0">
                <a:solidFill>
                  <a:schemeClr val="bg2">
                    <a:lumMod val="10000"/>
                  </a:schemeClr>
                </a:solidFill>
                <a:latin typeface="Times New Roman" panose="02020603050405020304" charset="0"/>
                <a:ea typeface="Times New Roman" panose="02020603050405020304" charset="0"/>
              </a:rPr>
              <a:t>.</a:t>
            </a:r>
            <a:r>
              <a:rPr lang="fr-FR" sz="2400" b="1" i="1" dirty="0" smtClean="0">
                <a:solidFill>
                  <a:schemeClr val="bg2">
                    <a:lumMod val="10000"/>
                  </a:schemeClr>
                </a:solidFill>
                <a:latin typeface="Times New Roman" panose="02020603050405020304" charset="0"/>
                <a:ea typeface="Times New Roman" panose="02020603050405020304" charset="0"/>
              </a:rPr>
              <a:t> </a:t>
            </a:r>
            <a:endParaRPr lang="en-US" sz="2400" b="1" i="1" dirty="0">
              <a:solidFill>
                <a:schemeClr val="bg2">
                  <a:lumMod val="10000"/>
                </a:schemeClr>
              </a:solidFill>
              <a:latin typeface="Times New Roman" panose="02020603050405020304" charset="0"/>
              <a:ea typeface="Times New Roman" panose="02020603050405020304" charset="0"/>
            </a:endParaRPr>
          </a:p>
          <a:p>
            <a:r>
              <a:rPr lang="fr-FR" sz="2400" b="1" i="1" dirty="0">
                <a:solidFill>
                  <a:schemeClr val="bg2">
                    <a:lumMod val="10000"/>
                  </a:schemeClr>
                </a:solidFill>
                <a:latin typeface="Times New Roman" panose="02020603050405020304" charset="0"/>
                <a:ea typeface="Times New Roman" panose="02020603050405020304" charset="0"/>
              </a:rPr>
              <a:t>=&gt;  </a:t>
            </a:r>
            <a:r>
              <a:rPr lang="fr-FR" sz="2400" b="1" i="1" dirty="0" err="1">
                <a:solidFill>
                  <a:schemeClr val="bg2">
                    <a:lumMod val="10000"/>
                  </a:schemeClr>
                </a:solidFill>
                <a:latin typeface="Times New Roman" panose="02020603050405020304" charset="0"/>
                <a:ea typeface="Times New Roman" panose="02020603050405020304" charset="0"/>
              </a:rPr>
              <a:t>Khung</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cảnh</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bao</a:t>
            </a:r>
            <a:r>
              <a:rPr lang="fr-FR" sz="2400" b="1" i="1" dirty="0">
                <a:solidFill>
                  <a:schemeClr val="bg2">
                    <a:lumMod val="10000"/>
                  </a:schemeClr>
                </a:solidFill>
                <a:latin typeface="Times New Roman" panose="02020603050405020304" charset="0"/>
                <a:ea typeface="Times New Roman" panose="02020603050405020304" charset="0"/>
              </a:rPr>
              <a:t> la </a:t>
            </a:r>
            <a:r>
              <a:rPr lang="fr-FR" sz="2400" b="1" i="1" dirty="0" err="1">
                <a:solidFill>
                  <a:schemeClr val="bg2">
                    <a:lumMod val="10000"/>
                  </a:schemeClr>
                </a:solidFill>
                <a:latin typeface="Times New Roman" panose="02020603050405020304" charset="0"/>
                <a:ea typeface="Times New Roman" panose="02020603050405020304" charset="0"/>
              </a:rPr>
              <a:t>khoáng</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đạt</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trong</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a:solidFill>
                  <a:schemeClr val="bg2">
                    <a:lumMod val="10000"/>
                  </a:schemeClr>
                </a:solidFill>
                <a:latin typeface="Times New Roman" panose="02020603050405020304" charset="0"/>
                <a:ea typeface="Times New Roman" panose="02020603050405020304" charset="0"/>
              </a:rPr>
              <a:t>sáng</a:t>
            </a:r>
            <a:r>
              <a:rPr lang="fr-FR" sz="2400" b="1" i="1" dirty="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tươi</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mát</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tràn</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đầy</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sức</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sống</a:t>
            </a:r>
            <a:r>
              <a:rPr lang="fr-FR" sz="2400" b="1" i="1" dirty="0" smtClean="0">
                <a:solidFill>
                  <a:schemeClr val="bg2">
                    <a:lumMod val="10000"/>
                  </a:schemeClr>
                </a:solidFill>
                <a:latin typeface="Times New Roman" panose="02020603050405020304" charset="0"/>
                <a:ea typeface="Times New Roman" panose="02020603050405020304" charset="0"/>
              </a:rPr>
              <a:t> </a:t>
            </a:r>
            <a:r>
              <a:rPr lang="fr-FR" sz="2400" b="1" i="1" dirty="0" err="1" smtClean="0">
                <a:solidFill>
                  <a:schemeClr val="bg2">
                    <a:lumMod val="10000"/>
                  </a:schemeClr>
                </a:solidFill>
                <a:latin typeface="Times New Roman" panose="02020603050405020304" charset="0"/>
                <a:ea typeface="Times New Roman" panose="02020603050405020304" charset="0"/>
              </a:rPr>
              <a:t>mới</a:t>
            </a:r>
            <a:r>
              <a:rPr lang="fr-FR" sz="2400" b="1" i="1" dirty="0" smtClean="0">
                <a:solidFill>
                  <a:schemeClr val="bg2">
                    <a:lumMod val="10000"/>
                  </a:schemeClr>
                </a:solidFill>
                <a:latin typeface="Times New Roman" panose="02020603050405020304" charset="0"/>
                <a:ea typeface="Times New Roman" panose="02020603050405020304" charset="0"/>
              </a:rPr>
              <a:t>.</a:t>
            </a:r>
            <a:endParaRPr lang="fr-FR" sz="2400" b="1" i="1" dirty="0">
              <a:solidFill>
                <a:schemeClr val="bg2">
                  <a:lumMod val="10000"/>
                </a:schemeClr>
              </a:solidFill>
              <a:latin typeface="Times New Roman" panose="02020603050405020304" charset="0"/>
              <a:ea typeface="Times New Roman" panose="02020603050405020304" charset="0"/>
            </a:endParaRPr>
          </a:p>
        </p:txBody>
      </p:sp>
      <p:pic>
        <p:nvPicPr>
          <p:cNvPr id="130063" name="Picture 15" descr="CO GIAO2"/>
          <p:cNvPicPr>
            <a:picLocks noChangeAspect="1"/>
          </p:cNvPicPr>
          <p:nvPr/>
        </p:nvPicPr>
        <p:blipFill>
          <a:blip r:embed="rId2"/>
          <a:srcRect l="807" r="1613" b="2339"/>
          <a:stretch>
            <a:fillRect/>
          </a:stretch>
        </p:blipFill>
        <p:spPr>
          <a:xfrm>
            <a:off x="6667500" y="1880235"/>
            <a:ext cx="5546725" cy="4184015"/>
          </a:xfrm>
          <a:prstGeom prst="rect">
            <a:avLst/>
          </a:prstGeom>
          <a:noFill/>
          <a:ln w="9525">
            <a:no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0063"/>
                                        </p:tgtEl>
                                        <p:attrNameLst>
                                          <p:attrName>style.visibility</p:attrName>
                                        </p:attrNameLst>
                                      </p:cBhvr>
                                      <p:to>
                                        <p:strVal val="visible"/>
                                      </p:to>
                                    </p:set>
                                    <p:animEffect transition="in" filter="blinds(horizontal)">
                                      <p:cBhvr>
                                        <p:cTn id="13" dur="2000"/>
                                        <p:tgtEl>
                                          <p:spTgt spid="130063"/>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2">
                                            <p:txEl>
                                              <p:pRg st="2" end="2"/>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strips(downLeft)">
                                      <p:cBhvr>
                                        <p:cTn id="30" dur="500"/>
                                        <p:tgtEl>
                                          <p:spTgt spid="2">
                                            <p:txEl>
                                              <p:pRg st="3" end="3"/>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4" end="4"/>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strips(down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strips(down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strips(downLeft)">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431" y="2159592"/>
            <a:ext cx="4237990" cy="460375"/>
          </a:xfrm>
          <a:prstGeom prst="rect">
            <a:avLst/>
          </a:prstGeom>
        </p:spPr>
        <p:txBody>
          <a:bodyPr wrap="none">
            <a:spAutoFit/>
          </a:bodyPr>
          <a:lstStyle/>
          <a:p>
            <a:r>
              <a:rPr lang="fr-FR" sz="2400" b="1" dirty="0">
                <a:solidFill>
                  <a:srgbClr val="C00000"/>
                </a:solidFill>
                <a:latin typeface="Times New Roman" panose="02020603050405020304" charset="0"/>
                <a:ea typeface="Times New Roman" panose="02020603050405020304" charset="0"/>
              </a:rPr>
              <a:t>b. </a:t>
            </a:r>
            <a:r>
              <a:rPr lang="fr-FR" sz="2400" b="1" dirty="0" err="1">
                <a:solidFill>
                  <a:srgbClr val="C00000"/>
                </a:solidFill>
                <a:latin typeface="Times New Roman" panose="02020603050405020304" charset="0"/>
                <a:ea typeface="Times New Roman" panose="02020603050405020304" charset="0"/>
              </a:rPr>
              <a:t>Cảnh</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mặt</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trời</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mọc</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trên</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biển</a:t>
            </a:r>
          </a:p>
        </p:txBody>
      </p:sp>
      <p:sp>
        <p:nvSpPr>
          <p:cNvPr id="6" name="TextBox 5"/>
          <p:cNvSpPr txBox="1"/>
          <p:nvPr/>
        </p:nvSpPr>
        <p:spPr>
          <a:xfrm>
            <a:off x="652145" y="2816860"/>
            <a:ext cx="5966460" cy="1529715"/>
          </a:xfrm>
          <a:prstGeom prst="rect">
            <a:avLst/>
          </a:prstGeom>
          <a:noFill/>
        </p:spPr>
        <p:txBody>
          <a:bodyPr wrap="square" rtlCol="0">
            <a:spAutoFit/>
          </a:bodyPr>
          <a:lstStyle/>
          <a:p>
            <a:pPr marL="342900" indent="-342900">
              <a:lnSpc>
                <a:spcPct val="130000"/>
              </a:lnSpc>
              <a:buFontTx/>
              <a:buChar char="-"/>
            </a:pPr>
            <a:r>
              <a:rPr lang="en-US" sz="2400" dirty="0" err="1">
                <a:latin typeface="Times New Roman" panose="02020603050405020304" charset="0"/>
                <a:cs typeface="Times New Roman" panose="02020603050405020304" charset="0"/>
              </a:rPr>
              <a:t>Vị</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trí</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quan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sát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đầu</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mũi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đảo</a:t>
            </a:r>
            <a:endParaRPr lang="en-US" sz="2400" dirty="0">
              <a:latin typeface="Times New Roman" panose="02020603050405020304" charset="0"/>
              <a:cs typeface="Times New Roman" panose="02020603050405020304" charset="0"/>
            </a:endParaRPr>
          </a:p>
          <a:p>
            <a:pPr marL="342900" indent="-342900">
              <a:lnSpc>
                <a:spcPct val="130000"/>
              </a:lnSpc>
              <a:buFontTx/>
              <a:buChar char="-"/>
            </a:pPr>
            <a:r>
              <a:rPr lang="en-US" sz="2400" dirty="0" err="1">
                <a:latin typeface="Times New Roman" panose="02020603050405020304" charset="0"/>
                <a:cs typeface="Times New Roman" panose="02020603050405020304" charset="0"/>
              </a:rPr>
              <a:t>Trình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từ</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miêu</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tả</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từ</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khái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quát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đến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cụ</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thể</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theo</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trình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tự</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không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gian</a:t>
            </a:r>
            <a:r>
              <a:rPr lang="en-US" sz="2400" dirty="0">
                <a:latin typeface="Times New Roman" panose="02020603050405020304" charset="0"/>
                <a:cs typeface="Times New Roman" panose="02020603050405020304" charset="0"/>
              </a:rPr>
              <a:t>.</a:t>
            </a:r>
          </a:p>
        </p:txBody>
      </p:sp>
      <p:sp>
        <p:nvSpPr>
          <p:cNvPr id="4" name="Text Box 3"/>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3" name="Text Box 2"/>
          <p:cNvSpPr txBox="1"/>
          <p:nvPr/>
        </p:nvSpPr>
        <p:spPr>
          <a:xfrm>
            <a:off x="457200" y="1419860"/>
            <a:ext cx="8502015" cy="460375"/>
          </a:xfrm>
          <a:prstGeom prst="rect">
            <a:avLst/>
          </a:prstGeom>
          <a:noFill/>
        </p:spPr>
        <p:txBody>
          <a:bodyPr wrap="square" rtlCol="0">
            <a:spAutoFit/>
          </a:bodyPr>
          <a:lstStyle/>
          <a:p>
            <a:r>
              <a:rPr lang="en-US" sz="2400" u="sng">
                <a:solidFill>
                  <a:srgbClr val="002060"/>
                </a:solidFill>
                <a:latin typeface="Times New Roman" panose="02020603050405020304" charset="0"/>
                <a:cs typeface="Times New Roman" panose="02020603050405020304" charset="0"/>
              </a:rPr>
              <a:t>2. VẺ ĐẸP THIÊN NHIÊN VÀ CON NGƯỜI TRÊN ĐẢO CÔ TÔ.</a:t>
            </a:r>
          </a:p>
        </p:txBody>
      </p:sp>
      <p:pic>
        <p:nvPicPr>
          <p:cNvPr id="5" name="Picture 4" descr="24543d88885ad073d25c1ff784677648"/>
          <p:cNvPicPr>
            <a:picLocks noChangeAspect="1"/>
          </p:cNvPicPr>
          <p:nvPr/>
        </p:nvPicPr>
        <p:blipFill>
          <a:blip r:embed="rId2"/>
          <a:stretch>
            <a:fillRect/>
          </a:stretch>
        </p:blipFill>
        <p:spPr>
          <a:xfrm>
            <a:off x="6792595" y="1979930"/>
            <a:ext cx="5260975" cy="37884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8470" y="2418080"/>
          <a:ext cx="11381740" cy="4242816"/>
        </p:xfrm>
        <a:graphic>
          <a:graphicData uri="http://schemas.openxmlformats.org/drawingml/2006/table">
            <a:tbl>
              <a:tblPr firstRow="1" firstCol="1" lastRow="1" lastCol="1" bandRow="1" bandCol="1">
                <a:tableStyleId>{5940675A-B579-460E-94D1-54222C63F5DA}</a:tableStyleId>
              </a:tblPr>
              <a:tblGrid>
                <a:gridCol w="1894840"/>
                <a:gridCol w="2982595"/>
                <a:gridCol w="1820545"/>
                <a:gridCol w="2341880"/>
                <a:gridCol w="2341880"/>
              </a:tblGrid>
              <a:tr h="314960">
                <a:tc gridSpan="3">
                  <a:txBody>
                    <a:bodyPr/>
                    <a:lstStyle/>
                    <a:p>
                      <a:pPr algn="ctr">
                        <a:lnSpc>
                          <a:spcPct val="115000"/>
                        </a:lnSpc>
                        <a:spcAft>
                          <a:spcPts val="0"/>
                        </a:spcAft>
                      </a:pPr>
                      <a:r>
                        <a:rPr lang="fr-FR" sz="1800" b="1" dirty="0" smtClean="0">
                          <a:effectLst/>
                          <a:latin typeface="Times New Roman" panose="02020603050405020304" charset="0"/>
                          <a:cs typeface="Times New Roman" panose="02020603050405020304" charset="0"/>
                        </a:rPr>
                        <a:t>Chi </a:t>
                      </a:r>
                      <a:r>
                        <a:rPr lang="fr-FR" sz="1800" b="1" dirty="0" err="1" smtClean="0">
                          <a:effectLst/>
                          <a:latin typeface="Times New Roman" panose="02020603050405020304" charset="0"/>
                          <a:cs typeface="Times New Roman" panose="02020603050405020304" charset="0"/>
                        </a:rPr>
                        <a:t>tiết</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miêu</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tả</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cảnh</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mặt</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trời</a:t>
                      </a:r>
                      <a:r>
                        <a:rPr lang="fr-FR" sz="1800" b="1" dirty="0" smtClean="0">
                          <a:effectLst/>
                          <a:latin typeface="Times New Roman" panose="02020603050405020304" charset="0"/>
                          <a:cs typeface="Times New Roman" panose="02020603050405020304" charset="0"/>
                        </a:rPr>
                        <a:t> </a:t>
                      </a:r>
                      <a:r>
                        <a:rPr lang="fr-FR" sz="1800" b="1" dirty="0" err="1" smtClean="0">
                          <a:effectLst/>
                          <a:latin typeface="Times New Roman" panose="02020603050405020304" charset="0"/>
                          <a:cs typeface="Times New Roman" panose="02020603050405020304" charset="0"/>
                        </a:rPr>
                        <a:t>mọc</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hMerge="1">
                  <a:txBody>
                    <a:bodyPr/>
                    <a:lstStyle/>
                    <a:p>
                      <a:endParaRPr lang="en-US"/>
                    </a:p>
                  </a:txBody>
                  <a:tcPr/>
                </a:tc>
                <a:tc hMerge="1">
                  <a:txBody>
                    <a:bodyPr/>
                    <a:lstStyle/>
                    <a:p>
                      <a:endParaRPr lang="en-US"/>
                    </a:p>
                  </a:txBody>
                  <a:tcPr/>
                </a:tc>
                <a:tc rowSpan="2">
                  <a:txBody>
                    <a:bodyPr/>
                    <a:lstStyle/>
                    <a:p>
                      <a:pPr algn="ctr">
                        <a:lnSpc>
                          <a:spcPts val="1200"/>
                        </a:lnSpc>
                        <a:spcAft>
                          <a:spcPts val="0"/>
                        </a:spcAft>
                      </a:pPr>
                      <a:endParaRPr lang="fr-FR" sz="1800" b="1" dirty="0" smtClean="0">
                        <a:effectLst/>
                        <a:latin typeface="Times New Roman" panose="02020603050405020304" charset="0"/>
                        <a:cs typeface="Times New Roman" panose="02020603050405020304" charset="0"/>
                      </a:endParaRPr>
                    </a:p>
                    <a:p>
                      <a:pPr algn="ctr">
                        <a:lnSpc>
                          <a:spcPct val="100000"/>
                        </a:lnSpc>
                        <a:spcAft>
                          <a:spcPts val="0"/>
                        </a:spcAft>
                      </a:pPr>
                      <a:r>
                        <a:rPr lang="fr-FR" sz="1800" b="1" dirty="0" err="1" smtClean="0">
                          <a:effectLst/>
                          <a:latin typeface="Times New Roman" panose="02020603050405020304" charset="0"/>
                          <a:cs typeface="Times New Roman" panose="02020603050405020304" charset="0"/>
                        </a:rPr>
                        <a:t>Nhận</a:t>
                      </a:r>
                      <a:r>
                        <a:rPr lang="fr-FR" sz="1800" b="1" baseline="0" dirty="0" smtClean="0">
                          <a:effectLst/>
                          <a:latin typeface="Times New Roman" panose="02020603050405020304" charset="0"/>
                          <a:cs typeface="Times New Roman" panose="02020603050405020304" charset="0"/>
                        </a:rPr>
                        <a:t> </a:t>
                      </a:r>
                      <a:r>
                        <a:rPr lang="fr-FR" sz="1800" b="1" baseline="0" dirty="0" err="1" smtClean="0">
                          <a:effectLst/>
                          <a:latin typeface="Times New Roman" panose="02020603050405020304" charset="0"/>
                          <a:cs typeface="Times New Roman" panose="02020603050405020304" charset="0"/>
                        </a:rPr>
                        <a:t>xét</a:t>
                      </a:r>
                      <a:r>
                        <a:rPr lang="fr-FR" sz="1800" b="1" baseline="0" dirty="0" smtClean="0">
                          <a:effectLst/>
                          <a:latin typeface="Times New Roman" panose="02020603050405020304" charset="0"/>
                          <a:cs typeface="Times New Roman" panose="02020603050405020304" charset="0"/>
                        </a:rPr>
                        <a:t> </a:t>
                      </a:r>
                    </a:p>
                    <a:p>
                      <a:pPr algn="ctr">
                        <a:lnSpc>
                          <a:spcPct val="100000"/>
                        </a:lnSpc>
                        <a:spcAft>
                          <a:spcPts val="0"/>
                        </a:spcAft>
                      </a:pPr>
                      <a:r>
                        <a:rPr lang="fr-FR" sz="1800" b="1" baseline="0" dirty="0" err="1" smtClean="0">
                          <a:effectLst/>
                          <a:latin typeface="Times New Roman" panose="02020603050405020304" charset="0"/>
                          <a:ea typeface="Times New Roman" panose="02020603050405020304" charset="0"/>
                          <a:cs typeface="Times New Roman" panose="02020603050405020304" charset="0"/>
                        </a:rPr>
                        <a:t>về</a:t>
                      </a:r>
                      <a:r>
                        <a:rPr lang="fr-FR" sz="1800" b="1" baseline="0" dirty="0" smtClean="0">
                          <a:effectLst/>
                          <a:latin typeface="Times New Roman" panose="02020603050405020304" charset="0"/>
                          <a:ea typeface="Times New Roman" panose="02020603050405020304" charset="0"/>
                          <a:cs typeface="Times New Roman" panose="02020603050405020304" charset="0"/>
                        </a:rPr>
                        <a:t> </a:t>
                      </a:r>
                      <a:r>
                        <a:rPr lang="fr-FR" sz="1800" b="1" baseline="0" dirty="0" err="1" smtClean="0">
                          <a:effectLst/>
                          <a:latin typeface="Times New Roman" panose="02020603050405020304" charset="0"/>
                          <a:ea typeface="Times New Roman" panose="02020603050405020304" charset="0"/>
                          <a:cs typeface="Times New Roman" panose="02020603050405020304" charset="0"/>
                        </a:rPr>
                        <a:t>nghệ</a:t>
                      </a:r>
                      <a:r>
                        <a:rPr lang="fr-FR" sz="1800" b="1" baseline="0" dirty="0" smtClean="0">
                          <a:effectLst/>
                          <a:latin typeface="Times New Roman" panose="02020603050405020304" charset="0"/>
                          <a:ea typeface="Times New Roman" panose="02020603050405020304" charset="0"/>
                          <a:cs typeface="Times New Roman" panose="02020603050405020304" charset="0"/>
                        </a:rPr>
                        <a:t> </a:t>
                      </a:r>
                      <a:r>
                        <a:rPr lang="fr-FR" sz="1800" b="1" baseline="0" dirty="0" err="1" smtClean="0">
                          <a:effectLst/>
                          <a:latin typeface="Times New Roman" panose="02020603050405020304" charset="0"/>
                          <a:ea typeface="Times New Roman" panose="02020603050405020304" charset="0"/>
                          <a:cs typeface="Times New Roman" panose="02020603050405020304" charset="0"/>
                        </a:rPr>
                        <a:t>thuật</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rowSpan="2">
                  <a:txBody>
                    <a:bodyPr/>
                    <a:lstStyle/>
                    <a:p>
                      <a:pPr algn="ctr">
                        <a:lnSpc>
                          <a:spcPct val="115000"/>
                        </a:lnSpc>
                        <a:spcAft>
                          <a:spcPts val="0"/>
                        </a:spcAft>
                      </a:pPr>
                      <a:r>
                        <a:rPr lang="fr-FR" sz="1800" b="1" dirty="0" err="1">
                          <a:effectLst/>
                          <a:latin typeface="Times New Roman" panose="02020603050405020304" charset="0"/>
                          <a:cs typeface="Times New Roman" panose="02020603050405020304" charset="0"/>
                        </a:rPr>
                        <a:t>Cảm</a:t>
                      </a:r>
                      <a:r>
                        <a:rPr lang="fr-FR" sz="1800" b="1" dirty="0">
                          <a:effectLst/>
                          <a:latin typeface="Times New Roman" panose="02020603050405020304" charset="0"/>
                          <a:cs typeface="Times New Roman" panose="02020603050405020304" charset="0"/>
                        </a:rPr>
                        <a:t> </a:t>
                      </a:r>
                      <a:r>
                        <a:rPr lang="fr-FR" sz="1800" b="1" dirty="0" err="1">
                          <a:effectLst/>
                          <a:latin typeface="Times New Roman" panose="02020603050405020304" charset="0"/>
                          <a:cs typeface="Times New Roman" panose="02020603050405020304" charset="0"/>
                        </a:rPr>
                        <a:t>nhận</a:t>
                      </a:r>
                      <a:r>
                        <a:rPr lang="fr-FR" sz="1800" b="1" dirty="0">
                          <a:effectLst/>
                          <a:latin typeface="Times New Roman" panose="02020603050405020304" charset="0"/>
                          <a:cs typeface="Times New Roman" panose="02020603050405020304" charset="0"/>
                        </a:rPr>
                        <a:t> </a:t>
                      </a:r>
                      <a:r>
                        <a:rPr lang="fr-FR" sz="1800" b="1" dirty="0" err="1">
                          <a:effectLst/>
                          <a:latin typeface="Times New Roman" panose="02020603050405020304" charset="0"/>
                          <a:cs typeface="Times New Roman" panose="02020603050405020304" charset="0"/>
                        </a:rPr>
                        <a:t>về</a:t>
                      </a:r>
                      <a:r>
                        <a:rPr lang="fr-FR" sz="1800" b="1" dirty="0">
                          <a:effectLst/>
                          <a:latin typeface="Times New Roman" panose="02020603050405020304" charset="0"/>
                          <a:cs typeface="Times New Roman" panose="02020603050405020304" charset="0"/>
                        </a:rPr>
                        <a:t> </a:t>
                      </a:r>
                      <a:r>
                        <a:rPr lang="fr-FR" sz="1800" b="1" dirty="0" err="1">
                          <a:effectLst/>
                          <a:latin typeface="Times New Roman" panose="02020603050405020304" charset="0"/>
                          <a:cs typeface="Times New Roman" panose="02020603050405020304" charset="0"/>
                        </a:rPr>
                        <a:t>vẻ</a:t>
                      </a:r>
                      <a:r>
                        <a:rPr lang="fr-FR" sz="1800" b="1" dirty="0">
                          <a:effectLst/>
                          <a:latin typeface="Times New Roman" panose="02020603050405020304" charset="0"/>
                          <a:cs typeface="Times New Roman" panose="02020603050405020304" charset="0"/>
                        </a:rPr>
                        <a:t> </a:t>
                      </a:r>
                      <a:r>
                        <a:rPr lang="fr-FR" sz="1800" b="1" dirty="0" err="1">
                          <a:effectLst/>
                          <a:latin typeface="Times New Roman" panose="02020603050405020304" charset="0"/>
                          <a:cs typeface="Times New Roman" panose="02020603050405020304" charset="0"/>
                        </a:rPr>
                        <a:t>đẹp</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r>
              <a:tr h="457200">
                <a:tc>
                  <a:txBody>
                    <a:bodyPr/>
                    <a:lstStyle/>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r>
                        <a:rPr lang="en-US" sz="1800" b="1" dirty="0" err="1" smtClean="0">
                          <a:effectLst/>
                          <a:latin typeface="Times New Roman" panose="02020603050405020304" charset="0"/>
                          <a:ea typeface="Times New Roman" panose="02020603050405020304" charset="0"/>
                          <a:cs typeface="Times New Roman" panose="02020603050405020304" charset="0"/>
                        </a:rPr>
                        <a:t>Trước</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r>
                        <a:rPr lang="en-US" sz="1800" b="1" dirty="0" err="1" smtClean="0">
                          <a:effectLst/>
                          <a:latin typeface="Times New Roman" panose="02020603050405020304" charset="0"/>
                          <a:ea typeface="Times New Roman" panose="02020603050405020304" charset="0"/>
                          <a:cs typeface="Times New Roman" panose="02020603050405020304" charset="0"/>
                        </a:rPr>
                        <a:t>Trong</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endParaRPr lang="en-US" sz="1800" b="1" dirty="0" smtClean="0">
                        <a:effectLst/>
                        <a:latin typeface="Times New Roman" panose="02020603050405020304" charset="0"/>
                        <a:ea typeface="Times New Roman" panose="02020603050405020304" charset="0"/>
                        <a:cs typeface="Times New Roman" panose="02020603050405020304" charset="0"/>
                      </a:endParaRPr>
                    </a:p>
                    <a:p>
                      <a:pPr algn="ctr">
                        <a:lnSpc>
                          <a:spcPts val="1200"/>
                        </a:lnSpc>
                        <a:spcAft>
                          <a:spcPts val="0"/>
                        </a:spcAft>
                      </a:pPr>
                      <a:r>
                        <a:rPr lang="en-US" sz="1800" b="1" dirty="0" err="1" smtClean="0">
                          <a:effectLst/>
                          <a:latin typeface="Times New Roman" panose="02020603050405020304" charset="0"/>
                          <a:ea typeface="Times New Roman" panose="02020603050405020304" charset="0"/>
                          <a:cs typeface="Times New Roman" panose="02020603050405020304" charset="0"/>
                        </a:rPr>
                        <a:t>Sau</a:t>
                      </a:r>
                      <a:endParaRPr lang="en-US" sz="1800" b="1"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vMerge="1">
                  <a:txBody>
                    <a:bodyPr/>
                    <a:lstStyle/>
                    <a:p>
                      <a:endParaRPr lang="en-US"/>
                    </a:p>
                  </a:txBody>
                  <a:tcPr/>
                </a:tc>
                <a:tc vMerge="1">
                  <a:txBody>
                    <a:bodyPr/>
                    <a:lstStyle/>
                    <a:p>
                      <a:endParaRPr lang="en-US"/>
                    </a:p>
                  </a:txBody>
                  <a:tcPr/>
                </a:tc>
              </a:tr>
              <a:tr h="3464560">
                <a:tc>
                  <a:txBody>
                    <a:bodyPr/>
                    <a:lstStyle/>
                    <a:p>
                      <a:pPr algn="just">
                        <a:lnSpc>
                          <a:spcPct val="115000"/>
                        </a:lnSpc>
                        <a:spcAft>
                          <a:spcPts val="0"/>
                        </a:spcAft>
                      </a:pPr>
                      <a:r>
                        <a:rPr lang="fr-FR" sz="1800" dirty="0">
                          <a:effectLst/>
                          <a:latin typeface="Times New Roman" panose="02020603050405020304" charset="0"/>
                          <a:cs typeface="Times New Roman" panose="02020603050405020304" charset="0"/>
                        </a:rPr>
                        <a:t> </a:t>
                      </a:r>
                      <a:endParaRPr lang="en-US" sz="1800"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just">
                        <a:lnSpc>
                          <a:spcPct val="115000"/>
                        </a:lnSpc>
                        <a:spcAft>
                          <a:spcPts val="0"/>
                        </a:spcAft>
                      </a:pPr>
                      <a:r>
                        <a:rPr lang="fr-FR" sz="1800" dirty="0">
                          <a:effectLst/>
                          <a:latin typeface="Times New Roman" panose="02020603050405020304" charset="0"/>
                          <a:cs typeface="Times New Roman" panose="02020603050405020304" charset="0"/>
                        </a:rPr>
                        <a:t> </a:t>
                      </a:r>
                      <a:endParaRPr lang="en-US" sz="1800"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just">
                        <a:lnSpc>
                          <a:spcPct val="115000"/>
                        </a:lnSpc>
                        <a:spcAft>
                          <a:spcPts val="0"/>
                        </a:spcAft>
                      </a:pPr>
                      <a:r>
                        <a:rPr lang="fr-FR" sz="1800" dirty="0">
                          <a:effectLst/>
                          <a:latin typeface="Times New Roman" panose="02020603050405020304" charset="0"/>
                          <a:cs typeface="Times New Roman" panose="02020603050405020304" charset="0"/>
                        </a:rPr>
                        <a:t> </a:t>
                      </a:r>
                      <a:endParaRPr lang="fr-FR" sz="1800" dirty="0" smtClean="0">
                        <a:effectLst/>
                        <a:latin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p>
                      <a:pPr algn="just">
                        <a:lnSpc>
                          <a:spcPct val="115000"/>
                        </a:lnSpc>
                        <a:spcAft>
                          <a:spcPts val="0"/>
                        </a:spcAft>
                      </a:pPr>
                      <a:endParaRPr lang="fr-FR" sz="1800" dirty="0" smtClean="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just">
                        <a:lnSpc>
                          <a:spcPct val="115000"/>
                        </a:lnSpc>
                        <a:spcAft>
                          <a:spcPts val="0"/>
                        </a:spcAft>
                      </a:pPr>
                      <a:r>
                        <a:rPr lang="fr-FR" sz="1800" dirty="0">
                          <a:effectLst/>
                          <a:latin typeface="Times New Roman" panose="02020603050405020304" charset="0"/>
                          <a:cs typeface="Times New Roman" panose="02020603050405020304" charset="0"/>
                        </a:rPr>
                        <a:t> </a:t>
                      </a:r>
                      <a:endParaRPr lang="en-US" sz="1800"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c>
                  <a:txBody>
                    <a:bodyPr/>
                    <a:lstStyle/>
                    <a:p>
                      <a:pPr algn="just">
                        <a:lnSpc>
                          <a:spcPct val="115000"/>
                        </a:lnSpc>
                        <a:spcAft>
                          <a:spcPts val="0"/>
                        </a:spcAft>
                      </a:pPr>
                      <a:r>
                        <a:rPr lang="fr-FR" sz="1800" dirty="0">
                          <a:effectLst/>
                          <a:latin typeface="Times New Roman" panose="02020603050405020304" charset="0"/>
                          <a:cs typeface="Times New Roman" panose="02020603050405020304" charset="0"/>
                        </a:rPr>
                        <a:t> </a:t>
                      </a:r>
                      <a:endParaRPr lang="en-US" sz="1800" dirty="0">
                        <a:effectLst/>
                        <a:latin typeface="Times New Roman" panose="02020603050405020304" charset="0"/>
                        <a:ea typeface="Times New Roman" panose="02020603050405020304" charset="0"/>
                        <a:cs typeface="Times New Roman" panose="02020603050405020304" charset="0"/>
                      </a:endParaRPr>
                    </a:p>
                  </a:txBody>
                  <a:tcPr marL="51435" marR="51435" marT="0" marB="0"/>
                </a:tc>
              </a:tr>
            </a:tbl>
          </a:graphicData>
        </a:graphic>
      </p:graphicFrame>
      <p:sp>
        <p:nvSpPr>
          <p:cNvPr id="2" name="Text Box 1"/>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3" name="Text Box 2"/>
          <p:cNvSpPr txBox="1"/>
          <p:nvPr/>
        </p:nvSpPr>
        <p:spPr>
          <a:xfrm>
            <a:off x="457200" y="1419860"/>
            <a:ext cx="8502015" cy="460375"/>
          </a:xfrm>
          <a:prstGeom prst="rect">
            <a:avLst/>
          </a:prstGeom>
          <a:noFill/>
        </p:spPr>
        <p:txBody>
          <a:bodyPr wrap="square" rtlCol="0">
            <a:spAutoFit/>
          </a:bodyPr>
          <a:lstStyle/>
          <a:p>
            <a:r>
              <a:rPr lang="en-US" sz="2400" u="sng">
                <a:solidFill>
                  <a:srgbClr val="002060"/>
                </a:solidFill>
                <a:latin typeface="Times New Roman" panose="02020603050405020304" charset="0"/>
                <a:cs typeface="Times New Roman" panose="02020603050405020304" charset="0"/>
              </a:rPr>
              <a:t>2. VẺ ĐẸP THIÊN NHIÊN VÀ CON NGƯỜI TRÊN ĐẢO CÔ TÔ.</a:t>
            </a:r>
          </a:p>
        </p:txBody>
      </p:sp>
      <p:sp>
        <p:nvSpPr>
          <p:cNvPr id="5" name="Rectangle 4"/>
          <p:cNvSpPr/>
          <p:nvPr/>
        </p:nvSpPr>
        <p:spPr>
          <a:xfrm>
            <a:off x="683546" y="1880192"/>
            <a:ext cx="4237990" cy="460375"/>
          </a:xfrm>
          <a:prstGeom prst="rect">
            <a:avLst/>
          </a:prstGeom>
        </p:spPr>
        <p:txBody>
          <a:bodyPr wrap="none">
            <a:spAutoFit/>
          </a:bodyPr>
          <a:lstStyle/>
          <a:p>
            <a:r>
              <a:rPr lang="fr-FR" sz="2400" b="1" dirty="0">
                <a:solidFill>
                  <a:srgbClr val="C00000"/>
                </a:solidFill>
                <a:latin typeface="Times New Roman" panose="02020603050405020304" charset="0"/>
                <a:ea typeface="Times New Roman" panose="02020603050405020304" charset="0"/>
              </a:rPr>
              <a:t>b. </a:t>
            </a:r>
            <a:r>
              <a:rPr lang="fr-FR" sz="2400" b="1" dirty="0" err="1">
                <a:solidFill>
                  <a:srgbClr val="C00000"/>
                </a:solidFill>
                <a:latin typeface="Times New Roman" panose="02020603050405020304" charset="0"/>
                <a:ea typeface="Times New Roman" panose="02020603050405020304" charset="0"/>
              </a:rPr>
              <a:t>Cảnh</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mặt</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trời</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mọc</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trên</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biển</a:t>
            </a:r>
          </a:p>
        </p:txBody>
      </p:sp>
      <p:sp>
        <p:nvSpPr>
          <p:cNvPr id="6" name="Rectangle 5"/>
          <p:cNvSpPr/>
          <p:nvPr/>
        </p:nvSpPr>
        <p:spPr>
          <a:xfrm>
            <a:off x="683260" y="3520440"/>
            <a:ext cx="1484630" cy="1754326"/>
          </a:xfrm>
          <a:prstGeom prst="rect">
            <a:avLst/>
          </a:prstGeom>
        </p:spPr>
        <p:txBody>
          <a:bodyPr wrap="square">
            <a:spAutoFit/>
          </a:bodyPr>
          <a:lstStyle/>
          <a:p>
            <a:pPr algn="l"/>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Chân</a:t>
            </a:r>
            <a:r>
              <a:rPr lang="fr-FR" dirty="0">
                <a:latin typeface="Times New Roman" panose="02020603050405020304" charset="0"/>
                <a:ea typeface="Times New Roman" panose="02020603050405020304" charset="0"/>
              </a:rPr>
              <a:t> </a:t>
            </a:r>
            <a:r>
              <a:rPr lang="fr-FR" dirty="0" err="1" smtClean="0">
                <a:latin typeface="Times New Roman" panose="02020603050405020304" charset="0"/>
                <a:ea typeface="Times New Roman" panose="02020603050405020304" charset="0"/>
              </a:rPr>
              <a:t>trời</a:t>
            </a:r>
            <a:r>
              <a:rPr lang="fr-FR" dirty="0" smtClean="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ngấn</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bể</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sạch</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như</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một</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tấm</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kính</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lau</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hết</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mây</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hết</a:t>
            </a:r>
            <a:r>
              <a:rPr lang="fr-FR" dirty="0">
                <a:latin typeface="Times New Roman" panose="02020603050405020304" charset="0"/>
                <a:ea typeface="Times New Roman" panose="02020603050405020304" charset="0"/>
              </a:rPr>
              <a:t> </a:t>
            </a:r>
            <a:r>
              <a:rPr lang="fr-FR" dirty="0" err="1">
                <a:latin typeface="Times New Roman" panose="02020603050405020304" charset="0"/>
                <a:ea typeface="Times New Roman" panose="02020603050405020304" charset="0"/>
              </a:rPr>
              <a:t>bụi</a:t>
            </a:r>
            <a:r>
              <a:rPr lang="fr-FR" dirty="0">
                <a:latin typeface="Times New Roman" panose="02020603050405020304" charset="0"/>
                <a:ea typeface="Times New Roman" panose="02020603050405020304" charset="0"/>
              </a:rPr>
              <a:t>.</a:t>
            </a:r>
            <a:endParaRPr lang="en-US" dirty="0"/>
          </a:p>
        </p:txBody>
      </p:sp>
      <p:sp>
        <p:nvSpPr>
          <p:cNvPr id="7" name="Rectangle 6"/>
          <p:cNvSpPr/>
          <p:nvPr/>
        </p:nvSpPr>
        <p:spPr>
          <a:xfrm>
            <a:off x="2578100" y="3425190"/>
            <a:ext cx="2498725" cy="3138170"/>
          </a:xfrm>
          <a:prstGeom prst="rect">
            <a:avLst/>
          </a:prstGeom>
        </p:spPr>
        <p:txBody>
          <a:bodyPr wrap="square">
            <a:spAutoFit/>
          </a:bodyPr>
          <a:lstStyle/>
          <a:p>
            <a:pPr algn="just"/>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Mặt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trời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nhô</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cao</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tròn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trĩnh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phúc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hậu</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như</a:t>
            </a:r>
            <a:r>
              <a:rPr lang="fr-FR" dirty="0">
                <a:latin typeface="Times New Roman" panose="02020603050405020304" charset="0"/>
                <a:cs typeface="Times New Roman" panose="02020603050405020304" charset="0"/>
              </a:rPr>
              <a:t> </a:t>
            </a:r>
            <a:r>
              <a:rPr lang="fr-FR" dirty="0" err="1" smtClean="0">
                <a:latin typeface="Times New Roman" panose="02020603050405020304" charset="0"/>
                <a:cs typeface="Times New Roman" panose="02020603050405020304" charset="0"/>
              </a:rPr>
              <a:t>lòng</a:t>
            </a:r>
            <a:r>
              <a:rPr lang="fr-FR" dirty="0" smtClean="0">
                <a:latin typeface="Times New Roman" panose="02020603050405020304" charset="0"/>
                <a:cs typeface="Times New Roman" panose="02020603050405020304" charset="0"/>
              </a:rPr>
              <a:t> </a:t>
            </a:r>
            <a:r>
              <a:rPr lang="fr-FR" dirty="0" err="1" smtClean="0">
                <a:latin typeface="Times New Roman" panose="02020603050405020304" charset="0"/>
                <a:cs typeface="Times New Roman" panose="02020603050405020304" charset="0"/>
              </a:rPr>
              <a:t>đỏ</a:t>
            </a:r>
            <a:r>
              <a:rPr lang="fr-FR" dirty="0" smtClean="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quả</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trứng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thiên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nhiên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đầy</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đặn</a:t>
            </a:r>
            <a:r>
              <a:rPr lang="fr-FR"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a:p>
            <a:pPr algn="just"/>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Quả</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trứng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hồng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hào</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thăm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thẳm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và</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đường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bệ</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đặt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một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mâm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bạc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đường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kính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mâm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rộng</a:t>
            </a:r>
            <a:r>
              <a:rPr lang="fr-FR" dirty="0">
                <a:latin typeface="Times New Roman" panose="02020603050405020304" charset="0"/>
                <a:cs typeface="Times New Roman" panose="02020603050405020304" charset="0"/>
              </a:rPr>
              <a:t>... y </a:t>
            </a:r>
            <a:r>
              <a:rPr lang="fr-FR" dirty="0" err="1">
                <a:latin typeface="Times New Roman" panose="02020603050405020304" charset="0"/>
                <a:cs typeface="Times New Roman" panose="02020603050405020304" charset="0"/>
              </a:rPr>
              <a:t>như</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một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mâm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lễ</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phẩm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tiến</a:t>
            </a:r>
            <a:r>
              <a:rPr lang="fr-FR" dirty="0">
                <a:latin typeface="Times New Roman" panose="02020603050405020304" charset="0"/>
                <a:cs typeface="Times New Roman" panose="02020603050405020304" charset="0"/>
              </a:rPr>
              <a:t> ra </a:t>
            </a:r>
            <a:r>
              <a:rPr lang="fr-FR" dirty="0" err="1">
                <a:latin typeface="Times New Roman" panose="02020603050405020304" charset="0"/>
                <a:cs typeface="Times New Roman" panose="02020603050405020304" charset="0"/>
              </a:rPr>
              <a:t>từ</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trong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bình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minh</a:t>
            </a:r>
            <a:r>
              <a:rPr lang="fr-FR"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sp>
        <p:nvSpPr>
          <p:cNvPr id="8" name="Rectangle 7"/>
          <p:cNvSpPr/>
          <p:nvPr/>
        </p:nvSpPr>
        <p:spPr>
          <a:xfrm>
            <a:off x="5590997" y="3520621"/>
            <a:ext cx="1391902" cy="2031325"/>
          </a:xfrm>
          <a:prstGeom prst="rect">
            <a:avLst/>
          </a:prstGeom>
        </p:spPr>
        <p:txBody>
          <a:bodyPr wrap="square">
            <a:spAutoFit/>
          </a:bodyPr>
          <a:lstStyle/>
          <a:p>
            <a:pPr algn="l"/>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Vài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chiếc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nhạn</a:t>
            </a:r>
            <a:r>
              <a:rPr lang="fr-FR" dirty="0">
                <a:latin typeface="Times New Roman" panose="02020603050405020304" charset="0"/>
                <a:cs typeface="Times New Roman" panose="02020603050405020304" charset="0"/>
              </a:rPr>
              <a:t> chao </a:t>
            </a:r>
            <a:r>
              <a:rPr lang="fr-FR" dirty="0" err="1">
                <a:latin typeface="Times New Roman" panose="02020603050405020304" charset="0"/>
                <a:cs typeface="Times New Roman" panose="02020603050405020304" charset="0"/>
              </a:rPr>
              <a:t>đi</a:t>
            </a:r>
            <a:r>
              <a:rPr lang="fr-FR" dirty="0">
                <a:latin typeface="Times New Roman" panose="02020603050405020304" charset="0"/>
                <a:cs typeface="Times New Roman" panose="02020603050405020304" charset="0"/>
              </a:rPr>
              <a:t> chao </a:t>
            </a:r>
            <a:r>
              <a:rPr lang="fr-FR" dirty="0" err="1">
                <a:latin typeface="Times New Roman" panose="02020603050405020304" charset="0"/>
                <a:cs typeface="Times New Roman" panose="02020603050405020304" charset="0"/>
              </a:rPr>
              <a:t>lại</a:t>
            </a:r>
            <a:r>
              <a:rPr lang="fr-FR"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a:p>
            <a:pPr algn="l"/>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Một</a:t>
            </a:r>
            <a:r>
              <a:rPr lang="fr-FR" dirty="0">
                <a:latin typeface="Times New Roman" panose="02020603050405020304" charset="0"/>
                <a:cs typeface="Times New Roman" panose="02020603050405020304" charset="0"/>
              </a:rPr>
              <a:t> con </a:t>
            </a:r>
            <a:r>
              <a:rPr lang="fr-FR" dirty="0" err="1">
                <a:latin typeface="Times New Roman" panose="02020603050405020304" charset="0"/>
                <a:cs typeface="Times New Roman" panose="02020603050405020304" charset="0"/>
              </a:rPr>
              <a:t>chim</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hải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âu</a:t>
            </a:r>
            <a:r>
              <a:rPr lang="fr-FR" dirty="0">
                <a:latin typeface="Times New Roman" panose="02020603050405020304" charset="0"/>
                <a:cs typeface="Times New Roman" panose="02020603050405020304" charset="0"/>
              </a:rPr>
              <a:t> là </a:t>
            </a:r>
            <a:r>
              <a:rPr lang="fr-FR" dirty="0" err="1">
                <a:latin typeface="Times New Roman" panose="02020603050405020304" charset="0"/>
                <a:cs typeface="Times New Roman" panose="02020603050405020304" charset="0"/>
              </a:rPr>
              <a:t>là</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nhịp</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cánh</a:t>
            </a:r>
            <a:r>
              <a:rPr lang="fr-FR"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sp>
        <p:nvSpPr>
          <p:cNvPr id="9" name="Rectangle 8"/>
          <p:cNvSpPr/>
          <p:nvPr/>
        </p:nvSpPr>
        <p:spPr>
          <a:xfrm>
            <a:off x="7331710" y="3425190"/>
            <a:ext cx="2092325" cy="3271520"/>
          </a:xfrm>
          <a:prstGeom prst="rect">
            <a:avLst/>
          </a:prstGeom>
        </p:spPr>
        <p:txBody>
          <a:bodyPr wrap="square">
            <a:spAutoFit/>
          </a:bodyPr>
          <a:lstStyle/>
          <a:p>
            <a:pPr algn="just">
              <a:lnSpc>
                <a:spcPct val="115000"/>
              </a:lnSpc>
            </a:pP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Dựng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nhiều</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hình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ảnh</a:t>
            </a:r>
            <a:r>
              <a:rPr lang="fr-FR"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so</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sánh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mới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lạ</a:t>
            </a:r>
            <a:endParaRPr lang="en-US" dirty="0">
              <a:latin typeface="Times New Roman" panose="02020603050405020304" charset="0"/>
              <a:cs typeface="Times New Roman" panose="02020603050405020304" charset="0"/>
            </a:endParaRPr>
          </a:p>
          <a:p>
            <a:pPr algn="just">
              <a:lnSpc>
                <a:spcPct val="115000"/>
              </a:lnSpc>
            </a:pP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Sử</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dụng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từ</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ngữ</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chính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xác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chọn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lọc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độc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đáo</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gợi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hình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gợi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cảm</a:t>
            </a:r>
            <a:endParaRPr lang="en-US" dirty="0">
              <a:latin typeface="Times New Roman" panose="02020603050405020304" charset="0"/>
              <a:cs typeface="Times New Roman" panose="02020603050405020304" charset="0"/>
            </a:endParaRPr>
          </a:p>
          <a:p>
            <a:pPr algn="just">
              <a:lnSpc>
                <a:spcPct val="115000"/>
              </a:lnSpc>
            </a:pPr>
            <a:r>
              <a:rPr lang="fr-FR" dirty="0">
                <a:latin typeface="Times New Roman" panose="02020603050405020304" charset="0"/>
                <a:cs typeface="Times New Roman" panose="02020603050405020304" charset="0"/>
              </a:rPr>
              <a:t>-&gt; </a:t>
            </a:r>
            <a:r>
              <a:rPr lang="fr-FR" dirty="0" err="1">
                <a:latin typeface="Times New Roman" panose="02020603050405020304" charset="0"/>
                <a:cs typeface="Times New Roman" panose="02020603050405020304" charset="0"/>
              </a:rPr>
              <a:t>Thể</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hiện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tài</a:t>
            </a:r>
            <a:r>
              <a:rPr lang="fr-FR"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quan</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sát</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miêu</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tả</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sử</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dụng</a:t>
            </a:r>
            <a:r>
              <a:rPr lang="fr-FR"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ngôn</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ngữ</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điêu</a:t>
            </a:r>
            <a:r>
              <a:rPr lang="fr-FR" u="sng" dirty="0">
                <a:latin typeface="Times New Roman" panose="02020603050405020304" charset="0"/>
                <a:cs typeface="Times New Roman" panose="02020603050405020304" charset="0"/>
              </a:rPr>
              <a:t> </a:t>
            </a:r>
            <a:r>
              <a:rPr lang="fr-FR" u="sng" dirty="0" err="1">
                <a:latin typeface="Times New Roman" panose="02020603050405020304" charset="0"/>
                <a:cs typeface="Times New Roman" panose="02020603050405020304" charset="0"/>
              </a:rPr>
              <a:t>luyện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của</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nhà</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văn</a:t>
            </a:r>
            <a:r>
              <a:rPr lang="fr-FR" dirty="0">
                <a:latin typeface="Times New Roman" panose="02020603050405020304" charset="0"/>
                <a:cs typeface="Times New Roman" panose="02020603050405020304" charset="0"/>
              </a:rPr>
              <a:t>.</a:t>
            </a:r>
            <a:endParaRPr lang="en-US" dirty="0">
              <a:latin typeface="Times New Roman" panose="02020603050405020304" charset="0"/>
              <a:ea typeface="Times New Roman" panose="02020603050405020304" charset="0"/>
              <a:cs typeface="Times New Roman" panose="02020603050405020304" charset="0"/>
            </a:endParaRPr>
          </a:p>
        </p:txBody>
      </p:sp>
      <p:sp>
        <p:nvSpPr>
          <p:cNvPr id="10" name="Rectangle 9"/>
          <p:cNvSpPr/>
          <p:nvPr/>
        </p:nvSpPr>
        <p:spPr>
          <a:xfrm>
            <a:off x="9888220" y="3520440"/>
            <a:ext cx="1640840" cy="2862322"/>
          </a:xfrm>
          <a:prstGeom prst="rect">
            <a:avLst/>
          </a:prstGeom>
        </p:spPr>
        <p:txBody>
          <a:bodyPr wrap="square">
            <a:spAutoFit/>
          </a:bodyPr>
          <a:lstStyle/>
          <a:p>
            <a:pPr algn="l"/>
            <a:r>
              <a:rPr lang="fr-FR" dirty="0" smtClean="0">
                <a:latin typeface="Times New Roman" panose="02020603050405020304" charset="0"/>
                <a:cs typeface="Times New Roman" panose="02020603050405020304" charset="0"/>
              </a:rPr>
              <a:t>=&gt;</a:t>
            </a:r>
            <a:r>
              <a:rPr lang="fr-FR" dirty="0" err="1" smtClean="0">
                <a:latin typeface="Times New Roman" panose="02020603050405020304" charset="0"/>
                <a:cs typeface="Times New Roman" panose="02020603050405020304" charset="0"/>
              </a:rPr>
              <a:t>Bức</a:t>
            </a:r>
            <a:r>
              <a:rPr lang="fr-FR" dirty="0" smtClean="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tranh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thiên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nhiên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tuyệt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đẹp</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rực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rỡ</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tráng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lệ</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Cảnh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mặt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trời</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mọc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được</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đặt</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trong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khung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cảnh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rộng</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lớn</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bao</a:t>
            </a:r>
            <a:r>
              <a:rPr lang="fr-FR" dirty="0">
                <a:latin typeface="Times New Roman" panose="02020603050405020304" charset="0"/>
                <a:cs typeface="Times New Roman" panose="02020603050405020304" charset="0"/>
              </a:rPr>
              <a:t> la, </a:t>
            </a:r>
            <a:r>
              <a:rPr lang="fr-FR" dirty="0" err="1">
                <a:latin typeface="Times New Roman" panose="02020603050405020304" charset="0"/>
                <a:cs typeface="Times New Roman" panose="02020603050405020304" charset="0"/>
              </a:rPr>
              <a:t>tinh</a:t>
            </a:r>
            <a:r>
              <a:rPr lang="fr-FR" dirty="0">
                <a:latin typeface="Times New Roman" panose="02020603050405020304" charset="0"/>
                <a:cs typeface="Times New Roman" panose="02020603050405020304" charset="0"/>
              </a:rPr>
              <a:t> </a:t>
            </a:r>
            <a:r>
              <a:rPr lang="fr-FR" dirty="0" err="1">
                <a:latin typeface="Times New Roman" panose="02020603050405020304" charset="0"/>
                <a:cs typeface="Times New Roman" panose="02020603050405020304" charset="0"/>
              </a:rPr>
              <a:t>khôi</a:t>
            </a:r>
            <a:r>
              <a:rPr lang="fr-FR"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p:cTn id="3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1559" y="2181998"/>
            <a:ext cx="9839325" cy="3430170"/>
          </a:xfrm>
          <a:prstGeom prst="rect">
            <a:avLst/>
          </a:prstGeom>
        </p:spPr>
        <p:txBody>
          <a:bodyPr wrap="square">
            <a:spAutoFit/>
          </a:bodyPr>
          <a:lstStyle/>
          <a:p>
            <a:pPr algn="just">
              <a:lnSpc>
                <a:spcPct val="90000"/>
              </a:lnSpc>
            </a:pPr>
            <a:r>
              <a:rPr lang="en-US" altLang="fr-FR" sz="2400" b="1" dirty="0">
                <a:solidFill>
                  <a:srgbClr val="C00000"/>
                </a:solidFill>
                <a:latin typeface="Times New Roman" panose="02020603050405020304" charset="0"/>
                <a:ea typeface="Times New Roman" panose="02020603050405020304" charset="0"/>
              </a:rPr>
              <a:t>c</a:t>
            </a:r>
            <a:r>
              <a:rPr lang="en-US" altLang="fr-FR" sz="2400" b="1" dirty="0" smtClean="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Cảnh</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sinh</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hoạt</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và</a:t>
            </a:r>
            <a:r>
              <a:rPr lang="fr-FR" sz="2400" b="1" dirty="0">
                <a:solidFill>
                  <a:srgbClr val="C00000"/>
                </a:solidFill>
                <a:latin typeface="Times New Roman" panose="02020603050405020304" charset="0"/>
                <a:ea typeface="Times New Roman" panose="02020603050405020304" charset="0"/>
              </a:rPr>
              <a:t> lao </a:t>
            </a:r>
            <a:r>
              <a:rPr lang="fr-FR" sz="2400" b="1" dirty="0" err="1">
                <a:solidFill>
                  <a:srgbClr val="C00000"/>
                </a:solidFill>
                <a:latin typeface="Times New Roman" panose="02020603050405020304" charset="0"/>
                <a:ea typeface="Times New Roman" panose="02020603050405020304" charset="0"/>
              </a:rPr>
              <a:t>động</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trong</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một</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buổi</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sáng</a:t>
            </a:r>
            <a:r>
              <a:rPr lang="fr-FR" sz="2400" b="1" dirty="0">
                <a:solidFill>
                  <a:srgbClr val="C00000"/>
                </a:solidFill>
                <a:latin typeface="Times New Roman" panose="02020603050405020304" charset="0"/>
                <a:ea typeface="Times New Roman" panose="02020603050405020304" charset="0"/>
              </a:rPr>
              <a:t> </a:t>
            </a:r>
            <a:r>
              <a:rPr lang="fr-FR" sz="2400" b="1" dirty="0" err="1">
                <a:solidFill>
                  <a:srgbClr val="C00000"/>
                </a:solidFill>
                <a:latin typeface="Times New Roman" panose="02020603050405020304" charset="0"/>
                <a:ea typeface="Times New Roman" panose="02020603050405020304" charset="0"/>
              </a:rPr>
              <a:t>trên</a:t>
            </a:r>
            <a:r>
              <a:rPr lang="fr-FR" sz="2400" b="1" dirty="0">
                <a:solidFill>
                  <a:srgbClr val="C00000"/>
                </a:solidFill>
                <a:latin typeface="Times New Roman" panose="02020603050405020304" charset="0"/>
                <a:ea typeface="Times New Roman" panose="02020603050405020304" charset="0"/>
              </a:rPr>
              <a:t> </a:t>
            </a:r>
            <a:r>
              <a:rPr lang="fr-FR" sz="2400" b="1" dirty="0" err="1" smtClean="0">
                <a:solidFill>
                  <a:srgbClr val="C00000"/>
                </a:solidFill>
                <a:latin typeface="Times New Roman" panose="02020603050405020304" charset="0"/>
                <a:ea typeface="Times New Roman" panose="02020603050405020304" charset="0"/>
              </a:rPr>
              <a:t>đảo</a:t>
            </a:r>
            <a:r>
              <a:rPr lang="fr-FR" sz="2400" b="1" dirty="0" smtClean="0">
                <a:solidFill>
                  <a:srgbClr val="C00000"/>
                </a:solidFill>
                <a:latin typeface="Times New Roman" panose="02020603050405020304" charset="0"/>
                <a:ea typeface="Times New Roman" panose="02020603050405020304" charset="0"/>
              </a:rPr>
              <a:t>.</a:t>
            </a:r>
            <a:endParaRPr lang="en-US" sz="2100" dirty="0">
              <a:latin typeface="Times New Roman" panose="02020603050405020304" charset="0"/>
              <a:ea typeface="Times New Roman" panose="02020603050405020304" charset="0"/>
            </a:endParaRPr>
          </a:p>
          <a:p>
            <a:pPr algn="just">
              <a:lnSpc>
                <a:spcPct val="90000"/>
              </a:lnSpc>
            </a:pPr>
            <a:r>
              <a:rPr lang="fr-FR" sz="2100" b="1" dirty="0">
                <a:latin typeface="Times New Roman" panose="02020603050405020304" charset="0"/>
                <a:ea typeface="Times New Roman" panose="02020603050405020304" charset="0"/>
              </a:rPr>
              <a:t> </a:t>
            </a:r>
          </a:p>
          <a:p>
            <a:pPr algn="just">
              <a:lnSpc>
                <a:spcPct val="90000"/>
              </a:lnSpc>
            </a:pP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Cảnh</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sinh</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hoạt</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tập</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trung</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xung</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quanh</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cái</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giếng</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nước</a:t>
            </a:r>
            <a:r>
              <a:rPr lang="fr-FR" sz="2800" i="1" dirty="0">
                <a:latin typeface="Times New Roman" panose="02020603050405020304" charset="0"/>
                <a:ea typeface="Times New Roman" panose="02020603050405020304" charset="0"/>
              </a:rPr>
              <a:t> </a:t>
            </a:r>
            <a:r>
              <a:rPr lang="fr-FR" sz="2800" i="1" dirty="0" err="1">
                <a:latin typeface="Times New Roman" panose="02020603050405020304" charset="0"/>
                <a:ea typeface="Times New Roman" panose="02020603050405020304" charset="0"/>
              </a:rPr>
              <a:t>ngọt</a:t>
            </a:r>
            <a:r>
              <a:rPr lang="fr-FR" sz="2800" i="1" dirty="0">
                <a:latin typeface="Times New Roman" panose="02020603050405020304" charset="0"/>
                <a:ea typeface="Times New Roman" panose="02020603050405020304" charset="0"/>
              </a:rPr>
              <a:t> </a:t>
            </a:r>
          </a:p>
          <a:p>
            <a:pPr algn="just">
              <a:lnSpc>
                <a:spcPct val="90000"/>
              </a:lnSpc>
            </a:pPr>
            <a:r>
              <a:rPr lang="fr-FR" sz="2800" i="1" dirty="0" err="1">
                <a:latin typeface="Times New Roman" panose="02020603050405020304" charset="0"/>
                <a:ea typeface="Times New Roman" panose="02020603050405020304" charset="0"/>
              </a:rPr>
              <a:t>trên</a:t>
            </a:r>
            <a:r>
              <a:rPr lang="fr-FR" sz="2800" i="1" dirty="0">
                <a:latin typeface="Times New Roman" panose="02020603050405020304" charset="0"/>
                <a:ea typeface="Times New Roman" panose="02020603050405020304" charset="0"/>
              </a:rPr>
              <a:t> </a:t>
            </a:r>
            <a:r>
              <a:rPr lang="fr-FR" sz="2800" i="1" dirty="0" err="1" smtClean="0">
                <a:latin typeface="Times New Roman" panose="02020603050405020304" charset="0"/>
                <a:ea typeface="Times New Roman" panose="02020603050405020304" charset="0"/>
              </a:rPr>
              <a:t>đảo</a:t>
            </a:r>
            <a:r>
              <a:rPr lang="fr-FR" sz="2800" i="1" dirty="0" smtClean="0">
                <a:latin typeface="Times New Roman" panose="02020603050405020304" charset="0"/>
                <a:ea typeface="Times New Roman" panose="02020603050405020304" charset="0"/>
              </a:rPr>
              <a:t>.</a:t>
            </a:r>
            <a:endParaRPr lang="fr-FR" sz="2800" i="1" dirty="0">
              <a:latin typeface="Times New Roman" panose="02020603050405020304" charset="0"/>
              <a:ea typeface="Times New Roman" panose="02020603050405020304" charset="0"/>
            </a:endParaRPr>
          </a:p>
          <a:p>
            <a:pPr algn="just">
              <a:lnSpc>
                <a:spcPct val="90000"/>
              </a:lnSpc>
            </a:pP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Cái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giếng</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nước</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ngọt</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đảo</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Thanh</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Luân</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sớm</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nay</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không</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biết</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bao</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nhiêu</a:t>
            </a:r>
            <a:r>
              <a:rPr lang="fr-FR" sz="2800" i="1" dirty="0">
                <a:latin typeface="Times New Roman" panose="02020603050405020304" charset="0"/>
                <a:ea typeface="Times New Roman" panose="02020603050405020304" charset="0"/>
                <a:sym typeface="+mn-ea"/>
              </a:rPr>
              <a:t> là </a:t>
            </a:r>
            <a:r>
              <a:rPr lang="fr-FR" sz="2800" i="1" dirty="0" err="1">
                <a:latin typeface="Times New Roman" panose="02020603050405020304" charset="0"/>
                <a:ea typeface="Times New Roman" panose="02020603050405020304" charset="0"/>
                <a:sym typeface="+mn-ea"/>
              </a:rPr>
              <a:t>người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đến</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gánh</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và</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múc</a:t>
            </a:r>
            <a:r>
              <a:rPr lang="fr-FR" sz="2800" i="1" dirty="0">
                <a:latin typeface="Times New Roman" panose="02020603050405020304" charset="0"/>
                <a:ea typeface="Times New Roman" panose="02020603050405020304" charset="0"/>
                <a:sym typeface="+mn-ea"/>
              </a:rPr>
              <a:t>.</a:t>
            </a:r>
            <a:endParaRPr lang="en-US" sz="2800" dirty="0">
              <a:latin typeface="Times New Roman" panose="02020603050405020304" charset="0"/>
              <a:ea typeface="Times New Roman" panose="02020603050405020304" charset="0"/>
            </a:endParaRPr>
          </a:p>
          <a:p>
            <a:pPr algn="just">
              <a:lnSpc>
                <a:spcPct val="90000"/>
              </a:lnSpc>
            </a:pP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Từ</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đoàn</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thuyền</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đánh</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cá</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đến</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cái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giếng</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ngọt</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thùng</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và</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cong</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và</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gánh</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nối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tiếp</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đi</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về</a:t>
            </a:r>
            <a:r>
              <a:rPr lang="fr-FR" sz="2800" i="1" dirty="0">
                <a:latin typeface="Times New Roman" panose="02020603050405020304" charset="0"/>
                <a:ea typeface="Times New Roman" panose="02020603050405020304" charset="0"/>
                <a:sym typeface="+mn-ea"/>
              </a:rPr>
              <a:t> </a:t>
            </a:r>
            <a:r>
              <a:rPr lang="fr-FR" sz="2800" i="1" dirty="0" err="1">
                <a:latin typeface="Times New Roman" panose="02020603050405020304" charset="0"/>
                <a:ea typeface="Times New Roman" panose="02020603050405020304" charset="0"/>
                <a:sym typeface="+mn-ea"/>
              </a:rPr>
              <a:t>về</a:t>
            </a:r>
            <a:r>
              <a:rPr lang="fr-FR" sz="2800" i="1" dirty="0" smtClean="0">
                <a:latin typeface="Times New Roman" panose="02020603050405020304" charset="0"/>
                <a:ea typeface="Times New Roman" panose="02020603050405020304" charset="0"/>
                <a:sym typeface="+mn-ea"/>
              </a:rPr>
              <a:t>. </a:t>
            </a:r>
            <a:endParaRPr lang="en-US" sz="2800" dirty="0">
              <a:latin typeface="Times New Roman" panose="02020603050405020304" charset="0"/>
              <a:ea typeface="Times New Roman" panose="02020603050405020304" charset="0"/>
            </a:endParaRPr>
          </a:p>
          <a:p>
            <a:pPr>
              <a:lnSpc>
                <a:spcPct val="90000"/>
              </a:lnSpc>
            </a:pPr>
            <a:r>
              <a:rPr lang="fr-FR" sz="2800" b="1" i="1" dirty="0">
                <a:latin typeface="Times New Roman" panose="02020603050405020304" charset="0"/>
                <a:ea typeface="Times New Roman" panose="02020603050405020304" charset="0"/>
              </a:rPr>
              <a:t> </a:t>
            </a:r>
            <a:endParaRPr lang="en-US" sz="2800" dirty="0">
              <a:latin typeface="Times New Roman" panose="02020603050405020304" charset="0"/>
              <a:ea typeface="Times New Roman" panose="02020603050405020304" charset="0"/>
            </a:endParaRPr>
          </a:p>
        </p:txBody>
      </p:sp>
      <p:sp>
        <p:nvSpPr>
          <p:cNvPr id="3" name="Rectangle 2"/>
          <p:cNvSpPr/>
          <p:nvPr/>
        </p:nvSpPr>
        <p:spPr>
          <a:xfrm>
            <a:off x="1176020" y="5030470"/>
            <a:ext cx="9590405" cy="977265"/>
          </a:xfrm>
          <a:prstGeom prst="rect">
            <a:avLst/>
          </a:prstGeom>
        </p:spPr>
        <p:txBody>
          <a:bodyPr wrap="square">
            <a:spAutoFit/>
          </a:bodyPr>
          <a:lstStyle/>
          <a:p>
            <a:pPr algn="just">
              <a:lnSpc>
                <a:spcPct val="120000"/>
              </a:lnSpc>
            </a:pPr>
            <a:r>
              <a:rPr lang="fr-FR" sz="2400" b="1" i="1" dirty="0">
                <a:solidFill>
                  <a:schemeClr val="tx1"/>
                </a:solidFill>
                <a:latin typeface="Times New Roman" panose="02020603050405020304" charset="0"/>
                <a:ea typeface="Times New Roman" panose="02020603050405020304" charset="0"/>
              </a:rPr>
              <a:t>-&gt; </a:t>
            </a:r>
            <a:r>
              <a:rPr lang="fr-FR" sz="2400" b="1" i="1" dirty="0" err="1">
                <a:solidFill>
                  <a:schemeClr val="tx1"/>
                </a:solidFill>
                <a:latin typeface="Times New Roman" panose="02020603050405020304" charset="0"/>
                <a:ea typeface="Times New Roman" panose="02020603050405020304" charset="0"/>
              </a:rPr>
              <a:t>Cảnh</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sinh</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hoạt</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khẩn</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trương</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tấp</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nập</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nhưng</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rất</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giản</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dị</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thanh</a:t>
            </a:r>
            <a:r>
              <a:rPr lang="fr-FR" sz="2400" b="1" i="1" dirty="0">
                <a:solidFill>
                  <a:schemeClr val="tx1"/>
                </a:solidFill>
                <a:latin typeface="Times New Roman" panose="02020603050405020304" charset="0"/>
                <a:ea typeface="Times New Roman" panose="02020603050405020304" charset="0"/>
              </a:rPr>
              <a:t> </a:t>
            </a:r>
            <a:r>
              <a:rPr lang="fr-FR" sz="2400" b="1" i="1" dirty="0" err="1">
                <a:solidFill>
                  <a:schemeClr val="tx1"/>
                </a:solidFill>
                <a:latin typeface="Times New Roman" panose="02020603050405020304" charset="0"/>
                <a:ea typeface="Times New Roman" panose="02020603050405020304" charset="0"/>
              </a:rPr>
              <a:t>bình</a:t>
            </a:r>
            <a:r>
              <a:rPr lang="fr-FR" sz="2400" b="1" i="1" dirty="0">
                <a:solidFill>
                  <a:schemeClr val="tx1"/>
                </a:solidFill>
                <a:latin typeface="Times New Roman" panose="02020603050405020304" charset="0"/>
                <a:ea typeface="Times New Roman" panose="02020603050405020304" charset="0"/>
              </a:rPr>
              <a:t>.</a:t>
            </a:r>
            <a:r>
              <a:rPr lang="fr-FR" sz="2400" b="1" i="1" dirty="0">
                <a:solidFill>
                  <a:srgbClr val="0070C0"/>
                </a:solidFill>
                <a:latin typeface="Times New Roman" panose="02020603050405020304" charset="0"/>
                <a:ea typeface="Times New Roman" panose="02020603050405020304" charset="0"/>
              </a:rPr>
              <a:t> </a:t>
            </a:r>
            <a:endParaRPr lang="en-US" sz="2400" b="1" i="1" dirty="0">
              <a:solidFill>
                <a:srgbClr val="0070C0"/>
              </a:solidFill>
              <a:latin typeface="Times New Roman" panose="02020603050405020304" charset="0"/>
              <a:ea typeface="Times New Roman" panose="02020603050405020304" charset="0"/>
            </a:endParaRPr>
          </a:p>
          <a:p>
            <a:pPr algn="just">
              <a:lnSpc>
                <a:spcPct val="120000"/>
              </a:lnSpc>
            </a:pPr>
            <a:r>
              <a:rPr lang="fr-FR" sz="2400" b="1" i="1" dirty="0">
                <a:solidFill>
                  <a:srgbClr val="0070C0"/>
                </a:solidFill>
                <a:latin typeface="Times New Roman" panose="02020603050405020304" charset="0"/>
                <a:ea typeface="Times New Roman" panose="02020603050405020304" charset="0"/>
                <a:sym typeface="Wingdings" panose="05000000000000000000" pitchFamily="2" charset="2"/>
              </a:rPr>
              <a:t></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Cách</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miêu</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tả</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thật</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tự</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nhiên</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chân</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thực</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cuộc</a:t>
            </a:r>
            <a:r>
              <a:rPr lang="fr-FR" sz="2400" b="1" i="1" dirty="0">
                <a:solidFill>
                  <a:srgbClr val="0070C0"/>
                </a:solidFill>
                <a:latin typeface="Times New Roman" panose="02020603050405020304" charset="0"/>
                <a:ea typeface="Times New Roman" panose="02020603050405020304" charset="0"/>
              </a:rPr>
              <a:t> </a:t>
            </a:r>
            <a:r>
              <a:rPr lang="fr-FR" sz="2400" b="1" i="1" dirty="0" err="1">
                <a:solidFill>
                  <a:srgbClr val="0070C0"/>
                </a:solidFill>
                <a:latin typeface="Times New Roman" panose="02020603050405020304" charset="0"/>
                <a:ea typeface="Times New Roman" panose="02020603050405020304" charset="0"/>
              </a:rPr>
              <a:t>sống</a:t>
            </a:r>
            <a:r>
              <a:rPr lang="fr-FR" sz="2400" b="1" i="1" dirty="0">
                <a:solidFill>
                  <a:srgbClr val="0070C0"/>
                </a:solidFill>
                <a:latin typeface="Times New Roman" panose="02020603050405020304" charset="0"/>
                <a:ea typeface="Times New Roman" panose="02020603050405020304" charset="0"/>
              </a:rPr>
              <a:t>.</a:t>
            </a:r>
            <a:endParaRPr lang="en-US" sz="2400" b="1" i="1" dirty="0">
              <a:solidFill>
                <a:srgbClr val="0070C0"/>
              </a:solidFill>
              <a:latin typeface="Times New Roman" panose="02020603050405020304" charset="0"/>
              <a:ea typeface="Times New Roman" panose="02020603050405020304" charset="0"/>
            </a:endParaRPr>
          </a:p>
        </p:txBody>
      </p:sp>
      <p:sp>
        <p:nvSpPr>
          <p:cNvPr id="4" name="Rectangle 3"/>
          <p:cNvSpPr/>
          <p:nvPr/>
        </p:nvSpPr>
        <p:spPr>
          <a:xfrm>
            <a:off x="1176020" y="6191250"/>
            <a:ext cx="9590405" cy="461665"/>
          </a:xfrm>
          <a:prstGeom prst="rect">
            <a:avLst/>
          </a:prstGeom>
        </p:spPr>
        <p:txBody>
          <a:bodyPr wrap="square">
            <a:spAutoFit/>
          </a:bodyPr>
          <a:lstStyle/>
          <a:p>
            <a:r>
              <a:rPr lang="fr-FR" sz="2400" b="1" dirty="0">
                <a:solidFill>
                  <a:srgbClr val="FF0000"/>
                </a:solidFill>
                <a:latin typeface="Times New Roman" panose="02020603050405020304" charset="0"/>
                <a:ea typeface="Times New Roman" panose="02020603050405020304" charset="0"/>
              </a:rPr>
              <a:t>=&gt; </a:t>
            </a:r>
            <a:r>
              <a:rPr lang="fr-FR" sz="2400" b="1" dirty="0" err="1">
                <a:solidFill>
                  <a:srgbClr val="FF0000"/>
                </a:solidFill>
                <a:latin typeface="Times New Roman" panose="02020603050405020304" charset="0"/>
                <a:ea typeface="Times New Roman" panose="02020603050405020304" charset="0"/>
              </a:rPr>
              <a:t>Yêu</a:t>
            </a:r>
            <a:r>
              <a:rPr lang="fr-FR" sz="2400" b="1" dirty="0">
                <a:solidFill>
                  <a:srgbClr val="FF0000"/>
                </a:solidFill>
                <a:latin typeface="Times New Roman" panose="02020603050405020304" charset="0"/>
                <a:ea typeface="Times New Roman" panose="02020603050405020304" charset="0"/>
              </a:rPr>
              <a:t> </a:t>
            </a:r>
            <a:r>
              <a:rPr lang="fr-FR" sz="2400" b="1" dirty="0" err="1">
                <a:solidFill>
                  <a:srgbClr val="FF0000"/>
                </a:solidFill>
                <a:latin typeface="Times New Roman" panose="02020603050405020304" charset="0"/>
                <a:ea typeface="Times New Roman" panose="02020603050405020304" charset="0"/>
              </a:rPr>
              <a:t>thiên</a:t>
            </a:r>
            <a:r>
              <a:rPr lang="fr-FR" sz="2400" b="1" dirty="0">
                <a:solidFill>
                  <a:srgbClr val="FF0000"/>
                </a:solidFill>
                <a:latin typeface="Times New Roman" panose="02020603050405020304" charset="0"/>
                <a:ea typeface="Times New Roman" panose="02020603050405020304" charset="0"/>
              </a:rPr>
              <a:t> </a:t>
            </a:r>
            <a:r>
              <a:rPr lang="fr-FR" sz="2400" b="1" dirty="0" err="1">
                <a:solidFill>
                  <a:srgbClr val="FF0000"/>
                </a:solidFill>
                <a:latin typeface="Times New Roman" panose="02020603050405020304" charset="0"/>
                <a:ea typeface="Times New Roman" panose="02020603050405020304" charset="0"/>
              </a:rPr>
              <a:t>nhiên</a:t>
            </a:r>
            <a:r>
              <a:rPr lang="fr-FR" sz="2400" b="1" dirty="0">
                <a:solidFill>
                  <a:srgbClr val="FF0000"/>
                </a:solidFill>
                <a:latin typeface="Times New Roman" panose="02020603050405020304" charset="0"/>
                <a:ea typeface="Times New Roman" panose="02020603050405020304" charset="0"/>
              </a:rPr>
              <a:t>, con </a:t>
            </a:r>
            <a:r>
              <a:rPr lang="fr-FR" sz="2400" b="1" dirty="0" err="1" smtClean="0">
                <a:solidFill>
                  <a:srgbClr val="FF0000"/>
                </a:solidFill>
                <a:latin typeface="Times New Roman" panose="02020603050405020304" charset="0"/>
                <a:ea typeface="Times New Roman" panose="02020603050405020304" charset="0"/>
              </a:rPr>
              <a:t>người,yêu</a:t>
            </a:r>
            <a:r>
              <a:rPr lang="fr-FR" sz="2400" b="1" dirty="0" smtClean="0">
                <a:solidFill>
                  <a:srgbClr val="FF0000"/>
                </a:solidFill>
                <a:latin typeface="Times New Roman" panose="02020603050405020304" charset="0"/>
                <a:ea typeface="Times New Roman" panose="02020603050405020304" charset="0"/>
              </a:rPr>
              <a:t> </a:t>
            </a:r>
            <a:r>
              <a:rPr lang="fr-FR" sz="2400" b="1" dirty="0" err="1" smtClean="0">
                <a:solidFill>
                  <a:srgbClr val="FF0000"/>
                </a:solidFill>
                <a:latin typeface="Times New Roman" panose="02020603050405020304" charset="0"/>
                <a:ea typeface="Times New Roman" panose="02020603050405020304" charset="0"/>
              </a:rPr>
              <a:t>cuộc</a:t>
            </a:r>
            <a:r>
              <a:rPr lang="fr-FR" sz="2400" b="1" dirty="0" smtClean="0">
                <a:solidFill>
                  <a:srgbClr val="FF0000"/>
                </a:solidFill>
                <a:latin typeface="Times New Roman" panose="02020603050405020304" charset="0"/>
                <a:ea typeface="Times New Roman" panose="02020603050405020304" charset="0"/>
              </a:rPr>
              <a:t> </a:t>
            </a:r>
            <a:r>
              <a:rPr lang="fr-FR" sz="2400" b="1" dirty="0" err="1" smtClean="0">
                <a:solidFill>
                  <a:srgbClr val="FF0000"/>
                </a:solidFill>
                <a:latin typeface="Times New Roman" panose="02020603050405020304" charset="0"/>
                <a:ea typeface="Times New Roman" panose="02020603050405020304" charset="0"/>
              </a:rPr>
              <a:t>sống</a:t>
            </a:r>
            <a:r>
              <a:rPr lang="fr-FR" sz="2400" b="1" dirty="0" smtClean="0">
                <a:solidFill>
                  <a:srgbClr val="FF0000"/>
                </a:solidFill>
                <a:latin typeface="Times New Roman" panose="02020603050405020304" charset="0"/>
                <a:ea typeface="Times New Roman" panose="02020603050405020304" charset="0"/>
              </a:rPr>
              <a:t> </a:t>
            </a:r>
            <a:r>
              <a:rPr lang="fr-FR" sz="2400" b="1" dirty="0" err="1" smtClean="0">
                <a:solidFill>
                  <a:srgbClr val="FF0000"/>
                </a:solidFill>
                <a:latin typeface="Times New Roman" panose="02020603050405020304" charset="0"/>
                <a:ea typeface="Times New Roman" panose="02020603050405020304" charset="0"/>
              </a:rPr>
              <a:t>nơi</a:t>
            </a:r>
            <a:r>
              <a:rPr lang="fr-FR" sz="2400" b="1" dirty="0" smtClean="0">
                <a:solidFill>
                  <a:srgbClr val="FF0000"/>
                </a:solidFill>
                <a:latin typeface="Times New Roman" panose="02020603050405020304" charset="0"/>
                <a:ea typeface="Times New Roman" panose="02020603050405020304" charset="0"/>
              </a:rPr>
              <a:t> </a:t>
            </a:r>
            <a:r>
              <a:rPr lang="fr-FR" sz="2400" b="1" dirty="0" err="1">
                <a:solidFill>
                  <a:srgbClr val="FF0000"/>
                </a:solidFill>
                <a:latin typeface="Times New Roman" panose="02020603050405020304" charset="0"/>
                <a:ea typeface="Times New Roman" panose="02020603050405020304" charset="0"/>
              </a:rPr>
              <a:t>vùng</a:t>
            </a:r>
            <a:r>
              <a:rPr lang="fr-FR" sz="2400" b="1" dirty="0">
                <a:solidFill>
                  <a:srgbClr val="FF0000"/>
                </a:solidFill>
                <a:latin typeface="Times New Roman" panose="02020603050405020304" charset="0"/>
                <a:ea typeface="Times New Roman" panose="02020603050405020304" charset="0"/>
              </a:rPr>
              <a:t> </a:t>
            </a:r>
            <a:r>
              <a:rPr lang="fr-FR" sz="2400" b="1" dirty="0" err="1">
                <a:solidFill>
                  <a:srgbClr val="FF0000"/>
                </a:solidFill>
                <a:latin typeface="Times New Roman" panose="02020603050405020304" charset="0"/>
                <a:ea typeface="Times New Roman" panose="02020603050405020304" charset="0"/>
              </a:rPr>
              <a:t>đảo</a:t>
            </a:r>
            <a:r>
              <a:rPr lang="fr-FR" sz="2400" b="1" dirty="0">
                <a:solidFill>
                  <a:srgbClr val="FF0000"/>
                </a:solidFill>
                <a:latin typeface="Times New Roman" panose="02020603050405020304" charset="0"/>
                <a:ea typeface="Times New Roman" panose="02020603050405020304" charset="0"/>
              </a:rPr>
              <a:t> </a:t>
            </a:r>
            <a:r>
              <a:rPr lang="fr-FR" sz="2400" b="1" dirty="0" err="1">
                <a:solidFill>
                  <a:srgbClr val="FF0000"/>
                </a:solidFill>
                <a:latin typeface="Times New Roman" panose="02020603050405020304" charset="0"/>
                <a:ea typeface="Times New Roman" panose="02020603050405020304" charset="0"/>
              </a:rPr>
              <a:t>Cô</a:t>
            </a:r>
            <a:r>
              <a:rPr lang="fr-FR" sz="2400" b="1" dirty="0">
                <a:solidFill>
                  <a:srgbClr val="FF0000"/>
                </a:solidFill>
                <a:latin typeface="Times New Roman" panose="02020603050405020304" charset="0"/>
                <a:ea typeface="Times New Roman" panose="02020603050405020304" charset="0"/>
              </a:rPr>
              <a:t> </a:t>
            </a:r>
            <a:r>
              <a:rPr lang="fr-FR" sz="2400" b="1" dirty="0" err="1" smtClean="0">
                <a:solidFill>
                  <a:srgbClr val="FF0000"/>
                </a:solidFill>
                <a:latin typeface="Times New Roman" panose="02020603050405020304" charset="0"/>
                <a:ea typeface="Times New Roman" panose="02020603050405020304" charset="0"/>
              </a:rPr>
              <a:t>Tô</a:t>
            </a:r>
            <a:r>
              <a:rPr lang="fr-FR" sz="2400" b="1" dirty="0">
                <a:solidFill>
                  <a:srgbClr val="FF0000"/>
                </a:solidFill>
                <a:latin typeface="Times New Roman" panose="02020603050405020304" charset="0"/>
                <a:ea typeface="Times New Roman" panose="02020603050405020304" charset="0"/>
              </a:rPr>
              <a:t>.</a:t>
            </a:r>
            <a:endParaRPr lang="en-US" sz="2400" b="1" dirty="0">
              <a:solidFill>
                <a:srgbClr val="FF0000"/>
              </a:solidFill>
            </a:endParaRPr>
          </a:p>
        </p:txBody>
      </p:sp>
      <p:sp>
        <p:nvSpPr>
          <p:cNvPr id="5" name="Text Box 4"/>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6" name="Text Box 5"/>
          <p:cNvSpPr txBox="1"/>
          <p:nvPr/>
        </p:nvSpPr>
        <p:spPr>
          <a:xfrm>
            <a:off x="457200" y="1419860"/>
            <a:ext cx="8502015" cy="461665"/>
          </a:xfrm>
          <a:prstGeom prst="rect">
            <a:avLst/>
          </a:prstGeom>
          <a:noFill/>
        </p:spPr>
        <p:txBody>
          <a:bodyPr wrap="square" rtlCol="0">
            <a:spAutoFit/>
          </a:bodyPr>
          <a:lstStyle/>
          <a:p>
            <a:r>
              <a:rPr lang="en-US" sz="2400" u="sng" dirty="0">
                <a:solidFill>
                  <a:srgbClr val="002060"/>
                </a:solidFill>
                <a:latin typeface="Times New Roman" panose="02020603050405020304" charset="0"/>
                <a:cs typeface="Times New Roman" panose="02020603050405020304" charset="0"/>
              </a:rPr>
              <a:t>2. VẺ ĐẸP THIÊN NHIÊN VÀ CON NGƯỜI TRÊN ĐẢO CÔ </a:t>
            </a:r>
            <a:r>
              <a:rPr lang="en-US" sz="2400" u="sng" dirty="0" smtClean="0">
                <a:solidFill>
                  <a:srgbClr val="002060"/>
                </a:solidFill>
                <a:latin typeface="Times New Roman" panose="02020603050405020304" charset="0"/>
                <a:cs typeface="Times New Roman" panose="02020603050405020304" charset="0"/>
              </a:rPr>
              <a:t>TÔ</a:t>
            </a:r>
            <a:endParaRPr lang="en-US" sz="2400" u="sng" dirty="0">
              <a:solidFill>
                <a:srgbClr val="002060"/>
              </a:solidFill>
              <a:latin typeface="Times New Roman" panose="02020603050405020304" charset="0"/>
              <a:cs typeface="Times New Roman" panose="0202060305040502030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strVal val="#ppt_w+.3"/>
                                          </p:val>
                                        </p:tav>
                                        <p:tav tm="100000">
                                          <p:val>
                                            <p:strVal val="#ppt_w"/>
                                          </p:val>
                                        </p:tav>
                                      </p:tavLst>
                                    </p:anim>
                                    <p:anim calcmode="lin" valueType="num">
                                      <p:cBhvr>
                                        <p:cTn id="14"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2" end="2"/>
                                            </p:txEl>
                                          </p:spTgt>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p:cTn id="18" dur="1000" fill="hold"/>
                                        <p:tgtEl>
                                          <p:spTgt spid="8">
                                            <p:txEl>
                                              <p:pRg st="3" end="3"/>
                                            </p:txEl>
                                          </p:spTgt>
                                        </p:tgtEl>
                                        <p:attrNameLst>
                                          <p:attrName>ppt_w</p:attrName>
                                        </p:attrNameLst>
                                      </p:cBhvr>
                                      <p:tavLst>
                                        <p:tav tm="0">
                                          <p:val>
                                            <p:strVal val="#ppt_w+.3"/>
                                          </p:val>
                                        </p:tav>
                                        <p:tav tm="100000">
                                          <p:val>
                                            <p:strVal val="#ppt_w"/>
                                          </p:val>
                                        </p:tav>
                                      </p:tavLst>
                                    </p:anim>
                                    <p:anim calcmode="lin" valueType="num">
                                      <p:cBhvr>
                                        <p:cTn id="19"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8">
                                            <p:txEl>
                                              <p:pRg st="3" end="3"/>
                                            </p:txEl>
                                          </p:spTgt>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p:cTn id="23" dur="1000" fill="hold"/>
                                        <p:tgtEl>
                                          <p:spTgt spid="8">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8">
                                            <p:txEl>
                                              <p:pRg st="4" end="4"/>
                                            </p:txEl>
                                          </p:spTgt>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1000" fill="hold"/>
                                        <p:tgtEl>
                                          <p:spTgt spid="8">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1000"/>
                                        <p:tgtEl>
                                          <p:spTgt spid="3">
                                            <p:txEl>
                                              <p:pRg st="0" end="0"/>
                                            </p:txEl>
                                          </p:spTgt>
                                        </p:tgtEl>
                                      </p:cBhvr>
                                    </p:animEffect>
                                    <p:anim calcmode="lin" valueType="num">
                                      <p:cBhvr>
                                        <p:cTn id="4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1000"/>
                                        <p:tgtEl>
                                          <p:spTgt spid="3">
                                            <p:txEl>
                                              <p:pRg st="1" end="1"/>
                                            </p:txEl>
                                          </p:spTgt>
                                        </p:tgtEl>
                                      </p:cBhvr>
                                    </p:animEffect>
                                    <p:anim calcmode="lin" valueType="num">
                                      <p:cBhvr>
                                        <p:cTn id="5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900" decel="100000" fill="hold"/>
                                        <p:tgtEl>
                                          <p:spTgt spid="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p:nvPr/>
        </p:nvSpPr>
        <p:spPr>
          <a:xfrm>
            <a:off x="3886200" y="296863"/>
            <a:ext cx="2895600" cy="368300"/>
          </a:xfrm>
          <a:prstGeom prst="rect">
            <a:avLst/>
          </a:prstGeom>
          <a:noFill/>
          <a:ln w="9525">
            <a:noFill/>
          </a:ln>
        </p:spPr>
        <p:txBody>
          <a:bodyPr anchor="t">
            <a:spAutoFit/>
          </a:bodyPr>
          <a:lstStyle/>
          <a:p>
            <a:pPr>
              <a:spcBef>
                <a:spcPct val="50000"/>
              </a:spcBef>
            </a:pPr>
            <a:endParaRPr lang="en-US" altLang="zh-CN" dirty="0">
              <a:solidFill>
                <a:srgbClr val="000000"/>
              </a:solidFill>
              <a:latin typeface="Arial Black" panose="020B0A04020102020204" pitchFamily="34" charset="0"/>
              <a:ea typeface="Arial" panose="020B0604020202020204" pitchFamily="34" charset="0"/>
            </a:endParaRPr>
          </a:p>
        </p:txBody>
      </p:sp>
      <p:sp>
        <p:nvSpPr>
          <p:cNvPr id="23555" name="Text Box 3"/>
          <p:cNvSpPr txBox="1"/>
          <p:nvPr/>
        </p:nvSpPr>
        <p:spPr>
          <a:xfrm>
            <a:off x="4114800" y="152400"/>
            <a:ext cx="3200400" cy="368300"/>
          </a:xfrm>
          <a:prstGeom prst="rect">
            <a:avLst/>
          </a:prstGeom>
          <a:noFill/>
          <a:ln w="9525">
            <a:noFill/>
          </a:ln>
        </p:spPr>
        <p:txBody>
          <a:bodyPr anchor="t">
            <a:spAutoFit/>
          </a:bodyPr>
          <a:lstStyle/>
          <a:p>
            <a:pPr>
              <a:spcBef>
                <a:spcPct val="50000"/>
              </a:spcBef>
            </a:pPr>
            <a:endParaRPr lang="en-US" altLang="zh-CN" dirty="0">
              <a:solidFill>
                <a:srgbClr val="000000"/>
              </a:solidFill>
              <a:latin typeface="Arial Black" panose="020B0A04020102020204" pitchFamily="34" charset="0"/>
              <a:ea typeface="Arial" panose="020B0604020202020204" pitchFamily="34" charset="0"/>
            </a:endParaRPr>
          </a:p>
        </p:txBody>
      </p:sp>
      <p:sp>
        <p:nvSpPr>
          <p:cNvPr id="23556" name="Text Box 6"/>
          <p:cNvSpPr txBox="1"/>
          <p:nvPr/>
        </p:nvSpPr>
        <p:spPr>
          <a:xfrm>
            <a:off x="3200400" y="1219200"/>
            <a:ext cx="5410200" cy="368300"/>
          </a:xfrm>
          <a:prstGeom prst="rect">
            <a:avLst/>
          </a:prstGeom>
          <a:noFill/>
          <a:ln w="9525">
            <a:noFill/>
          </a:ln>
        </p:spPr>
        <p:txBody>
          <a:bodyPr anchor="t">
            <a:spAutoFit/>
          </a:bodyPr>
          <a:lstStyle/>
          <a:p>
            <a:pPr>
              <a:spcBef>
                <a:spcPct val="50000"/>
              </a:spcBef>
            </a:pPr>
            <a:endParaRPr lang="en-US" altLang="zh-CN" dirty="0">
              <a:solidFill>
                <a:srgbClr val="000000"/>
              </a:solidFill>
              <a:latin typeface="Arial Black" panose="020B0A04020102020204" pitchFamily="34" charset="0"/>
              <a:ea typeface="Arial" panose="020B0604020202020204" pitchFamily="34" charset="0"/>
            </a:endParaRPr>
          </a:p>
        </p:txBody>
      </p:sp>
      <p:sp>
        <p:nvSpPr>
          <p:cNvPr id="23557" name="Text Box 7"/>
          <p:cNvSpPr txBox="1"/>
          <p:nvPr/>
        </p:nvSpPr>
        <p:spPr>
          <a:xfrm>
            <a:off x="3441700" y="1143000"/>
            <a:ext cx="5410200" cy="368300"/>
          </a:xfrm>
          <a:prstGeom prst="rect">
            <a:avLst/>
          </a:prstGeom>
          <a:noFill/>
          <a:ln w="9525">
            <a:noFill/>
          </a:ln>
        </p:spPr>
        <p:txBody>
          <a:bodyPr anchor="t">
            <a:spAutoFit/>
          </a:bodyPr>
          <a:lstStyle/>
          <a:p>
            <a:pPr>
              <a:spcBef>
                <a:spcPct val="50000"/>
              </a:spcBef>
            </a:pPr>
            <a:endParaRPr lang="en-US" altLang="zh-CN" dirty="0">
              <a:solidFill>
                <a:srgbClr val="000000"/>
              </a:solidFill>
              <a:latin typeface="Arial Black" panose="020B0A04020102020204" pitchFamily="34" charset="0"/>
              <a:ea typeface="Arial" panose="020B0604020202020204" pitchFamily="34" charset="0"/>
            </a:endParaRPr>
          </a:p>
        </p:txBody>
      </p:sp>
      <p:sp>
        <p:nvSpPr>
          <p:cNvPr id="23558" name="Text Box 13"/>
          <p:cNvSpPr txBox="1"/>
          <p:nvPr/>
        </p:nvSpPr>
        <p:spPr>
          <a:xfrm>
            <a:off x="2209800" y="3124200"/>
            <a:ext cx="1066800" cy="368300"/>
          </a:xfrm>
          <a:prstGeom prst="rect">
            <a:avLst/>
          </a:prstGeom>
          <a:noFill/>
          <a:ln w="9525">
            <a:noFill/>
          </a:ln>
        </p:spPr>
        <p:txBody>
          <a:bodyPr anchor="t">
            <a:spAutoFit/>
          </a:bodyPr>
          <a:lstStyle/>
          <a:p>
            <a:pPr>
              <a:spcBef>
                <a:spcPct val="50000"/>
              </a:spcBef>
            </a:pPr>
            <a:endParaRPr lang="en-US" altLang="zh-CN" dirty="0">
              <a:solidFill>
                <a:srgbClr val="000000"/>
              </a:solidFill>
              <a:latin typeface="Arial Black" panose="020B0A04020102020204" pitchFamily="34" charset="0"/>
              <a:ea typeface="Arial" panose="020B0604020202020204" pitchFamily="34" charset="0"/>
            </a:endParaRPr>
          </a:p>
        </p:txBody>
      </p:sp>
      <p:sp>
        <p:nvSpPr>
          <p:cNvPr id="23559" name="Text Box 14"/>
          <p:cNvSpPr txBox="1"/>
          <p:nvPr/>
        </p:nvSpPr>
        <p:spPr>
          <a:xfrm>
            <a:off x="2270125" y="3092450"/>
            <a:ext cx="1539875" cy="368300"/>
          </a:xfrm>
          <a:prstGeom prst="rect">
            <a:avLst/>
          </a:prstGeom>
          <a:noFill/>
          <a:ln w="9525">
            <a:noFill/>
          </a:ln>
        </p:spPr>
        <p:txBody>
          <a:bodyPr anchor="t">
            <a:spAutoFit/>
          </a:bodyPr>
          <a:lstStyle/>
          <a:p>
            <a:endParaRPr lang="en-US" altLang="zh-CN" dirty="0">
              <a:solidFill>
                <a:srgbClr val="000000"/>
              </a:solidFill>
              <a:latin typeface="Arial Black" panose="020B0A04020102020204" pitchFamily="34" charset="0"/>
              <a:ea typeface="Arial" panose="020B0604020202020204" pitchFamily="34" charset="0"/>
            </a:endParaRPr>
          </a:p>
        </p:txBody>
      </p:sp>
      <p:sp>
        <p:nvSpPr>
          <p:cNvPr id="23560" name="Line 15"/>
          <p:cNvSpPr/>
          <p:nvPr/>
        </p:nvSpPr>
        <p:spPr>
          <a:xfrm>
            <a:off x="3657600" y="2590800"/>
            <a:ext cx="0" cy="0"/>
          </a:xfrm>
          <a:prstGeom prst="line">
            <a:avLst/>
          </a:prstGeom>
          <a:ln w="9525" cap="flat" cmpd="sng">
            <a:solidFill>
              <a:schemeClr val="tx1"/>
            </a:solidFill>
            <a:prstDash val="solid"/>
            <a:round/>
            <a:headEnd type="none" w="med" len="med"/>
            <a:tailEnd type="triangle" w="med" len="med"/>
          </a:ln>
        </p:spPr>
      </p:sp>
      <p:sp>
        <p:nvSpPr>
          <p:cNvPr id="23561" name="Line 19"/>
          <p:cNvSpPr/>
          <p:nvPr/>
        </p:nvSpPr>
        <p:spPr>
          <a:xfrm>
            <a:off x="6019800" y="4267200"/>
            <a:ext cx="0" cy="0"/>
          </a:xfrm>
          <a:prstGeom prst="line">
            <a:avLst/>
          </a:prstGeom>
          <a:ln w="9525" cap="flat" cmpd="sng">
            <a:solidFill>
              <a:schemeClr val="tx1"/>
            </a:solidFill>
            <a:prstDash val="solid"/>
            <a:round/>
            <a:headEnd type="none" w="med" len="med"/>
            <a:tailEnd type="triangle" w="med" len="med"/>
          </a:ln>
        </p:spPr>
      </p:sp>
      <p:sp>
        <p:nvSpPr>
          <p:cNvPr id="60438" name="Text Box 22"/>
          <p:cNvSpPr txBox="1"/>
          <p:nvPr/>
        </p:nvSpPr>
        <p:spPr>
          <a:xfrm>
            <a:off x="3500120" y="5252085"/>
            <a:ext cx="4764405" cy="1568450"/>
          </a:xfrm>
          <a:prstGeom prst="rect">
            <a:avLst/>
          </a:prstGeom>
          <a:solidFill>
            <a:srgbClr val="FF0000"/>
          </a:solidFill>
          <a:ln w="9525" cap="flat" cmpd="sng">
            <a:solidFill>
              <a:srgbClr val="FF3300"/>
            </a:solidFill>
            <a:prstDash val="solid"/>
            <a:miter/>
            <a:headEnd type="none" w="med" len="med"/>
            <a:tailEnd type="none" w="med" len="med"/>
          </a:ln>
        </p:spPr>
        <p:txBody>
          <a:bodyPr wrap="square" anchor="t">
            <a:spAutoFit/>
          </a:bodyPr>
          <a:lstStyle/>
          <a:p>
            <a:pPr marL="0" lvl="0" indent="0" algn="just" eaLnBrk="1" hangingPunct="1">
              <a:spcBef>
                <a:spcPct val="50000"/>
              </a:spcBef>
              <a:buNone/>
            </a:pPr>
            <a:r>
              <a:rPr lang="en-US" sz="2400" b="1" dirty="0">
                <a:solidFill>
                  <a:srgbClr val="FFFF00"/>
                </a:solidFill>
                <a:latin typeface="Times New Roman" panose="02020603050405020304" charset="0"/>
                <a:sym typeface="+mn-ea"/>
              </a:rPr>
              <a:t>B</a:t>
            </a:r>
            <a:r>
              <a:rPr sz="2400" b="1" dirty="0">
                <a:solidFill>
                  <a:srgbClr val="FFFF00"/>
                </a:solidFill>
                <a:latin typeface="Times New Roman" panose="02020603050405020304" charset="0"/>
                <a:sym typeface="+mn-ea"/>
              </a:rPr>
              <a:t>ài ca về thiên nhiên, đất nước, </a:t>
            </a:r>
            <a:r>
              <a:rPr sz="2400" b="1" dirty="0" err="1" smtClean="0">
                <a:solidFill>
                  <a:srgbClr val="FFFF00"/>
                </a:solidFill>
                <a:latin typeface="Times New Roman" panose="02020603050405020304" charset="0"/>
                <a:sym typeface="+mn-ea"/>
              </a:rPr>
              <a:t>về</a:t>
            </a:r>
            <a:r>
              <a:rPr sz="2400" b="1" dirty="0" smtClean="0">
                <a:solidFill>
                  <a:srgbClr val="FFFF00"/>
                </a:solidFill>
                <a:latin typeface="Times New Roman" panose="02020603050405020304" charset="0"/>
                <a:sym typeface="+mn-ea"/>
              </a:rPr>
              <a:t> </a:t>
            </a:r>
            <a:r>
              <a:rPr sz="2400" b="1" dirty="0" err="1">
                <a:solidFill>
                  <a:srgbClr val="FFFF00"/>
                </a:solidFill>
                <a:latin typeface="Times New Roman" panose="02020603050405020304" charset="0"/>
                <a:sym typeface="+mn-ea"/>
              </a:rPr>
              <a:t>lao</a:t>
            </a:r>
            <a:r>
              <a:rPr sz="2400" b="1" dirty="0">
                <a:solidFill>
                  <a:srgbClr val="FFFF00"/>
                </a:solidFill>
                <a:latin typeface="Times New Roman" panose="02020603050405020304" charset="0"/>
                <a:sym typeface="+mn-ea"/>
              </a:rPr>
              <a:t> </a:t>
            </a:r>
            <a:r>
              <a:rPr sz="2400" b="1" dirty="0" err="1" smtClean="0">
                <a:solidFill>
                  <a:srgbClr val="FFFF00"/>
                </a:solidFill>
                <a:latin typeface="Times New Roman" panose="02020603050405020304" charset="0"/>
                <a:sym typeface="+mn-ea"/>
              </a:rPr>
              <a:t>động</a:t>
            </a:r>
            <a:r>
              <a:rPr lang="en-US" sz="2400" b="1" dirty="0" smtClean="0">
                <a:solidFill>
                  <a:srgbClr val="FFFF00"/>
                </a:solidFill>
                <a:latin typeface="Times New Roman" panose="02020603050405020304" charset="0"/>
                <a:sym typeface="+mn-ea"/>
              </a:rPr>
              <a:t> -&gt;</a:t>
            </a:r>
            <a:r>
              <a:rPr sz="2400" b="1" dirty="0" smtClean="0">
                <a:solidFill>
                  <a:srgbClr val="FFFF00"/>
                </a:solidFill>
                <a:latin typeface="Times New Roman" panose="02020603050405020304" charset="0"/>
                <a:sym typeface="+mn-ea"/>
              </a:rPr>
              <a:t> </a:t>
            </a:r>
            <a:r>
              <a:rPr lang="en-US" sz="2400" b="1" dirty="0" err="1" smtClean="0">
                <a:solidFill>
                  <a:srgbClr val="FFFF00"/>
                </a:solidFill>
                <a:latin typeface="Times New Roman" panose="02020603050405020304" charset="0"/>
                <a:sym typeface="+mn-ea"/>
              </a:rPr>
              <a:t>N</a:t>
            </a:r>
            <a:r>
              <a:rPr sz="2400" b="1" dirty="0" err="1" smtClean="0">
                <a:solidFill>
                  <a:srgbClr val="FFFF00"/>
                </a:solidFill>
                <a:latin typeface="Times New Roman" panose="02020603050405020304" charset="0"/>
                <a:sym typeface="+mn-ea"/>
              </a:rPr>
              <a:t>hà</a:t>
            </a:r>
            <a:r>
              <a:rPr sz="2400" b="1" dirty="0" smtClean="0">
                <a:solidFill>
                  <a:srgbClr val="FFFF00"/>
                </a:solidFill>
                <a:latin typeface="Times New Roman" panose="02020603050405020304" charset="0"/>
                <a:sym typeface="+mn-ea"/>
              </a:rPr>
              <a:t> </a:t>
            </a:r>
            <a:r>
              <a:rPr sz="2400" b="1" dirty="0">
                <a:solidFill>
                  <a:srgbClr val="FFFF00"/>
                </a:solidFill>
                <a:latin typeface="Times New Roman" panose="02020603050405020304" charset="0"/>
                <a:sym typeface="+mn-ea"/>
              </a:rPr>
              <a:t>văn kín đáo nói lên tình yêu quê hương, đất nước của mình.</a:t>
            </a:r>
            <a:endParaRPr lang="en-US" altLang="zh-CN" sz="2400" b="1" dirty="0">
              <a:solidFill>
                <a:srgbClr val="FFFF00"/>
              </a:solidFill>
              <a:latin typeface="Times New Roman" panose="02020603050405020304" charset="0"/>
              <a:ea typeface="SimSun" panose="02010600030101010101" pitchFamily="2" charset="-122"/>
              <a:sym typeface="+mn-ea"/>
            </a:endParaRPr>
          </a:p>
        </p:txBody>
      </p:sp>
      <p:sp>
        <p:nvSpPr>
          <p:cNvPr id="60440" name="Rectangle 24"/>
          <p:cNvSpPr/>
          <p:nvPr/>
        </p:nvSpPr>
        <p:spPr>
          <a:xfrm>
            <a:off x="3657600" y="1054100"/>
            <a:ext cx="4572000" cy="457200"/>
          </a:xfrm>
          <a:prstGeom prst="rect">
            <a:avLst/>
          </a:prstGeom>
          <a:solidFill>
            <a:schemeClr val="bg1"/>
          </a:solidFill>
          <a:ln w="28575" cap="flat" cmpd="sng">
            <a:solidFill>
              <a:srgbClr val="FF3300"/>
            </a:solidFill>
            <a:prstDash val="solid"/>
            <a:miter/>
            <a:headEnd type="none" w="med" len="med"/>
            <a:tailEnd type="none" w="med" len="med"/>
          </a:ln>
        </p:spPr>
        <p:txBody>
          <a:bodyPr wrap="none" anchor="ctr"/>
          <a:lstStyle/>
          <a:p>
            <a:pPr algn="ctr" eaLnBrk="0" hangingPunct="0"/>
            <a:r>
              <a:rPr lang="en-US" altLang="zh-CN" sz="2000" b="1" dirty="0">
                <a:solidFill>
                  <a:srgbClr val="0000FF"/>
                </a:solidFill>
                <a:latin typeface="Times New Roman" panose="02020603050405020304" charset="0"/>
              </a:rPr>
              <a:t>3. </a:t>
            </a:r>
            <a:r>
              <a:rPr lang="en-US" altLang="zh-CN" sz="2000" b="1" u="sng" dirty="0">
                <a:solidFill>
                  <a:srgbClr val="0000FF"/>
                </a:solidFill>
                <a:latin typeface="Times New Roman" panose="02020603050405020304" charset="0"/>
              </a:rPr>
              <a:t>NGHỆ THUẬT MIÊU TẢ ĐẶC SẮC</a:t>
            </a:r>
          </a:p>
        </p:txBody>
      </p:sp>
      <p:sp>
        <p:nvSpPr>
          <p:cNvPr id="60441" name="Line 25"/>
          <p:cNvSpPr/>
          <p:nvPr/>
        </p:nvSpPr>
        <p:spPr>
          <a:xfrm flipH="1">
            <a:off x="1584325" y="1511300"/>
            <a:ext cx="2301875" cy="914400"/>
          </a:xfrm>
          <a:prstGeom prst="line">
            <a:avLst/>
          </a:prstGeom>
          <a:ln w="9525" cap="flat" cmpd="sng">
            <a:solidFill>
              <a:schemeClr val="tx1"/>
            </a:solidFill>
            <a:prstDash val="solid"/>
            <a:round/>
            <a:headEnd type="none" w="med" len="med"/>
            <a:tailEnd type="triangle" w="med" len="med"/>
          </a:ln>
        </p:spPr>
      </p:sp>
      <p:sp>
        <p:nvSpPr>
          <p:cNvPr id="60442" name="Line 26"/>
          <p:cNvSpPr/>
          <p:nvPr/>
        </p:nvSpPr>
        <p:spPr>
          <a:xfrm flipH="1">
            <a:off x="3657600" y="1587500"/>
            <a:ext cx="1127125" cy="981075"/>
          </a:xfrm>
          <a:prstGeom prst="line">
            <a:avLst/>
          </a:prstGeom>
          <a:ln w="9525" cap="flat" cmpd="sng">
            <a:solidFill>
              <a:schemeClr val="tx1"/>
            </a:solidFill>
            <a:prstDash val="solid"/>
            <a:round/>
            <a:headEnd type="none" w="med" len="med"/>
            <a:tailEnd type="triangle" w="med" len="med"/>
          </a:ln>
        </p:spPr>
      </p:sp>
      <p:sp>
        <p:nvSpPr>
          <p:cNvPr id="60443" name="Line 27"/>
          <p:cNvSpPr/>
          <p:nvPr/>
        </p:nvSpPr>
        <p:spPr>
          <a:xfrm>
            <a:off x="8137525" y="1534795"/>
            <a:ext cx="1793875" cy="966788"/>
          </a:xfrm>
          <a:prstGeom prst="line">
            <a:avLst/>
          </a:prstGeom>
          <a:ln w="9525" cap="flat" cmpd="sng">
            <a:solidFill>
              <a:schemeClr val="tx1"/>
            </a:solidFill>
            <a:prstDash val="solid"/>
            <a:round/>
            <a:headEnd type="none" w="med" len="med"/>
            <a:tailEnd type="triangle" w="med" len="med"/>
          </a:ln>
        </p:spPr>
      </p:sp>
      <p:sp>
        <p:nvSpPr>
          <p:cNvPr id="60451" name="Line 35"/>
          <p:cNvSpPr/>
          <p:nvPr/>
        </p:nvSpPr>
        <p:spPr>
          <a:xfrm>
            <a:off x="1198563" y="4430395"/>
            <a:ext cx="2243137" cy="1747838"/>
          </a:xfrm>
          <a:prstGeom prst="line">
            <a:avLst/>
          </a:prstGeom>
          <a:ln w="9525" cap="flat" cmpd="sng">
            <a:solidFill>
              <a:schemeClr val="tx1"/>
            </a:solidFill>
            <a:prstDash val="solid"/>
            <a:round/>
            <a:headEnd type="none" w="med" len="med"/>
            <a:tailEnd type="triangle" w="med" len="med"/>
          </a:ln>
        </p:spPr>
      </p:sp>
      <p:sp>
        <p:nvSpPr>
          <p:cNvPr id="60452" name="Line 36"/>
          <p:cNvSpPr/>
          <p:nvPr/>
        </p:nvSpPr>
        <p:spPr>
          <a:xfrm flipH="1">
            <a:off x="8325485" y="3492500"/>
            <a:ext cx="2236470" cy="2496185"/>
          </a:xfrm>
          <a:prstGeom prst="line">
            <a:avLst/>
          </a:prstGeom>
          <a:ln w="9525" cap="flat" cmpd="sng">
            <a:solidFill>
              <a:schemeClr val="tx1"/>
            </a:solidFill>
            <a:prstDash val="solid"/>
            <a:round/>
            <a:headEnd type="none" w="med" len="med"/>
            <a:tailEnd type="triangle" w="med" len="med"/>
          </a:ln>
        </p:spPr>
      </p:sp>
      <p:sp>
        <p:nvSpPr>
          <p:cNvPr id="20" name="Line 26"/>
          <p:cNvSpPr/>
          <p:nvPr/>
        </p:nvSpPr>
        <p:spPr>
          <a:xfrm>
            <a:off x="5959475" y="1511300"/>
            <a:ext cx="60325" cy="990600"/>
          </a:xfrm>
          <a:prstGeom prst="line">
            <a:avLst/>
          </a:prstGeom>
          <a:ln w="9525" cap="flat" cmpd="sng">
            <a:solidFill>
              <a:schemeClr val="tx1"/>
            </a:solidFill>
            <a:prstDash val="solid"/>
            <a:round/>
            <a:headEnd type="none" w="med" len="med"/>
            <a:tailEnd type="triangle" w="med" len="med"/>
          </a:ln>
        </p:spPr>
      </p:sp>
      <p:sp>
        <p:nvSpPr>
          <p:cNvPr id="21" name="Text Box 15"/>
          <p:cNvSpPr txBox="1"/>
          <p:nvPr/>
        </p:nvSpPr>
        <p:spPr>
          <a:xfrm>
            <a:off x="773113" y="2492375"/>
            <a:ext cx="1497012" cy="1938020"/>
          </a:xfrm>
          <a:prstGeom prst="rect">
            <a:avLst/>
          </a:prstGeom>
          <a:noFill/>
          <a:ln w="28575" cap="flat" cmpd="sng">
            <a:solidFill>
              <a:srgbClr val="FF9F9F"/>
            </a:solidFill>
            <a:prstDash val="solid"/>
            <a:miter/>
            <a:headEnd type="none" w="med" len="med"/>
            <a:tailEnd type="none" w="med" len="med"/>
          </a:ln>
        </p:spPr>
        <p:txBody>
          <a:bodyPr anchor="t">
            <a:spAutoFit/>
          </a:bodyPr>
          <a:lstStyle/>
          <a:p>
            <a:pPr algn="ctr" eaLnBrk="0" hangingPunct="0"/>
            <a:r>
              <a:rPr lang="en-US" sz="2400" noProof="0" smtClean="0">
                <a:ln>
                  <a:noFill/>
                </a:ln>
                <a:solidFill>
                  <a:schemeClr val="tx1"/>
                </a:solidFill>
                <a:effectLst/>
                <a:uLnTx/>
                <a:uFillTx/>
                <a:latin typeface="Times New Roman" panose="02020603050405020304" charset="0"/>
                <a:sym typeface="+mn-ea"/>
              </a:rPr>
              <a:t>Tả cảnh phối hợp tả người tự nhiên, sinh động.</a:t>
            </a:r>
            <a:endParaRPr lang="en-US" altLang="zh-CN" sz="2400" noProof="0" dirty="0" smtClean="0">
              <a:ln>
                <a:noFill/>
              </a:ln>
              <a:solidFill>
                <a:schemeClr val="tx1"/>
              </a:solidFill>
              <a:effectLst/>
              <a:uLnTx/>
              <a:uFillTx/>
              <a:latin typeface="Times New Roman" panose="02020603050405020304" charset="0"/>
              <a:sym typeface="+mn-ea"/>
            </a:endParaRPr>
          </a:p>
        </p:txBody>
      </p:sp>
      <p:sp>
        <p:nvSpPr>
          <p:cNvPr id="22" name="Text Box 15"/>
          <p:cNvSpPr txBox="1"/>
          <p:nvPr/>
        </p:nvSpPr>
        <p:spPr>
          <a:xfrm>
            <a:off x="2781300" y="2590800"/>
            <a:ext cx="1752600" cy="1568450"/>
          </a:xfrm>
          <a:prstGeom prst="rect">
            <a:avLst/>
          </a:prstGeom>
          <a:noFill/>
          <a:ln w="28575" cap="flat" cmpd="sng">
            <a:solidFill>
              <a:srgbClr val="FF9F9F"/>
            </a:solidFill>
            <a:prstDash val="solid"/>
            <a:miter/>
            <a:headEnd type="none" w="med" len="med"/>
            <a:tailEnd type="none" w="med" len="med"/>
          </a:ln>
        </p:spPr>
        <p:txBody>
          <a:bodyPr anchor="t">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lang="en-US" sz="2400" noProof="0" smtClean="0">
                <a:ln>
                  <a:noFill/>
                </a:ln>
                <a:solidFill>
                  <a:schemeClr val="tx1"/>
                </a:solidFill>
                <a:effectLst/>
                <a:uLnTx/>
                <a:uFillTx/>
                <a:latin typeface="Times New Roman" panose="02020603050405020304" charset="0"/>
                <a:sym typeface="+mn-ea"/>
              </a:rPr>
              <a:t>Sử dụng phép so sánh, nhân hóa hợp lí.</a:t>
            </a:r>
            <a:endParaRPr lang="en-US" altLang="zh-CN" sz="2400" noProof="0" dirty="0" smtClean="0">
              <a:ln>
                <a:noFill/>
              </a:ln>
              <a:solidFill>
                <a:schemeClr val="tx1"/>
              </a:solidFill>
              <a:effectLst/>
              <a:uLnTx/>
              <a:uFillTx/>
              <a:latin typeface="Times New Roman" panose="02020603050405020304" charset="0"/>
              <a:sym typeface="+mn-ea"/>
            </a:endParaRPr>
          </a:p>
        </p:txBody>
      </p:sp>
      <p:sp>
        <p:nvSpPr>
          <p:cNvPr id="23" name="Text Box 15"/>
          <p:cNvSpPr txBox="1"/>
          <p:nvPr/>
        </p:nvSpPr>
        <p:spPr>
          <a:xfrm>
            <a:off x="4966335" y="2501900"/>
            <a:ext cx="2046605" cy="2306955"/>
          </a:xfrm>
          <a:prstGeom prst="rect">
            <a:avLst/>
          </a:prstGeom>
          <a:noFill/>
          <a:ln w="28575" cap="flat" cmpd="sng">
            <a:solidFill>
              <a:srgbClr val="FF9F9F"/>
            </a:solidFill>
            <a:prstDash val="solid"/>
            <a:miter/>
            <a:headEnd type="none" w="med" len="med"/>
            <a:tailEnd type="none" w="med" len="med"/>
          </a:ln>
        </p:spPr>
        <p:txBody>
          <a:bodyPr wrap="square" anchor="t">
            <a:spAutoFit/>
          </a:bodyPr>
          <a:lstStyle/>
          <a:p>
            <a:pPr algn="ctr">
              <a:spcBef>
                <a:spcPct val="50000"/>
              </a:spcBef>
            </a:pPr>
            <a:r>
              <a:rPr lang="en-US" sz="2400" dirty="0" err="1">
                <a:solidFill>
                  <a:schemeClr val="tx1"/>
                </a:solidFill>
                <a:latin typeface="Times New Roman" panose="02020603050405020304" charset="0"/>
                <a:cs typeface="Times New Roman" panose="02020603050405020304" charset="0"/>
                <a:sym typeface="+mn-ea"/>
              </a:rPr>
              <a:t>Từ</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ngữ </a:t>
            </a:r>
            <a:r>
              <a:rPr lang="en-US" sz="2400" noProof="0" smtClean="0">
                <a:ln>
                  <a:noFill/>
                </a:ln>
                <a:solidFill>
                  <a:schemeClr val="tx1"/>
                </a:solidFill>
                <a:effectLst/>
                <a:uLnTx/>
                <a:uFillTx/>
                <a:latin typeface="Times New Roman" panose="02020603050405020304" charset="0"/>
                <a:sym typeface="+mn-ea"/>
              </a:rPr>
              <a:t>gợi tả</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chọn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lọc</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sử</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dụng</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nhiều</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tính</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từ</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miêu</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tả</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tài</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tình</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điêu</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luyện.</a:t>
            </a:r>
            <a:endParaRPr lang="en-US" altLang="zh-CN" sz="2400" dirty="0" err="1">
              <a:solidFill>
                <a:schemeClr val="tx1"/>
              </a:solidFill>
              <a:latin typeface="Times New Roman" panose="02020603050405020304" charset="0"/>
              <a:cs typeface="Times New Roman" panose="02020603050405020304" charset="0"/>
              <a:sym typeface="+mn-ea"/>
            </a:endParaRPr>
          </a:p>
        </p:txBody>
      </p:sp>
      <p:sp>
        <p:nvSpPr>
          <p:cNvPr id="24" name="Text Box 15"/>
          <p:cNvSpPr txBox="1"/>
          <p:nvPr/>
        </p:nvSpPr>
        <p:spPr>
          <a:xfrm>
            <a:off x="9311005" y="2590800"/>
            <a:ext cx="1657350" cy="829945"/>
          </a:xfrm>
          <a:prstGeom prst="rect">
            <a:avLst/>
          </a:prstGeom>
          <a:noFill/>
          <a:ln w="28575" cap="flat" cmpd="sng">
            <a:solidFill>
              <a:srgbClr val="FF9F9F"/>
            </a:solidFill>
            <a:prstDash val="solid"/>
            <a:miter/>
            <a:headEnd type="none" w="med" len="med"/>
            <a:tailEnd type="none" w="med" len="med"/>
          </a:ln>
        </p:spPr>
        <p:txBody>
          <a:bodyPr anchor="t">
            <a:spAutoFit/>
          </a:bodyPr>
          <a:lstStyle/>
          <a:p>
            <a:pPr algn="ctr">
              <a:spcBef>
                <a:spcPct val="50000"/>
              </a:spcBef>
            </a:pPr>
            <a:r>
              <a:rPr lang="en-US" altLang="zh-CN" sz="2400" dirty="0">
                <a:solidFill>
                  <a:srgbClr val="000000"/>
                </a:solidFill>
                <a:latin typeface="Times New Roman" panose="02020603050405020304" charset="0"/>
              </a:rPr>
              <a:t>Tình cảm chân thành.</a:t>
            </a:r>
          </a:p>
        </p:txBody>
      </p:sp>
      <p:sp>
        <p:nvSpPr>
          <p:cNvPr id="2" name="Text Box 15"/>
          <p:cNvSpPr txBox="1"/>
          <p:nvPr/>
        </p:nvSpPr>
        <p:spPr>
          <a:xfrm>
            <a:off x="7315200" y="2452053"/>
            <a:ext cx="1709738" cy="1568450"/>
          </a:xfrm>
          <a:prstGeom prst="rect">
            <a:avLst/>
          </a:prstGeom>
          <a:noFill/>
          <a:ln w="28575" cap="flat" cmpd="sng">
            <a:solidFill>
              <a:srgbClr val="FF9F9F"/>
            </a:solidFill>
            <a:prstDash val="solid"/>
            <a:miter/>
            <a:headEnd type="none" w="med" len="med"/>
            <a:tailEnd type="none" w="med" len="med"/>
          </a:ln>
        </p:spPr>
        <p:txBody>
          <a:bodyPr anchor="t">
            <a:spAutoFit/>
          </a:bodyPr>
          <a:lstStyle/>
          <a:p>
            <a:pPr algn="ctr" eaLnBrk="0" hangingPunct="0"/>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Lựa</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chọn</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hình</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ảnh</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tiêu</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biểu</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đặc</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sắc</a:t>
            </a:r>
            <a:r>
              <a:rPr lang="en-US" sz="2400" dirty="0">
                <a:latin typeface="Times New Roman" panose="02020603050405020304" charset="0"/>
                <a:cs typeface="Times New Roman" panose="02020603050405020304" charset="0"/>
                <a:sym typeface="+mn-ea"/>
              </a:rPr>
              <a:t>.</a:t>
            </a:r>
            <a:endParaRPr lang="en-US" altLang="zh-CN" sz="2400" dirty="0">
              <a:solidFill>
                <a:srgbClr val="000000"/>
              </a:solidFill>
              <a:latin typeface="Times New Roman" panose="02020603050405020304" charset="0"/>
            </a:endParaRPr>
          </a:p>
        </p:txBody>
      </p:sp>
      <p:sp>
        <p:nvSpPr>
          <p:cNvPr id="4" name="Line 26"/>
          <p:cNvSpPr/>
          <p:nvPr/>
        </p:nvSpPr>
        <p:spPr>
          <a:xfrm>
            <a:off x="7109460" y="1511300"/>
            <a:ext cx="762000" cy="914400"/>
          </a:xfrm>
          <a:prstGeom prst="line">
            <a:avLst/>
          </a:prstGeom>
          <a:ln w="9525" cap="flat" cmpd="sng">
            <a:solidFill>
              <a:schemeClr val="tx1"/>
            </a:solidFill>
            <a:prstDash val="solid"/>
            <a:round/>
            <a:headEnd type="none" w="med" len="med"/>
            <a:tailEnd type="triangle" w="med" len="med"/>
          </a:ln>
        </p:spPr>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0440"/>
                                        </p:tgtEl>
                                        <p:attrNameLst>
                                          <p:attrName>style.visibility</p:attrName>
                                        </p:attrNameLst>
                                      </p:cBhvr>
                                      <p:to>
                                        <p:strVal val="visible"/>
                                      </p:to>
                                    </p:set>
                                    <p:anim calcmode="lin" valueType="num">
                                      <p:cBhvr>
                                        <p:cTn id="7" dur="500" decel="50000" fill="hold">
                                          <p:stCondLst>
                                            <p:cond delay="0"/>
                                          </p:stCondLst>
                                        </p:cTn>
                                        <p:tgtEl>
                                          <p:spTgt spid="604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4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440"/>
                                        </p:tgtEl>
                                        <p:attrNameLst>
                                          <p:attrName>ppt_w</p:attrName>
                                        </p:attrNameLst>
                                      </p:cBhvr>
                                      <p:tavLst>
                                        <p:tav tm="0">
                                          <p:val>
                                            <p:strVal val="#ppt_w*.05"/>
                                          </p:val>
                                        </p:tav>
                                        <p:tav tm="100000">
                                          <p:val>
                                            <p:strVal val="#ppt_w"/>
                                          </p:val>
                                        </p:tav>
                                      </p:tavLst>
                                    </p:anim>
                                    <p:anim calcmode="lin" valueType="num">
                                      <p:cBhvr>
                                        <p:cTn id="10" dur="1000" fill="hold"/>
                                        <p:tgtEl>
                                          <p:spTgt spid="604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4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4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4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44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60441"/>
                                        </p:tgtEl>
                                        <p:attrNameLst>
                                          <p:attrName>style.visibility</p:attrName>
                                        </p:attrNameLst>
                                      </p:cBhvr>
                                      <p:to>
                                        <p:strVal val="visible"/>
                                      </p:to>
                                    </p:set>
                                    <p:animEffect transition="in" filter="box(in)">
                                      <p:cBhvr>
                                        <p:cTn id="22" dur="2000"/>
                                        <p:tgtEl>
                                          <p:spTgt spid="60441"/>
                                        </p:tgtEl>
                                      </p:cBhvr>
                                    </p:animEffect>
                                  </p:childTnLst>
                                </p:cTn>
                              </p:par>
                              <p:par>
                                <p:cTn id="23" presetID="4" presetClass="entr" presetSubtype="16" fill="hold" nodeType="withEffect">
                                  <p:stCondLst>
                                    <p:cond delay="0"/>
                                  </p:stCondLst>
                                  <p:childTnLst>
                                    <p:set>
                                      <p:cBhvr>
                                        <p:cTn id="24" dur="1" fill="hold">
                                          <p:stCondLst>
                                            <p:cond delay="0"/>
                                          </p:stCondLst>
                                        </p:cTn>
                                        <p:tgtEl>
                                          <p:spTgt spid="60442"/>
                                        </p:tgtEl>
                                        <p:attrNameLst>
                                          <p:attrName>style.visibility</p:attrName>
                                        </p:attrNameLst>
                                      </p:cBhvr>
                                      <p:to>
                                        <p:strVal val="visible"/>
                                      </p:to>
                                    </p:set>
                                    <p:animEffect transition="in" filter="box(in)">
                                      <p:cBhvr>
                                        <p:cTn id="25" dur="2000"/>
                                        <p:tgtEl>
                                          <p:spTgt spid="60442"/>
                                        </p:tgtEl>
                                      </p:cBhvr>
                                    </p:animEffect>
                                  </p:childTnLst>
                                </p:cTn>
                              </p:par>
                              <p:par>
                                <p:cTn id="26" presetID="4" presetClass="entr" presetSubtype="16" fill="hold" nodeType="withEffect">
                                  <p:stCondLst>
                                    <p:cond delay="0"/>
                                  </p:stCondLst>
                                  <p:childTnLst>
                                    <p:set>
                                      <p:cBhvr>
                                        <p:cTn id="27" dur="1" fill="hold">
                                          <p:stCondLst>
                                            <p:cond delay="0"/>
                                          </p:stCondLst>
                                        </p:cTn>
                                        <p:tgtEl>
                                          <p:spTgt spid="60443"/>
                                        </p:tgtEl>
                                        <p:attrNameLst>
                                          <p:attrName>style.visibility</p:attrName>
                                        </p:attrNameLst>
                                      </p:cBhvr>
                                      <p:to>
                                        <p:strVal val="visible"/>
                                      </p:to>
                                    </p:set>
                                    <p:animEffect transition="in" filter="box(in)">
                                      <p:cBhvr>
                                        <p:cTn id="28" dur="2000"/>
                                        <p:tgtEl>
                                          <p:spTgt spid="60443"/>
                                        </p:tgtEl>
                                      </p:cBhvr>
                                    </p:animEffect>
                                  </p:childTnLst>
                                </p:cTn>
                              </p:par>
                              <p:par>
                                <p:cTn id="29" presetID="4"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in)">
                                      <p:cBhvr>
                                        <p:cTn id="41" dur="2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ox(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ox(in)">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ox(in)">
                                      <p:cBhvr>
                                        <p:cTn id="56" dur="2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60451"/>
                                        </p:tgtEl>
                                        <p:attrNameLst>
                                          <p:attrName>style.visibility</p:attrName>
                                        </p:attrNameLst>
                                      </p:cBhvr>
                                      <p:to>
                                        <p:strVal val="visible"/>
                                      </p:to>
                                    </p:set>
                                    <p:animEffect transition="in" filter="box(in)">
                                      <p:cBhvr>
                                        <p:cTn id="61" dur="2000"/>
                                        <p:tgtEl>
                                          <p:spTgt spid="60451"/>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60438"/>
                                        </p:tgtEl>
                                        <p:attrNameLst>
                                          <p:attrName>style.visibility</p:attrName>
                                        </p:attrNameLst>
                                      </p:cBhvr>
                                      <p:to>
                                        <p:strVal val="visible"/>
                                      </p:to>
                                    </p:set>
                                    <p:anim calcmode="lin" valueType="num">
                                      <p:cBhvr>
                                        <p:cTn id="64" dur="1000" decel="50000" fill="hold">
                                          <p:stCondLst>
                                            <p:cond delay="0"/>
                                          </p:stCondLst>
                                        </p:cTn>
                                        <p:tgtEl>
                                          <p:spTgt spid="60438"/>
                                        </p:tgtEl>
                                        <p:attrNameLst>
                                          <p:attrName>style.rotation</p:attrName>
                                        </p:attrNameLst>
                                      </p:cBhvr>
                                      <p:tavLst>
                                        <p:tav tm="0">
                                          <p:val>
                                            <p:fltVal val="-90"/>
                                          </p:val>
                                        </p:tav>
                                        <p:tav tm="100000">
                                          <p:val>
                                            <p:fltVal val="0"/>
                                          </p:val>
                                        </p:tav>
                                      </p:tavLst>
                                    </p:anim>
                                    <p:anim calcmode="lin" valueType="num">
                                      <p:cBhvr>
                                        <p:cTn id="65" dur="1000" decel="50000" fill="hold">
                                          <p:stCondLst>
                                            <p:cond delay="0"/>
                                          </p:stCondLst>
                                        </p:cTn>
                                        <p:tgtEl>
                                          <p:spTgt spid="60438"/>
                                        </p:tgtEl>
                                        <p:attrNameLst>
                                          <p:attrName>ppt_w</p:attrName>
                                        </p:attrNameLst>
                                      </p:cBhvr>
                                      <p:tavLst>
                                        <p:tav tm="0">
                                          <p:val>
                                            <p:strVal val="#ppt_w"/>
                                          </p:val>
                                        </p:tav>
                                        <p:tav tm="100000">
                                          <p:val>
                                            <p:strVal val="#ppt_w*.05"/>
                                          </p:val>
                                        </p:tav>
                                      </p:tavLst>
                                    </p:anim>
                                    <p:anim calcmode="lin" valueType="num">
                                      <p:cBhvr>
                                        <p:cTn id="66" dur="1000" accel="50000" fill="hold">
                                          <p:stCondLst>
                                            <p:cond delay="1000"/>
                                          </p:stCondLst>
                                        </p:cTn>
                                        <p:tgtEl>
                                          <p:spTgt spid="60438"/>
                                        </p:tgtEl>
                                        <p:attrNameLst>
                                          <p:attrName>ppt_w</p:attrName>
                                        </p:attrNameLst>
                                      </p:cBhvr>
                                      <p:tavLst>
                                        <p:tav tm="0">
                                          <p:val>
                                            <p:strVal val="#ppt_w*.05"/>
                                          </p:val>
                                        </p:tav>
                                        <p:tav tm="100000">
                                          <p:val>
                                            <p:strVal val="#ppt_w"/>
                                          </p:val>
                                        </p:tav>
                                      </p:tavLst>
                                    </p:anim>
                                    <p:anim calcmode="lin" valueType="num">
                                      <p:cBhvr>
                                        <p:cTn id="67" dur="2000" fill="hold"/>
                                        <p:tgtEl>
                                          <p:spTgt spid="60438"/>
                                        </p:tgtEl>
                                        <p:attrNameLst>
                                          <p:attrName>ppt_h</p:attrName>
                                        </p:attrNameLst>
                                      </p:cBhvr>
                                      <p:tavLst>
                                        <p:tav tm="0">
                                          <p:val>
                                            <p:strVal val="#ppt_h"/>
                                          </p:val>
                                        </p:tav>
                                        <p:tav tm="100000">
                                          <p:val>
                                            <p:strVal val="#ppt_h"/>
                                          </p:val>
                                        </p:tav>
                                      </p:tavLst>
                                    </p:anim>
                                    <p:anim calcmode="lin" valueType="num">
                                      <p:cBhvr>
                                        <p:cTn id="68" dur="1000" decel="50000" fill="hold">
                                          <p:stCondLst>
                                            <p:cond delay="0"/>
                                          </p:stCondLst>
                                        </p:cTn>
                                        <p:tgtEl>
                                          <p:spTgt spid="60438"/>
                                        </p:tgtEl>
                                        <p:attrNameLst>
                                          <p:attrName>ppt_x</p:attrName>
                                        </p:attrNameLst>
                                      </p:cBhvr>
                                      <p:tavLst>
                                        <p:tav tm="0">
                                          <p:val>
                                            <p:strVal val="#ppt_x+.4"/>
                                          </p:val>
                                        </p:tav>
                                        <p:tav tm="100000">
                                          <p:val>
                                            <p:strVal val="#ppt_x"/>
                                          </p:val>
                                        </p:tav>
                                      </p:tavLst>
                                    </p:anim>
                                    <p:anim calcmode="lin" valueType="num">
                                      <p:cBhvr>
                                        <p:cTn id="69" dur="1000" decel="50000" fill="hold">
                                          <p:stCondLst>
                                            <p:cond delay="0"/>
                                          </p:stCondLst>
                                        </p:cTn>
                                        <p:tgtEl>
                                          <p:spTgt spid="60438"/>
                                        </p:tgtEl>
                                        <p:attrNameLst>
                                          <p:attrName>ppt_y</p:attrName>
                                        </p:attrNameLst>
                                      </p:cBhvr>
                                      <p:tavLst>
                                        <p:tav tm="0">
                                          <p:val>
                                            <p:strVal val="#ppt_y-.2"/>
                                          </p:val>
                                        </p:tav>
                                        <p:tav tm="100000">
                                          <p:val>
                                            <p:strVal val="#ppt_y+.1"/>
                                          </p:val>
                                        </p:tav>
                                      </p:tavLst>
                                    </p:anim>
                                    <p:anim calcmode="lin" valueType="num">
                                      <p:cBhvr>
                                        <p:cTn id="70" dur="1000" accel="50000" fill="hold">
                                          <p:stCondLst>
                                            <p:cond delay="1000"/>
                                          </p:stCondLst>
                                        </p:cTn>
                                        <p:tgtEl>
                                          <p:spTgt spid="60438"/>
                                        </p:tgtEl>
                                        <p:attrNameLst>
                                          <p:attrName>ppt_y</p:attrName>
                                        </p:attrNameLst>
                                      </p:cBhvr>
                                      <p:tavLst>
                                        <p:tav tm="0">
                                          <p:val>
                                            <p:strVal val="#ppt_y+.1"/>
                                          </p:val>
                                        </p:tav>
                                        <p:tav tm="100000">
                                          <p:val>
                                            <p:strVal val="#ppt_y"/>
                                          </p:val>
                                        </p:tav>
                                      </p:tavLst>
                                    </p:anim>
                                    <p:animEffect transition="in" filter="fade">
                                      <p:cBhvr>
                                        <p:cTn id="71" dur="2000" decel="50000">
                                          <p:stCondLst>
                                            <p:cond delay="0"/>
                                          </p:stCondLst>
                                        </p:cTn>
                                        <p:tgtEl>
                                          <p:spTgt spid="60438"/>
                                        </p:tgtEl>
                                      </p:cBhvr>
                                    </p:animEffect>
                                  </p:childTnLst>
                                </p:cTn>
                              </p:par>
                              <p:par>
                                <p:cTn id="72" presetID="4" presetClass="entr" presetSubtype="16" fill="hold" nodeType="withEffect">
                                  <p:stCondLst>
                                    <p:cond delay="0"/>
                                  </p:stCondLst>
                                  <p:childTnLst>
                                    <p:set>
                                      <p:cBhvr>
                                        <p:cTn id="73" dur="1" fill="hold">
                                          <p:stCondLst>
                                            <p:cond delay="0"/>
                                          </p:stCondLst>
                                        </p:cTn>
                                        <p:tgtEl>
                                          <p:spTgt spid="60452"/>
                                        </p:tgtEl>
                                        <p:attrNameLst>
                                          <p:attrName>style.visibility</p:attrName>
                                        </p:attrNameLst>
                                      </p:cBhvr>
                                      <p:to>
                                        <p:strVal val="visible"/>
                                      </p:to>
                                    </p:set>
                                    <p:animEffect transition="in" filter="box(in)">
                                      <p:cBhvr>
                                        <p:cTn id="74" dur="2000"/>
                                        <p:tgtEl>
                                          <p:spTgt spid="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8" grpId="0" bldLvl="0" animBg="1"/>
      <p:bldP spid="60440" grpId="0" bldLvl="0" animBg="1"/>
      <p:bldP spid="21" grpId="0" bldLvl="0" animBg="1"/>
      <p:bldP spid="22" grpId="0" bldLvl="0" animBg="1"/>
      <p:bldP spid="23" grpId="0" bldLvl="0" animBg="1"/>
      <p:bldP spid="24"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2240915" y="991235"/>
            <a:ext cx="10974705" cy="1641475"/>
          </a:xfrm>
          <a:prstGeom prst="rect">
            <a:avLst/>
          </a:prstGeom>
          <a:noFill/>
        </p:spPr>
        <p:txBody>
          <a:bodyPr wrap="square" rtlCol="0">
            <a:spAutoFit/>
          </a:bodyPr>
          <a:lstStyle/>
          <a:p>
            <a:pPr>
              <a:lnSpc>
                <a:spcPct val="120000"/>
              </a:lnSpc>
            </a:pPr>
            <a:r>
              <a:rPr lang="en-US" sz="2800" b="1">
                <a:solidFill>
                  <a:srgbClr val="002060"/>
                </a:solidFill>
                <a:latin typeface="Times New Roman" panose="02020603050405020304" charset="0"/>
                <a:cs typeface="Times New Roman" panose="02020603050405020304" charset="0"/>
              </a:rPr>
              <a:t>I. ĐỌC - HIỂU CHÚ THÍCH</a:t>
            </a:r>
          </a:p>
          <a:p>
            <a:pPr>
              <a:lnSpc>
                <a:spcPct val="120000"/>
              </a:lnSpc>
            </a:pPr>
            <a:r>
              <a:rPr lang="en-US" sz="2800">
                <a:solidFill>
                  <a:schemeClr val="tx1"/>
                </a:solidFill>
                <a:latin typeface="Times New Roman" panose="02020603050405020304" charset="0"/>
                <a:cs typeface="Times New Roman" panose="02020603050405020304" charset="0"/>
              </a:rPr>
              <a:t>1. Tác giả</a:t>
            </a:r>
          </a:p>
          <a:p>
            <a:pPr>
              <a:lnSpc>
                <a:spcPct val="120000"/>
              </a:lnSpc>
            </a:pPr>
            <a:r>
              <a:rPr lang="en-US" sz="2800">
                <a:solidFill>
                  <a:schemeClr val="tx1"/>
                </a:solidFill>
                <a:latin typeface="Times New Roman" panose="02020603050405020304" charset="0"/>
                <a:cs typeface="Times New Roman" panose="02020603050405020304" charset="0"/>
              </a:rPr>
              <a:t>2. Tác phẩm</a:t>
            </a:r>
          </a:p>
        </p:txBody>
      </p:sp>
      <p:sp>
        <p:nvSpPr>
          <p:cNvPr id="2" name="Text Box 1"/>
          <p:cNvSpPr txBox="1"/>
          <p:nvPr/>
        </p:nvSpPr>
        <p:spPr>
          <a:xfrm>
            <a:off x="2240915" y="2632710"/>
            <a:ext cx="9316085" cy="1630045"/>
          </a:xfrm>
          <a:prstGeom prst="rect">
            <a:avLst/>
          </a:prstGeom>
          <a:noFill/>
        </p:spPr>
        <p:txBody>
          <a:bodyPr wrap="square" rtlCol="0">
            <a:spAutoFit/>
          </a:bodyPr>
          <a:lstStyle/>
          <a:p>
            <a:r>
              <a:rPr lang="en-US" sz="2800" b="1">
                <a:solidFill>
                  <a:srgbClr val="002060"/>
                </a:solidFill>
                <a:latin typeface="Times New Roman" panose="02020603050405020304" charset="0"/>
                <a:cs typeface="Times New Roman" panose="02020603050405020304" charset="0"/>
              </a:rPr>
              <a:t>II. ĐỌC - HIỂU VĂN BẢN</a:t>
            </a:r>
          </a:p>
          <a:p>
            <a:r>
              <a:rPr lang="en-US" sz="2400">
                <a:solidFill>
                  <a:schemeClr val="tx1"/>
                </a:solidFill>
                <a:latin typeface="Times New Roman" panose="02020603050405020304" charset="0"/>
                <a:cs typeface="Times New Roman" panose="02020603050405020304" charset="0"/>
              </a:rPr>
              <a:t>1. </a:t>
            </a:r>
            <a:r>
              <a:rPr lang="en-US" sz="2400">
                <a:solidFill>
                  <a:schemeClr val="tx1"/>
                </a:solidFill>
                <a:latin typeface="Times New Roman" panose="02020603050405020304" charset="0"/>
                <a:cs typeface="Times New Roman" panose="02020603050405020304" charset="0"/>
                <a:sym typeface="+mn-ea"/>
              </a:rPr>
              <a:t>VẺ ĐẸP THIÊN NHIÊN VÀ CON NGƯỜI TRÊN SÔNG THU BỒN</a:t>
            </a:r>
            <a:endParaRPr lang="en-US" sz="2400">
              <a:solidFill>
                <a:schemeClr val="tx1"/>
              </a:solidFill>
              <a:latin typeface="Times New Roman" panose="02020603050405020304" charset="0"/>
              <a:cs typeface="Times New Roman" panose="02020603050405020304" charset="0"/>
            </a:endParaRPr>
          </a:p>
          <a:p>
            <a:r>
              <a:rPr lang="en-US" sz="2400">
                <a:solidFill>
                  <a:schemeClr val="tx1"/>
                </a:solidFill>
                <a:latin typeface="Times New Roman" panose="02020603050405020304" charset="0"/>
                <a:cs typeface="Times New Roman" panose="02020603050405020304" charset="0"/>
                <a:sym typeface="+mn-ea"/>
              </a:rPr>
              <a:t>2. VẺ ĐẸP THIÊN NHIÊN VÀ CON NGƯỜI TRÊN ĐẢO CÔ TÔ.</a:t>
            </a:r>
          </a:p>
          <a:p>
            <a:r>
              <a:rPr lang="en-US" altLang="zh-CN" sz="2400" dirty="0">
                <a:solidFill>
                  <a:schemeClr val="tx1"/>
                </a:solidFill>
                <a:latin typeface="Times New Roman" panose="02020603050405020304" charset="0"/>
                <a:sym typeface="+mn-ea"/>
              </a:rPr>
              <a:t>3. NGHỆ THUẬT MIÊU TẢ ĐẶC SẮC</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3" name="Text Box 2"/>
          <p:cNvSpPr txBox="1"/>
          <p:nvPr/>
        </p:nvSpPr>
        <p:spPr>
          <a:xfrm>
            <a:off x="2240915" y="4262755"/>
            <a:ext cx="9689465" cy="607695"/>
          </a:xfrm>
          <a:prstGeom prst="rect">
            <a:avLst/>
          </a:prstGeom>
          <a:noFill/>
        </p:spPr>
        <p:txBody>
          <a:bodyPr wrap="square" rtlCol="0">
            <a:spAutoFit/>
          </a:bodyPr>
          <a:lstStyle/>
          <a:p>
            <a:pPr>
              <a:lnSpc>
                <a:spcPct val="120000"/>
              </a:lnSpc>
            </a:pPr>
            <a:r>
              <a:rPr lang="en-US" sz="2800" b="1">
                <a:solidFill>
                  <a:srgbClr val="002060"/>
                </a:solidFill>
                <a:latin typeface="Times New Roman" panose="02020603050405020304" charset="0"/>
                <a:cs typeface="Times New Roman" panose="02020603050405020304" charset="0"/>
              </a:rPr>
              <a:t>III. TỔNG KẾT</a:t>
            </a:r>
            <a:endParaRPr lang="en-US" sz="2800">
              <a:solidFill>
                <a:schemeClr val="tx1"/>
              </a:solidFill>
              <a:latin typeface="Times New Roman" panose="02020603050405020304" charset="0"/>
              <a:cs typeface="Times New Roman" panose="0202060305040502030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l="-10000" t="-21000"/>
          </a:stretch>
        </a:blipFill>
        <a:effectLst/>
      </p:bgPr>
    </p:bg>
    <p:spTree>
      <p:nvGrpSpPr>
        <p:cNvPr id="1" name=""/>
        <p:cNvGrpSpPr/>
        <p:nvPr/>
      </p:nvGrpSpPr>
      <p:grpSpPr>
        <a:xfrm>
          <a:off x="0" y="0"/>
          <a:ext cx="0" cy="0"/>
          <a:chOff x="0" y="0"/>
          <a:chExt cx="0" cy="0"/>
        </a:xfrm>
      </p:grpSpPr>
      <p:sp>
        <p:nvSpPr>
          <p:cNvPr id="3" name="Text Box 2"/>
          <p:cNvSpPr txBox="1"/>
          <p:nvPr/>
        </p:nvSpPr>
        <p:spPr>
          <a:xfrm>
            <a:off x="4160203" y="563880"/>
            <a:ext cx="3870325"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800" b="0" i="0" u="none" kern="1200" baseline="0">
                <a:solidFill>
                  <a:schemeClr val="tx1"/>
                </a:solidFill>
                <a:latin typeface="Times New Roman" panose="02020603050405020304" charset="0"/>
                <a:ea typeface="+mn-ea"/>
                <a:cs typeface="+mn-cs"/>
              </a:defRPr>
            </a:lvl5pPr>
          </a:lstStyle>
          <a:p>
            <a:pPr lvl="0" algn="ctr" eaLnBrk="1" fontAlgn="base" hangingPunct="1"/>
            <a:r>
              <a:rPr lang="en-US" altLang="zh-CN" b="1" strike="noStrike" noProof="1">
                <a:solidFill>
                  <a:srgbClr val="FF0000"/>
                </a:solidFill>
                <a:latin typeface="Arial" panose="020B0604020202020204" pitchFamily="34" charset="0"/>
                <a:ea typeface="SimSun" panose="02010600030101010101" pitchFamily="2" charset="-122"/>
              </a:rPr>
              <a:t>BÀI TẬP VÀ DẶN </a:t>
            </a:r>
            <a:r>
              <a:rPr lang="en-US" altLang="zh-CN" b="1" strike="noStrike" noProof="1" smtClean="0">
                <a:solidFill>
                  <a:srgbClr val="FF0000"/>
                </a:solidFill>
                <a:latin typeface="Arial" panose="020B0604020202020204" pitchFamily="34" charset="0"/>
                <a:ea typeface="SimSun" panose="02010600030101010101" pitchFamily="2" charset="-122"/>
              </a:rPr>
              <a:t>DÒ</a:t>
            </a:r>
            <a:endParaRPr lang="en-US" altLang="zh-CN" b="1" strike="noStrike" noProof="1">
              <a:solidFill>
                <a:srgbClr val="FF0000"/>
              </a:solidFill>
              <a:latin typeface="Arial" panose="020B0604020202020204" pitchFamily="34" charset="0"/>
              <a:ea typeface="SimSun" panose="02010600030101010101" pitchFamily="2" charset="-122"/>
            </a:endParaRPr>
          </a:p>
        </p:txBody>
      </p:sp>
      <p:sp>
        <p:nvSpPr>
          <p:cNvPr id="26626" name="Text Box 12"/>
          <p:cNvSpPr txBox="1"/>
          <p:nvPr/>
        </p:nvSpPr>
        <p:spPr>
          <a:xfrm>
            <a:off x="1678305" y="1878330"/>
            <a:ext cx="9144000" cy="491490"/>
          </a:xfrm>
          <a:prstGeom prst="rect">
            <a:avLst/>
          </a:prstGeom>
          <a:noFill/>
          <a:ln w="9525">
            <a:noFill/>
          </a:ln>
        </p:spPr>
        <p:txBody>
          <a:bodyPr anchor="t">
            <a:spAutoFit/>
          </a:bodyPr>
          <a:lstStyle/>
          <a:p>
            <a:pPr eaLnBrk="0" hangingPunct="0">
              <a:spcBef>
                <a:spcPct val="50000"/>
              </a:spcBef>
            </a:pPr>
            <a:r>
              <a:rPr lang="en-US" altLang="vi-VN" sz="2600" b="1" dirty="0">
                <a:solidFill>
                  <a:srgbClr val="000099"/>
                </a:solidFill>
                <a:latin typeface="Verdana" panose="020B0604030504040204" pitchFamily="34" charset="0"/>
              </a:rPr>
              <a:t>1</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Xem</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lại</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nội</a:t>
            </a:r>
            <a:r>
              <a:rPr lang="en-US" altLang="vi-VN" sz="2600" b="1" dirty="0" smtClean="0">
                <a:solidFill>
                  <a:srgbClr val="000099"/>
                </a:solidFill>
                <a:latin typeface="Verdana" panose="020B0604030504040204" pitchFamily="34" charset="0"/>
              </a:rPr>
              <a:t> dung </a:t>
            </a:r>
            <a:r>
              <a:rPr lang="en-US" altLang="vi-VN" sz="2600" b="1" dirty="0" err="1" smtClean="0">
                <a:solidFill>
                  <a:srgbClr val="000099"/>
                </a:solidFill>
                <a:latin typeface="Verdana" panose="020B0604030504040204" pitchFamily="34" charset="0"/>
              </a:rPr>
              <a:t>đã</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ghi</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bài</a:t>
            </a:r>
            <a:r>
              <a:rPr lang="en-US" altLang="vi-VN" sz="2600" b="1" dirty="0" smtClean="0">
                <a:solidFill>
                  <a:srgbClr val="000099"/>
                </a:solidFill>
                <a:latin typeface="Verdana" panose="020B0604030504040204" pitchFamily="34" charset="0"/>
              </a:rPr>
              <a:t>.</a:t>
            </a:r>
            <a:endParaRPr lang="en-US" altLang="vi-VN" sz="2600" b="1" dirty="0">
              <a:solidFill>
                <a:srgbClr val="000099"/>
              </a:solidFill>
              <a:latin typeface="Verdana" panose="020B0604030504040204" pitchFamily="34" charset="0"/>
            </a:endParaRPr>
          </a:p>
        </p:txBody>
      </p:sp>
      <p:sp>
        <p:nvSpPr>
          <p:cNvPr id="26629" name="Text Box 15"/>
          <p:cNvSpPr txBox="1"/>
          <p:nvPr/>
        </p:nvSpPr>
        <p:spPr>
          <a:xfrm>
            <a:off x="1678305" y="2519680"/>
            <a:ext cx="9759315" cy="1492716"/>
          </a:xfrm>
          <a:prstGeom prst="rect">
            <a:avLst/>
          </a:prstGeom>
          <a:noFill/>
          <a:ln w="9525">
            <a:noFill/>
          </a:ln>
        </p:spPr>
        <p:txBody>
          <a:bodyPr wrap="square" anchor="t">
            <a:spAutoFit/>
          </a:bodyPr>
          <a:lstStyle/>
          <a:p>
            <a:pPr eaLnBrk="0" hangingPunct="0">
              <a:spcBef>
                <a:spcPct val="50000"/>
              </a:spcBef>
            </a:pPr>
            <a:r>
              <a:rPr lang="en-US" altLang="vi-VN" sz="2600" b="1" dirty="0">
                <a:solidFill>
                  <a:srgbClr val="000099"/>
                </a:solidFill>
                <a:latin typeface="Verdana" panose="020B0604030504040204" pitchFamily="34" charset="0"/>
              </a:rPr>
              <a:t>2. Viết một đoạn </a:t>
            </a:r>
            <a:r>
              <a:rPr lang="en-US" altLang="vi-VN" sz="2600" b="1" dirty="0" err="1">
                <a:solidFill>
                  <a:srgbClr val="000099"/>
                </a:solidFill>
                <a:latin typeface="Verdana" panose="020B0604030504040204" pitchFamily="34" charset="0"/>
              </a:rPr>
              <a:t>văn</a:t>
            </a:r>
            <a:r>
              <a:rPr lang="en-US" altLang="vi-VN" sz="2600" b="1" dirty="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ngắn</a:t>
            </a:r>
            <a:r>
              <a:rPr lang="en-US" altLang="vi-VN" sz="2600" b="1" dirty="0" smtClean="0">
                <a:solidFill>
                  <a:srgbClr val="000099"/>
                </a:solidFill>
                <a:latin typeface="Verdana" panose="020B0604030504040204" pitchFamily="34" charset="0"/>
              </a:rPr>
              <a:t> ( </a:t>
            </a:r>
            <a:r>
              <a:rPr lang="en-US" altLang="vi-VN" sz="2600" b="1" dirty="0" err="1" smtClean="0">
                <a:solidFill>
                  <a:srgbClr val="000099"/>
                </a:solidFill>
                <a:latin typeface="Verdana" panose="020B0604030504040204" pitchFamily="34" charset="0"/>
              </a:rPr>
              <a:t>từ</a:t>
            </a:r>
            <a:r>
              <a:rPr lang="en-US" altLang="vi-VN" sz="2600" b="1" dirty="0" smtClean="0">
                <a:solidFill>
                  <a:srgbClr val="000099"/>
                </a:solidFill>
                <a:latin typeface="Verdana" panose="020B0604030504040204" pitchFamily="34" charset="0"/>
              </a:rPr>
              <a:t> 5-7 </a:t>
            </a:r>
            <a:r>
              <a:rPr lang="en-US" altLang="vi-VN" sz="2600" b="1" dirty="0" err="1" smtClean="0">
                <a:solidFill>
                  <a:srgbClr val="000099"/>
                </a:solidFill>
                <a:latin typeface="Verdana" panose="020B0604030504040204" pitchFamily="34" charset="0"/>
              </a:rPr>
              <a:t>câu</a:t>
            </a:r>
            <a:r>
              <a:rPr lang="en-US" altLang="vi-VN" sz="2600" b="1" dirty="0" smtClean="0">
                <a:solidFill>
                  <a:srgbClr val="000099"/>
                </a:solidFill>
                <a:latin typeface="Verdana" panose="020B0604030504040204" pitchFamily="34" charset="0"/>
              </a:rPr>
              <a:t>) </a:t>
            </a:r>
            <a:r>
              <a:rPr lang="en-US" altLang="vi-VN" sz="2600" b="1" dirty="0">
                <a:solidFill>
                  <a:srgbClr val="000099"/>
                </a:solidFill>
                <a:latin typeface="Verdana" panose="020B0604030504040204" pitchFamily="34" charset="0"/>
              </a:rPr>
              <a:t>miêu tả quang cảnh quê hương em vào một </a:t>
            </a:r>
            <a:r>
              <a:rPr lang="en-US" altLang="vi-VN" sz="2600" b="1" dirty="0" err="1">
                <a:solidFill>
                  <a:srgbClr val="000099"/>
                </a:solidFill>
                <a:latin typeface="Verdana" panose="020B0604030504040204" pitchFamily="34" charset="0"/>
              </a:rPr>
              <a:t>ngày</a:t>
            </a:r>
            <a:r>
              <a:rPr lang="en-US" altLang="vi-VN" sz="2600" b="1" dirty="0">
                <a:solidFill>
                  <a:srgbClr val="000099"/>
                </a:solidFill>
                <a:latin typeface="Verdana" panose="020B0604030504040204" pitchFamily="34" charset="0"/>
              </a:rPr>
              <a:t> </a:t>
            </a:r>
            <a:r>
              <a:rPr lang="en-US" altLang="vi-VN" sz="2600" b="1" dirty="0" smtClean="0">
                <a:solidFill>
                  <a:srgbClr val="000099"/>
                </a:solidFill>
                <a:latin typeface="Verdana" panose="020B0604030504040204" pitchFamily="34" charset="0"/>
              </a:rPr>
              <a:t>hè.</a:t>
            </a:r>
            <a:endParaRPr lang="en-US" altLang="vi-VN" sz="2600" b="1" dirty="0">
              <a:solidFill>
                <a:srgbClr val="000099"/>
              </a:solidFill>
              <a:latin typeface="Verdana" panose="020B0604030504040204" pitchFamily="34" charset="0"/>
            </a:endParaRPr>
          </a:p>
          <a:p>
            <a:pPr eaLnBrk="0" hangingPunct="0">
              <a:spcBef>
                <a:spcPct val="50000"/>
              </a:spcBef>
            </a:pPr>
            <a:r>
              <a:rPr lang="en-US" altLang="vi-VN" sz="2600" b="1" dirty="0">
                <a:solidFill>
                  <a:srgbClr val="000099"/>
                </a:solidFill>
                <a:latin typeface="Verdana" panose="020B0604030504040204" pitchFamily="34" charset="0"/>
              </a:rPr>
              <a:t>3. Đọc và chuẩn bị bài tiếp theo: </a:t>
            </a:r>
            <a:r>
              <a:rPr lang="en-US" altLang="vi-VN" sz="2600" b="1" dirty="0" err="1" smtClean="0">
                <a:solidFill>
                  <a:srgbClr val="000099"/>
                </a:solidFill>
                <a:latin typeface="Verdana" panose="020B0604030504040204" pitchFamily="34" charset="0"/>
              </a:rPr>
              <a:t>Ẩn</a:t>
            </a:r>
            <a:r>
              <a:rPr lang="en-US" altLang="vi-VN" sz="2600" b="1" dirty="0" smtClean="0">
                <a:solidFill>
                  <a:srgbClr val="000099"/>
                </a:solidFill>
                <a:latin typeface="Verdana" panose="020B0604030504040204" pitchFamily="34" charset="0"/>
              </a:rPr>
              <a:t> </a:t>
            </a:r>
            <a:r>
              <a:rPr lang="en-US" altLang="vi-VN" sz="2600" b="1" dirty="0" err="1" smtClean="0">
                <a:solidFill>
                  <a:srgbClr val="000099"/>
                </a:solidFill>
                <a:latin typeface="Verdana" panose="020B0604030504040204" pitchFamily="34" charset="0"/>
              </a:rPr>
              <a:t>dụ</a:t>
            </a:r>
            <a:r>
              <a:rPr lang="en-US" altLang="vi-VN" sz="2600" b="1" dirty="0">
                <a:solidFill>
                  <a:srgbClr val="000099"/>
                </a:solidFill>
                <a:latin typeface="Verdana" panose="020B0604030504040204" pitchFamily="34" charset="0"/>
              </a:rPr>
              <a:t>.</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linds(horizontal)">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629">
                                            <p:txEl>
                                              <p:pRg st="0" end="0"/>
                                            </p:txEl>
                                          </p:spTgt>
                                        </p:tgtEl>
                                        <p:attrNameLst>
                                          <p:attrName>style.visibility</p:attrName>
                                        </p:attrNameLst>
                                      </p:cBhvr>
                                      <p:to>
                                        <p:strVal val="visible"/>
                                      </p:to>
                                    </p:set>
                                    <p:animEffect transition="in" filter="circle(in)">
                                      <p:cBhvr>
                                        <p:cTn id="17" dur="2000"/>
                                        <p:tgtEl>
                                          <p:spTgt spid="266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629">
                                            <p:txEl>
                                              <p:pRg st="1" end="1"/>
                                            </p:txEl>
                                          </p:spTgt>
                                        </p:tgtEl>
                                        <p:attrNameLst>
                                          <p:attrName>style.visibility</p:attrName>
                                        </p:attrNameLst>
                                      </p:cBhvr>
                                      <p:to>
                                        <p:strVal val="visible"/>
                                      </p:to>
                                    </p:set>
                                    <p:anim calcmode="lin" valueType="num">
                                      <p:cBhvr additive="base">
                                        <p:cTn id="22" dur="5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6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6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0633" y="226796"/>
            <a:ext cx="8770571" cy="1560716"/>
          </a:xfrm>
        </p:spPr>
        <p:txBody>
          <a:bodyPr>
            <a:normAutofit fontScale="90000"/>
          </a:bodyPr>
          <a:lstStyle/>
          <a:p>
            <a:r>
              <a:rPr lang="vi-VN" b="1" dirty="0">
                <a:solidFill>
                  <a:srgbClr val="0070C0"/>
                </a:solidFill>
              </a:rPr>
              <a:t/>
            </a:r>
            <a:br>
              <a:rPr lang="vi-VN" b="1" dirty="0">
                <a:solidFill>
                  <a:srgbClr val="0070C0"/>
                </a:solidFill>
              </a:rPr>
            </a:br>
            <a:r>
              <a:rPr lang="vi-VN" sz="6000" b="1" dirty="0">
                <a:solidFill>
                  <a:srgbClr val="7030A0"/>
                </a:solidFill>
              </a:rPr>
              <a:t>               </a:t>
            </a:r>
            <a:r>
              <a:rPr lang="vi-VN" sz="6000" b="1" dirty="0">
                <a:solidFill>
                  <a:schemeClr val="tx1"/>
                </a:solidFill>
              </a:rPr>
              <a:t>  </a:t>
            </a:r>
            <a:r>
              <a:rPr lang="vi-VN" b="1" dirty="0">
                <a:solidFill>
                  <a:schemeClr val="tx1"/>
                </a:solidFill>
              </a:rPr>
              <a:t>CHỦ ĐỀ:</a:t>
            </a:r>
            <a:r>
              <a:rPr lang="vi-VN" b="1" dirty="0">
                <a:solidFill>
                  <a:srgbClr val="0070C0"/>
                </a:solidFill>
              </a:rPr>
              <a:t/>
            </a:r>
            <a:br>
              <a:rPr lang="vi-VN" b="1" dirty="0">
                <a:solidFill>
                  <a:srgbClr val="0070C0"/>
                </a:solidFill>
              </a:rPr>
            </a:br>
            <a:endParaRPr lang="vi-VN" b="1" dirty="0">
              <a:solidFill>
                <a:srgbClr val="0070C0"/>
              </a:solidFill>
            </a:endParaRPr>
          </a:p>
        </p:txBody>
      </p:sp>
      <p:sp>
        <p:nvSpPr>
          <p:cNvPr id="4" name="TextBox 3"/>
          <p:cNvSpPr txBox="1"/>
          <p:nvPr/>
        </p:nvSpPr>
        <p:spPr>
          <a:xfrm>
            <a:off x="519512" y="1443127"/>
            <a:ext cx="11153567" cy="1754326"/>
          </a:xfrm>
          <a:prstGeom prst="rect">
            <a:avLst/>
          </a:prstGeom>
          <a:noFill/>
        </p:spPr>
        <p:txBody>
          <a:bodyPr wrap="none" rtlCol="0">
            <a:spAutoFit/>
          </a:bodyPr>
          <a:lstStyle/>
          <a:p>
            <a:pPr algn="ctr"/>
            <a:r>
              <a:rPr lang="en-US" altLang="vi-VN" sz="3600" b="1" dirty="0">
                <a:solidFill>
                  <a:srgbClr val="FF0000"/>
                </a:solidFill>
                <a:latin typeface="Times New Roman" panose="02020603050405020304" charset="0"/>
                <a:cs typeface="Times New Roman" panose="02020603050405020304" charset="0"/>
              </a:rPr>
              <a:t>VẺ ĐẸP THIÊN NHIÊN VÀ CON NGƯỜI VIỆT NAM</a:t>
            </a:r>
          </a:p>
          <a:p>
            <a:pPr algn="ctr"/>
            <a:r>
              <a:rPr lang="en-US" altLang="vi-VN" sz="3600" b="1" dirty="0" smtClean="0">
                <a:solidFill>
                  <a:srgbClr val="FF0000"/>
                </a:solidFill>
                <a:latin typeface="Times New Roman" panose="02020603050405020304" charset="0"/>
                <a:cs typeface="Times New Roman" panose="02020603050405020304" charset="0"/>
              </a:rPr>
              <a:t>QUA </a:t>
            </a:r>
            <a:r>
              <a:rPr lang="en-US" altLang="vi-VN" sz="3600" b="1" dirty="0">
                <a:solidFill>
                  <a:srgbClr val="FF0000"/>
                </a:solidFill>
                <a:latin typeface="Times New Roman" panose="02020603050405020304" charset="0"/>
                <a:cs typeface="Times New Roman" panose="02020603050405020304" charset="0"/>
              </a:rPr>
              <a:t>2 VĂN BẢN: VƯỢT THÁC </a:t>
            </a:r>
            <a:r>
              <a:rPr lang="en-US" altLang="vi-VN" sz="3600" b="1" dirty="0" smtClean="0">
                <a:solidFill>
                  <a:srgbClr val="FF0000"/>
                </a:solidFill>
                <a:latin typeface="Times New Roman" panose="02020603050405020304" charset="0"/>
                <a:cs typeface="Times New Roman" panose="02020603050405020304" charset="0"/>
              </a:rPr>
              <a:t>VÀ CÔ TÔ</a:t>
            </a:r>
            <a:endParaRPr lang="vi-VN" sz="3600" b="1" dirty="0">
              <a:solidFill>
                <a:srgbClr val="FF0000"/>
              </a:solidFill>
              <a:latin typeface="Times New Roman" panose="02020603050405020304" charset="0"/>
              <a:cs typeface="Times New Roman" panose="02020603050405020304" charset="0"/>
            </a:endParaRPr>
          </a:p>
          <a:p>
            <a:endParaRPr lang="vi-VN" sz="3600" b="1" dirty="0">
              <a:solidFill>
                <a:srgbClr val="FF0000"/>
              </a:solidFill>
              <a:latin typeface="Times New Roman" panose="02020603050405020304" charset="0"/>
              <a:cs typeface="Times New Roman" panose="0202060305040502030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0" descr="12"/>
          <p:cNvPicPr>
            <a:picLocks noChangeAspect="1"/>
          </p:cNvPicPr>
          <p:nvPr/>
        </p:nvPicPr>
        <p:blipFill>
          <a:blip r:embed="rId2"/>
          <a:stretch>
            <a:fillRect/>
          </a:stretch>
        </p:blipFill>
        <p:spPr>
          <a:xfrm>
            <a:off x="214630" y="138113"/>
            <a:ext cx="1438275" cy="1828800"/>
          </a:xfrm>
          <a:prstGeom prst="rect">
            <a:avLst/>
          </a:prstGeom>
          <a:noFill/>
          <a:ln w="9525">
            <a:noFill/>
          </a:ln>
        </p:spPr>
      </p:pic>
      <p:pic>
        <p:nvPicPr>
          <p:cNvPr id="27650" name="Picture 5" descr="D:\Thuy\thang 3\Hoa\PIC-328-1319040102.gif"/>
          <p:cNvPicPr>
            <a:picLocks noChangeAspect="1"/>
          </p:cNvPicPr>
          <p:nvPr/>
        </p:nvPicPr>
        <p:blipFill>
          <a:blip r:embed="rId3"/>
          <a:stretch>
            <a:fillRect/>
          </a:stretch>
        </p:blipFill>
        <p:spPr>
          <a:xfrm>
            <a:off x="342900" y="4495800"/>
            <a:ext cx="2362200" cy="2362200"/>
          </a:xfrm>
          <a:prstGeom prst="rect">
            <a:avLst/>
          </a:prstGeom>
          <a:noFill/>
          <a:ln w="9525">
            <a:noFill/>
          </a:ln>
        </p:spPr>
      </p:pic>
      <p:pic>
        <p:nvPicPr>
          <p:cNvPr id="8" name="Picture 34" descr="FIREWRK3"/>
          <p:cNvPicPr>
            <a:picLocks noChangeAspect="1"/>
          </p:cNvPicPr>
          <p:nvPr/>
        </p:nvPicPr>
        <p:blipFill>
          <a:blip r:embed="rId4"/>
          <a:stretch>
            <a:fillRect/>
          </a:stretch>
        </p:blipFill>
        <p:spPr>
          <a:xfrm>
            <a:off x="9117330" y="45085"/>
            <a:ext cx="1174750" cy="1371600"/>
          </a:xfrm>
          <a:prstGeom prst="rect">
            <a:avLst/>
          </a:prstGeom>
          <a:noFill/>
          <a:ln w="9525">
            <a:noFill/>
          </a:ln>
        </p:spPr>
      </p:pic>
      <p:pic>
        <p:nvPicPr>
          <p:cNvPr id="27652" name="Picture 20" descr="Etoile_1"/>
          <p:cNvPicPr>
            <a:picLocks noChangeAspect="1"/>
          </p:cNvPicPr>
          <p:nvPr/>
        </p:nvPicPr>
        <p:blipFill>
          <a:blip r:embed="rId5"/>
          <a:stretch>
            <a:fillRect/>
          </a:stretch>
        </p:blipFill>
        <p:spPr>
          <a:xfrm>
            <a:off x="9512300" y="5029200"/>
            <a:ext cx="1676400" cy="1676400"/>
          </a:xfrm>
          <a:prstGeom prst="rect">
            <a:avLst/>
          </a:prstGeom>
          <a:noFill/>
          <a:ln w="9525">
            <a:noFill/>
          </a:ln>
        </p:spPr>
      </p:pic>
      <p:pic>
        <p:nvPicPr>
          <p:cNvPr id="12" name="Picture 37" descr="FIREWRK4"/>
          <p:cNvPicPr>
            <a:picLocks noChangeAspect="1"/>
          </p:cNvPicPr>
          <p:nvPr/>
        </p:nvPicPr>
        <p:blipFill>
          <a:blip r:embed="rId6"/>
          <a:stretch>
            <a:fillRect/>
          </a:stretch>
        </p:blipFill>
        <p:spPr>
          <a:xfrm>
            <a:off x="8880475" y="4650105"/>
            <a:ext cx="2940685" cy="2052955"/>
          </a:xfrm>
          <a:prstGeom prst="rect">
            <a:avLst/>
          </a:prstGeom>
          <a:noFill/>
          <a:ln w="9525">
            <a:noFill/>
          </a:ln>
        </p:spPr>
      </p:pic>
      <p:pic>
        <p:nvPicPr>
          <p:cNvPr id="14" name="Picture 37" descr="FIREWRK4"/>
          <p:cNvPicPr>
            <a:picLocks noChangeAspect="1"/>
          </p:cNvPicPr>
          <p:nvPr/>
        </p:nvPicPr>
        <p:blipFill>
          <a:blip r:embed="rId6"/>
          <a:stretch>
            <a:fillRect/>
          </a:stretch>
        </p:blipFill>
        <p:spPr>
          <a:xfrm>
            <a:off x="10618788" y="1005840"/>
            <a:ext cx="1514475" cy="1057275"/>
          </a:xfrm>
          <a:prstGeom prst="rect">
            <a:avLst/>
          </a:prstGeom>
          <a:noFill/>
          <a:ln w="9525">
            <a:noFill/>
          </a:ln>
        </p:spPr>
      </p:pic>
      <p:sp>
        <p:nvSpPr>
          <p:cNvPr id="45066" name="WordArt 7"/>
          <p:cNvSpPr>
            <a:spLocks noTextEdit="1"/>
          </p:cNvSpPr>
          <p:nvPr/>
        </p:nvSpPr>
        <p:spPr>
          <a:xfrm>
            <a:off x="2514599" y="1595437"/>
            <a:ext cx="8001000" cy="3514725"/>
          </a:xfrm>
          <a:prstGeom prst="rect">
            <a:avLst/>
          </a:prstGeom>
        </p:spPr>
        <p:txBody>
          <a:bodyPr wrap="none" fromWordArt="1">
            <a:prstTxWarp prst="textDeflate">
              <a:avLst>
                <a:gd name="adj" fmla="val 26227"/>
              </a:avLst>
            </a:prstTxWarp>
            <a:normAutofit/>
          </a:bodyPr>
          <a:lstStyle/>
          <a:p>
            <a:pPr marL="0" marR="0" indent="0" algn="ctr" defTabSz="914400" rtl="0" eaLnBrk="0" fontAlgn="base" latinLnBrk="0" hangingPunct="0">
              <a:lnSpc>
                <a:spcPct val="100000"/>
              </a:lnSpc>
              <a:spcBef>
                <a:spcPct val="0"/>
              </a:spcBef>
              <a:spcAft>
                <a:spcPct val="0"/>
              </a:spcAft>
              <a:buNone/>
            </a:pPr>
            <a:r>
              <a:rPr kumimoji="0" lang="en-US" sz="3600" b="1" i="0" u="none" strike="noStrike" kern="1200" cap="none" spc="0" normalizeH="0" baseline="0" noProof="1">
                <a:ln w="9525" cap="flat" cmpd="sng">
                  <a:solidFill>
                    <a:schemeClr val="bg1"/>
                  </a:solidFill>
                  <a:prstDash val="solid"/>
                  <a:headEnd type="none" w="med" len="med"/>
                  <a:tailEnd type="none" w="med" len="med"/>
                </a:ln>
                <a:solidFill>
                  <a:srgbClr val="FF3300"/>
                </a:solidFill>
                <a:latin typeface="Arial" panose="020B0604020202020204" pitchFamily="34" charset="0"/>
                <a:ea typeface="Arial" panose="020B0604020202020204" pitchFamily="34" charset="0"/>
                <a:cs typeface="+mn-cs"/>
                <a:sym typeface="+mn-ea"/>
              </a:rPr>
              <a:t>KẾT THÚC TIẾT HỌC</a:t>
            </a:r>
          </a:p>
          <a:p>
            <a:pPr marL="0" marR="0" indent="0" algn="ctr" defTabSz="914400" rtl="0" eaLnBrk="0" fontAlgn="base" latinLnBrk="0" hangingPunct="0">
              <a:lnSpc>
                <a:spcPct val="100000"/>
              </a:lnSpc>
              <a:spcBef>
                <a:spcPct val="0"/>
              </a:spcBef>
              <a:spcAft>
                <a:spcPct val="0"/>
              </a:spcAft>
              <a:buNone/>
            </a:pPr>
            <a:r>
              <a:rPr kumimoji="0" lang="en-US" sz="3600" b="1" i="0" u="none" strike="noStrike" kern="1200" cap="none" spc="0" normalizeH="0" baseline="0" noProof="1">
                <a:ln w="9525" cap="flat" cmpd="sng">
                  <a:solidFill>
                    <a:schemeClr val="bg1"/>
                  </a:solidFill>
                  <a:prstDash val="solid"/>
                  <a:headEnd type="none" w="med" len="med"/>
                  <a:tailEnd type="none" w="med" len="med"/>
                </a:ln>
                <a:solidFill>
                  <a:srgbClr val="FF3300"/>
                </a:solidFill>
                <a:latin typeface="Arial" panose="020B0604020202020204" pitchFamily="34" charset="0"/>
                <a:ea typeface="Arial" panose="020B0604020202020204" pitchFamily="34" charset="0"/>
                <a:cs typeface="+mn-cs"/>
                <a:sym typeface="+mn-ea"/>
              </a:rPr>
              <a:t>CẢM ƠN CÁC EM ĐÃ LẮNG NGHE</a:t>
            </a:r>
          </a:p>
          <a:p>
            <a:pPr marL="0" marR="0" indent="0" algn="ctr" defTabSz="914400" rtl="0" eaLnBrk="0" fontAlgn="base" latinLnBrk="0" hangingPunct="0">
              <a:lnSpc>
                <a:spcPct val="100000"/>
              </a:lnSpc>
              <a:spcBef>
                <a:spcPct val="0"/>
              </a:spcBef>
              <a:spcAft>
                <a:spcPct val="0"/>
              </a:spcAft>
              <a:buNone/>
            </a:pPr>
            <a:r>
              <a:rPr kumimoji="0" lang="en-US" sz="3600" b="1" i="0" u="none" strike="noStrike" kern="1200" cap="none" spc="0" normalizeH="0" baseline="0" noProof="1">
                <a:ln w="9525" cap="flat" cmpd="sng">
                  <a:solidFill>
                    <a:schemeClr val="bg1"/>
                  </a:solidFill>
                  <a:prstDash val="solid"/>
                  <a:headEnd type="none" w="med" len="med"/>
                  <a:tailEnd type="none" w="med" len="med"/>
                </a:ln>
                <a:solidFill>
                  <a:srgbClr val="FF3300"/>
                </a:solidFill>
                <a:latin typeface="Arial" panose="020B0604020202020204" pitchFamily="34" charset="0"/>
                <a:ea typeface="Arial" panose="020B0604020202020204" pitchFamily="34" charset="0"/>
                <a:cs typeface="+mn-cs"/>
                <a:sym typeface="+mn-ea"/>
              </a:rPr>
              <a:t>CHÚC CÁC EM HỌC TỐT!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3" presetClass="entr" presetSubtype="16" repeatCount="indefinite"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childTnLst>
                                </p:cTn>
                              </p:par>
                              <p:par>
                                <p:cTn id="12" presetID="23" presetClass="entr" presetSubtype="16" repeatCount="indefinite"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childTnLst>
                                </p:cTn>
                              </p:par>
                              <p:par>
                                <p:cTn id="16" presetID="23" presetClass="entr" presetSubtype="16" repeatCount="indefinite"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childTnLst>
                                </p:cTn>
                              </p:par>
                              <p:par>
                                <p:cTn id="20" presetID="8" presetClass="entr" presetSubtype="16" repeatCount="indefinite" fill="hold" nodeType="with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diamond(in)">
                                      <p:cBhvr>
                                        <p:cTn id="22" dur="10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8" descr="vo%20quang"/>
          <p:cNvPicPr>
            <a:picLocks noChangeAspect="1"/>
          </p:cNvPicPr>
          <p:nvPr/>
        </p:nvPicPr>
        <p:blipFill>
          <a:blip r:embed="rId2"/>
          <a:stretch>
            <a:fillRect/>
          </a:stretch>
        </p:blipFill>
        <p:spPr>
          <a:xfrm>
            <a:off x="340995" y="956945"/>
            <a:ext cx="5424170" cy="4652010"/>
          </a:xfrm>
          <a:prstGeom prst="rect">
            <a:avLst/>
          </a:prstGeom>
          <a:noFill/>
          <a:ln w="9525">
            <a:noFill/>
          </a:ln>
        </p:spPr>
      </p:pic>
      <p:pic>
        <p:nvPicPr>
          <p:cNvPr id="4116" name="Picture 20" descr="nguyen tuan 1"/>
          <p:cNvPicPr>
            <a:picLocks noChangeAspect="1"/>
          </p:cNvPicPr>
          <p:nvPr/>
        </p:nvPicPr>
        <p:blipFill>
          <a:blip r:embed="rId3"/>
          <a:stretch>
            <a:fillRect/>
          </a:stretch>
        </p:blipFill>
        <p:spPr>
          <a:xfrm>
            <a:off x="6470650" y="800100"/>
            <a:ext cx="5717540" cy="5995670"/>
          </a:xfrm>
          <a:prstGeom prst="rect">
            <a:avLst/>
          </a:prstGeom>
          <a:noFill/>
          <a:ln w="9525" cap="flat" cmpd="sng">
            <a:solidFill>
              <a:schemeClr val="bg2"/>
            </a:solidFill>
            <a:prstDash val="solid"/>
            <a:miter/>
            <a:headEnd type="none" w="med" len="med"/>
            <a:tailEnd type="none" w="med" len="med"/>
          </a:ln>
        </p:spPr>
      </p:pic>
      <p:sp>
        <p:nvSpPr>
          <p:cNvPr id="3" name="Text Box 2"/>
          <p:cNvSpPr txBox="1"/>
          <p:nvPr/>
        </p:nvSpPr>
        <p:spPr>
          <a:xfrm>
            <a:off x="1390650" y="5790565"/>
            <a:ext cx="3324860" cy="1076325"/>
          </a:xfrm>
          <a:prstGeom prst="rect">
            <a:avLst/>
          </a:prstGeom>
          <a:noFill/>
        </p:spPr>
        <p:txBody>
          <a:bodyPr wrap="square" rtlCol="0" anchor="t">
            <a:spAutoFit/>
          </a:bodyPr>
          <a:lstStyle/>
          <a:p>
            <a:pPr algn="ctr"/>
            <a:r>
              <a:rPr sz="3200" b="1" dirty="0" err="1">
                <a:solidFill>
                  <a:srgbClr val="002060"/>
                </a:solidFill>
                <a:latin typeface="Times New Roman" panose="02020603050405020304" charset="0"/>
                <a:sym typeface="+mn-ea"/>
              </a:rPr>
              <a:t>Võ Quảng </a:t>
            </a:r>
          </a:p>
          <a:p>
            <a:pPr algn="ctr"/>
            <a:r>
              <a:rPr sz="3200" b="1" dirty="0" err="1">
                <a:solidFill>
                  <a:srgbClr val="002060"/>
                </a:solidFill>
                <a:latin typeface="Times New Roman" panose="02020603050405020304" charset="0"/>
                <a:sym typeface="+mn-ea"/>
              </a:rPr>
              <a:t>(1920</a:t>
            </a:r>
            <a:r>
              <a:rPr lang="en-US" sz="3200" b="1" dirty="0" err="1">
                <a:solidFill>
                  <a:srgbClr val="002060"/>
                </a:solidFill>
                <a:latin typeface="Times New Roman" panose="02020603050405020304" charset="0"/>
                <a:sym typeface="+mn-ea"/>
              </a:rPr>
              <a:t>-2007</a:t>
            </a:r>
            <a:r>
              <a:rPr sz="3200" b="1" dirty="0" err="1">
                <a:solidFill>
                  <a:srgbClr val="002060"/>
                </a:solidFill>
                <a:latin typeface="Times New Roman" panose="02020603050405020304" charset="0"/>
                <a:sym typeface="+mn-ea"/>
              </a:rPr>
              <a:t> )</a:t>
            </a:r>
            <a:endParaRPr lang="en-US" sz="3200" b="1" dirty="0" err="1">
              <a:solidFill>
                <a:srgbClr val="002060"/>
              </a:solidFill>
              <a:latin typeface="Times New Roman" panose="02020603050405020304" charset="0"/>
              <a:sym typeface="+mn-ea"/>
            </a:endParaRPr>
          </a:p>
        </p:txBody>
      </p:sp>
      <p:sp>
        <p:nvSpPr>
          <p:cNvPr id="4" name="Text Box 3"/>
          <p:cNvSpPr txBox="1"/>
          <p:nvPr/>
        </p:nvSpPr>
        <p:spPr>
          <a:xfrm>
            <a:off x="340995" y="956945"/>
            <a:ext cx="5424170" cy="1938020"/>
          </a:xfrm>
          <a:prstGeom prst="rect">
            <a:avLst/>
          </a:prstGeom>
          <a:noFill/>
        </p:spPr>
        <p:txBody>
          <a:bodyPr wrap="square" rtlCol="0" anchor="t">
            <a:spAutoFit/>
          </a:bodyPr>
          <a:lstStyle/>
          <a:p>
            <a:pPr marL="0" lvl="0" indent="0" eaLnBrk="1" hangingPunct="1">
              <a:spcBef>
                <a:spcPct val="50000"/>
              </a:spcBef>
              <a:buNone/>
            </a:pPr>
            <a:r>
              <a:rPr lang="en-US" sz="2400" b="1" u="sng" dirty="0">
                <a:solidFill>
                  <a:srgbClr val="FF0000"/>
                </a:solidFill>
                <a:latin typeface="Times New Roman" panose="02020603050405020304" charset="0"/>
                <a:sym typeface="+mn-ea"/>
              </a:rPr>
              <a:t>Văn bản: VƯỢT THÁC</a:t>
            </a:r>
            <a:endParaRPr lang="en-US" sz="2400" b="1" dirty="0">
              <a:solidFill>
                <a:srgbClr val="0066FF"/>
              </a:solidFill>
              <a:latin typeface="Times New Roman" panose="02020603050405020304" charset="0"/>
              <a:sym typeface="+mn-ea"/>
            </a:endParaRPr>
          </a:p>
          <a:p>
            <a:pPr marL="0" lvl="0" indent="0" eaLnBrk="1" hangingPunct="1">
              <a:spcBef>
                <a:spcPct val="50000"/>
              </a:spcBef>
              <a:buNone/>
            </a:pPr>
            <a:r>
              <a:rPr sz="2400" b="1" dirty="0">
                <a:solidFill>
                  <a:srgbClr val="0066FF"/>
                </a:solidFill>
                <a:latin typeface="Times New Roman" panose="02020603050405020304" charset="0"/>
                <a:sym typeface="+mn-ea"/>
              </a:rPr>
              <a:t>- Võ Quảng ( 1920-2007), quê ở tỉnh Quảng Nam</a:t>
            </a:r>
            <a:endParaRPr sz="2400" b="1" dirty="0">
              <a:solidFill>
                <a:srgbClr val="0066FF"/>
              </a:solidFill>
              <a:latin typeface="Times New Roman" panose="02020603050405020304" charset="0"/>
            </a:endParaRPr>
          </a:p>
          <a:p>
            <a:pPr marL="0" lvl="0" indent="0" eaLnBrk="1" hangingPunct="1">
              <a:spcBef>
                <a:spcPct val="50000"/>
              </a:spcBef>
              <a:buNone/>
            </a:pPr>
            <a:r>
              <a:rPr sz="2400" b="1" dirty="0">
                <a:solidFill>
                  <a:srgbClr val="0066FF"/>
                </a:solidFill>
                <a:latin typeface="Times New Roman" panose="02020603050405020304" charset="0"/>
                <a:sym typeface="+mn-ea"/>
              </a:rPr>
              <a:t>- Là nhà văn chuyên viết cho thiếu nhi .</a:t>
            </a:r>
            <a:endParaRPr lang="en-US" sz="2400"/>
          </a:p>
        </p:txBody>
      </p:sp>
      <p:sp>
        <p:nvSpPr>
          <p:cNvPr id="5" name="Text Box 4"/>
          <p:cNvSpPr txBox="1"/>
          <p:nvPr/>
        </p:nvSpPr>
        <p:spPr>
          <a:xfrm>
            <a:off x="341630" y="3281045"/>
            <a:ext cx="5424170" cy="1753235"/>
          </a:xfrm>
          <a:prstGeom prst="rect">
            <a:avLst/>
          </a:prstGeom>
          <a:noFill/>
        </p:spPr>
        <p:txBody>
          <a:bodyPr wrap="square" rtlCol="0" anchor="t">
            <a:spAutoFit/>
          </a:bodyPr>
          <a:lstStyle/>
          <a:p>
            <a:pPr marL="0" lvl="0" indent="0">
              <a:spcBef>
                <a:spcPct val="50000"/>
              </a:spcBef>
              <a:buNone/>
            </a:pPr>
            <a:r>
              <a:rPr sz="2400" b="1" dirty="0">
                <a:solidFill>
                  <a:srgbClr val="0066FF"/>
                </a:solidFill>
                <a:latin typeface="Times New Roman" panose="02020603050405020304" charset="0"/>
                <a:sym typeface="+mn-ea"/>
              </a:rPr>
              <a:t>- “Quê nội” (1974) là một trong những truyện thành công nhất của Võ Quảng.</a:t>
            </a:r>
            <a:endParaRPr sz="2400" b="1" dirty="0">
              <a:solidFill>
                <a:srgbClr val="0066FF"/>
              </a:solidFill>
              <a:latin typeface="Times New Roman" panose="02020603050405020304" charset="0"/>
            </a:endParaRPr>
          </a:p>
          <a:p>
            <a:pPr marL="0" lvl="0" indent="0">
              <a:spcBef>
                <a:spcPct val="50000"/>
              </a:spcBef>
              <a:buNone/>
            </a:pPr>
            <a:r>
              <a:rPr sz="2400" b="1" dirty="0">
                <a:solidFill>
                  <a:srgbClr val="0066FF"/>
                </a:solidFill>
                <a:latin typeface="Times New Roman" panose="02020603050405020304" charset="0"/>
                <a:sym typeface="+mn-ea"/>
              </a:rPr>
              <a:t>- “Vượt thác” trích trong chương XI của tác phẩm này.</a:t>
            </a:r>
            <a:r>
              <a:rPr sz="2400" b="1" dirty="0">
                <a:latin typeface="Times New Roman" panose="02020603050405020304" charset="0"/>
                <a:sym typeface="+mn-ea"/>
              </a:rPr>
              <a:t> </a:t>
            </a:r>
            <a:endParaRPr lang="en-US" sz="2400"/>
          </a:p>
        </p:txBody>
      </p:sp>
      <p:cxnSp>
        <p:nvCxnSpPr>
          <p:cNvPr id="6" name="Straight Connector 5"/>
          <p:cNvCxnSpPr/>
          <p:nvPr/>
        </p:nvCxnSpPr>
        <p:spPr>
          <a:xfrm>
            <a:off x="6144895" y="867410"/>
            <a:ext cx="31750" cy="5902325"/>
          </a:xfrm>
          <a:prstGeom prst="line">
            <a:avLst/>
          </a:prstGeom>
        </p:spPr>
        <p:style>
          <a:lnRef idx="3">
            <a:schemeClr val="dk1"/>
          </a:lnRef>
          <a:fillRef idx="0">
            <a:schemeClr val="dk1"/>
          </a:fillRef>
          <a:effectRef idx="2">
            <a:schemeClr val="dk1"/>
          </a:effectRef>
          <a:fontRef idx="minor">
            <a:schemeClr val="tx1"/>
          </a:fontRef>
        </p:style>
      </p:cxnSp>
      <p:sp>
        <p:nvSpPr>
          <p:cNvPr id="7" name="Text Box 6"/>
          <p:cNvSpPr txBox="1"/>
          <p:nvPr/>
        </p:nvSpPr>
        <p:spPr>
          <a:xfrm>
            <a:off x="6581140" y="956945"/>
            <a:ext cx="5321300" cy="1753235"/>
          </a:xfrm>
          <a:prstGeom prst="rect">
            <a:avLst/>
          </a:prstGeom>
          <a:noFill/>
        </p:spPr>
        <p:txBody>
          <a:bodyPr wrap="square" rtlCol="0" anchor="t">
            <a:spAutoFit/>
          </a:bodyPr>
          <a:lstStyle/>
          <a:p>
            <a:pPr eaLnBrk="1" hangingPunct="1">
              <a:spcBef>
                <a:spcPct val="50000"/>
              </a:spcBef>
            </a:pPr>
            <a:r>
              <a:rPr lang="en-US" sz="2400" b="1" u="sng" dirty="0">
                <a:solidFill>
                  <a:srgbClr val="FF0000"/>
                </a:solidFill>
                <a:latin typeface="Times New Roman" panose="02020603050405020304" charset="0"/>
                <a:sym typeface="+mn-ea"/>
              </a:rPr>
              <a:t>Văn bản : TÔ CÔ </a:t>
            </a:r>
            <a:endParaRPr lang="en-US" sz="2400" b="1" dirty="0">
              <a:solidFill>
                <a:srgbClr val="CC00CC"/>
              </a:solidFill>
              <a:latin typeface="Times New Roman" panose="02020603050405020304" charset="0"/>
              <a:sym typeface="+mn-ea"/>
            </a:endParaRPr>
          </a:p>
          <a:p>
            <a:pPr eaLnBrk="1" hangingPunct="1">
              <a:spcBef>
                <a:spcPct val="50000"/>
              </a:spcBef>
            </a:pPr>
            <a:r>
              <a:rPr sz="2400" b="1" dirty="0">
                <a:solidFill>
                  <a:srgbClr val="CC00CC"/>
                </a:solidFill>
                <a:latin typeface="Times New Roman" panose="02020603050405020304" charset="0"/>
                <a:sym typeface="+mn-ea"/>
              </a:rPr>
              <a:t>- </a:t>
            </a:r>
            <a:r>
              <a:rPr lang="en-US" sz="2400" b="1" dirty="0">
                <a:solidFill>
                  <a:srgbClr val="CC00CC"/>
                </a:solidFill>
                <a:latin typeface="Times New Roman" panose="02020603050405020304" charset="0"/>
                <a:sym typeface="+mn-ea"/>
              </a:rPr>
              <a:t>Nguyễn Tuân l</a:t>
            </a:r>
            <a:r>
              <a:rPr sz="2400" b="1" dirty="0">
                <a:solidFill>
                  <a:srgbClr val="CC00CC"/>
                </a:solidFill>
                <a:latin typeface="Times New Roman" panose="02020603050405020304" charset="0"/>
                <a:sym typeface="+mn-ea"/>
              </a:rPr>
              <a:t>à cây bút tài hoa, có sự hiểu biết phong phú về nhiều mặt, là nhà văn nổi tiếng về  thể tùy bút và kí.</a:t>
            </a:r>
            <a:endParaRPr lang="en-US" sz="2400" b="1"/>
          </a:p>
        </p:txBody>
      </p:sp>
      <p:sp>
        <p:nvSpPr>
          <p:cNvPr id="8" name="Text Box 7"/>
          <p:cNvSpPr txBox="1"/>
          <p:nvPr/>
        </p:nvSpPr>
        <p:spPr>
          <a:xfrm>
            <a:off x="6580505" y="3281045"/>
            <a:ext cx="5321935" cy="2306955"/>
          </a:xfrm>
          <a:prstGeom prst="rect">
            <a:avLst/>
          </a:prstGeom>
          <a:noFill/>
        </p:spPr>
        <p:txBody>
          <a:bodyPr wrap="square" rtlCol="0" anchor="t">
            <a:spAutoFit/>
          </a:bodyPr>
          <a:lstStyle/>
          <a:p>
            <a:pPr eaLnBrk="1" hangingPunct="1">
              <a:spcBef>
                <a:spcPct val="50000"/>
              </a:spcBef>
            </a:pPr>
            <a:r>
              <a:rPr sz="2400" b="1" dirty="0">
                <a:solidFill>
                  <a:srgbClr val="CC0000"/>
                </a:solidFill>
                <a:latin typeface="Times New Roman" panose="02020603050405020304" charset="0"/>
                <a:sym typeface="+mn-ea"/>
              </a:rPr>
              <a:t>- Xuất xứ:</a:t>
            </a:r>
            <a:r>
              <a:rPr sz="2400" b="1" dirty="0">
                <a:solidFill>
                  <a:srgbClr val="0000FF"/>
                </a:solidFill>
                <a:latin typeface="Times New Roman" panose="02020603050405020304" charset="0"/>
                <a:sym typeface="+mn-ea"/>
              </a:rPr>
              <a:t> Đoạn trích ở phần cuối của bài kí </a:t>
            </a:r>
            <a:r>
              <a:rPr sz="2400" b="1" i="1" dirty="0">
                <a:solidFill>
                  <a:srgbClr val="0000FF"/>
                </a:solidFill>
                <a:latin typeface="Times New Roman" panose="02020603050405020304" charset="0"/>
                <a:sym typeface="+mn-ea"/>
              </a:rPr>
              <a:t>Cô Tô.</a:t>
            </a:r>
            <a:r>
              <a:rPr sz="2400" b="1" dirty="0">
                <a:solidFill>
                  <a:srgbClr val="0000FF"/>
                </a:solidFill>
                <a:latin typeface="Times New Roman" panose="02020603050405020304" charset="0"/>
                <a:sym typeface="+mn-ea"/>
              </a:rPr>
              <a:t> Tác phẩm ghi lại những ấn tượng về thiên nhiên, con người lao động ở vùng đảo Cô Tô mà nhà văn thu nhận được trong chuyến ra thăm đảo.</a:t>
            </a:r>
            <a:endParaRPr lang="en-US" sz="2400"/>
          </a:p>
        </p:txBody>
      </p:sp>
    </p:spTree>
    <p:extLst>
      <p:ext uri="{BB962C8B-B14F-4D97-AF65-F5344CB8AC3E}">
        <p14:creationId xmlns:p14="http://schemas.microsoft.com/office/powerpoint/2010/main" val="4830584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4" presetClass="exit" presetSubtype="32" fill="hold" grpId="1" nodeType="withEffect">
                                  <p:stCondLst>
                                    <p:cond delay="0"/>
                                  </p:stCondLst>
                                  <p:childTnLst>
                                    <p:animEffect transition="out" filter="box(out)">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8"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16"/>
                                        </p:tgtEl>
                                        <p:attrNameLst>
                                          <p:attrName>style.visibility</p:attrName>
                                        </p:attrNameLst>
                                      </p:cBhvr>
                                      <p:to>
                                        <p:strVal val="visible"/>
                                      </p:to>
                                    </p:set>
                                    <p:animEffect transition="in" filter="fade">
                                      <p:cBhvr>
                                        <p:cTn id="32" dur="2000"/>
                                        <p:tgtEl>
                                          <p:spTgt spid="41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4116"/>
                                        </p:tgtEl>
                                      </p:cBhvr>
                                    </p:animEffect>
                                    <p:set>
                                      <p:cBhvr>
                                        <p:cTn id="37" dur="1" fill="hold">
                                          <p:stCondLst>
                                            <p:cond delay="499"/>
                                          </p:stCondLst>
                                        </p:cTn>
                                        <p:tgtEl>
                                          <p:spTgt spid="4116"/>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p:tgtEl>
                                          <p:spTgt spid="8"/>
                                        </p:tgtEl>
                                        <p:attrNameLst>
                                          <p:attrName>ppt_y</p:attrName>
                                        </p:attrNameLst>
                                      </p:cBhvr>
                                      <p:tavLst>
                                        <p:tav tm="0">
                                          <p:val>
                                            <p:strVal val="#ppt_y+#ppt_h*1.125000"/>
                                          </p:val>
                                        </p:tav>
                                        <p:tav tm="100000">
                                          <p:val>
                                            <p:strVal val="#ppt_y"/>
                                          </p:val>
                                        </p:tav>
                                      </p:tavLst>
                                    </p:anim>
                                    <p:animEffect transition="in" filter="wipe(up)">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793909" y="1002121"/>
            <a:ext cx="11204813" cy="6124754"/>
          </a:xfrm>
          <a:prstGeom prst="rect">
            <a:avLst/>
          </a:prstGeom>
          <a:noFill/>
        </p:spPr>
        <p:txBody>
          <a:bodyPr wrap="square" rtlCol="0">
            <a:spAutoFit/>
          </a:bodyPr>
          <a:lstStyle/>
          <a:p>
            <a:pPr>
              <a:lnSpc>
                <a:spcPct val="140000"/>
              </a:lnSpc>
            </a:pPr>
            <a:r>
              <a:rPr lang="en-US" sz="2800" b="1" dirty="0">
                <a:solidFill>
                  <a:srgbClr val="002060"/>
                </a:solidFill>
                <a:latin typeface="Times New Roman" panose="02020603050405020304" charset="0"/>
                <a:cs typeface="Times New Roman" panose="02020603050405020304" charset="0"/>
              </a:rPr>
              <a:t>I. </a:t>
            </a:r>
            <a:r>
              <a:rPr lang="en-US" sz="2800" b="1" dirty="0" err="1" smtClean="0">
                <a:solidFill>
                  <a:srgbClr val="002060"/>
                </a:solidFill>
                <a:latin typeface="Times New Roman" panose="02020603050405020304" charset="0"/>
                <a:cs typeface="Times New Roman" panose="02020603050405020304" charset="0"/>
              </a:rPr>
              <a:t>Tìm</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hiểu</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chung</a:t>
            </a:r>
            <a:endParaRPr lang="en-US" sz="2800" b="1" dirty="0">
              <a:solidFill>
                <a:srgbClr val="002060"/>
              </a:solidFill>
              <a:latin typeface="Times New Roman" panose="02020603050405020304" charset="0"/>
              <a:cs typeface="Times New Roman" panose="02020603050405020304" charset="0"/>
            </a:endParaRPr>
          </a:p>
          <a:p>
            <a:pPr>
              <a:lnSpc>
                <a:spcPct val="140000"/>
              </a:lnSpc>
            </a:pPr>
            <a:r>
              <a:rPr lang="en-US" sz="2800" b="1" dirty="0" smtClean="0">
                <a:solidFill>
                  <a:srgbClr val="002060"/>
                </a:solidFill>
                <a:latin typeface="Times New Roman" panose="02020603050405020304" charset="0"/>
                <a:cs typeface="Times New Roman" panose="02020603050405020304" charset="0"/>
              </a:rPr>
              <a:t>     1</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Tác</a:t>
            </a:r>
            <a:r>
              <a:rPr lang="en-US" sz="2800" b="1" dirty="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gia</a:t>
            </a:r>
            <a:r>
              <a:rPr lang="en-US" sz="2800" b="1" dirty="0" smtClean="0">
                <a:solidFill>
                  <a:srgbClr val="002060"/>
                </a:solidFill>
                <a:latin typeface="Times New Roman" panose="02020603050405020304" charset="0"/>
                <a:cs typeface="Times New Roman" panose="02020603050405020304" charset="0"/>
              </a:rPr>
              <a:t>̉: </a:t>
            </a:r>
          </a:p>
          <a:p>
            <a:pPr>
              <a:lnSpc>
                <a:spcPct val="140000"/>
              </a:lnSpc>
            </a:pPr>
            <a:r>
              <a:rPr lang="en-US" sz="2800" b="1" dirty="0">
                <a:solidFill>
                  <a:srgbClr val="002060"/>
                </a:solidFill>
                <a:latin typeface="Times New Roman" panose="02020603050405020304" charset="0"/>
                <a:cs typeface="Times New Roman" panose="02020603050405020304" charset="0"/>
              </a:rPr>
              <a:t> </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Vượt</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thác</a:t>
            </a:r>
            <a:r>
              <a:rPr lang="en-US" sz="2800" b="1" dirty="0" smtClean="0">
                <a:solidFill>
                  <a:srgbClr val="002060"/>
                </a:solidFill>
                <a:latin typeface="Times New Roman" panose="02020603050405020304" charset="0"/>
                <a:cs typeface="Times New Roman" panose="02020603050405020304" charset="0"/>
              </a:rPr>
              <a:t>” – </a:t>
            </a:r>
            <a:r>
              <a:rPr lang="en-US" sz="2800" b="1" dirty="0" err="1" smtClean="0">
                <a:solidFill>
                  <a:srgbClr val="002060"/>
                </a:solidFill>
                <a:latin typeface="Times New Roman" panose="02020603050405020304" charset="0"/>
                <a:cs typeface="Times New Roman" panose="02020603050405020304" charset="0"/>
              </a:rPr>
              <a:t>Võ</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Quảng</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Nhà</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văn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chuyên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viết</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truyện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cho</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thiếu</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nhi</a:t>
            </a:r>
            <a:r>
              <a:rPr lang="en-US" sz="2800" b="1" dirty="0" smtClean="0">
                <a:solidFill>
                  <a:srgbClr val="002060"/>
                </a:solidFill>
                <a:latin typeface="Times New Roman" panose="02020603050405020304" charset="0"/>
                <a:cs typeface="Times New Roman" panose="02020603050405020304" charset="0"/>
              </a:rPr>
              <a:t>.</a:t>
            </a:r>
          </a:p>
          <a:p>
            <a:pPr>
              <a:lnSpc>
                <a:spcPct val="140000"/>
              </a:lnSpc>
            </a:pPr>
            <a:r>
              <a:rPr lang="en-US" sz="2800" b="1" dirty="0">
                <a:solidFill>
                  <a:srgbClr val="002060"/>
                </a:solidFill>
                <a:latin typeface="Times New Roman" panose="02020603050405020304" charset="0"/>
                <a:cs typeface="Times New Roman" panose="02020603050405020304" charset="0"/>
              </a:rPr>
              <a:t> </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Cô</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Tô</a:t>
            </a:r>
            <a:r>
              <a:rPr lang="en-US" sz="2800" b="1" dirty="0" smtClean="0">
                <a:solidFill>
                  <a:srgbClr val="002060"/>
                </a:solidFill>
                <a:latin typeface="Times New Roman" panose="02020603050405020304" charset="0"/>
                <a:cs typeface="Times New Roman" panose="02020603050405020304" charset="0"/>
              </a:rPr>
              <a:t>” – </a:t>
            </a:r>
            <a:r>
              <a:rPr lang="en-US" sz="2800" b="1" dirty="0" err="1" smtClean="0">
                <a:solidFill>
                  <a:srgbClr val="002060"/>
                </a:solidFill>
                <a:latin typeface="Times New Roman" panose="02020603050405020304" charset="0"/>
                <a:cs typeface="Times New Roman" panose="02020603050405020304" charset="0"/>
              </a:rPr>
              <a:t>Nguyễn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Tuân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Nhà</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văn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tài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hoa,hiểu</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biết</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phong</a:t>
            </a:r>
            <a:r>
              <a:rPr lang="en-US" sz="2800" b="1" dirty="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phú</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ngôn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ngữ</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điêu</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luyện</a:t>
            </a:r>
            <a:r>
              <a:rPr lang="en-US" sz="2800" b="1" dirty="0" smtClean="0">
                <a:solidFill>
                  <a:srgbClr val="002060"/>
                </a:solidFill>
                <a:latin typeface="Times New Roman" panose="02020603050405020304" charset="0"/>
                <a:cs typeface="Times New Roman" panose="02020603050405020304" charset="0"/>
              </a:rPr>
              <a:t>.              </a:t>
            </a:r>
            <a:endParaRPr lang="en-US" sz="2800" b="1" dirty="0">
              <a:solidFill>
                <a:srgbClr val="002060"/>
              </a:solidFill>
              <a:latin typeface="Times New Roman" panose="02020603050405020304" charset="0"/>
              <a:cs typeface="Times New Roman" panose="02020603050405020304" charset="0"/>
            </a:endParaRPr>
          </a:p>
          <a:p>
            <a:pPr>
              <a:lnSpc>
                <a:spcPct val="140000"/>
              </a:lnSpc>
            </a:pPr>
            <a:r>
              <a:rPr lang="en-US" sz="2800" b="1" dirty="0" smtClean="0">
                <a:solidFill>
                  <a:srgbClr val="002060"/>
                </a:solidFill>
                <a:latin typeface="Times New Roman" panose="02020603050405020304" charset="0"/>
                <a:cs typeface="Times New Roman" panose="02020603050405020304" charset="0"/>
              </a:rPr>
              <a:t>     2</a:t>
            </a:r>
            <a:r>
              <a:rPr lang="en-US" sz="2800" b="1" dirty="0">
                <a:solidFill>
                  <a:srgbClr val="002060"/>
                </a:solidFill>
                <a:latin typeface="Times New Roman" panose="02020603050405020304" charset="0"/>
                <a:cs typeface="Times New Roman" panose="02020603050405020304" charset="0"/>
              </a:rPr>
              <a:t>. </a:t>
            </a:r>
            <a:r>
              <a:rPr lang="en-US" sz="2800" b="1" dirty="0" err="1">
                <a:solidFill>
                  <a:srgbClr val="002060"/>
                </a:solidFill>
                <a:latin typeface="Times New Roman" panose="02020603050405020304" charset="0"/>
                <a:cs typeface="Times New Roman" panose="02020603050405020304" charset="0"/>
              </a:rPr>
              <a:t>Tác</a:t>
            </a:r>
            <a:r>
              <a:rPr lang="en-US" sz="2800" b="1" dirty="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phẩm</a:t>
            </a:r>
            <a:r>
              <a:rPr lang="en-US" sz="2800" b="1" dirty="0" smtClean="0">
                <a:solidFill>
                  <a:srgbClr val="002060"/>
                </a:solidFill>
                <a:latin typeface="Times New Roman" panose="02020603050405020304" charset="0"/>
                <a:cs typeface="Times New Roman" panose="02020603050405020304" charset="0"/>
              </a:rPr>
              <a:t>:</a:t>
            </a:r>
          </a:p>
          <a:p>
            <a:pPr>
              <a:lnSpc>
                <a:spcPct val="140000"/>
              </a:lnSpc>
            </a:pPr>
            <a:r>
              <a:rPr lang="en-US" sz="2800" b="1" dirty="0">
                <a:solidFill>
                  <a:srgbClr val="002060"/>
                </a:solidFill>
                <a:latin typeface="Times New Roman" panose="02020603050405020304" charset="0"/>
                <a:cs typeface="Times New Roman" panose="02020603050405020304" charset="0"/>
              </a:rPr>
              <a:t> </a:t>
            </a:r>
            <a:r>
              <a:rPr lang="en-US" sz="2800" b="1" dirty="0" smtClean="0">
                <a:solidFill>
                  <a:srgbClr val="002060"/>
                </a:solidFill>
                <a:latin typeface="Times New Roman" panose="02020603050405020304" charset="0"/>
                <a:cs typeface="Times New Roman" panose="02020603050405020304" charset="0"/>
              </a:rPr>
              <a:t>        - “</a:t>
            </a:r>
            <a:r>
              <a:rPr lang="en-US" sz="2800" b="1" dirty="0" err="1" smtClean="0">
                <a:solidFill>
                  <a:srgbClr val="002060"/>
                </a:solidFill>
                <a:latin typeface="Times New Roman" panose="02020603050405020304" charset="0"/>
                <a:cs typeface="Times New Roman" panose="02020603050405020304" charset="0"/>
              </a:rPr>
              <a:t>Vượt</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thác</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Trích</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chương</a:t>
            </a:r>
            <a:r>
              <a:rPr lang="en-US" sz="2800" b="1" dirty="0" smtClean="0">
                <a:solidFill>
                  <a:srgbClr val="002060"/>
                </a:solidFill>
                <a:latin typeface="Times New Roman" panose="02020603050405020304" charset="0"/>
                <a:cs typeface="Times New Roman" panose="02020603050405020304" charset="0"/>
              </a:rPr>
              <a:t> XI </a:t>
            </a:r>
            <a:r>
              <a:rPr lang="en-US" sz="2800" b="1" dirty="0" err="1" smtClean="0">
                <a:solidFill>
                  <a:srgbClr val="002060"/>
                </a:solidFill>
                <a:latin typeface="Times New Roman" panose="02020603050405020304" charset="0"/>
                <a:cs typeface="Times New Roman" panose="02020603050405020304" charset="0"/>
              </a:rPr>
              <a:t>truyện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Quê</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nội</a:t>
            </a:r>
            <a:r>
              <a:rPr lang="en-US" sz="2800" b="1" dirty="0" smtClean="0">
                <a:solidFill>
                  <a:srgbClr val="002060"/>
                </a:solidFill>
                <a:latin typeface="Times New Roman" panose="02020603050405020304" charset="0"/>
                <a:cs typeface="Times New Roman" panose="02020603050405020304" charset="0"/>
              </a:rPr>
              <a:t>”</a:t>
            </a:r>
          </a:p>
          <a:p>
            <a:pPr>
              <a:lnSpc>
                <a:spcPct val="140000"/>
              </a:lnSpc>
            </a:pPr>
            <a:r>
              <a:rPr lang="en-US" sz="2800" b="1" dirty="0">
                <a:solidFill>
                  <a:srgbClr val="002060"/>
                </a:solidFill>
                <a:latin typeface="Times New Roman" panose="02020603050405020304" charset="0"/>
                <a:cs typeface="Times New Roman" panose="02020603050405020304" charset="0"/>
              </a:rPr>
              <a:t> </a:t>
            </a:r>
            <a:r>
              <a:rPr lang="en-US" sz="2800" b="1" dirty="0" smtClean="0">
                <a:solidFill>
                  <a:srgbClr val="002060"/>
                </a:solidFill>
                <a:latin typeface="Times New Roman" panose="02020603050405020304" charset="0"/>
                <a:cs typeface="Times New Roman" panose="02020603050405020304" charset="0"/>
              </a:rPr>
              <a:t>        - “</a:t>
            </a:r>
            <a:r>
              <a:rPr lang="en-US" sz="2800" b="1" dirty="0" err="1" smtClean="0">
                <a:solidFill>
                  <a:srgbClr val="002060"/>
                </a:solidFill>
                <a:latin typeface="Times New Roman" panose="02020603050405020304" charset="0"/>
                <a:cs typeface="Times New Roman" panose="02020603050405020304" charset="0"/>
              </a:rPr>
              <a:t>Cô</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Tô</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Trích</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phần</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cuối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bài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kí</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Cô</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Tô</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khi</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tác</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giả</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ra</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thăm</a:t>
            </a:r>
            <a:r>
              <a:rPr lang="en-US" sz="2800" b="1" dirty="0" smtClean="0">
                <a:solidFill>
                  <a:srgbClr val="002060"/>
                </a:solidFill>
                <a:latin typeface="Times New Roman" panose="02020603050405020304" charset="0"/>
                <a:cs typeface="Times New Roman" panose="02020603050405020304" charset="0"/>
              </a:rPr>
              <a:t> </a:t>
            </a:r>
            <a:r>
              <a:rPr lang="en-US" sz="2800" b="1" dirty="0" err="1" smtClean="0">
                <a:solidFill>
                  <a:srgbClr val="002060"/>
                </a:solidFill>
                <a:latin typeface="Times New Roman" panose="02020603050405020304" charset="0"/>
                <a:cs typeface="Times New Roman" panose="02020603050405020304" charset="0"/>
              </a:rPr>
              <a:t>đảo</a:t>
            </a:r>
            <a:r>
              <a:rPr lang="en-US" sz="2800" b="1" dirty="0" smtClean="0">
                <a:solidFill>
                  <a:srgbClr val="002060"/>
                </a:solidFill>
                <a:latin typeface="Times New Roman" panose="02020603050405020304" charset="0"/>
                <a:cs typeface="Times New Roman" panose="02020603050405020304" charset="0"/>
              </a:rPr>
              <a:t>.</a:t>
            </a:r>
          </a:p>
          <a:p>
            <a:pPr>
              <a:lnSpc>
                <a:spcPct val="140000"/>
              </a:lnSpc>
            </a:pPr>
            <a:endParaRPr lang="en-US" sz="2800" b="1" dirty="0">
              <a:solidFill>
                <a:srgbClr val="002060"/>
              </a:solidFill>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3" name="Text Box 2"/>
          <p:cNvSpPr txBox="1"/>
          <p:nvPr/>
        </p:nvSpPr>
        <p:spPr>
          <a:xfrm>
            <a:off x="457200" y="1419860"/>
            <a:ext cx="4833620" cy="829945"/>
          </a:xfrm>
          <a:prstGeom prst="rect">
            <a:avLst/>
          </a:prstGeom>
          <a:noFill/>
        </p:spPr>
        <p:txBody>
          <a:bodyPr wrap="square" rtlCol="0">
            <a:spAutoFit/>
          </a:bodyPr>
          <a:lstStyle/>
          <a:p>
            <a:r>
              <a:rPr lang="en-US" sz="2400" u="sng">
                <a:solidFill>
                  <a:schemeClr val="tx1"/>
                </a:solidFill>
                <a:latin typeface="Times New Roman" panose="02020603050405020304" charset="0"/>
                <a:cs typeface="Times New Roman" panose="02020603050405020304" charset="0"/>
              </a:rPr>
              <a:t>1. VẺ ĐẸP THIÊN NHIÊN VÀ CON NGƯỜI TRÊN SÔNG THU BỒN</a:t>
            </a:r>
          </a:p>
        </p:txBody>
      </p:sp>
      <p:sp>
        <p:nvSpPr>
          <p:cNvPr id="4" name="Text Box 3"/>
          <p:cNvSpPr txBox="1"/>
          <p:nvPr/>
        </p:nvSpPr>
        <p:spPr>
          <a:xfrm>
            <a:off x="984885" y="2249805"/>
            <a:ext cx="4088130" cy="521970"/>
          </a:xfrm>
          <a:prstGeom prst="rect">
            <a:avLst/>
          </a:prstGeom>
          <a:noFill/>
        </p:spPr>
        <p:txBody>
          <a:bodyPr wrap="square" rtlCol="0" anchor="t">
            <a:spAutoFit/>
          </a:bodyPr>
          <a:lstStyle/>
          <a:p>
            <a:pPr marL="0" lvl="0" indent="0">
              <a:spcBef>
                <a:spcPct val="0"/>
              </a:spcBef>
              <a:buNone/>
            </a:pPr>
            <a:r>
              <a:rPr lang="en-US" sz="2800" b="1" dirty="0">
                <a:solidFill>
                  <a:srgbClr val="002060"/>
                </a:solidFill>
                <a:effectLst/>
                <a:latin typeface="Times New Roman" panose="02020603050405020304" charset="0"/>
                <a:cs typeface="Times New Roman" panose="02020603050405020304" charset="0"/>
                <a:sym typeface="+mn-ea"/>
              </a:rPr>
              <a:t>a. </a:t>
            </a:r>
            <a:r>
              <a:rPr sz="2800" b="1" dirty="0">
                <a:solidFill>
                  <a:srgbClr val="002060"/>
                </a:solidFill>
                <a:effectLst/>
                <a:latin typeface="Times New Roman" panose="02020603050405020304" charset="0"/>
                <a:cs typeface="Times New Roman" panose="02020603050405020304" charset="0"/>
                <a:sym typeface="+mn-ea"/>
              </a:rPr>
              <a:t>Bức tranh thiên nhiên:</a:t>
            </a:r>
            <a:endParaRPr lang="en-US" sz="2800" b="1" dirty="0">
              <a:solidFill>
                <a:srgbClr val="002060"/>
              </a:solidFill>
              <a:effectLst/>
              <a:latin typeface="Times New Roman" panose="02020603050405020304" charset="0"/>
              <a:cs typeface="Times New Roman" panose="02020603050405020304" charset="0"/>
              <a:sym typeface="+mn-ea"/>
            </a:endParaRPr>
          </a:p>
        </p:txBody>
      </p:sp>
      <p:sp>
        <p:nvSpPr>
          <p:cNvPr id="5" name="Text Box 4"/>
          <p:cNvSpPr txBox="1"/>
          <p:nvPr/>
        </p:nvSpPr>
        <p:spPr>
          <a:xfrm>
            <a:off x="704215" y="2973705"/>
            <a:ext cx="3964305" cy="460375"/>
          </a:xfrm>
          <a:prstGeom prst="rect">
            <a:avLst/>
          </a:prstGeom>
          <a:noFill/>
        </p:spPr>
        <p:txBody>
          <a:bodyPr wrap="square" rtlCol="0" anchor="t">
            <a:spAutoFit/>
          </a:bodyPr>
          <a:lstStyle/>
          <a:p>
            <a:r>
              <a:rPr lang="en-US" altLang="en-US" sz="2400" b="1" dirty="0">
                <a:solidFill>
                  <a:srgbClr val="C00000"/>
                </a:solidFill>
                <a:latin typeface="Times New Roman" panose="02020603050405020304" charset="0"/>
                <a:cs typeface="Times New Roman" panose="02020603050405020304" charset="0"/>
                <a:sym typeface="+mn-ea"/>
              </a:rPr>
              <a:t>* </a:t>
            </a:r>
            <a:r>
              <a:rPr lang="en-US" altLang="en-US" sz="2400" b="1" u="sng" dirty="0">
                <a:solidFill>
                  <a:srgbClr val="C00000"/>
                </a:solidFill>
                <a:latin typeface="Times New Roman" panose="02020603050405020304" charset="0"/>
                <a:cs typeface="Times New Roman" panose="02020603050405020304" charset="0"/>
                <a:sym typeface="+mn-ea"/>
              </a:rPr>
              <a:t>Cảnh hai bên bờ sông.</a:t>
            </a:r>
          </a:p>
        </p:txBody>
      </p:sp>
      <p:sp>
        <p:nvSpPr>
          <p:cNvPr id="16" name="Text Box 24"/>
          <p:cNvSpPr txBox="1">
            <a:spLocks noChangeArrowheads="1"/>
          </p:cNvSpPr>
          <p:nvPr/>
        </p:nvSpPr>
        <p:spPr bwMode="auto">
          <a:xfrm>
            <a:off x="984885" y="3469005"/>
            <a:ext cx="4704080" cy="304609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Bãi</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dâu</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bạt</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ngàn</a:t>
            </a:r>
            <a:endPar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endParaRP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Nhiều</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sản</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vật</a:t>
            </a:r>
            <a:endPar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endParaRP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Vườn</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tược</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um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tùm</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Chòm</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cổ</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b="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thụ</a:t>
            </a:r>
            <a:r>
              <a:rPr kumimoji="0" lang="en-US" sz="2400" b="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a:t>
            </a: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-&gt;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Sông</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đẹp</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êm</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đềm</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thơ</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mộng</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trù</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 </a:t>
            </a:r>
            <a:r>
              <a:rPr kumimoji="0" lang="en-US" sz="2400" i="0" u="none" strike="noStrike" kern="0" cap="none" spc="0" normalizeH="0" baseline="0" noProof="0" dirty="0" err="1" smtClean="0">
                <a:ln>
                  <a:noFill/>
                </a:ln>
                <a:solidFill>
                  <a:schemeClr val="accent6">
                    <a:lumMod val="50000"/>
                  </a:schemeClr>
                </a:solidFill>
                <a:effectLst/>
                <a:uLnTx/>
                <a:uFillTx/>
                <a:ea typeface="+mn-ea"/>
                <a:cs typeface="Times New Roman" panose="02020603050405020304" charset="0"/>
              </a:rPr>
              <a:t>phú</a:t>
            </a:r>
            <a:r>
              <a:rPr kumimoji="0" lang="en-US" sz="2400" i="0" u="none" strike="noStrike" kern="0" cap="none" spc="0" normalizeH="0" baseline="0" noProof="0" dirty="0" smtClean="0">
                <a:ln>
                  <a:noFill/>
                </a:ln>
                <a:solidFill>
                  <a:schemeClr val="accent6">
                    <a:lumMod val="50000"/>
                  </a:schemeClr>
                </a:solidFill>
                <a:effectLst/>
                <a:uLnTx/>
                <a:uFillTx/>
                <a:ea typeface="+mn-ea"/>
                <a:cs typeface="Times New Roman" panose="02020603050405020304" charset="0"/>
              </a:rPr>
              <a:t>.</a:t>
            </a:r>
          </a:p>
        </p:txBody>
      </p:sp>
      <p:sp>
        <p:nvSpPr>
          <p:cNvPr id="7189" name="Text Box 21"/>
          <p:cNvSpPr txBox="1"/>
          <p:nvPr/>
        </p:nvSpPr>
        <p:spPr>
          <a:xfrm>
            <a:off x="6024880" y="1408430"/>
            <a:ext cx="5913120" cy="550799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sz="2200" dirty="0">
                <a:latin typeface="Times New Roman" panose="02020603050405020304" charset="0"/>
                <a:cs typeface="Times New Roman" panose="02020603050405020304" charset="0"/>
              </a:rPr>
              <a:t>Gió nồm vừa thổi, dượng Hương Thư nhổ sào. Cánh buồm nhỏ căng phồng. Thuyền rẽ sóng lướt bon bon như nhớ núi rừng phải lướt cho nhanh để về cho kịp.</a:t>
            </a:r>
          </a:p>
          <a:p>
            <a:pPr marL="0" lvl="0" indent="0" algn="just" eaLnBrk="1" hangingPunct="1">
              <a:spcBef>
                <a:spcPct val="50000"/>
              </a:spcBef>
              <a:buNone/>
            </a:pPr>
            <a:r>
              <a:rPr sz="2200" dirty="0">
                <a:latin typeface="Times New Roman" panose="02020603050405020304" charset="0"/>
                <a:cs typeface="Times New Roman" panose="02020603050405020304" charset="0"/>
              </a:rPr>
              <a:t>Chỉ một chốc sau, chúng tôi đã đến ngã ba sông, chung quanh là những bãi dâu trải ra bạt ngàn đến tận những làng xa tít.</a:t>
            </a:r>
          </a:p>
          <a:p>
            <a:pPr marL="0" lvl="0" indent="0" algn="just" eaLnBrk="1" hangingPunct="1">
              <a:spcBef>
                <a:spcPct val="50000"/>
              </a:spcBef>
              <a:buNone/>
            </a:pPr>
            <a:r>
              <a:rPr sz="2200" dirty="0">
                <a:latin typeface="Times New Roman" panose="02020603050405020304" charset="0"/>
                <a:cs typeface="Times New Roman" panose="02020603050405020304" charset="0"/>
              </a:rPr>
              <a:t>Thỉnh thoảng chúng tôi gặp những thuyền chất đầy cau tươi, dây mây, dầu rái, những thuyền chở mít, chở quế. Thuyền nào cũng xuôi chậm chậm. Càng về ngược, vườn tược càng um tùm. Dọc sông, những chòm cổ thụ dáng mãnh liệt đứng trầm ngâm lặng nhìn xuống nước. Núi cao như đột ngột hiện ra chắn ngang trước mặt. Đã đến phường Rạnh. Thuyền chuẩn bị vượt nhiều thác nước.</a:t>
            </a:r>
          </a:p>
        </p:txBody>
      </p:sp>
      <p:cxnSp>
        <p:nvCxnSpPr>
          <p:cNvPr id="6" name="Straight Connector 5"/>
          <p:cNvCxnSpPr/>
          <p:nvPr/>
        </p:nvCxnSpPr>
        <p:spPr>
          <a:xfrm>
            <a:off x="5681980" y="2239645"/>
            <a:ext cx="6985" cy="4676775"/>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6143625" y="3613785"/>
            <a:ext cx="5643245"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24880" y="3969385"/>
            <a:ext cx="2404745"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143625" y="4784725"/>
            <a:ext cx="5674360" cy="279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10675" y="4441190"/>
            <a:ext cx="2545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24563" y="5460365"/>
            <a:ext cx="4505325" cy="7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43625" y="5812155"/>
            <a:ext cx="565912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78525" y="6111875"/>
            <a:ext cx="323215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7189"/>
                                        </p:tgtEl>
                                        <p:attrNameLst>
                                          <p:attrName>style.visibility</p:attrName>
                                        </p:attrNameLst>
                                      </p:cBhvr>
                                      <p:to>
                                        <p:strVal val="visible"/>
                                      </p:to>
                                    </p:set>
                                    <p:anim calcmode="lin" valueType="num">
                                      <p:cBhvr additive="base">
                                        <p:cTn id="31" dur="500" fill="hold"/>
                                        <p:tgtEl>
                                          <p:spTgt spid="7189"/>
                                        </p:tgtEl>
                                        <p:attrNameLst>
                                          <p:attrName>ppt_x</p:attrName>
                                        </p:attrNameLst>
                                      </p:cBhvr>
                                      <p:tavLst>
                                        <p:tav tm="0">
                                          <p:val>
                                            <p:strVal val="#ppt_x"/>
                                          </p:val>
                                        </p:tav>
                                        <p:tav tm="100000">
                                          <p:val>
                                            <p:strVal val="#ppt_x"/>
                                          </p:val>
                                        </p:tav>
                                      </p:tavLst>
                                    </p:anim>
                                    <p:anim calcmode="lin" valueType="num">
                                      <p:cBhvr additive="base">
                                        <p:cTn id="32" dur="500" fill="hold"/>
                                        <p:tgtEl>
                                          <p:spTgt spid="71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par>
                                <p:cTn id="48" presetID="12" presetClass="entr" presetSubtype="4"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strips(down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ppt_y</p:attrName>
                                        </p:attrNameLst>
                                      </p:cBhvr>
                                      <p:tavLst>
                                        <p:tav tm="0">
                                          <p:val>
                                            <p:strVal val="#ppt_y+#ppt_h*1.125000"/>
                                          </p:val>
                                        </p:tav>
                                        <p:tav tm="100000">
                                          <p:val>
                                            <p:strVal val="#ppt_y"/>
                                          </p:val>
                                        </p:tav>
                                      </p:tavLst>
                                    </p:anim>
                                    <p:animEffect transition="in" filter="wipe(up)">
                                      <p:cBhvr>
                                        <p:cTn id="62" dur="500"/>
                                        <p:tgtEl>
                                          <p:spTgt spid="11"/>
                                        </p:tgtEl>
                                      </p:cBhvr>
                                    </p:animEffect>
                                  </p:childTnLst>
                                </p:cTn>
                              </p:par>
                              <p:par>
                                <p:cTn id="63" presetID="3" presetClass="entr" presetSubtype="1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animEffect transition="in" filter="blinds(horizontal)">
                                      <p:cBhvr>
                                        <p:cTn id="70" dur="500"/>
                                        <p:tgtEl>
                                          <p:spTgt spid="16">
                                            <p:txEl>
                                              <p:pRg st="0" end="0"/>
                                            </p:txEl>
                                          </p:spTgt>
                                        </p:tgtEl>
                                      </p:cBhvr>
                                    </p:animEffect>
                                  </p:childTnLst>
                                </p:cTn>
                              </p:par>
                              <p:par>
                                <p:cTn id="71" presetID="3" presetClass="entr" presetSubtype="10" fill="hold" nodeType="with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blinds(horizontal)">
                                      <p:cBhvr>
                                        <p:cTn id="73" dur="500"/>
                                        <p:tgtEl>
                                          <p:spTgt spid="16">
                                            <p:txEl>
                                              <p:pRg st="1" end="1"/>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16">
                                            <p:txEl>
                                              <p:pRg st="2" end="2"/>
                                            </p:txEl>
                                          </p:spTgt>
                                        </p:tgtEl>
                                        <p:attrNameLst>
                                          <p:attrName>style.visibility</p:attrName>
                                        </p:attrNameLst>
                                      </p:cBhvr>
                                      <p:to>
                                        <p:strVal val="visible"/>
                                      </p:to>
                                    </p:set>
                                    <p:animEffect transition="in" filter="blinds(horizontal)">
                                      <p:cBhvr>
                                        <p:cTn id="76" dur="500"/>
                                        <p:tgtEl>
                                          <p:spTgt spid="16">
                                            <p:txEl>
                                              <p:pRg st="2" end="2"/>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blinds(horizontal)">
                                      <p:cBhvr>
                                        <p:cTn id="79" dur="500"/>
                                        <p:tgtEl>
                                          <p:spTgt spid="16">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6">
                                            <p:txEl>
                                              <p:pRg st="4" end="4"/>
                                            </p:txEl>
                                          </p:spTgt>
                                        </p:tgtEl>
                                        <p:attrNameLst>
                                          <p:attrName>style.visibility</p:attrName>
                                        </p:attrNameLst>
                                      </p:cBhvr>
                                      <p:to>
                                        <p:strVal val="visible"/>
                                      </p:to>
                                    </p:set>
                                    <p:animEffect transition="in" filter="blinds(horizontal)">
                                      <p:cBhvr>
                                        <p:cTn id="8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1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0" name="Text Box 12"/>
          <p:cNvSpPr txBox="1"/>
          <p:nvPr/>
        </p:nvSpPr>
        <p:spPr>
          <a:xfrm>
            <a:off x="1178560" y="2995930"/>
            <a:ext cx="33909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400" b="1" dirty="0">
                <a:solidFill>
                  <a:srgbClr val="C00000"/>
                </a:solidFill>
                <a:latin typeface="Times New Roman" panose="02020603050405020304" charset="0"/>
              </a:rPr>
              <a:t>* Đoạn sông có thác:</a:t>
            </a:r>
          </a:p>
        </p:txBody>
      </p:sp>
      <p:sp>
        <p:nvSpPr>
          <p:cNvPr id="11" name="Text Box 25"/>
          <p:cNvSpPr txBox="1">
            <a:spLocks noChangeArrowheads="1"/>
          </p:cNvSpPr>
          <p:nvPr/>
        </p:nvSpPr>
        <p:spPr bwMode="auto">
          <a:xfrm>
            <a:off x="882015" y="3761105"/>
            <a:ext cx="5487035" cy="193802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Nước chảy từ trên cao phóng giữa hai vách đá dựng đứng, chảy đứt đuôi rắn</a:t>
            </a: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Nước văng bọt tứ tung…</a:t>
            </a: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400" i="0" u="none" strike="noStrike" kern="0" cap="none" spc="0" normalizeH="0" baseline="0" noProof="0" smtClean="0">
                <a:ln>
                  <a:noFill/>
                </a:ln>
                <a:solidFill>
                  <a:srgbClr val="000066"/>
                </a:solidFill>
                <a:effectLst/>
                <a:uLnTx/>
                <a:uFillTx/>
                <a:latin typeface="Times New Roman" panose="02020603050405020304" charset="0"/>
                <a:ea typeface="+mn-ea"/>
                <a:cs typeface="+mn-cs"/>
              </a:rPr>
              <a:t>-&gt; Thiên nhiên hùng vĩ, hiểm trở, dữ dội.</a:t>
            </a:r>
          </a:p>
        </p:txBody>
      </p:sp>
      <p:sp>
        <p:nvSpPr>
          <p:cNvPr id="58376" name="Text Box 8"/>
          <p:cNvSpPr txBox="1"/>
          <p:nvPr/>
        </p:nvSpPr>
        <p:spPr>
          <a:xfrm>
            <a:off x="7066915" y="1186180"/>
            <a:ext cx="4965700" cy="5508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sz="2200" dirty="0">
                <a:latin typeface="Times New Roman" panose="02020603050405020304" charset="0"/>
              </a:rPr>
              <a:t>Đến Phường Rạnh, dượng Hương sai nấu cơm ăn để được chắc bụng. Mùa nước càng to, có khi suốt buổi phải chống liền tay không phút hở. Ba chiếc sào bằng tre đầu bịt sắt đã sẵn sàng. Nước từ trên  cao phóng giữa hai vách đá dựng đứng chảy đứt đuôi rắn. Dượng Hương Thư đánh trần đứng sau lái co người phóng chiếc sào xuống lòng sông nghe một tiếng “soạc” ! Thép đã cắm vào sỏi! Dượng Hương ghì chặt trên đầu sào, lấy thế trụ lại, giúp cho chú Hai và thằng Cù Lao phóng sào xuống nước. Chiếc sào của dượng Hương dưới sức chống bị cong lại. Nước bị cản văng bọt tứ tung, thuyền vùng vằng cứ chực trụt xuống, quay đầu chạy về lại Hòa Phước.</a:t>
            </a:r>
          </a:p>
        </p:txBody>
      </p:sp>
      <p:cxnSp>
        <p:nvCxnSpPr>
          <p:cNvPr id="9" name="Straight Connector 8"/>
          <p:cNvCxnSpPr/>
          <p:nvPr/>
        </p:nvCxnSpPr>
        <p:spPr>
          <a:xfrm flipV="1">
            <a:off x="7180580" y="3209925"/>
            <a:ext cx="4700270" cy="28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V="1">
            <a:off x="9944735" y="5880100"/>
            <a:ext cx="1951355" cy="15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7180580" y="6223635"/>
            <a:ext cx="4669155" cy="292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7180580" y="6553835"/>
            <a:ext cx="4669155" cy="292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929495" y="2884170"/>
            <a:ext cx="1951355" cy="15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80580" y="3553460"/>
            <a:ext cx="1393825" cy="17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69050" y="1555750"/>
            <a:ext cx="4445" cy="5272405"/>
          </a:xfrm>
          <a:prstGeom prst="line">
            <a:avLst/>
          </a:prstGeom>
        </p:spPr>
        <p:style>
          <a:lnRef idx="3">
            <a:schemeClr val="dk1"/>
          </a:lnRef>
          <a:fillRef idx="0">
            <a:schemeClr val="dk1"/>
          </a:fillRef>
          <a:effectRef idx="2">
            <a:schemeClr val="dk1"/>
          </a:effectRef>
          <a:fontRef idx="minor">
            <a:schemeClr val="tx1"/>
          </a:fontRef>
        </p:style>
      </p:cxnSp>
      <p:sp>
        <p:nvSpPr>
          <p:cNvPr id="8" name="Text Box 7"/>
          <p:cNvSpPr txBox="1"/>
          <p:nvPr/>
        </p:nvSpPr>
        <p:spPr>
          <a:xfrm>
            <a:off x="457200" y="1419860"/>
            <a:ext cx="4833620" cy="829945"/>
          </a:xfrm>
          <a:prstGeom prst="rect">
            <a:avLst/>
          </a:prstGeom>
          <a:noFill/>
        </p:spPr>
        <p:txBody>
          <a:bodyPr wrap="square" rtlCol="0">
            <a:spAutoFit/>
          </a:bodyPr>
          <a:lstStyle/>
          <a:p>
            <a:r>
              <a:rPr lang="en-US" sz="2400" u="sng">
                <a:solidFill>
                  <a:schemeClr val="tx1"/>
                </a:solidFill>
                <a:latin typeface="Times New Roman" panose="02020603050405020304" charset="0"/>
                <a:cs typeface="Times New Roman" panose="02020603050405020304" charset="0"/>
              </a:rPr>
              <a:t>1. VẺ ĐẸP THIÊN NHIÊN VÀ CON NGƯỜI TRÊN SÔNG THU BỒN</a:t>
            </a:r>
          </a:p>
        </p:txBody>
      </p:sp>
      <p:sp>
        <p:nvSpPr>
          <p:cNvPr id="10" name="Text Box 9"/>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12" name="Text Box 11"/>
          <p:cNvSpPr txBox="1"/>
          <p:nvPr/>
        </p:nvSpPr>
        <p:spPr>
          <a:xfrm>
            <a:off x="984885" y="2249805"/>
            <a:ext cx="4088130" cy="521970"/>
          </a:xfrm>
          <a:prstGeom prst="rect">
            <a:avLst/>
          </a:prstGeom>
          <a:noFill/>
        </p:spPr>
        <p:txBody>
          <a:bodyPr wrap="square" rtlCol="0" anchor="t">
            <a:spAutoFit/>
          </a:bodyPr>
          <a:lstStyle/>
          <a:p>
            <a:pPr marL="0" lvl="0" indent="0">
              <a:spcBef>
                <a:spcPct val="0"/>
              </a:spcBef>
              <a:buNone/>
            </a:pPr>
            <a:r>
              <a:rPr lang="en-US" sz="2800" b="1" dirty="0">
                <a:solidFill>
                  <a:srgbClr val="002060"/>
                </a:solidFill>
                <a:effectLst/>
                <a:latin typeface="Times New Roman" panose="02020603050405020304" charset="0"/>
                <a:cs typeface="Times New Roman" panose="02020603050405020304" charset="0"/>
                <a:sym typeface="+mn-ea"/>
              </a:rPr>
              <a:t>a. </a:t>
            </a:r>
            <a:r>
              <a:rPr sz="2800" b="1" dirty="0">
                <a:solidFill>
                  <a:srgbClr val="002060"/>
                </a:solidFill>
                <a:effectLst/>
                <a:latin typeface="Times New Roman" panose="02020603050405020304" charset="0"/>
                <a:cs typeface="Times New Roman" panose="02020603050405020304" charset="0"/>
                <a:sym typeface="+mn-ea"/>
              </a:rPr>
              <a:t>Bức tranh thiên nhiên:</a:t>
            </a:r>
            <a:endParaRPr lang="en-US" sz="2800" b="1" dirty="0">
              <a:solidFill>
                <a:srgbClr val="002060"/>
              </a:solidFill>
              <a:effectLst/>
              <a:latin typeface="Times New Roman" panose="02020603050405020304" charset="0"/>
              <a:cs typeface="Times New Roman" panose="02020603050405020304" charset="0"/>
              <a:sym typeface="+mn-ea"/>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80"/>
                                        </p:tgtEl>
                                        <p:attrNameLst>
                                          <p:attrName>style.visibility</p:attrName>
                                        </p:attrNameLst>
                                      </p:cBhvr>
                                      <p:to>
                                        <p:strVal val="visible"/>
                                      </p:to>
                                    </p:set>
                                    <p:animEffect transition="in" filter="fade">
                                      <p:cBhvr>
                                        <p:cTn id="7" dur="500"/>
                                        <p:tgtEl>
                                          <p:spTgt spid="583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376"/>
                                        </p:tgtEl>
                                        <p:attrNameLst>
                                          <p:attrName>style.visibility</p:attrName>
                                        </p:attrNameLst>
                                      </p:cBhvr>
                                      <p:to>
                                        <p:strVal val="visible"/>
                                      </p:to>
                                    </p:set>
                                    <p:animEffect transition="in" filter="blinds(horizontal)">
                                      <p:cBhvr>
                                        <p:cTn id="10" dur="500"/>
                                        <p:tgtEl>
                                          <p:spTgt spid="583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
                                            <p:txEl>
                                              <p:pRg st="0" end="0"/>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 calcmode="lin" valueType="num">
                                      <p:cBhvr additive="base">
                                        <p:cTn id="41"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blinds(horizontal)">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P spid="583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p:cNvSpPr txBox="1"/>
          <p:nvPr/>
        </p:nvSpPr>
        <p:spPr>
          <a:xfrm>
            <a:off x="942340" y="2856865"/>
            <a:ext cx="46101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400" dirty="0">
                <a:solidFill>
                  <a:srgbClr val="C00000"/>
                </a:solidFill>
                <a:latin typeface="Times New Roman" panose="02020603050405020304" charset="0"/>
              </a:rPr>
              <a:t>* </a:t>
            </a:r>
            <a:r>
              <a:rPr sz="2400" b="1" dirty="0">
                <a:solidFill>
                  <a:srgbClr val="C00000"/>
                </a:solidFill>
                <a:latin typeface="Times New Roman" panose="02020603050405020304" charset="0"/>
              </a:rPr>
              <a:t>Đoạn sông khi đã qua thác dữ:</a:t>
            </a:r>
            <a:r>
              <a:rPr sz="2400" dirty="0">
                <a:solidFill>
                  <a:srgbClr val="C00000"/>
                </a:solidFill>
                <a:latin typeface="Times New Roman" panose="02020603050405020304" charset="0"/>
              </a:rPr>
              <a:t> </a:t>
            </a:r>
            <a:endParaRPr sz="2400" i="1" dirty="0">
              <a:solidFill>
                <a:srgbClr val="C00000"/>
              </a:solidFill>
              <a:latin typeface="Times New Roman" panose="02020603050405020304" charset="0"/>
            </a:endParaRPr>
          </a:p>
        </p:txBody>
      </p:sp>
      <p:sp>
        <p:nvSpPr>
          <p:cNvPr id="12" name="Text Box 25"/>
          <p:cNvSpPr txBox="1">
            <a:spLocks noChangeArrowheads="1"/>
          </p:cNvSpPr>
          <p:nvPr/>
        </p:nvSpPr>
        <p:spPr bwMode="auto">
          <a:xfrm>
            <a:off x="725805" y="3317240"/>
            <a:ext cx="4635500" cy="212280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Dòng sông chảy quanh co</a:t>
            </a: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Cây to giữa những bụi lúp xúp</a:t>
            </a:r>
          </a:p>
          <a:p>
            <a:pPr marL="342900" marR="0" lvl="0" indent="-342900" algn="l" defTabSz="914400" rtl="0" eaLnBrk="1" fontAlgn="auto" latinLnBrk="0" hangingPunct="1">
              <a:lnSpc>
                <a:spcPct val="100000"/>
              </a:lnSpc>
              <a:spcBef>
                <a:spcPct val="50000"/>
              </a:spcBef>
              <a:spcAft>
                <a:spcPts val="0"/>
              </a:spcAft>
              <a:buClrTx/>
              <a:buSzTx/>
              <a:buFontTx/>
              <a:buChar char="-"/>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Đồng ruộng lại mở ra</a:t>
            </a:r>
          </a:p>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400" b="0" i="0" u="none" strike="noStrike" kern="0" cap="none" spc="0" normalizeH="0" baseline="0" noProof="0" smtClean="0">
                <a:ln>
                  <a:noFill/>
                </a:ln>
                <a:solidFill>
                  <a:srgbClr val="000066"/>
                </a:solidFill>
                <a:effectLst/>
                <a:uLnTx/>
                <a:uFillTx/>
                <a:latin typeface="Times New Roman" panose="02020603050405020304" charset="0"/>
                <a:ea typeface="+mn-ea"/>
                <a:cs typeface="+mn-cs"/>
              </a:rPr>
              <a:t>-    Sông trở lại hiền hòa, thơ mộng</a:t>
            </a:r>
          </a:p>
        </p:txBody>
      </p:sp>
      <p:sp>
        <p:nvSpPr>
          <p:cNvPr id="22542" name="Text Box 14"/>
          <p:cNvSpPr txBox="1"/>
          <p:nvPr/>
        </p:nvSpPr>
        <p:spPr>
          <a:xfrm>
            <a:off x="6514465" y="1552575"/>
            <a:ext cx="5184775" cy="30460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sz="2400" dirty="0">
                <a:latin typeface="Times New Roman" panose="02020603050405020304" charset="0"/>
              </a:rPr>
              <a:t>Chú Hai vứt sào, ngồi xuống thở không ra hơi. Dòng sông cứ chảy quanh co dọc những núi cao sừng sững. Dọc sườn núi, những cây to mọc giữa những bụi lúp xúp nom xa như những cụ già vung tay hô đám con cháu tiến về phía trước. Qua nhiều lớp núi, đồng ruộng lại mở ra. Đã đến Trung Phước.</a:t>
            </a:r>
          </a:p>
        </p:txBody>
      </p:sp>
      <p:cxnSp>
        <p:nvCxnSpPr>
          <p:cNvPr id="6" name="Straight Connector 5"/>
          <p:cNvCxnSpPr/>
          <p:nvPr/>
        </p:nvCxnSpPr>
        <p:spPr>
          <a:xfrm>
            <a:off x="5869305" y="1552575"/>
            <a:ext cx="6985" cy="4676775"/>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6637020" y="3068955"/>
            <a:ext cx="4900295"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V="1">
            <a:off x="8108315" y="2351405"/>
            <a:ext cx="3590925" cy="7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8429625" y="4115435"/>
            <a:ext cx="26231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 Box 21"/>
          <p:cNvSpPr txBox="1">
            <a:spLocks noChangeArrowheads="1"/>
          </p:cNvSpPr>
          <p:nvPr/>
        </p:nvSpPr>
        <p:spPr bwMode="auto">
          <a:xfrm>
            <a:off x="712788" y="5440045"/>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000" b="1" i="0" u="none" strike="noStrike" kern="0" cap="none" spc="0" normalizeH="0" baseline="0" noProof="0" smtClean="0">
                <a:ln>
                  <a:noFill/>
                </a:ln>
                <a:solidFill>
                  <a:srgbClr val="6600CC"/>
                </a:solidFill>
                <a:effectLst/>
                <a:uLnTx/>
                <a:uFillTx/>
                <a:latin typeface="Times New Roman" panose="02020603050405020304" charset="0"/>
                <a:ea typeface="+mn-ea"/>
                <a:cs typeface="+mn-cs"/>
                <a:sym typeface="Wingdings" panose="05000000000000000000" pitchFamily="2" charset="2"/>
              </a:rPr>
              <a:t> =&gt; </a:t>
            </a:r>
            <a:r>
              <a:rPr kumimoji="0" lang="en-US" sz="2000" b="1" i="0" u="none" strike="noStrike" kern="0" cap="none" spc="0" normalizeH="0" baseline="0" noProof="0" smtClean="0">
                <a:ln>
                  <a:noFill/>
                </a:ln>
                <a:solidFill>
                  <a:srgbClr val="6600CC"/>
                </a:solidFill>
                <a:effectLst/>
                <a:uLnTx/>
                <a:uFillTx/>
                <a:latin typeface="Times New Roman" panose="02020603050405020304" charset="0"/>
                <a:ea typeface="+mn-ea"/>
                <a:cs typeface="+mn-cs"/>
              </a:rPr>
              <a:t> Nghệ thuật : nhân hóa, so sánh</a:t>
            </a:r>
          </a:p>
        </p:txBody>
      </p:sp>
      <p:sp>
        <p:nvSpPr>
          <p:cNvPr id="14" name="Text Box 23"/>
          <p:cNvSpPr txBox="1">
            <a:spLocks noChangeArrowheads="1"/>
          </p:cNvSpPr>
          <p:nvPr/>
        </p:nvSpPr>
        <p:spPr bwMode="auto">
          <a:xfrm>
            <a:off x="713105" y="5996305"/>
            <a:ext cx="50688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CC0000"/>
                </a:solidFill>
                <a:latin typeface="Times New Roman" panose="02020603050405020304" charset="0"/>
              </a:defRPr>
            </a:lvl1pPr>
            <a:lvl2pPr marL="742950" indent="-285750">
              <a:defRPr sz="2800" b="1">
                <a:solidFill>
                  <a:srgbClr val="CC0000"/>
                </a:solidFill>
                <a:latin typeface="Times New Roman" panose="02020603050405020304" charset="0"/>
              </a:defRPr>
            </a:lvl2pPr>
            <a:lvl3pPr marL="1143000" indent="-228600">
              <a:defRPr sz="2800" b="1">
                <a:solidFill>
                  <a:srgbClr val="CC0000"/>
                </a:solidFill>
                <a:latin typeface="Times New Roman" panose="02020603050405020304" charset="0"/>
              </a:defRPr>
            </a:lvl3pPr>
            <a:lvl4pPr marL="1600200" indent="-228600">
              <a:defRPr sz="2800" b="1">
                <a:solidFill>
                  <a:srgbClr val="CC0000"/>
                </a:solidFill>
                <a:latin typeface="Times New Roman" panose="02020603050405020304" charset="0"/>
              </a:defRPr>
            </a:lvl4pPr>
            <a:lvl5pPr marL="2057400" indent="-228600">
              <a:defRPr sz="2800" b="1">
                <a:solidFill>
                  <a:srgbClr val="CC0000"/>
                </a:solidFill>
                <a:latin typeface="Times New Roman" panose="02020603050405020304" charset="0"/>
              </a:defRPr>
            </a:lvl5pPr>
            <a:lvl6pPr marL="2514600" indent="-228600" eaLnBrk="0" fontAlgn="base" hangingPunct="0">
              <a:spcBef>
                <a:spcPct val="0"/>
              </a:spcBef>
              <a:spcAft>
                <a:spcPct val="0"/>
              </a:spcAft>
              <a:defRPr sz="2800" b="1">
                <a:solidFill>
                  <a:srgbClr val="CC0000"/>
                </a:solidFill>
                <a:latin typeface="Times New Roman" panose="02020603050405020304" charset="0"/>
              </a:defRPr>
            </a:lvl6pPr>
            <a:lvl7pPr marL="2971800" indent="-228600" eaLnBrk="0" fontAlgn="base" hangingPunct="0">
              <a:spcBef>
                <a:spcPct val="0"/>
              </a:spcBef>
              <a:spcAft>
                <a:spcPct val="0"/>
              </a:spcAft>
              <a:defRPr sz="2800" b="1">
                <a:solidFill>
                  <a:srgbClr val="CC0000"/>
                </a:solidFill>
                <a:latin typeface="Times New Roman" panose="02020603050405020304" charset="0"/>
              </a:defRPr>
            </a:lvl7pPr>
            <a:lvl8pPr marL="3429000" indent="-228600" eaLnBrk="0" fontAlgn="base" hangingPunct="0">
              <a:spcBef>
                <a:spcPct val="0"/>
              </a:spcBef>
              <a:spcAft>
                <a:spcPct val="0"/>
              </a:spcAft>
              <a:defRPr sz="2800" b="1">
                <a:solidFill>
                  <a:srgbClr val="CC0000"/>
                </a:solidFill>
                <a:latin typeface="Times New Roman" panose="02020603050405020304" charset="0"/>
              </a:defRPr>
            </a:lvl8pPr>
            <a:lvl9pPr marL="3886200" indent="-228600" eaLnBrk="0" fontAlgn="base" hangingPunct="0">
              <a:spcBef>
                <a:spcPct val="0"/>
              </a:spcBef>
              <a:spcAft>
                <a:spcPct val="0"/>
              </a:spcAft>
              <a:defRPr sz="2800" b="1">
                <a:solidFill>
                  <a:srgbClr val="CC0000"/>
                </a:solidFill>
                <a:latin typeface="Times New Roman" panose="02020603050405020304"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000" b="1" i="0" u="none" strike="noStrike" kern="0" cap="none" spc="0" normalizeH="0" baseline="0" noProof="0" smtClean="0">
                <a:ln>
                  <a:noFill/>
                </a:ln>
                <a:solidFill>
                  <a:srgbClr val="6600CC"/>
                </a:solidFill>
                <a:effectLst/>
                <a:uLnTx/>
                <a:uFillTx/>
                <a:latin typeface="Times New Roman" panose="02020603050405020304" charset="0"/>
                <a:ea typeface="+mn-ea"/>
                <a:cs typeface="+mn-cs"/>
                <a:sym typeface="Wingdings" panose="05000000000000000000" pitchFamily="2" charset="2"/>
              </a:rPr>
              <a:t></a:t>
            </a:r>
            <a:r>
              <a:rPr kumimoji="0" lang="en-US" sz="2000" b="1" i="0" u="none" strike="noStrike" kern="0" cap="none" spc="0" normalizeH="0" baseline="0" noProof="0" smtClean="0">
                <a:ln>
                  <a:noFill/>
                </a:ln>
                <a:solidFill>
                  <a:srgbClr val="6600CC"/>
                </a:solidFill>
                <a:effectLst/>
                <a:uLnTx/>
                <a:uFillTx/>
                <a:latin typeface="Times New Roman" panose="02020603050405020304" charset="0"/>
                <a:ea typeface="+mn-ea"/>
                <a:cs typeface="+mn-cs"/>
              </a:rPr>
              <a:t> Thiên nhiên phong phú, thơ mộng và hùng vĩ.</a:t>
            </a:r>
          </a:p>
        </p:txBody>
      </p:sp>
      <p:sp>
        <p:nvSpPr>
          <p:cNvPr id="10" name="Text Box 9"/>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8" name="Text Box 7"/>
          <p:cNvSpPr txBox="1"/>
          <p:nvPr/>
        </p:nvSpPr>
        <p:spPr>
          <a:xfrm>
            <a:off x="457200" y="1419860"/>
            <a:ext cx="4833620" cy="829945"/>
          </a:xfrm>
          <a:prstGeom prst="rect">
            <a:avLst/>
          </a:prstGeom>
          <a:noFill/>
        </p:spPr>
        <p:txBody>
          <a:bodyPr wrap="square" rtlCol="0">
            <a:spAutoFit/>
          </a:bodyPr>
          <a:lstStyle/>
          <a:p>
            <a:r>
              <a:rPr lang="en-US" sz="2400" u="sng">
                <a:solidFill>
                  <a:schemeClr val="tx1"/>
                </a:solidFill>
                <a:latin typeface="Times New Roman" panose="02020603050405020304" charset="0"/>
                <a:cs typeface="Times New Roman" panose="02020603050405020304" charset="0"/>
              </a:rPr>
              <a:t>1. VẺ ĐẸP THIÊN NHIÊN VÀ CON NGƯỜI TRÊN SÔNG THU BỒN</a:t>
            </a:r>
          </a:p>
        </p:txBody>
      </p:sp>
      <p:sp>
        <p:nvSpPr>
          <p:cNvPr id="4" name="Text Box 3"/>
          <p:cNvSpPr txBox="1"/>
          <p:nvPr/>
        </p:nvSpPr>
        <p:spPr>
          <a:xfrm>
            <a:off x="984885" y="2249805"/>
            <a:ext cx="4088130" cy="521970"/>
          </a:xfrm>
          <a:prstGeom prst="rect">
            <a:avLst/>
          </a:prstGeom>
          <a:noFill/>
        </p:spPr>
        <p:txBody>
          <a:bodyPr wrap="square" rtlCol="0" anchor="t">
            <a:spAutoFit/>
          </a:bodyPr>
          <a:lstStyle/>
          <a:p>
            <a:pPr marL="0" lvl="0" indent="0">
              <a:spcBef>
                <a:spcPct val="0"/>
              </a:spcBef>
              <a:buNone/>
            </a:pPr>
            <a:r>
              <a:rPr lang="en-US" sz="2800" b="1" dirty="0">
                <a:solidFill>
                  <a:srgbClr val="002060"/>
                </a:solidFill>
                <a:effectLst/>
                <a:latin typeface="Times New Roman" panose="02020603050405020304" charset="0"/>
                <a:cs typeface="Times New Roman" panose="02020603050405020304" charset="0"/>
                <a:sym typeface="+mn-ea"/>
              </a:rPr>
              <a:t>a. </a:t>
            </a:r>
            <a:r>
              <a:rPr sz="2800" b="1" dirty="0">
                <a:solidFill>
                  <a:srgbClr val="002060"/>
                </a:solidFill>
                <a:effectLst/>
                <a:latin typeface="Times New Roman" panose="02020603050405020304" charset="0"/>
                <a:cs typeface="Times New Roman" panose="02020603050405020304" charset="0"/>
                <a:sym typeface="+mn-ea"/>
              </a:rPr>
              <a:t>Bức tranh thiên nhiên:</a:t>
            </a:r>
            <a:endParaRPr lang="en-US" sz="2800" b="1" dirty="0">
              <a:solidFill>
                <a:srgbClr val="002060"/>
              </a:solidFill>
              <a:effectLst/>
              <a:latin typeface="Times New Roman" panose="02020603050405020304" charset="0"/>
              <a:cs typeface="Times New Roman" panose="02020603050405020304" charset="0"/>
              <a:sym typeface="+mn-ea"/>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500"/>
                                        <p:tgtEl>
                                          <p:spTgt spid="225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2"/>
                                        </p:tgtEl>
                                        <p:attrNameLst>
                                          <p:attrName>style.visibility</p:attrName>
                                        </p:attrNameLst>
                                      </p:cBhvr>
                                      <p:to>
                                        <p:strVal val="visible"/>
                                      </p:to>
                                    </p:set>
                                    <p:animEffect transition="in" filter="fade">
                                      <p:cBhvr>
                                        <p:cTn id="10" dur="500"/>
                                        <p:tgtEl>
                                          <p:spTgt spid="2254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ppt_y</p:attrName>
                                        </p:attrNameLst>
                                      </p:cBhvr>
                                      <p:tavLst>
                                        <p:tav tm="0">
                                          <p:val>
                                            <p:strVal val="#ppt_y+#ppt_h*1.125000"/>
                                          </p:val>
                                        </p:tav>
                                        <p:tav tm="100000">
                                          <p:val>
                                            <p:strVal val="#ppt_y"/>
                                          </p:val>
                                        </p:tav>
                                      </p:tavLst>
                                    </p:anim>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12" grpId="0" bldLvl="0" animBg="1"/>
      <p:bldP spid="22542" grpId="0"/>
      <p:bldP spid="13" grpId="0" bldLvl="0" animBg="1"/>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65" name="AutoShape 25"/>
          <p:cNvSpPr/>
          <p:nvPr/>
        </p:nvSpPr>
        <p:spPr>
          <a:xfrm>
            <a:off x="2700655" y="3282950"/>
            <a:ext cx="5967095" cy="3117850"/>
          </a:xfrm>
          <a:prstGeom prst="wedgeRoundRectCallout">
            <a:avLst>
              <a:gd name="adj1" fmla="val -75111"/>
              <a:gd name="adj2" fmla="val 21644"/>
              <a:gd name="adj3" fmla="val 16667"/>
            </a:avLst>
          </a:prstGeom>
          <a:solidFill>
            <a:srgbClr val="FF0000"/>
          </a:solidFill>
          <a:ln w="9525" cap="flat" cmpd="sng">
            <a:solidFill>
              <a:schemeClr val="tx1"/>
            </a:solidFill>
            <a:prstDash val="solid"/>
            <a:miter/>
            <a:headEnd type="none" w="med" len="med"/>
            <a:tailEnd type="none" w="med" len="med"/>
          </a:ln>
        </p:spPr>
        <p:txBody>
          <a:bodyPr/>
          <a:lstStyle/>
          <a:p>
            <a:pPr algn="ctr" eaLnBrk="1" hangingPunct="1"/>
            <a:r>
              <a:rPr lang="en-US" altLang="en-US" sz="2400" dirty="0">
                <a:solidFill>
                  <a:schemeClr val="bg1"/>
                </a:solidFill>
                <a:latin typeface="Times New Roman" panose="02020603050405020304" charset="0"/>
                <a:cs typeface="Times New Roman" panose="02020603050405020304" charset="0"/>
              </a:rPr>
              <a:t>Thảo luận : </a:t>
            </a:r>
          </a:p>
          <a:p>
            <a:pPr eaLnBrk="1" hangingPunct="1"/>
            <a:r>
              <a:rPr lang="en-US" altLang="en-US" sz="2400" dirty="0">
                <a:solidFill>
                  <a:schemeClr val="bg1"/>
                </a:solidFill>
                <a:latin typeface="Times New Roman" panose="02020603050405020304" charset="0"/>
                <a:cs typeface="Times New Roman" panose="02020603050405020304" charset="0"/>
              </a:rPr>
              <a:t>? Cảnh dòng sông và hai bên bờ qua miêu tả của tác giả có sự thay đổi như thế nào theo từng chặng đường của con thuyền?</a:t>
            </a:r>
          </a:p>
          <a:p>
            <a:pPr eaLnBrk="1" hangingPunct="1"/>
            <a:r>
              <a:rPr lang="en-US" altLang="en-US" sz="2400" dirty="0">
                <a:solidFill>
                  <a:schemeClr val="bg1"/>
                </a:solidFill>
                <a:latin typeface="Times New Roman" panose="02020603050405020304" charset="0"/>
                <a:cs typeface="Times New Roman" panose="02020603050405020304" charset="0"/>
              </a:rPr>
              <a:t>? Theo em , vị trí quan sát của người kể chuyện trong bài là ở đâu ? Vị trí ấy có phù hợp không ? Vì sao? </a:t>
            </a:r>
          </a:p>
        </p:txBody>
      </p:sp>
      <p:pic>
        <p:nvPicPr>
          <p:cNvPr id="394266" name="Picture 7" descr="j0232133"/>
          <p:cNvPicPr>
            <a:picLocks noChangeAspect="1"/>
          </p:cNvPicPr>
          <p:nvPr/>
        </p:nvPicPr>
        <p:blipFill>
          <a:blip r:embed="rId2"/>
          <a:stretch>
            <a:fillRect/>
          </a:stretch>
        </p:blipFill>
        <p:spPr>
          <a:xfrm>
            <a:off x="726440" y="4796155"/>
            <a:ext cx="990600" cy="1371600"/>
          </a:xfrm>
          <a:prstGeom prst="rect">
            <a:avLst/>
          </a:prstGeom>
          <a:noFill/>
          <a:ln w="9525">
            <a:noFill/>
          </a:ln>
        </p:spPr>
      </p:pic>
      <p:sp>
        <p:nvSpPr>
          <p:cNvPr id="2" name="Text Box 1"/>
          <p:cNvSpPr txBox="1"/>
          <p:nvPr/>
        </p:nvSpPr>
        <p:spPr>
          <a:xfrm>
            <a:off x="3017520" y="89789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8" name="Text Box 7"/>
          <p:cNvSpPr txBox="1"/>
          <p:nvPr/>
        </p:nvSpPr>
        <p:spPr>
          <a:xfrm>
            <a:off x="457200" y="1419860"/>
            <a:ext cx="4833620" cy="829945"/>
          </a:xfrm>
          <a:prstGeom prst="rect">
            <a:avLst/>
          </a:prstGeom>
          <a:noFill/>
        </p:spPr>
        <p:txBody>
          <a:bodyPr wrap="square" rtlCol="0">
            <a:spAutoFit/>
          </a:bodyPr>
          <a:lstStyle/>
          <a:p>
            <a:r>
              <a:rPr lang="en-US" sz="2400" u="sng">
                <a:solidFill>
                  <a:schemeClr val="tx1"/>
                </a:solidFill>
                <a:latin typeface="Times New Roman" panose="02020603050405020304" charset="0"/>
                <a:cs typeface="Times New Roman" panose="02020603050405020304" charset="0"/>
              </a:rPr>
              <a:t>1. VẺ ĐẸP THIÊN NHIÊN VÀ CON NGƯỜI TRÊN SÔNG THU BỒN</a:t>
            </a:r>
          </a:p>
        </p:txBody>
      </p:sp>
      <p:sp>
        <p:nvSpPr>
          <p:cNvPr id="4" name="Text Box 3"/>
          <p:cNvSpPr txBox="1"/>
          <p:nvPr/>
        </p:nvSpPr>
        <p:spPr>
          <a:xfrm>
            <a:off x="984885" y="2249805"/>
            <a:ext cx="4088130" cy="521970"/>
          </a:xfrm>
          <a:prstGeom prst="rect">
            <a:avLst/>
          </a:prstGeom>
          <a:noFill/>
        </p:spPr>
        <p:txBody>
          <a:bodyPr wrap="square" rtlCol="0" anchor="t">
            <a:spAutoFit/>
          </a:bodyPr>
          <a:lstStyle/>
          <a:p>
            <a:pPr marL="0" lvl="0" indent="0">
              <a:spcBef>
                <a:spcPct val="0"/>
              </a:spcBef>
              <a:buNone/>
            </a:pPr>
            <a:r>
              <a:rPr lang="en-US" sz="2800" b="1" dirty="0">
                <a:solidFill>
                  <a:srgbClr val="002060"/>
                </a:solidFill>
                <a:effectLst/>
                <a:latin typeface="Times New Roman" panose="02020603050405020304" charset="0"/>
                <a:cs typeface="Times New Roman" panose="02020603050405020304" charset="0"/>
                <a:sym typeface="+mn-ea"/>
              </a:rPr>
              <a:t>a. </a:t>
            </a:r>
            <a:r>
              <a:rPr sz="2800" b="1" dirty="0">
                <a:solidFill>
                  <a:srgbClr val="002060"/>
                </a:solidFill>
                <a:effectLst/>
                <a:latin typeface="Times New Roman" panose="02020603050405020304" charset="0"/>
                <a:cs typeface="Times New Roman" panose="02020603050405020304" charset="0"/>
                <a:sym typeface="+mn-ea"/>
              </a:rPr>
              <a:t>Bức tranh thiên nhiên:</a:t>
            </a:r>
            <a:endParaRPr lang="en-US" sz="2800" b="1" dirty="0">
              <a:solidFill>
                <a:srgbClr val="002060"/>
              </a:solidFill>
              <a:effectLst/>
              <a:latin typeface="Times New Roman" panose="02020603050405020304" charset="0"/>
              <a:cs typeface="Times New Roman" panose="02020603050405020304" charset="0"/>
              <a:sym typeface="+mn-ea"/>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4265"/>
                                        </p:tgtEl>
                                        <p:attrNameLst>
                                          <p:attrName>style.visibility</p:attrName>
                                        </p:attrNameLst>
                                      </p:cBhvr>
                                      <p:to>
                                        <p:strVal val="visible"/>
                                      </p:to>
                                    </p:set>
                                    <p:animEffect transition="in" filter="checkerboard(across)">
                                      <p:cBhvr>
                                        <p:cTn id="7" dur="500"/>
                                        <p:tgtEl>
                                          <p:spTgt spid="394265"/>
                                        </p:tgtEl>
                                      </p:cBhvr>
                                    </p:animEffect>
                                  </p:childTnLst>
                                </p:cTn>
                              </p:par>
                              <p:par>
                                <p:cTn id="8" presetID="10" presetClass="entr" presetSubtype="0" fill="hold" nodeType="withEffect">
                                  <p:stCondLst>
                                    <p:cond delay="0"/>
                                  </p:stCondLst>
                                  <p:childTnLst>
                                    <p:set>
                                      <p:cBhvr>
                                        <p:cTn id="9" dur="1" fill="hold">
                                          <p:stCondLst>
                                            <p:cond delay="0"/>
                                          </p:stCondLst>
                                        </p:cTn>
                                        <p:tgtEl>
                                          <p:spTgt spid="394266"/>
                                        </p:tgtEl>
                                        <p:attrNameLst>
                                          <p:attrName>style.visibility</p:attrName>
                                        </p:attrNameLst>
                                      </p:cBhvr>
                                      <p:to>
                                        <p:strVal val="visible"/>
                                      </p:to>
                                    </p:set>
                                    <p:animEffect transition="in" filter="fade">
                                      <p:cBhvr>
                                        <p:cTn id="10" dur="2000"/>
                                        <p:tgtEl>
                                          <p:spTgt spid="39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9"/>
          <p:cNvSpPr/>
          <p:nvPr/>
        </p:nvSpPr>
        <p:spPr>
          <a:xfrm>
            <a:off x="6019800" y="914400"/>
            <a:ext cx="0" cy="5943600"/>
          </a:xfrm>
          <a:prstGeom prst="line">
            <a:avLst/>
          </a:prstGeom>
          <a:ln w="57150" cap="flat" cmpd="thinThick">
            <a:solidFill>
              <a:schemeClr val="bg1"/>
            </a:solidFill>
            <a:prstDash val="solid"/>
            <a:headEnd type="none" w="med" len="med"/>
            <a:tailEnd type="none" w="med" len="med"/>
          </a:ln>
        </p:spPr>
      </p:sp>
      <p:sp>
        <p:nvSpPr>
          <p:cNvPr id="9224" name="Text Box 16"/>
          <p:cNvSpPr txBox="1"/>
          <p:nvPr/>
        </p:nvSpPr>
        <p:spPr>
          <a:xfrm>
            <a:off x="841375" y="2599055"/>
            <a:ext cx="5817002" cy="400110"/>
          </a:xfrm>
          <a:prstGeom prst="rect">
            <a:avLst/>
          </a:prstGeom>
          <a:noFill/>
          <a:ln w="9525">
            <a:noFill/>
          </a:ln>
        </p:spPr>
        <p:txBody>
          <a:bodyPr wrap="square">
            <a:spAutoFit/>
          </a:bodyPr>
          <a:lstStyle/>
          <a:p>
            <a:pPr algn="just" eaLnBrk="1" hangingPunct="1"/>
            <a:r>
              <a:rPr lang="en-US" altLang="en-US" sz="2000" dirty="0">
                <a:solidFill>
                  <a:schemeClr val="tx1"/>
                </a:solidFill>
                <a:latin typeface="Times New Roman" panose="02020603050405020304" charset="0"/>
                <a:cs typeface="Times New Roman" panose="02020603050405020304" charset="0"/>
              </a:rPr>
              <a:t> - Sử dụng từ láy gợi hình, gợi cảm, so sánh , nhân hóa </a:t>
            </a:r>
          </a:p>
        </p:txBody>
      </p:sp>
      <p:sp>
        <p:nvSpPr>
          <p:cNvPr id="9226" name="Line 18"/>
          <p:cNvSpPr/>
          <p:nvPr/>
        </p:nvSpPr>
        <p:spPr>
          <a:xfrm>
            <a:off x="1752600" y="2590800"/>
            <a:ext cx="457200" cy="0"/>
          </a:xfrm>
          <a:prstGeom prst="line">
            <a:avLst/>
          </a:prstGeom>
          <a:ln w="28575" cap="flat" cmpd="sng">
            <a:solidFill>
              <a:schemeClr val="bg1"/>
            </a:solidFill>
            <a:prstDash val="solid"/>
            <a:headEnd type="none" w="med" len="med"/>
            <a:tailEnd type="triangle" w="med" len="med"/>
          </a:ln>
        </p:spPr>
      </p:sp>
      <p:sp>
        <p:nvSpPr>
          <p:cNvPr id="396308" name="AutoShape 20"/>
          <p:cNvSpPr/>
          <p:nvPr/>
        </p:nvSpPr>
        <p:spPr>
          <a:xfrm>
            <a:off x="1040765" y="3028142"/>
            <a:ext cx="4495800" cy="762000"/>
          </a:xfrm>
          <a:prstGeom prst="wedgeRoundRectCallout">
            <a:avLst>
              <a:gd name="adj1" fmla="val -70870"/>
              <a:gd name="adj2" fmla="val 52083"/>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eaLnBrk="1" hangingPunct="1"/>
            <a:r>
              <a:rPr lang="en-US" altLang="en-US" sz="1800" dirty="0">
                <a:solidFill>
                  <a:schemeClr val="bg1"/>
                </a:solidFill>
                <a:latin typeface="Arial" panose="020B0604020202020204" pitchFamily="34" charset="0"/>
              </a:rPr>
              <a:t>Cảnh thay đổi theo trình tự hành trình của con thuyền ngược dòng sông:</a:t>
            </a:r>
          </a:p>
          <a:p>
            <a:pPr algn="ctr" eaLnBrk="1" hangingPunct="1"/>
            <a:endParaRPr lang="en-US" altLang="en-US" sz="1800" dirty="0">
              <a:solidFill>
                <a:schemeClr val="bg1"/>
              </a:solidFill>
              <a:latin typeface="Arial" panose="020B0604020202020204" pitchFamily="34" charset="0"/>
            </a:endParaRPr>
          </a:p>
        </p:txBody>
      </p:sp>
      <p:sp>
        <p:nvSpPr>
          <p:cNvPr id="396309" name="AutoShape 21"/>
          <p:cNvSpPr/>
          <p:nvPr/>
        </p:nvSpPr>
        <p:spPr>
          <a:xfrm>
            <a:off x="1040765" y="4436473"/>
            <a:ext cx="4495800" cy="533400"/>
          </a:xfrm>
          <a:prstGeom prst="wedgeRoundRectCallout">
            <a:avLst>
              <a:gd name="adj1" fmla="val -70870"/>
              <a:gd name="adj2" fmla="val 95833"/>
              <a:gd name="adj3" fmla="val 16667"/>
            </a:avLst>
          </a:prstGeom>
          <a:solidFill>
            <a:srgbClr val="FF0000"/>
          </a:solidFill>
          <a:ln w="9525" cap="flat" cmpd="sng">
            <a:solidFill>
              <a:schemeClr val="tx1"/>
            </a:solidFill>
            <a:prstDash val="solid"/>
            <a:miter/>
            <a:headEnd type="none" w="med" len="med"/>
            <a:tailEnd type="none" w="med" len="med"/>
          </a:ln>
        </p:spPr>
        <p:txBody>
          <a:bodyPr/>
          <a:lstStyle/>
          <a:p>
            <a:pPr algn="ctr" eaLnBrk="1" hangingPunct="1"/>
            <a:r>
              <a:rPr lang="en-US" altLang="en-US" sz="1800" dirty="0">
                <a:solidFill>
                  <a:srgbClr val="FFFF00"/>
                </a:solidFill>
                <a:latin typeface="Arial" panose="020B0604020202020204" pitchFamily="34" charset="0"/>
              </a:rPr>
              <a:t>Vị trí quan sát : Ngồi trên thuyền</a:t>
            </a:r>
          </a:p>
        </p:txBody>
      </p:sp>
      <p:sp>
        <p:nvSpPr>
          <p:cNvPr id="396311" name="AutoShape 23"/>
          <p:cNvSpPr/>
          <p:nvPr/>
        </p:nvSpPr>
        <p:spPr>
          <a:xfrm>
            <a:off x="1040762" y="5561849"/>
            <a:ext cx="5153973" cy="1193281"/>
          </a:xfrm>
          <a:prstGeom prst="wedgeRoundRectCallout">
            <a:avLst>
              <a:gd name="adj1" fmla="val -70870"/>
              <a:gd name="adj2" fmla="val -1389"/>
              <a:gd name="adj3" fmla="val 16667"/>
            </a:avLst>
          </a:prstGeom>
          <a:solidFill>
            <a:schemeClr val="accent2"/>
          </a:solidFill>
          <a:ln w="9525" cap="flat" cmpd="sng">
            <a:solidFill>
              <a:schemeClr val="tx1"/>
            </a:solidFill>
            <a:prstDash val="solid"/>
            <a:miter/>
            <a:headEnd type="none" w="med" len="med"/>
            <a:tailEnd type="none" w="med" len="med"/>
          </a:ln>
        </p:spPr>
        <p:txBody>
          <a:bodyPr/>
          <a:lstStyle/>
          <a:p>
            <a:pPr eaLnBrk="1" hangingPunct="1"/>
            <a:r>
              <a:rPr lang="en-US" altLang="en-US" sz="1600" dirty="0">
                <a:solidFill>
                  <a:schemeClr val="tx1"/>
                </a:solidFill>
                <a:latin typeface="Arial" panose="020B0604020202020204" pitchFamily="34" charset="0"/>
              </a:rPr>
              <a:t>Giúp ta thấy được sự biến đổi của cảnh quan thiên nhiên trên sông và hai bên bờ qua những vùng khác nhau:êm ả , thơ mộng – hiểm trở, dữ dội – đồng bằng màu mỡ.</a:t>
            </a:r>
          </a:p>
        </p:txBody>
      </p:sp>
      <p:pic>
        <p:nvPicPr>
          <p:cNvPr id="396312" name="Picture 24" descr="40086592-216076sm"/>
          <p:cNvPicPr>
            <a:picLocks noChangeAspect="1"/>
          </p:cNvPicPr>
          <p:nvPr/>
        </p:nvPicPr>
        <p:blipFill>
          <a:blip r:embed="rId2"/>
          <a:stretch>
            <a:fillRect/>
          </a:stretch>
        </p:blipFill>
        <p:spPr>
          <a:xfrm>
            <a:off x="7239000" y="1066800"/>
            <a:ext cx="4756150" cy="1829435"/>
          </a:xfrm>
          <a:prstGeom prst="rect">
            <a:avLst/>
          </a:prstGeom>
          <a:noFill/>
          <a:ln w="9525">
            <a:noFill/>
          </a:ln>
        </p:spPr>
      </p:pic>
      <p:pic>
        <p:nvPicPr>
          <p:cNvPr id="396313" name="Picture 25" descr="Vuot_thac copy 6"/>
          <p:cNvPicPr>
            <a:picLocks noChangeAspect="1"/>
          </p:cNvPicPr>
          <p:nvPr/>
        </p:nvPicPr>
        <p:blipFill>
          <a:blip r:embed="rId3"/>
          <a:stretch>
            <a:fillRect/>
          </a:stretch>
        </p:blipFill>
        <p:spPr>
          <a:xfrm>
            <a:off x="7239000" y="2896235"/>
            <a:ext cx="4756150" cy="1981200"/>
          </a:xfrm>
          <a:prstGeom prst="rect">
            <a:avLst/>
          </a:prstGeom>
          <a:noFill/>
          <a:ln w="9525" cap="flat" cmpd="sng">
            <a:solidFill>
              <a:srgbClr val="FF0066"/>
            </a:solidFill>
            <a:prstDash val="solid"/>
            <a:miter/>
            <a:headEnd type="none" w="med" len="med"/>
            <a:tailEnd type="none" w="med" len="med"/>
          </a:ln>
        </p:spPr>
      </p:pic>
      <p:pic>
        <p:nvPicPr>
          <p:cNvPr id="396314" name="Picture 26" descr="songthubon"/>
          <p:cNvPicPr>
            <a:picLocks noChangeAspect="1"/>
          </p:cNvPicPr>
          <p:nvPr/>
        </p:nvPicPr>
        <p:blipFill>
          <a:blip r:embed="rId4"/>
          <a:stretch>
            <a:fillRect/>
          </a:stretch>
        </p:blipFill>
        <p:spPr>
          <a:xfrm>
            <a:off x="7239000" y="4877435"/>
            <a:ext cx="4756150" cy="1877695"/>
          </a:xfrm>
          <a:prstGeom prst="rect">
            <a:avLst/>
          </a:prstGeom>
          <a:noFill/>
          <a:ln w="3175" cap="flat" cmpd="sng">
            <a:solidFill>
              <a:srgbClr val="FF0000"/>
            </a:solidFill>
            <a:prstDash val="solid"/>
            <a:miter/>
            <a:headEnd type="none" w="med" len="med"/>
            <a:tailEnd type="none" w="med" len="med"/>
          </a:ln>
        </p:spPr>
      </p:pic>
      <p:sp>
        <p:nvSpPr>
          <p:cNvPr id="3" name="Text Box 2"/>
          <p:cNvSpPr txBox="1"/>
          <p:nvPr/>
        </p:nvSpPr>
        <p:spPr>
          <a:xfrm>
            <a:off x="7239000" y="914400"/>
            <a:ext cx="4709160" cy="368300"/>
          </a:xfrm>
          <a:prstGeom prst="rect">
            <a:avLst/>
          </a:prstGeom>
          <a:solidFill>
            <a:schemeClr val="tx1"/>
          </a:solidFill>
        </p:spPr>
        <p:txBody>
          <a:bodyPr wrap="none" rtlCol="0" anchor="t">
            <a:spAutoFit/>
          </a:bodyPr>
          <a:lstStyle/>
          <a:p>
            <a:r>
              <a:rPr dirty="0" err="1">
                <a:solidFill>
                  <a:schemeClr val="bg1"/>
                </a:solidFill>
                <a:latin typeface="Times New Roman" panose="02020603050405020304" charset="0"/>
                <a:cs typeface="Times New Roman" panose="02020603050405020304" charset="0"/>
                <a:sym typeface="+mn-ea"/>
              </a:rPr>
              <a:t>+ Chưa đến thác: êm đềm, thơ mộng , hiền</a:t>
            </a:r>
            <a:r>
              <a:rPr>
                <a:solidFill>
                  <a:schemeClr val="bg1"/>
                </a:solidFill>
                <a:latin typeface="Times New Roman" panose="02020603050405020304" charset="0"/>
                <a:cs typeface="Times New Roman" panose="02020603050405020304" charset="0"/>
                <a:sym typeface="+mn-ea"/>
              </a:rPr>
              <a:t> hòa…</a:t>
            </a:r>
            <a:endParaRPr lang="en-US">
              <a:solidFill>
                <a:schemeClr val="bg1"/>
              </a:solidFill>
              <a:latin typeface="Times New Roman" panose="02020603050405020304" charset="0"/>
              <a:cs typeface="Times New Roman" panose="02020603050405020304" charset="0"/>
              <a:sym typeface="+mn-ea"/>
            </a:endParaRPr>
          </a:p>
        </p:txBody>
      </p:sp>
      <p:sp>
        <p:nvSpPr>
          <p:cNvPr id="6" name="Text Box 5"/>
          <p:cNvSpPr txBox="1"/>
          <p:nvPr/>
        </p:nvSpPr>
        <p:spPr>
          <a:xfrm>
            <a:off x="7263130" y="2896235"/>
            <a:ext cx="4732020" cy="368300"/>
          </a:xfrm>
          <a:prstGeom prst="rect">
            <a:avLst/>
          </a:prstGeom>
          <a:solidFill>
            <a:schemeClr val="tx1"/>
          </a:solidFill>
        </p:spPr>
        <p:txBody>
          <a:bodyPr wrap="square" rtlCol="0" anchor="t">
            <a:spAutoFit/>
          </a:bodyPr>
          <a:lstStyle/>
          <a:p>
            <a:pPr algn="ctr"/>
            <a:r>
              <a:rPr dirty="0" err="1">
                <a:solidFill>
                  <a:schemeClr val="bg1"/>
                </a:solidFill>
                <a:latin typeface="Times New Roman" panose="02020603050405020304" charset="0"/>
                <a:cs typeface="Times New Roman" panose="02020603050405020304" charset="0"/>
                <a:sym typeface="+mn-ea"/>
              </a:rPr>
              <a:t>+ Đến thác: hiểm trở ,dữ dội, hùng</a:t>
            </a:r>
            <a:r>
              <a:rPr>
                <a:solidFill>
                  <a:schemeClr val="bg1"/>
                </a:solidFill>
                <a:latin typeface="Times New Roman" panose="02020603050405020304" charset="0"/>
                <a:cs typeface="Times New Roman" panose="02020603050405020304" charset="0"/>
                <a:sym typeface="+mn-ea"/>
              </a:rPr>
              <a:t> vĩ…</a:t>
            </a:r>
            <a:endParaRPr lang="en-US">
              <a:solidFill>
                <a:schemeClr val="bg1"/>
              </a:solidFill>
              <a:latin typeface="Times New Roman" panose="02020603050405020304" charset="0"/>
              <a:cs typeface="Times New Roman" panose="02020603050405020304" charset="0"/>
              <a:sym typeface="+mn-ea"/>
            </a:endParaRPr>
          </a:p>
        </p:txBody>
      </p:sp>
      <p:sp>
        <p:nvSpPr>
          <p:cNvPr id="7" name="Text Box 6"/>
          <p:cNvSpPr txBox="1"/>
          <p:nvPr/>
        </p:nvSpPr>
        <p:spPr>
          <a:xfrm>
            <a:off x="7461885" y="5061585"/>
            <a:ext cx="4188967" cy="646331"/>
          </a:xfrm>
          <a:prstGeom prst="rect">
            <a:avLst/>
          </a:prstGeom>
          <a:noFill/>
        </p:spPr>
        <p:txBody>
          <a:bodyPr wrap="none" rtlCol="0" anchor="t">
            <a:spAutoFit/>
          </a:bodyPr>
          <a:lstStyle/>
          <a:p>
            <a:pPr algn="l"/>
            <a:r>
              <a:rPr b="1" dirty="0" smtClean="0">
                <a:solidFill>
                  <a:schemeClr val="tx1"/>
                </a:solidFill>
                <a:latin typeface="Times New Roman" panose="02020603050405020304" charset="0"/>
                <a:cs typeface="Times New Roman" panose="02020603050405020304" charset="0"/>
                <a:sym typeface="+mn-ea"/>
              </a:rPr>
              <a:t>+ </a:t>
            </a:r>
            <a:r>
              <a:rPr b="1" dirty="0">
                <a:solidFill>
                  <a:schemeClr val="tx1"/>
                </a:solidFill>
                <a:latin typeface="Times New Roman" panose="02020603050405020304" charset="0"/>
                <a:cs typeface="Times New Roman" panose="02020603050405020304" charset="0"/>
                <a:sym typeface="+mn-ea"/>
              </a:rPr>
              <a:t>Qua </a:t>
            </a:r>
            <a:r>
              <a:rPr b="1" dirty="0" err="1">
                <a:solidFill>
                  <a:schemeClr val="tx1"/>
                </a:solidFill>
                <a:latin typeface="Times New Roman" panose="02020603050405020304" charset="0"/>
                <a:cs typeface="Times New Roman" panose="02020603050405020304" charset="0"/>
                <a:sym typeface="+mn-ea"/>
              </a:rPr>
              <a:t>khỏi</a:t>
            </a:r>
            <a:r>
              <a:rPr b="1" dirty="0">
                <a:solidFill>
                  <a:schemeClr val="tx1"/>
                </a:solidFill>
                <a:latin typeface="Times New Roman" panose="02020603050405020304" charset="0"/>
                <a:cs typeface="Times New Roman" panose="02020603050405020304" charset="0"/>
                <a:sym typeface="+mn-ea"/>
              </a:rPr>
              <a:t> </a:t>
            </a:r>
            <a:r>
              <a:rPr b="1" dirty="0" err="1">
                <a:solidFill>
                  <a:schemeClr val="tx1"/>
                </a:solidFill>
                <a:latin typeface="Times New Roman" panose="02020603050405020304" charset="0"/>
                <a:cs typeface="Times New Roman" panose="02020603050405020304" charset="0"/>
                <a:sym typeface="+mn-ea"/>
              </a:rPr>
              <a:t>thác</a:t>
            </a:r>
            <a:r>
              <a:rPr b="1" dirty="0">
                <a:solidFill>
                  <a:schemeClr val="tx1"/>
                </a:solidFill>
                <a:latin typeface="Times New Roman" panose="02020603050405020304" charset="0"/>
                <a:cs typeface="Times New Roman" panose="02020603050405020304" charset="0"/>
                <a:sym typeface="+mn-ea"/>
              </a:rPr>
              <a:t>: </a:t>
            </a:r>
            <a:r>
              <a:rPr lang="en-US" b="1" dirty="0">
                <a:solidFill>
                  <a:schemeClr val="tx1"/>
                </a:solidFill>
                <a:latin typeface="Times New Roman" panose="02020603050405020304" charset="0"/>
                <a:cs typeface="Times New Roman" panose="02020603050405020304" charset="0"/>
                <a:sym typeface="+mn-ea"/>
              </a:rPr>
              <a:t>t</a:t>
            </a:r>
            <a:r>
              <a:rPr lang="en-US" b="1" kern="0" noProof="0" dirty="0" err="1" smtClean="0">
                <a:ln>
                  <a:noFill/>
                </a:ln>
                <a:solidFill>
                  <a:schemeClr val="tx1"/>
                </a:solidFill>
                <a:effectLst/>
                <a:uLnTx/>
                <a:uFillTx/>
                <a:latin typeface="Times New Roman" panose="02020603050405020304" charset="0"/>
                <a:sym typeface="+mn-ea"/>
              </a:rPr>
              <a:t>hiên</a:t>
            </a:r>
            <a:r>
              <a:rPr lang="en-US" b="1" kern="0" noProof="0" dirty="0" smtClean="0">
                <a:ln>
                  <a:noFill/>
                </a:ln>
                <a:solidFill>
                  <a:schemeClr val="tx1"/>
                </a:solidFill>
                <a:effectLst/>
                <a:uLnTx/>
                <a:uFillTx/>
                <a:latin typeface="Times New Roman" panose="02020603050405020304" charset="0"/>
                <a:sym typeface="+mn-ea"/>
              </a:rPr>
              <a:t> </a:t>
            </a:r>
            <a:r>
              <a:rPr lang="en-US" b="1" kern="0" noProof="0" dirty="0" err="1" smtClean="0">
                <a:ln>
                  <a:noFill/>
                </a:ln>
                <a:solidFill>
                  <a:schemeClr val="tx1"/>
                </a:solidFill>
                <a:effectLst/>
                <a:uLnTx/>
                <a:uFillTx/>
                <a:latin typeface="Times New Roman" panose="02020603050405020304" charset="0"/>
                <a:sym typeface="+mn-ea"/>
              </a:rPr>
              <a:t>nhiên</a:t>
            </a:r>
            <a:r>
              <a:rPr lang="en-US" b="1" kern="0" noProof="0" dirty="0" smtClean="0">
                <a:ln>
                  <a:noFill/>
                </a:ln>
                <a:solidFill>
                  <a:schemeClr val="tx1"/>
                </a:solidFill>
                <a:effectLst/>
                <a:uLnTx/>
                <a:uFillTx/>
                <a:latin typeface="Times New Roman" panose="02020603050405020304" charset="0"/>
                <a:sym typeface="+mn-ea"/>
              </a:rPr>
              <a:t> </a:t>
            </a:r>
            <a:r>
              <a:rPr lang="en-US" b="1" kern="0" dirty="0" err="1" smtClean="0">
                <a:latin typeface="Times New Roman" panose="02020603050405020304" charset="0"/>
                <a:sym typeface="+mn-ea"/>
              </a:rPr>
              <a:t>rộng</a:t>
            </a:r>
            <a:r>
              <a:rPr lang="en-US" b="1" kern="0" dirty="0" smtClean="0">
                <a:latin typeface="Times New Roman" panose="02020603050405020304" charset="0"/>
                <a:sym typeface="+mn-ea"/>
              </a:rPr>
              <a:t> </a:t>
            </a:r>
            <a:r>
              <a:rPr lang="en-US" b="1" kern="0" dirty="0" err="1" smtClean="0">
                <a:latin typeface="Times New Roman" panose="02020603050405020304" charset="0"/>
                <a:sym typeface="+mn-ea"/>
              </a:rPr>
              <a:t>lớn</a:t>
            </a:r>
            <a:r>
              <a:rPr lang="en-US" b="1" kern="0" dirty="0" smtClean="0">
                <a:latin typeface="Times New Roman" panose="02020603050405020304" charset="0"/>
                <a:sym typeface="+mn-ea"/>
              </a:rPr>
              <a:t>,  </a:t>
            </a:r>
          </a:p>
          <a:p>
            <a:pPr algn="l"/>
            <a:r>
              <a:rPr lang="en-US" b="1" dirty="0" smtClean="0">
                <a:latin typeface="Times New Roman" panose="02020603050405020304" charset="0"/>
                <a:cs typeface="Times New Roman" panose="02020603050405020304" charset="0"/>
                <a:sym typeface="+mn-ea"/>
              </a:rPr>
              <a:t>                  </a:t>
            </a:r>
            <a:r>
              <a:rPr lang="en-US" b="1" dirty="0" err="1">
                <a:latin typeface="Times New Roman" panose="02020603050405020304" charset="0"/>
                <a:cs typeface="Times New Roman" panose="02020603050405020304" charset="0"/>
                <a:sym typeface="+mn-ea"/>
              </a:rPr>
              <a:t>p</a:t>
            </a:r>
            <a:r>
              <a:rPr lang="en-US" b="1" dirty="0" err="1" smtClean="0">
                <a:latin typeface="Times New Roman" panose="02020603050405020304" charset="0"/>
                <a:cs typeface="Times New Roman" panose="02020603050405020304" charset="0"/>
                <a:sym typeface="+mn-ea"/>
              </a:rPr>
              <a:t>hẳng</a:t>
            </a:r>
            <a:r>
              <a:rPr lang="en-US" b="1" dirty="0" smtClean="0">
                <a:latin typeface="Times New Roman" panose="02020603050405020304" charset="0"/>
                <a:cs typeface="Times New Roman" panose="02020603050405020304" charset="0"/>
                <a:sym typeface="+mn-ea"/>
              </a:rPr>
              <a:t> </a:t>
            </a:r>
            <a:r>
              <a:rPr lang="en-US" b="1" dirty="0" err="1" smtClean="0">
                <a:latin typeface="Times New Roman" panose="02020603050405020304" charset="0"/>
                <a:cs typeface="Times New Roman" panose="02020603050405020304" charset="0"/>
                <a:sym typeface="+mn-ea"/>
              </a:rPr>
              <a:t>lặng,bình</a:t>
            </a:r>
            <a:r>
              <a:rPr lang="en-US" b="1" dirty="0" smtClean="0">
                <a:latin typeface="Times New Roman" panose="02020603050405020304" charset="0"/>
                <a:cs typeface="Times New Roman" panose="02020603050405020304" charset="0"/>
                <a:sym typeface="+mn-ea"/>
              </a:rPr>
              <a:t> </a:t>
            </a:r>
            <a:r>
              <a:rPr lang="en-US" b="1" dirty="0" err="1" smtClean="0">
                <a:latin typeface="Times New Roman" panose="02020603050405020304" charset="0"/>
                <a:cs typeface="Times New Roman" panose="02020603050405020304" charset="0"/>
                <a:sym typeface="+mn-ea"/>
              </a:rPr>
              <a:t>yên</a:t>
            </a:r>
            <a:r>
              <a:rPr lang="en-US" b="1" dirty="0" smtClean="0">
                <a:latin typeface="Times New Roman" panose="02020603050405020304" charset="0"/>
                <a:cs typeface="Times New Roman" panose="02020603050405020304" charset="0"/>
                <a:sym typeface="+mn-ea"/>
              </a:rPr>
              <a:t>.</a:t>
            </a:r>
            <a:endParaRPr lang="en-US" b="1" dirty="0">
              <a:solidFill>
                <a:schemeClr val="tx1"/>
              </a:solidFill>
              <a:latin typeface="Times New Roman" panose="02020603050405020304" charset="0"/>
              <a:cs typeface="Times New Roman" panose="02020603050405020304" charset="0"/>
              <a:sym typeface="+mn-ea"/>
            </a:endParaRPr>
          </a:p>
        </p:txBody>
      </p:sp>
      <p:sp>
        <p:nvSpPr>
          <p:cNvPr id="395278" name="Text Box 14"/>
          <p:cNvSpPr txBox="1"/>
          <p:nvPr/>
        </p:nvSpPr>
        <p:spPr>
          <a:xfrm>
            <a:off x="841375" y="3790142"/>
            <a:ext cx="5817002" cy="646331"/>
          </a:xfrm>
          <a:prstGeom prst="rect">
            <a:avLst/>
          </a:prstGeom>
          <a:noFill/>
          <a:ln w="9525">
            <a:noFill/>
          </a:ln>
        </p:spPr>
        <p:txBody>
          <a:bodyPr wrap="square">
            <a:spAutoFit/>
          </a:bodyPr>
          <a:lstStyle/>
          <a:p>
            <a:pPr algn="just" eaLnBrk="1" hangingPunct="1">
              <a:spcBef>
                <a:spcPct val="50000"/>
              </a:spcBef>
            </a:pPr>
            <a:r>
              <a:rPr lang="en-US" altLang="en-US" b="1" dirty="0">
                <a:solidFill>
                  <a:schemeClr val="tx1"/>
                </a:solidFill>
                <a:latin typeface="Times New Roman" panose="02020603050405020304" charset="0"/>
                <a:cs typeface="Times New Roman" panose="02020603050405020304" charset="0"/>
              </a:rPr>
              <a:t>=&gt; Bức tranh thiên nhiên đa dạng , phong phú , giàu sức sống , vừa tươi đẹp , vừa nguyên sơ , cổ kính</a:t>
            </a:r>
          </a:p>
        </p:txBody>
      </p:sp>
      <p:sp>
        <p:nvSpPr>
          <p:cNvPr id="395285" name="Text Box 21"/>
          <p:cNvSpPr txBox="1"/>
          <p:nvPr/>
        </p:nvSpPr>
        <p:spPr>
          <a:xfrm>
            <a:off x="1752600" y="4970061"/>
            <a:ext cx="5259571" cy="646331"/>
          </a:xfrm>
          <a:prstGeom prst="rect">
            <a:avLst/>
          </a:prstGeom>
          <a:noFill/>
          <a:ln w="9525">
            <a:noFill/>
          </a:ln>
        </p:spPr>
        <p:txBody>
          <a:bodyPr wrap="square">
            <a:spAutoFit/>
          </a:bodyPr>
          <a:lstStyle/>
          <a:p>
            <a:pPr eaLnBrk="1" hangingPunct="1">
              <a:spcBef>
                <a:spcPct val="50000"/>
              </a:spcBef>
            </a:pPr>
            <a:r>
              <a:rPr lang="en-US" altLang="en-US" b="1" dirty="0">
                <a:solidFill>
                  <a:schemeClr val="tx1"/>
                </a:solidFill>
                <a:latin typeface="Times New Roman" panose="02020603050405020304" charset="0"/>
                <a:cs typeface="Times New Roman" panose="02020603050405020304" charset="0"/>
              </a:rPr>
              <a:t>* Tác giả là người yêu thiên nhiên , quê hương , đất nước.</a:t>
            </a:r>
          </a:p>
        </p:txBody>
      </p:sp>
      <p:sp>
        <p:nvSpPr>
          <p:cNvPr id="10" name="Text Box 9"/>
          <p:cNvSpPr txBox="1"/>
          <p:nvPr/>
        </p:nvSpPr>
        <p:spPr>
          <a:xfrm>
            <a:off x="2730500" y="914400"/>
            <a:ext cx="6156960" cy="521970"/>
          </a:xfrm>
          <a:prstGeom prst="rect">
            <a:avLst/>
          </a:prstGeom>
          <a:noFill/>
        </p:spPr>
        <p:txBody>
          <a:bodyPr wrap="square" rtlCol="0">
            <a:spAutoFit/>
          </a:bodyPr>
          <a:lstStyle/>
          <a:p>
            <a:r>
              <a:rPr lang="en-US" sz="2800" b="1">
                <a:latin typeface="Times New Roman" panose="02020603050405020304" charset="0"/>
                <a:cs typeface="Times New Roman" panose="02020603050405020304" charset="0"/>
              </a:rPr>
              <a:t>II. ĐỌC - HIỂU VĂN BẢN</a:t>
            </a:r>
          </a:p>
        </p:txBody>
      </p:sp>
      <p:sp>
        <p:nvSpPr>
          <p:cNvPr id="8" name="Text Box 7"/>
          <p:cNvSpPr txBox="1"/>
          <p:nvPr/>
        </p:nvSpPr>
        <p:spPr>
          <a:xfrm>
            <a:off x="457200" y="1419860"/>
            <a:ext cx="4833620" cy="829945"/>
          </a:xfrm>
          <a:prstGeom prst="rect">
            <a:avLst/>
          </a:prstGeom>
          <a:noFill/>
        </p:spPr>
        <p:txBody>
          <a:bodyPr wrap="square" rtlCol="0">
            <a:spAutoFit/>
          </a:bodyPr>
          <a:lstStyle/>
          <a:p>
            <a:r>
              <a:rPr lang="en-US" sz="2400" u="sng">
                <a:solidFill>
                  <a:schemeClr val="tx1"/>
                </a:solidFill>
                <a:latin typeface="Times New Roman" panose="02020603050405020304" charset="0"/>
                <a:cs typeface="Times New Roman" panose="02020603050405020304" charset="0"/>
              </a:rPr>
              <a:t>1. VẺ ĐẸP THIÊN NHIÊN VÀ CON NGƯỜI TRÊN SÔNG THU BỒN</a:t>
            </a:r>
          </a:p>
        </p:txBody>
      </p:sp>
      <p:sp>
        <p:nvSpPr>
          <p:cNvPr id="4" name="Text Box 3"/>
          <p:cNvSpPr txBox="1"/>
          <p:nvPr/>
        </p:nvSpPr>
        <p:spPr>
          <a:xfrm>
            <a:off x="686435" y="2169536"/>
            <a:ext cx="4088130" cy="521970"/>
          </a:xfrm>
          <a:prstGeom prst="rect">
            <a:avLst/>
          </a:prstGeom>
          <a:noFill/>
        </p:spPr>
        <p:txBody>
          <a:bodyPr wrap="square" rtlCol="0" anchor="t">
            <a:spAutoFit/>
          </a:bodyPr>
          <a:lstStyle/>
          <a:p>
            <a:pPr marL="0" lvl="0" indent="0">
              <a:spcBef>
                <a:spcPct val="0"/>
              </a:spcBef>
              <a:buNone/>
            </a:pPr>
            <a:r>
              <a:rPr lang="en-US" sz="2800" b="1" dirty="0">
                <a:solidFill>
                  <a:srgbClr val="002060"/>
                </a:solidFill>
                <a:effectLst/>
                <a:latin typeface="Times New Roman" panose="02020603050405020304" charset="0"/>
                <a:cs typeface="Times New Roman" panose="02020603050405020304" charset="0"/>
                <a:sym typeface="+mn-ea"/>
              </a:rPr>
              <a:t>a. </a:t>
            </a:r>
            <a:r>
              <a:rPr sz="2800" b="1" dirty="0">
                <a:solidFill>
                  <a:srgbClr val="002060"/>
                </a:solidFill>
                <a:effectLst/>
                <a:latin typeface="Times New Roman" panose="02020603050405020304" charset="0"/>
                <a:cs typeface="Times New Roman" panose="02020603050405020304" charset="0"/>
                <a:sym typeface="+mn-ea"/>
              </a:rPr>
              <a:t>Bức tranh thiên nhiên:</a:t>
            </a:r>
            <a:endParaRPr lang="en-US" sz="2800" b="1" dirty="0">
              <a:solidFill>
                <a:srgbClr val="002060"/>
              </a:solidFill>
              <a:effectLst/>
              <a:latin typeface="Times New Roman" panose="02020603050405020304" charset="0"/>
              <a:cs typeface="Times New Roman" panose="02020603050405020304" charset="0"/>
              <a:sym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6308"/>
                                        </p:tgtEl>
                                        <p:attrNameLst>
                                          <p:attrName>style.visibility</p:attrName>
                                        </p:attrNameLst>
                                      </p:cBhvr>
                                      <p:to>
                                        <p:strVal val="visible"/>
                                      </p:to>
                                    </p:set>
                                    <p:animEffect transition="in" filter="box(in)">
                                      <p:cBhvr>
                                        <p:cTn id="7" dur="500"/>
                                        <p:tgtEl>
                                          <p:spTgt spid="3963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6312"/>
                                        </p:tgtEl>
                                        <p:attrNameLst>
                                          <p:attrName>style.visibility</p:attrName>
                                        </p:attrNameLst>
                                      </p:cBhvr>
                                      <p:to>
                                        <p:strVal val="visible"/>
                                      </p:to>
                                    </p:set>
                                    <p:animEffect transition="in" filter="box(in)">
                                      <p:cBhvr>
                                        <p:cTn id="12" dur="500"/>
                                        <p:tgtEl>
                                          <p:spTgt spid="39631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96313"/>
                                        </p:tgtEl>
                                        <p:attrNameLst>
                                          <p:attrName>style.visibility</p:attrName>
                                        </p:attrNameLst>
                                      </p:cBhvr>
                                      <p:to>
                                        <p:strVal val="visible"/>
                                      </p:to>
                                    </p:set>
                                    <p:animEffect transition="in" filter="box(in)">
                                      <p:cBhvr>
                                        <p:cTn id="21" dur="500"/>
                                        <p:tgtEl>
                                          <p:spTgt spid="3963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96314"/>
                                        </p:tgtEl>
                                        <p:attrNameLst>
                                          <p:attrName>style.visibility</p:attrName>
                                        </p:attrNameLst>
                                      </p:cBhvr>
                                      <p:to>
                                        <p:strVal val="visible"/>
                                      </p:to>
                                    </p:set>
                                    <p:animEffect transition="in" filter="blinds(horizontal)">
                                      <p:cBhvr>
                                        <p:cTn id="29" dur="500"/>
                                        <p:tgtEl>
                                          <p:spTgt spid="3963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6309"/>
                                        </p:tgtEl>
                                        <p:attrNameLst>
                                          <p:attrName>style.visibility</p:attrName>
                                        </p:attrNameLst>
                                      </p:cBhvr>
                                      <p:to>
                                        <p:strVal val="visible"/>
                                      </p:to>
                                    </p:set>
                                    <p:animEffect transition="in" filter="box(in)">
                                      <p:cBhvr>
                                        <p:cTn id="37" dur="500"/>
                                        <p:tgtEl>
                                          <p:spTgt spid="39630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96311"/>
                                        </p:tgtEl>
                                        <p:attrNameLst>
                                          <p:attrName>style.visibility</p:attrName>
                                        </p:attrNameLst>
                                      </p:cBhvr>
                                      <p:to>
                                        <p:strVal val="visible"/>
                                      </p:to>
                                    </p:set>
                                    <p:animEffect transition="in" filter="box(in)">
                                      <p:cBhvr>
                                        <p:cTn id="42" dur="500"/>
                                        <p:tgtEl>
                                          <p:spTgt spid="3963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96308"/>
                                        </p:tgtEl>
                                      </p:cBhvr>
                                    </p:animEffect>
                                    <p:set>
                                      <p:cBhvr>
                                        <p:cTn id="47" dur="1" fill="hold">
                                          <p:stCondLst>
                                            <p:cond delay="499"/>
                                          </p:stCondLst>
                                        </p:cTn>
                                        <p:tgtEl>
                                          <p:spTgt spid="396308"/>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396309"/>
                                        </p:tgtEl>
                                        <p:attrNameLst>
                                          <p:attrName>ppt_x</p:attrName>
                                        </p:attrNameLst>
                                      </p:cBhvr>
                                      <p:tavLst>
                                        <p:tav tm="0">
                                          <p:val>
                                            <p:strVal val="ppt_x"/>
                                          </p:val>
                                        </p:tav>
                                        <p:tav tm="100000">
                                          <p:val>
                                            <p:strVal val="ppt_x"/>
                                          </p:val>
                                        </p:tav>
                                      </p:tavLst>
                                    </p:anim>
                                    <p:anim calcmode="lin" valueType="num">
                                      <p:cBhvr additive="base">
                                        <p:cTn id="50" dur="500"/>
                                        <p:tgtEl>
                                          <p:spTgt spid="396309"/>
                                        </p:tgtEl>
                                        <p:attrNameLst>
                                          <p:attrName>ppt_y</p:attrName>
                                        </p:attrNameLst>
                                      </p:cBhvr>
                                      <p:tavLst>
                                        <p:tav tm="0">
                                          <p:val>
                                            <p:strVal val="ppt_y"/>
                                          </p:val>
                                        </p:tav>
                                        <p:tav tm="100000">
                                          <p:val>
                                            <p:strVal val="1+ppt_h/2"/>
                                          </p:val>
                                        </p:tav>
                                      </p:tavLst>
                                    </p:anim>
                                    <p:set>
                                      <p:cBhvr>
                                        <p:cTn id="51" dur="1" fill="hold">
                                          <p:stCondLst>
                                            <p:cond delay="499"/>
                                          </p:stCondLst>
                                        </p:cTn>
                                        <p:tgtEl>
                                          <p:spTgt spid="396309"/>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396311"/>
                                        </p:tgtEl>
                                        <p:attrNameLst>
                                          <p:attrName>ppt_x</p:attrName>
                                        </p:attrNameLst>
                                      </p:cBhvr>
                                      <p:tavLst>
                                        <p:tav tm="0">
                                          <p:val>
                                            <p:strVal val="ppt_x"/>
                                          </p:val>
                                        </p:tav>
                                        <p:tav tm="100000">
                                          <p:val>
                                            <p:strVal val="ppt_x"/>
                                          </p:val>
                                        </p:tav>
                                      </p:tavLst>
                                    </p:anim>
                                    <p:anim calcmode="lin" valueType="num">
                                      <p:cBhvr additive="base">
                                        <p:cTn id="54" dur="500"/>
                                        <p:tgtEl>
                                          <p:spTgt spid="396311"/>
                                        </p:tgtEl>
                                        <p:attrNameLst>
                                          <p:attrName>ppt_y</p:attrName>
                                        </p:attrNameLst>
                                      </p:cBhvr>
                                      <p:tavLst>
                                        <p:tav tm="0">
                                          <p:val>
                                            <p:strVal val="ppt_y"/>
                                          </p:val>
                                        </p:tav>
                                        <p:tav tm="100000">
                                          <p:val>
                                            <p:strVal val="1+ppt_h/2"/>
                                          </p:val>
                                        </p:tav>
                                      </p:tavLst>
                                    </p:anim>
                                    <p:set>
                                      <p:cBhvr>
                                        <p:cTn id="55" dur="1" fill="hold">
                                          <p:stCondLst>
                                            <p:cond delay="499"/>
                                          </p:stCondLst>
                                        </p:cTn>
                                        <p:tgtEl>
                                          <p:spTgt spid="396311"/>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9224"/>
                                        </p:tgtEl>
                                        <p:attrNameLst>
                                          <p:attrName>style.visibility</p:attrName>
                                        </p:attrNameLst>
                                      </p:cBhvr>
                                      <p:to>
                                        <p:strVal val="visible"/>
                                      </p:to>
                                    </p:set>
                                    <p:animEffect transition="in" filter="blinds(horizontal)">
                                      <p:cBhvr>
                                        <p:cTn id="58" dur="500"/>
                                        <p:tgtEl>
                                          <p:spTgt spid="922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95278"/>
                                        </p:tgtEl>
                                        <p:attrNameLst>
                                          <p:attrName>style.visibility</p:attrName>
                                        </p:attrNameLst>
                                      </p:cBhvr>
                                      <p:to>
                                        <p:strVal val="visible"/>
                                      </p:to>
                                    </p:set>
                                    <p:animEffect transition="in" filter="box(in)">
                                      <p:cBhvr>
                                        <p:cTn id="63" dur="500"/>
                                        <p:tgtEl>
                                          <p:spTgt spid="395278"/>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95285"/>
                                        </p:tgtEl>
                                        <p:attrNameLst>
                                          <p:attrName>style.visibility</p:attrName>
                                        </p:attrNameLst>
                                      </p:cBhvr>
                                      <p:to>
                                        <p:strVal val="visible"/>
                                      </p:to>
                                    </p:set>
                                    <p:animEffect transition="in" filter="checkerboard(across)">
                                      <p:cBhvr>
                                        <p:cTn id="68" dur="500"/>
                                        <p:tgtEl>
                                          <p:spTgt spid="39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396308" grpId="0" bldLvl="0" animBg="1"/>
      <p:bldP spid="396308" grpId="1" animBg="1"/>
      <p:bldP spid="396309" grpId="0" bldLvl="0" animBg="1"/>
      <p:bldP spid="396309" grpId="1" animBg="1"/>
      <p:bldP spid="396311" grpId="0" bldLvl="0" animBg="1"/>
      <p:bldP spid="396311" grpId="1" animBg="1"/>
      <p:bldP spid="3" grpId="0" animBg="1"/>
      <p:bldP spid="6" grpId="0" animBg="1"/>
      <p:bldP spid="7" grpId="0"/>
      <p:bldP spid="395278" grpId="0"/>
      <p:bldP spid="3952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2053</Words>
  <Application>Microsoft Office PowerPoint</Application>
  <PresentationFormat>Custom</PresentationFormat>
  <Paragraphs>192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                  CHỦ ĐỀ: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Administrator</dc:creator>
  <cp:lastModifiedBy>User</cp:lastModifiedBy>
  <cp:revision>43</cp:revision>
  <dcterms:created xsi:type="dcterms:W3CDTF">2020-04-23T02:10:00Z</dcterms:created>
  <dcterms:modified xsi:type="dcterms:W3CDTF">2020-04-27T09:29:55Z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