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 r:id="rId2"/>
    <p:sldId id="258" r:id="rId3"/>
    <p:sldId id="296" r:id="rId4"/>
    <p:sldId id="297" r:id="rId5"/>
    <p:sldId id="298" r:id="rId6"/>
    <p:sldId id="299" r:id="rId7"/>
    <p:sldId id="300" r:id="rId8"/>
    <p:sldId id="301" r:id="rId9"/>
    <p:sldId id="302" r:id="rId10"/>
    <p:sldId id="30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9EB"/>
    <a:srgbClr val="FFFF99"/>
    <a:srgbClr val="4BB4DD"/>
    <a:srgbClr val="86B166"/>
    <a:srgbClr val="9DDAEE"/>
    <a:srgbClr val="8497B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p:cViewPr varScale="1">
        <p:scale>
          <a:sx n="80" d="100"/>
          <a:sy n="80" d="100"/>
        </p:scale>
        <p:origin x="11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4012A-8B02-45AB-A2E6-E73D830F514C}" type="datetimeFigureOut">
              <a:rPr lang="en-US" smtClean="0"/>
              <a:t>9/6/21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48AD3-D8A2-423D-87E8-FF95FFA5620F}" type="slidenum">
              <a:rPr lang="en-US" smtClean="0"/>
              <a:t>‹#›</a:t>
            </a:fld>
            <a:endParaRPr lang="en-US"/>
          </a:p>
        </p:txBody>
      </p:sp>
    </p:spTree>
    <p:extLst>
      <p:ext uri="{BB962C8B-B14F-4D97-AF65-F5344CB8AC3E}">
        <p14:creationId xmlns:p14="http://schemas.microsoft.com/office/powerpoint/2010/main" val="905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4B84-5384-4ED2-8486-D177529997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87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0679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7654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28751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624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9EC353-3054-4CE3-B368-444D9E2D0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3" name="Subtitle 2">
            <a:extLst>
              <a:ext uri="{FF2B5EF4-FFF2-40B4-BE49-F238E27FC236}">
                <a16:creationId xmlns:a16="http://schemas.microsoft.com/office/drawing/2014/main" id="{1FE36E6A-3DEA-4646-85F4-53FCB664D225}"/>
              </a:ext>
            </a:extLst>
          </p:cNvPr>
          <p:cNvSpPr>
            <a:spLocks noGrp="1"/>
          </p:cNvSpPr>
          <p:nvPr>
            <p:ph type="subTitle" idx="1" hasCustomPrompt="1"/>
          </p:nvPr>
        </p:nvSpPr>
        <p:spPr>
          <a:xfrm>
            <a:off x="1524000" y="4133351"/>
            <a:ext cx="9144000" cy="503237"/>
          </a:xfrm>
        </p:spPr>
        <p:txBody>
          <a:bodyPr>
            <a:normAutofit/>
          </a:bodyPr>
          <a:lstStyle>
            <a:lvl1pPr marL="0" indent="0" algn="ctr">
              <a:buNone/>
              <a:defRPr sz="20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14" name="Picture 13" descr="Text&#10;&#10;Description automatically generated">
            <a:extLst>
              <a:ext uri="{FF2B5EF4-FFF2-40B4-BE49-F238E27FC236}">
                <a16:creationId xmlns:a16="http://schemas.microsoft.com/office/drawing/2014/main" id="{B69FFE87-CE04-4F6C-B9C3-418D43F4B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542" y="325186"/>
            <a:ext cx="1554480" cy="510440"/>
          </a:xfrm>
          <a:prstGeom prst="rect">
            <a:avLst/>
          </a:prstGeom>
        </p:spPr>
      </p:pic>
      <p:sp>
        <p:nvSpPr>
          <p:cNvPr id="36" name="Title 35">
            <a:extLst>
              <a:ext uri="{FF2B5EF4-FFF2-40B4-BE49-F238E27FC236}">
                <a16:creationId xmlns:a16="http://schemas.microsoft.com/office/drawing/2014/main" id="{45233C6B-46D2-4609-845C-634BE468BCD7}"/>
              </a:ext>
            </a:extLst>
          </p:cNvPr>
          <p:cNvSpPr>
            <a:spLocks noGrp="1"/>
          </p:cNvSpPr>
          <p:nvPr>
            <p:ph type="title" hasCustomPrompt="1"/>
          </p:nvPr>
        </p:nvSpPr>
        <p:spPr>
          <a:xfrm>
            <a:off x="942975" y="2546598"/>
            <a:ext cx="10515600" cy="1325563"/>
          </a:xfrm>
        </p:spPr>
        <p:txBody>
          <a:bodyPr/>
          <a:lstStyle>
            <a:lvl1pPr algn="ctr">
              <a:defRPr b="1">
                <a:solidFill>
                  <a:schemeClr val="bg1"/>
                </a:solidFill>
                <a:latin typeface="Montserrat" panose="00000500000000000000" pitchFamily="50" charset="0"/>
              </a:defRPr>
            </a:lvl1pPr>
          </a:lstStyle>
          <a:p>
            <a:r>
              <a:rPr lang="en-US" dirty="0"/>
              <a:t>Headline on two lines in Montserrat (Both) 44pt.</a:t>
            </a:r>
          </a:p>
        </p:txBody>
      </p:sp>
    </p:spTree>
    <p:extLst>
      <p:ext uri="{BB962C8B-B14F-4D97-AF65-F5344CB8AC3E}">
        <p14:creationId xmlns:p14="http://schemas.microsoft.com/office/powerpoint/2010/main" val="65864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51174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7180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43844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5493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815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738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268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503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AE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FBEB33A-11B2-4A78-8694-9472994B1F2D}" type="datetimeFigureOut">
              <a:rPr lang="zh-CN" altLang="en-US" smtClean="0"/>
              <a:pPr/>
              <a:t>2021/9/6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092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453E11EC-E102-E946-8BFD-2C820A08CC7D}"/>
              </a:ext>
            </a:extLst>
          </p:cNvPr>
          <p:cNvPicPr>
            <a:picLocks noChangeAspect="1"/>
          </p:cNvPicPr>
          <p:nvPr/>
        </p:nvPicPr>
        <p:blipFill rotWithShape="1">
          <a:blip r:embed="rId2">
            <a:extLst>
              <a:ext uri="{28A0092B-C50C-407E-A947-70E740481C1C}">
                <a14:useLocalDpi xmlns:a14="http://schemas.microsoft.com/office/drawing/2010/main" val="0"/>
              </a:ext>
            </a:extLst>
          </a:blip>
          <a:srcRect t="32771" r="2728" b="33191"/>
          <a:stretch/>
        </p:blipFill>
        <p:spPr>
          <a:xfrm>
            <a:off x="176426" y="-377568"/>
            <a:ext cx="12192000" cy="723556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Hộp Văn bản 2">
            <a:extLst>
              <a:ext uri="{FF2B5EF4-FFF2-40B4-BE49-F238E27FC236}">
                <a16:creationId xmlns:a16="http://schemas.microsoft.com/office/drawing/2014/main" id="{BE57CA87-F3FA-724C-A3B0-4B0FE63E35B4}"/>
              </a:ext>
            </a:extLst>
          </p:cNvPr>
          <p:cNvSpPr txBox="1"/>
          <p:nvPr/>
        </p:nvSpPr>
        <p:spPr>
          <a:xfrm>
            <a:off x="5315464" y="2706816"/>
            <a:ext cx="1828800" cy="1828800"/>
          </a:xfrm>
          <a:prstGeom prst="rect">
            <a:avLst/>
          </a:prstGeom>
          <a:noFill/>
        </p:spPr>
        <p:txBody>
          <a:bodyPr wrap="square" rtlCol="0">
            <a:spAutoFit/>
          </a:bodyPr>
          <a:lstStyle/>
          <a:p>
            <a:pPr algn="l"/>
            <a:endParaRPr lang="vi-VN" dirty="0"/>
          </a:p>
        </p:txBody>
      </p:sp>
      <p:sp>
        <p:nvSpPr>
          <p:cNvPr id="4" name="Hộp Văn bản 3">
            <a:extLst>
              <a:ext uri="{FF2B5EF4-FFF2-40B4-BE49-F238E27FC236}">
                <a16:creationId xmlns:a16="http://schemas.microsoft.com/office/drawing/2014/main" id="{6E9D912A-5030-3B4D-8C07-F63F0D209671}"/>
              </a:ext>
            </a:extLst>
          </p:cNvPr>
          <p:cNvSpPr txBox="1"/>
          <p:nvPr/>
        </p:nvSpPr>
        <p:spPr>
          <a:xfrm flipH="1">
            <a:off x="4558613" y="384432"/>
            <a:ext cx="3725132" cy="415498"/>
          </a:xfrm>
          <a:prstGeom prst="rect">
            <a:avLst/>
          </a:prstGeom>
          <a:noFill/>
        </p:spPr>
        <p:txBody>
          <a:bodyPr wrap="square" rtlCol="0">
            <a:spAutoFit/>
          </a:bodyPr>
          <a:lstStyle/>
          <a:p>
            <a:pPr algn="l"/>
            <a:r>
              <a:rPr lang="vi-VN" sz="2100" b="1" dirty="0">
                <a:solidFill>
                  <a:srgbClr val="C00000"/>
                </a:solidFill>
              </a:rPr>
              <a:t>Bộ môn: Giáo dục thể chất </a:t>
            </a:r>
          </a:p>
        </p:txBody>
      </p:sp>
    </p:spTree>
    <p:extLst>
      <p:ext uri="{BB962C8B-B14F-4D97-AF65-F5344CB8AC3E}">
        <p14:creationId xmlns:p14="http://schemas.microsoft.com/office/powerpoint/2010/main" val="110714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1" descr="A picture containing person, sport, person&#10;&#10;Description automatically generated">
            <a:extLst>
              <a:ext uri="{FF2B5EF4-FFF2-40B4-BE49-F238E27FC236}">
                <a16:creationId xmlns:a16="http://schemas.microsoft.com/office/drawing/2014/main" id="{A6B95611-90FD-490F-97CB-452B607BBD46}"/>
              </a:ext>
            </a:extLst>
          </p:cNvPr>
          <p:cNvPicPr>
            <a:picLocks noChangeAspect="1"/>
          </p:cNvPicPr>
          <p:nvPr/>
        </p:nvPicPr>
        <p:blipFill rotWithShape="1">
          <a:blip r:embed="rId2">
            <a:extLst>
              <a:ext uri="{28A0092B-C50C-407E-A947-70E740481C1C}">
                <a14:useLocalDpi xmlns:a14="http://schemas.microsoft.com/office/drawing/2010/main" val="0"/>
              </a:ext>
            </a:extLst>
          </a:blip>
          <a:srcRect l="33313" r="14747"/>
          <a:stretch/>
        </p:blipFill>
        <p:spPr>
          <a:xfrm>
            <a:off x="7910622" y="-18439"/>
            <a:ext cx="5618895" cy="6857999"/>
          </a:xfrm>
          <a:prstGeom prst="rect">
            <a:avLst/>
          </a:prstGeom>
        </p:spPr>
      </p:pic>
      <p:pic>
        <p:nvPicPr>
          <p:cNvPr id="3" name="图片 2"/>
          <p:cNvPicPr>
            <a:picLocks noChangeAspect="1"/>
          </p:cNvPicPr>
          <p:nvPr/>
        </p:nvPicPr>
        <p:blipFill rotWithShape="1">
          <a:blip r:embed="rId3" cstate="hqprint">
            <a:extLst>
              <a:ext uri="{28A0092B-C50C-407E-A947-70E740481C1C}">
                <a14:useLocalDpi xmlns:a14="http://schemas.microsoft.com/office/drawing/2010/main"/>
              </a:ext>
            </a:extLst>
          </a:blip>
          <a:srcRect t="216" b="533"/>
          <a:stretch/>
        </p:blipFill>
        <p:spPr>
          <a:xfrm>
            <a:off x="2" y="18440"/>
            <a:ext cx="7931886" cy="6858000"/>
          </a:xfrm>
          <a:prstGeom prst="rect">
            <a:avLst/>
          </a:prstGeom>
          <a:solidFill>
            <a:schemeClr val="tx1"/>
          </a:solidFill>
        </p:spPr>
      </p:pic>
      <p:sp>
        <p:nvSpPr>
          <p:cNvPr id="6" name="文本框 6"/>
          <p:cNvSpPr txBox="1"/>
          <p:nvPr/>
        </p:nvSpPr>
        <p:spPr>
          <a:xfrm>
            <a:off x="584493" y="272548"/>
            <a:ext cx="5942642" cy="1015663"/>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EB2B20"/>
                </a:solidFill>
                <a:effectLst/>
                <a:uLnTx/>
                <a:uFillTx/>
                <a:latin typeface="Cambria" panose="02040503050406030204" pitchFamily="18" charset="0"/>
                <a:ea typeface="Cambria" panose="02040503050406030204" pitchFamily="18" charset="0"/>
              </a:rPr>
              <a:t>BÀI</a:t>
            </a:r>
            <a:r>
              <a:rPr kumimoji="0" lang="en-US" altLang="zh-CN" sz="6000" b="1" i="0" u="none" strike="noStrike" kern="1200" cap="none" spc="0" normalizeH="0" noProof="0" dirty="0">
                <a:ln>
                  <a:noFill/>
                </a:ln>
                <a:solidFill>
                  <a:srgbClr val="EB2B20"/>
                </a:solidFill>
                <a:effectLst/>
                <a:uLnTx/>
                <a:uFillTx/>
                <a:latin typeface="Cambria" panose="02040503050406030204" pitchFamily="18" charset="0"/>
                <a:ea typeface="Cambria" panose="02040503050406030204" pitchFamily="18" charset="0"/>
              </a:rPr>
              <a:t> TẬP VỀ NHÀ</a:t>
            </a:r>
            <a:endParaRPr kumimoji="0" lang="zh-CN" altLang="en-US" sz="6000" b="1" i="0" u="none" strike="noStrike" kern="1200" cap="none" spc="0" normalizeH="0" baseline="0" noProof="0" dirty="0">
              <a:ln>
                <a:noFill/>
              </a:ln>
              <a:solidFill>
                <a:srgbClr val="EB2B20"/>
              </a:solidFill>
              <a:effectLst/>
              <a:uLnTx/>
              <a:uFillTx/>
              <a:latin typeface="Cambria" panose="02040503050406030204" pitchFamily="18" charset="0"/>
              <a:ea typeface="微软雅黑"/>
            </a:endParaRPr>
          </a:p>
        </p:txBody>
      </p:sp>
      <p:sp>
        <p:nvSpPr>
          <p:cNvPr id="7" name="椭圆 1"/>
          <p:cNvSpPr/>
          <p:nvPr/>
        </p:nvSpPr>
        <p:spPr>
          <a:xfrm>
            <a:off x="1093607"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8" name="椭圆 8"/>
          <p:cNvSpPr/>
          <p:nvPr/>
        </p:nvSpPr>
        <p:spPr>
          <a:xfrm>
            <a:off x="1849549"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9" name="椭圆 9"/>
          <p:cNvSpPr/>
          <p:nvPr/>
        </p:nvSpPr>
        <p:spPr>
          <a:xfrm>
            <a:off x="2605492"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0" name="椭圆 10"/>
          <p:cNvSpPr/>
          <p:nvPr/>
        </p:nvSpPr>
        <p:spPr>
          <a:xfrm>
            <a:off x="1230927" y="4701472"/>
            <a:ext cx="245890" cy="245518"/>
          </a:xfrm>
          <a:custGeom>
            <a:avLst/>
            <a:gdLst>
              <a:gd name="connsiteX0" fmla="*/ 405056 w 607639"/>
              <a:gd name="connsiteY0" fmla="*/ 353896 h 606722"/>
              <a:gd name="connsiteX1" fmla="*/ 387165 w 607639"/>
              <a:gd name="connsiteY1" fmla="*/ 361361 h 606722"/>
              <a:gd name="connsiteX2" fmla="*/ 336519 w 607639"/>
              <a:gd name="connsiteY2" fmla="*/ 411837 h 606722"/>
              <a:gd name="connsiteX3" fmla="*/ 331090 w 607639"/>
              <a:gd name="connsiteY3" fmla="*/ 420102 h 606722"/>
              <a:gd name="connsiteX4" fmla="*/ 331090 w 607639"/>
              <a:gd name="connsiteY4" fmla="*/ 439386 h 606722"/>
              <a:gd name="connsiteX5" fmla="*/ 336519 w 607639"/>
              <a:gd name="connsiteY5" fmla="*/ 447651 h 606722"/>
              <a:gd name="connsiteX6" fmla="*/ 387165 w 607639"/>
              <a:gd name="connsiteY6" fmla="*/ 498216 h 606722"/>
              <a:gd name="connsiteX7" fmla="*/ 405056 w 607639"/>
              <a:gd name="connsiteY7" fmla="*/ 505592 h 606722"/>
              <a:gd name="connsiteX8" fmla="*/ 422946 w 607639"/>
              <a:gd name="connsiteY8" fmla="*/ 498216 h 606722"/>
              <a:gd name="connsiteX9" fmla="*/ 422946 w 607639"/>
              <a:gd name="connsiteY9" fmla="*/ 462403 h 606722"/>
              <a:gd name="connsiteX10" fmla="*/ 415559 w 607639"/>
              <a:gd name="connsiteY10" fmla="*/ 455027 h 606722"/>
              <a:gd name="connsiteX11" fmla="*/ 506347 w 607639"/>
              <a:gd name="connsiteY11" fmla="*/ 455027 h 606722"/>
              <a:gd name="connsiteX12" fmla="*/ 531626 w 607639"/>
              <a:gd name="connsiteY12" fmla="*/ 429788 h 606722"/>
              <a:gd name="connsiteX13" fmla="*/ 506347 w 607639"/>
              <a:gd name="connsiteY13" fmla="*/ 404461 h 606722"/>
              <a:gd name="connsiteX14" fmla="*/ 415559 w 607639"/>
              <a:gd name="connsiteY14" fmla="*/ 404461 h 606722"/>
              <a:gd name="connsiteX15" fmla="*/ 422946 w 607639"/>
              <a:gd name="connsiteY15" fmla="*/ 397085 h 606722"/>
              <a:gd name="connsiteX16" fmla="*/ 422946 w 607639"/>
              <a:gd name="connsiteY16" fmla="*/ 361361 h 606722"/>
              <a:gd name="connsiteX17" fmla="*/ 405056 w 607639"/>
              <a:gd name="connsiteY17" fmla="*/ 353896 h 606722"/>
              <a:gd name="connsiteX18" fmla="*/ 430423 w 607639"/>
              <a:gd name="connsiteY18" fmla="*/ 252766 h 606722"/>
              <a:gd name="connsiteX19" fmla="*/ 607639 w 607639"/>
              <a:gd name="connsiteY19" fmla="*/ 429788 h 606722"/>
              <a:gd name="connsiteX20" fmla="*/ 430423 w 607639"/>
              <a:gd name="connsiteY20" fmla="*/ 606722 h 606722"/>
              <a:gd name="connsiteX21" fmla="*/ 253118 w 607639"/>
              <a:gd name="connsiteY21" fmla="*/ 429788 h 606722"/>
              <a:gd name="connsiteX22" fmla="*/ 430423 w 607639"/>
              <a:gd name="connsiteY22" fmla="*/ 252766 h 606722"/>
              <a:gd name="connsiteX23" fmla="*/ 87492 w 607639"/>
              <a:gd name="connsiteY23" fmla="*/ 0 h 606722"/>
              <a:gd name="connsiteX24" fmla="*/ 227853 w 607639"/>
              <a:gd name="connsiteY24" fmla="*/ 0 h 606722"/>
              <a:gd name="connsiteX25" fmla="*/ 379786 w 607639"/>
              <a:gd name="connsiteY25" fmla="*/ 0 h 606722"/>
              <a:gd name="connsiteX26" fmla="*/ 520058 w 607639"/>
              <a:gd name="connsiteY26" fmla="*/ 0 h 606722"/>
              <a:gd name="connsiteX27" fmla="*/ 607639 w 607639"/>
              <a:gd name="connsiteY27" fmla="*/ 87360 h 606722"/>
              <a:gd name="connsiteX28" fmla="*/ 607639 w 607639"/>
              <a:gd name="connsiteY28" fmla="*/ 176942 h 606722"/>
              <a:gd name="connsiteX29" fmla="*/ 582273 w 607639"/>
              <a:gd name="connsiteY29" fmla="*/ 202270 h 606722"/>
              <a:gd name="connsiteX30" fmla="*/ 556995 w 607639"/>
              <a:gd name="connsiteY30" fmla="*/ 176942 h 606722"/>
              <a:gd name="connsiteX31" fmla="*/ 556995 w 607639"/>
              <a:gd name="connsiteY31" fmla="*/ 87360 h 606722"/>
              <a:gd name="connsiteX32" fmla="*/ 520058 w 607639"/>
              <a:gd name="connsiteY32" fmla="*/ 50568 h 606722"/>
              <a:gd name="connsiteX33" fmla="*/ 405063 w 607639"/>
              <a:gd name="connsiteY33" fmla="*/ 50568 h 606722"/>
              <a:gd name="connsiteX34" fmla="*/ 405063 w 607639"/>
              <a:gd name="connsiteY34" fmla="*/ 176942 h 606722"/>
              <a:gd name="connsiteX35" fmla="*/ 391712 w 607639"/>
              <a:gd name="connsiteY35" fmla="*/ 199249 h 606722"/>
              <a:gd name="connsiteX36" fmla="*/ 379786 w 607639"/>
              <a:gd name="connsiteY36" fmla="*/ 202270 h 606722"/>
              <a:gd name="connsiteX37" fmla="*/ 365723 w 607639"/>
              <a:gd name="connsiteY37" fmla="*/ 198004 h 606722"/>
              <a:gd name="connsiteX38" fmla="*/ 303775 w 607639"/>
              <a:gd name="connsiteY38" fmla="*/ 156768 h 606722"/>
              <a:gd name="connsiteX39" fmla="*/ 241916 w 607639"/>
              <a:gd name="connsiteY39" fmla="*/ 198004 h 606722"/>
              <a:gd name="connsiteX40" fmla="*/ 215927 w 607639"/>
              <a:gd name="connsiteY40" fmla="*/ 199249 h 606722"/>
              <a:gd name="connsiteX41" fmla="*/ 202576 w 607639"/>
              <a:gd name="connsiteY41" fmla="*/ 176942 h 606722"/>
              <a:gd name="connsiteX42" fmla="*/ 202576 w 607639"/>
              <a:gd name="connsiteY42" fmla="*/ 50568 h 606722"/>
              <a:gd name="connsiteX43" fmla="*/ 87492 w 607639"/>
              <a:gd name="connsiteY43" fmla="*/ 50568 h 606722"/>
              <a:gd name="connsiteX44" fmla="*/ 50644 w 607639"/>
              <a:gd name="connsiteY44" fmla="*/ 87360 h 606722"/>
              <a:gd name="connsiteX45" fmla="*/ 50644 w 607639"/>
              <a:gd name="connsiteY45" fmla="*/ 519273 h 606722"/>
              <a:gd name="connsiteX46" fmla="*/ 87492 w 607639"/>
              <a:gd name="connsiteY46" fmla="*/ 556154 h 606722"/>
              <a:gd name="connsiteX47" fmla="*/ 202576 w 607639"/>
              <a:gd name="connsiteY47" fmla="*/ 556154 h 606722"/>
              <a:gd name="connsiteX48" fmla="*/ 227853 w 607639"/>
              <a:gd name="connsiteY48" fmla="*/ 581394 h 606722"/>
              <a:gd name="connsiteX49" fmla="*/ 202576 w 607639"/>
              <a:gd name="connsiteY49" fmla="*/ 606722 h 606722"/>
              <a:gd name="connsiteX50" fmla="*/ 87492 w 607639"/>
              <a:gd name="connsiteY50" fmla="*/ 606722 h 606722"/>
              <a:gd name="connsiteX51" fmla="*/ 0 w 607639"/>
              <a:gd name="connsiteY51" fmla="*/ 519273 h 606722"/>
              <a:gd name="connsiteX52" fmla="*/ 0 w 607639"/>
              <a:gd name="connsiteY52" fmla="*/ 87360 h 606722"/>
              <a:gd name="connsiteX53" fmla="*/ 87492 w 607639"/>
              <a:gd name="connsiteY5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7639" h="606722">
                <a:moveTo>
                  <a:pt x="405056" y="353896"/>
                </a:moveTo>
                <a:cubicBezTo>
                  <a:pt x="398580" y="353896"/>
                  <a:pt x="392105" y="356385"/>
                  <a:pt x="387165" y="361361"/>
                </a:cubicBezTo>
                <a:lnTo>
                  <a:pt x="336519" y="411837"/>
                </a:lnTo>
                <a:cubicBezTo>
                  <a:pt x="334205" y="414237"/>
                  <a:pt x="332336" y="416992"/>
                  <a:pt x="331090" y="420102"/>
                </a:cubicBezTo>
                <a:cubicBezTo>
                  <a:pt x="328508" y="426234"/>
                  <a:pt x="328508" y="433254"/>
                  <a:pt x="331090" y="439386"/>
                </a:cubicBezTo>
                <a:cubicBezTo>
                  <a:pt x="332336" y="442496"/>
                  <a:pt x="334205" y="445251"/>
                  <a:pt x="336519" y="447651"/>
                </a:cubicBezTo>
                <a:lnTo>
                  <a:pt x="387165" y="498216"/>
                </a:lnTo>
                <a:cubicBezTo>
                  <a:pt x="392060" y="503103"/>
                  <a:pt x="398558" y="505592"/>
                  <a:pt x="405056" y="505592"/>
                </a:cubicBezTo>
                <a:cubicBezTo>
                  <a:pt x="411553" y="505592"/>
                  <a:pt x="418051" y="503103"/>
                  <a:pt x="422946" y="498216"/>
                </a:cubicBezTo>
                <a:cubicBezTo>
                  <a:pt x="432826" y="488263"/>
                  <a:pt x="432826" y="472356"/>
                  <a:pt x="422946" y="462403"/>
                </a:cubicBezTo>
                <a:lnTo>
                  <a:pt x="415559" y="455027"/>
                </a:lnTo>
                <a:lnTo>
                  <a:pt x="506347" y="455027"/>
                </a:lnTo>
                <a:cubicBezTo>
                  <a:pt x="520322" y="455027"/>
                  <a:pt x="531626" y="443741"/>
                  <a:pt x="531626" y="429788"/>
                </a:cubicBezTo>
                <a:cubicBezTo>
                  <a:pt x="531626" y="415836"/>
                  <a:pt x="520322" y="404461"/>
                  <a:pt x="506347" y="404461"/>
                </a:cubicBezTo>
                <a:lnTo>
                  <a:pt x="415559" y="404461"/>
                </a:lnTo>
                <a:lnTo>
                  <a:pt x="422946" y="397085"/>
                </a:lnTo>
                <a:cubicBezTo>
                  <a:pt x="432826" y="387221"/>
                  <a:pt x="432826" y="371225"/>
                  <a:pt x="422946" y="361361"/>
                </a:cubicBezTo>
                <a:cubicBezTo>
                  <a:pt x="418006" y="356385"/>
                  <a:pt x="411531" y="353896"/>
                  <a:pt x="405056" y="353896"/>
                </a:cubicBezTo>
                <a:close/>
                <a:moveTo>
                  <a:pt x="430423" y="252766"/>
                </a:moveTo>
                <a:cubicBezTo>
                  <a:pt x="528065" y="252766"/>
                  <a:pt x="607639" y="332213"/>
                  <a:pt x="607639" y="429788"/>
                </a:cubicBezTo>
                <a:cubicBezTo>
                  <a:pt x="607639" y="527364"/>
                  <a:pt x="528065" y="606722"/>
                  <a:pt x="430423" y="606722"/>
                </a:cubicBezTo>
                <a:cubicBezTo>
                  <a:pt x="332692" y="606722"/>
                  <a:pt x="253118" y="527275"/>
                  <a:pt x="253118" y="429788"/>
                </a:cubicBezTo>
                <a:cubicBezTo>
                  <a:pt x="253118" y="332213"/>
                  <a:pt x="332692" y="252766"/>
                  <a:pt x="430423" y="252766"/>
                </a:cubicBezTo>
                <a:close/>
                <a:moveTo>
                  <a:pt x="87492" y="0"/>
                </a:moveTo>
                <a:lnTo>
                  <a:pt x="227853" y="0"/>
                </a:lnTo>
                <a:lnTo>
                  <a:pt x="379786" y="0"/>
                </a:lnTo>
                <a:lnTo>
                  <a:pt x="520058" y="0"/>
                </a:lnTo>
                <a:cubicBezTo>
                  <a:pt x="568299" y="0"/>
                  <a:pt x="607639" y="39192"/>
                  <a:pt x="607639" y="87360"/>
                </a:cubicBezTo>
                <a:lnTo>
                  <a:pt x="607639" y="176942"/>
                </a:lnTo>
                <a:cubicBezTo>
                  <a:pt x="607639" y="190895"/>
                  <a:pt x="596335" y="202270"/>
                  <a:pt x="582273" y="202270"/>
                </a:cubicBezTo>
                <a:cubicBezTo>
                  <a:pt x="568299" y="202270"/>
                  <a:pt x="556995" y="190895"/>
                  <a:pt x="556995" y="176942"/>
                </a:cubicBezTo>
                <a:lnTo>
                  <a:pt x="556995" y="87360"/>
                </a:lnTo>
                <a:cubicBezTo>
                  <a:pt x="556995" y="67098"/>
                  <a:pt x="540440" y="50568"/>
                  <a:pt x="520058" y="50568"/>
                </a:cubicBezTo>
                <a:lnTo>
                  <a:pt x="405063" y="50568"/>
                </a:lnTo>
                <a:lnTo>
                  <a:pt x="405063" y="176942"/>
                </a:lnTo>
                <a:cubicBezTo>
                  <a:pt x="405063" y="186274"/>
                  <a:pt x="399901" y="194805"/>
                  <a:pt x="391712" y="199249"/>
                </a:cubicBezTo>
                <a:cubicBezTo>
                  <a:pt x="387974" y="201204"/>
                  <a:pt x="383880" y="202270"/>
                  <a:pt x="379786" y="202270"/>
                </a:cubicBezTo>
                <a:cubicBezTo>
                  <a:pt x="374801" y="202270"/>
                  <a:pt x="369906" y="200848"/>
                  <a:pt x="365723" y="198004"/>
                </a:cubicBezTo>
                <a:lnTo>
                  <a:pt x="303775" y="156768"/>
                </a:lnTo>
                <a:lnTo>
                  <a:pt x="241916" y="198004"/>
                </a:lnTo>
                <a:cubicBezTo>
                  <a:pt x="234173" y="203159"/>
                  <a:pt x="224115" y="203603"/>
                  <a:pt x="215927" y="199249"/>
                </a:cubicBezTo>
                <a:cubicBezTo>
                  <a:pt x="207649" y="194805"/>
                  <a:pt x="202576" y="186274"/>
                  <a:pt x="202576" y="176942"/>
                </a:cubicBezTo>
                <a:lnTo>
                  <a:pt x="202576" y="50568"/>
                </a:lnTo>
                <a:lnTo>
                  <a:pt x="87492" y="50568"/>
                </a:lnTo>
                <a:cubicBezTo>
                  <a:pt x="67199" y="50568"/>
                  <a:pt x="50644" y="67098"/>
                  <a:pt x="50644" y="87360"/>
                </a:cubicBezTo>
                <a:lnTo>
                  <a:pt x="50644" y="519273"/>
                </a:lnTo>
                <a:cubicBezTo>
                  <a:pt x="50644" y="539624"/>
                  <a:pt x="67199" y="556154"/>
                  <a:pt x="87492" y="556154"/>
                </a:cubicBezTo>
                <a:lnTo>
                  <a:pt x="202576" y="556154"/>
                </a:lnTo>
                <a:cubicBezTo>
                  <a:pt x="216550" y="556154"/>
                  <a:pt x="227853" y="567441"/>
                  <a:pt x="227853" y="581394"/>
                </a:cubicBezTo>
                <a:cubicBezTo>
                  <a:pt x="227853" y="595347"/>
                  <a:pt x="216550" y="606722"/>
                  <a:pt x="202576" y="606722"/>
                </a:cubicBezTo>
                <a:lnTo>
                  <a:pt x="87492" y="606722"/>
                </a:lnTo>
                <a:cubicBezTo>
                  <a:pt x="39251" y="606722"/>
                  <a:pt x="0" y="567441"/>
                  <a:pt x="0" y="519273"/>
                </a:cubicBezTo>
                <a:lnTo>
                  <a:pt x="0" y="87360"/>
                </a:lnTo>
                <a:cubicBezTo>
                  <a:pt x="0" y="39192"/>
                  <a:pt x="39251" y="0"/>
                  <a:pt x="87492" y="0"/>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4" name="TextBox 13"/>
          <p:cNvSpPr txBox="1"/>
          <p:nvPr/>
        </p:nvSpPr>
        <p:spPr>
          <a:xfrm>
            <a:off x="85061" y="2211573"/>
            <a:ext cx="7740502" cy="2239780"/>
          </a:xfrm>
          <a:prstGeom prst="rect">
            <a:avLst/>
          </a:prstGeom>
          <a:noFill/>
          <a:ln>
            <a:solidFill>
              <a:schemeClr val="bg1"/>
            </a:solidFill>
          </a:ln>
        </p:spPr>
        <p:txBody>
          <a:bodyPr wrap="square" rtlCol="0">
            <a:spAutoFit/>
          </a:bodyPr>
          <a:lstStyle/>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Hãy kể tên 4 nhóm thực phẩm chính ?</a:t>
            </a:r>
          </a:p>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Em hãy nêu nguyên tắc để ăn uống khoa học ?</a:t>
            </a:r>
          </a:p>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Em hãy nêu tầm quan trọng và vai trò của dinh dưỡng trong tập luyện thể dục thể thao ? </a:t>
            </a:r>
          </a:p>
        </p:txBody>
      </p:sp>
    </p:spTree>
    <p:extLst>
      <p:ext uri="{BB962C8B-B14F-4D97-AF65-F5344CB8AC3E}">
        <p14:creationId xmlns:p14="http://schemas.microsoft.com/office/powerpoint/2010/main" val="7215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4A464-9B4B-4C8F-8809-16C6B8182D44}"/>
              </a:ext>
            </a:extLst>
          </p:cNvPr>
          <p:cNvSpPr>
            <a:spLocks noGrp="1"/>
          </p:cNvSpPr>
          <p:nvPr>
            <p:ph type="title"/>
          </p:nvPr>
        </p:nvSpPr>
        <p:spPr>
          <a:xfrm>
            <a:off x="872196" y="2036808"/>
            <a:ext cx="10803988" cy="3590208"/>
          </a:xfrm>
        </p:spPr>
        <p:txBody>
          <a:bodyPr>
            <a:noAutofit/>
          </a:bodyPr>
          <a:lstStyle/>
          <a:p>
            <a:pPr algn="just">
              <a:lnSpc>
                <a:spcPct val="200000"/>
              </a:lnSpc>
            </a:pP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chất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nói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chung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trong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ngoài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trời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với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nhiều</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môn,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bài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tập</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Mục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tăng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cường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kích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các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nhóm</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những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phận</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quan bên trong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a:t>
            </a: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p>
        </p:txBody>
      </p:sp>
      <p:sp>
        <p:nvSpPr>
          <p:cNvPr id="4" name="Rectangle 3">
            <a:extLst>
              <a:ext uri="{FF2B5EF4-FFF2-40B4-BE49-F238E27FC236}">
                <a16:creationId xmlns:a16="http://schemas.microsoft.com/office/drawing/2014/main" id="{5E988503-E3E8-4AC4-9213-F0529D35FA54}"/>
              </a:ext>
            </a:extLst>
          </p:cNvPr>
          <p:cNvSpPr/>
          <p:nvPr/>
        </p:nvSpPr>
        <p:spPr>
          <a:xfrm flipV="1">
            <a:off x="3205877" y="1230984"/>
            <a:ext cx="6135071" cy="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114E98-6EEA-49F5-81A8-59E7487A8226}"/>
              </a:ext>
            </a:extLst>
          </p:cNvPr>
          <p:cNvSpPr/>
          <p:nvPr/>
        </p:nvSpPr>
        <p:spPr>
          <a:xfrm>
            <a:off x="0" y="0"/>
            <a:ext cx="2293034" cy="1145682"/>
          </a:xfrm>
          <a:prstGeom prst="rect">
            <a:avLst/>
          </a:prstGeom>
          <a:solidFill>
            <a:srgbClr val="FF7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499A35-BEC8-4430-BB19-060E3EBC8F15}"/>
              </a:ext>
            </a:extLst>
          </p:cNvPr>
          <p:cNvSpPr txBox="1"/>
          <p:nvPr/>
        </p:nvSpPr>
        <p:spPr>
          <a:xfrm>
            <a:off x="2990557" y="295165"/>
            <a:ext cx="7518009" cy="923330"/>
          </a:xfrm>
          <a:prstGeom prst="rect">
            <a:avLst/>
          </a:prstGeom>
          <a:noFill/>
        </p:spPr>
        <p:txBody>
          <a:bodyPr wrap="square">
            <a:spAutoFit/>
          </a:bodyPr>
          <a:lstStyle/>
          <a:p>
            <a:r>
              <a:rPr lang="vi-VN" sz="5400" b="1" dirty="0">
                <a:solidFill>
                  <a:schemeClr val="bg1"/>
                </a:solidFill>
                <a:latin typeface="Cambria" panose="02040503050406030204" pitchFamily="18" charset="0"/>
                <a:ea typeface="Cambria" panose="02040503050406030204" pitchFamily="18" charset="0"/>
                <a:cs typeface="Arial" pitchFamily="34" charset="0"/>
              </a:rPr>
              <a:t>THỂ DỤC THỂ THAO</a:t>
            </a:r>
            <a:r>
              <a:rPr lang="vi-VN" sz="5400" dirty="0">
                <a:solidFill>
                  <a:schemeClr val="bg1"/>
                </a:solidFill>
                <a:latin typeface="Cambria" panose="02040503050406030204" pitchFamily="18" charset="0"/>
                <a:ea typeface="Cambria" panose="02040503050406030204" pitchFamily="18" charset="0"/>
                <a:cs typeface="Arial" pitchFamily="34" charset="0"/>
              </a:rPr>
              <a:t> </a:t>
            </a:r>
            <a:endParaRPr lang="en-US" sz="5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39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65676-F15D-490C-B803-43FB75506F17}"/>
              </a:ext>
            </a:extLst>
          </p:cNvPr>
          <p:cNvSpPr/>
          <p:nvPr/>
        </p:nvSpPr>
        <p:spPr>
          <a:xfrm>
            <a:off x="-775" y="0"/>
            <a:ext cx="6864086"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1514212" y="778191"/>
            <a:ext cx="4463762"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Vào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đúng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quy</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định</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2" name="矩形 31"/>
          <p:cNvSpPr/>
          <p:nvPr/>
        </p:nvSpPr>
        <p:spPr>
          <a:xfrm>
            <a:off x="1514212" y="1667165"/>
            <a:ext cx="5353516" cy="954107"/>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Nên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mang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phục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việc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thực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động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tác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5" name="矩形 34"/>
          <p:cNvSpPr/>
          <p:nvPr/>
        </p:nvSpPr>
        <p:spPr>
          <a:xfrm>
            <a:off x="1527572" y="2913218"/>
            <a:ext cx="5335739" cy="1384995"/>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Bật</a:t>
            </a:r>
            <a:r>
              <a:rPr lang="en-US" sz="2800" dirty="0">
                <a:solidFill>
                  <a:srgbClr val="002060"/>
                </a:solidFill>
                <a:latin typeface="Cambria" panose="02040503050406030204" pitchFamily="18" charset="0"/>
                <a:ea typeface="Cambria" panose="02040503050406030204" pitchFamily="18" charset="0"/>
                <a:cs typeface="Arial" pitchFamily="34" charset="0"/>
              </a:rPr>
              <a:t> cam, </a:t>
            </a:r>
            <a:r>
              <a:rPr lang="en-US" sz="2800" dirty="0" err="1">
                <a:solidFill>
                  <a:srgbClr val="002060"/>
                </a:solidFill>
                <a:latin typeface="Cambria" panose="02040503050406030204" pitchFamily="18" charset="0"/>
                <a:ea typeface="Cambria" panose="02040503050406030204" pitchFamily="18" charset="0"/>
                <a:cs typeface="Arial" pitchFamily="34" charset="0"/>
              </a:rPr>
              <a:t>không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đổi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nói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chuyên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và</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làm</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riêng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trong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grpSp>
        <p:nvGrpSpPr>
          <p:cNvPr id="55" name="组合 54"/>
          <p:cNvGrpSpPr/>
          <p:nvPr/>
        </p:nvGrpSpPr>
        <p:grpSpPr>
          <a:xfrm>
            <a:off x="6916538" y="242158"/>
            <a:ext cx="5603270" cy="1281527"/>
            <a:chOff x="3320581" y="199253"/>
            <a:chExt cx="5603270" cy="1281527"/>
          </a:xfrm>
        </p:grpSpPr>
        <p:sp>
          <p:nvSpPr>
            <p:cNvPr id="56" name="文本框 55"/>
            <p:cNvSpPr txBox="1"/>
            <p:nvPr/>
          </p:nvSpPr>
          <p:spPr>
            <a:xfrm>
              <a:off x="3406755" y="199253"/>
              <a:ext cx="467294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Cambria" panose="02040503050406030204" pitchFamily="18" charset="0"/>
                  <a:ea typeface="Cambria" panose="02040503050406030204" pitchFamily="18" charset="0"/>
                </a:rPr>
                <a:t>YÊU CẦU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grpSp>
        <p:nvGrpSpPr>
          <p:cNvPr id="72" name="Group 71">
            <a:extLst>
              <a:ext uri="{FF2B5EF4-FFF2-40B4-BE49-F238E27FC236}">
                <a16:creationId xmlns:a16="http://schemas.microsoft.com/office/drawing/2014/main" id="{D0FF9DF8-1AE1-4D85-BD31-82128FE3C136}"/>
              </a:ext>
            </a:extLst>
          </p:cNvPr>
          <p:cNvGrpSpPr/>
          <p:nvPr/>
        </p:nvGrpSpPr>
        <p:grpSpPr>
          <a:xfrm>
            <a:off x="7537504" y="1571420"/>
            <a:ext cx="4361335" cy="4603114"/>
            <a:chOff x="1022949" y="1640883"/>
            <a:chExt cx="4361335" cy="4603114"/>
          </a:xfrm>
        </p:grpSpPr>
        <p:grpSp>
          <p:nvGrpSpPr>
            <p:cNvPr id="7" name="Group 58"/>
            <p:cNvGrpSpPr>
              <a:grpSpLocks/>
            </p:cNvGrpSpPr>
            <p:nvPr/>
          </p:nvGrpSpPr>
          <p:grpSpPr bwMode="auto">
            <a:xfrm>
              <a:off x="1064797" y="5397768"/>
              <a:ext cx="4314839" cy="809032"/>
              <a:chOff x="0" y="0"/>
              <a:chExt cx="928" cy="174"/>
            </a:xfrm>
          </p:grpSpPr>
          <p:sp>
            <p:nvSpPr>
              <p:cNvPr id="21"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2"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3"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8" name="Group 62"/>
            <p:cNvGrpSpPr>
              <a:grpSpLocks/>
            </p:cNvGrpSpPr>
            <p:nvPr/>
          </p:nvGrpSpPr>
          <p:grpSpPr bwMode="auto">
            <a:xfrm>
              <a:off x="1069445" y="1640883"/>
              <a:ext cx="2152771" cy="4565917"/>
              <a:chOff x="0" y="0"/>
              <a:chExt cx="463" cy="982"/>
            </a:xfrm>
          </p:grpSpPr>
          <p:sp>
            <p:nvSpPr>
              <p:cNvPr id="18"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9"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0"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9" name="Group 66"/>
            <p:cNvGrpSpPr>
              <a:grpSpLocks/>
            </p:cNvGrpSpPr>
            <p:nvPr/>
          </p:nvGrpSpPr>
          <p:grpSpPr bwMode="auto">
            <a:xfrm>
              <a:off x="1069445" y="4542240"/>
              <a:ext cx="2138821" cy="1664560"/>
              <a:chOff x="0" y="0"/>
              <a:chExt cx="460" cy="358"/>
            </a:xfrm>
          </p:grpSpPr>
          <p:sp>
            <p:nvSpPr>
              <p:cNvPr id="15"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6"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7"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sp>
          <p:nvSpPr>
            <p:cNvPr id="10" name="AutoShape 67"/>
            <p:cNvSpPr>
              <a:spLocks/>
            </p:cNvSpPr>
            <p:nvPr/>
          </p:nvSpPr>
          <p:spPr bwMode="auto">
            <a:xfrm>
              <a:off x="3217565" y="1654830"/>
              <a:ext cx="2166719" cy="3752237"/>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1" name="AutoShape 68"/>
            <p:cNvSpPr>
              <a:spLocks/>
            </p:cNvSpPr>
            <p:nvPr/>
          </p:nvSpPr>
          <p:spPr bwMode="auto">
            <a:xfrm>
              <a:off x="2845596" y="2398768"/>
              <a:ext cx="1804049" cy="3124538"/>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2" name="AutoShape 69"/>
            <p:cNvSpPr>
              <a:spLocks/>
            </p:cNvSpPr>
            <p:nvPr/>
          </p:nvSpPr>
          <p:spPr bwMode="auto">
            <a:xfrm>
              <a:off x="2510824" y="3179902"/>
              <a:ext cx="1446030" cy="2501490"/>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3" name="AutoShape 70"/>
            <p:cNvSpPr>
              <a:spLocks/>
            </p:cNvSpPr>
            <p:nvPr/>
          </p:nvSpPr>
          <p:spPr bwMode="auto">
            <a:xfrm>
              <a:off x="2138856" y="3923840"/>
              <a:ext cx="1083361" cy="187379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4" name="AutoShape 71"/>
            <p:cNvSpPr>
              <a:spLocks/>
            </p:cNvSpPr>
            <p:nvPr/>
          </p:nvSpPr>
          <p:spPr bwMode="auto">
            <a:xfrm>
              <a:off x="1022949" y="6155653"/>
              <a:ext cx="88344" cy="88344"/>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39" name="文本框 38"/>
            <p:cNvSpPr txBox="1"/>
            <p:nvPr/>
          </p:nvSpPr>
          <p:spPr>
            <a:xfrm>
              <a:off x="4221566" y="3072960"/>
              <a:ext cx="5309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05</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0" name="文本框 39"/>
            <p:cNvSpPr txBox="1"/>
            <p:nvPr/>
          </p:nvSpPr>
          <p:spPr>
            <a:xfrm>
              <a:off x="3598310" y="3594759"/>
              <a:ext cx="5196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04</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1" name="文本框 40"/>
            <p:cNvSpPr txBox="1"/>
            <p:nvPr/>
          </p:nvSpPr>
          <p:spPr>
            <a:xfrm>
              <a:off x="2961431" y="4116558"/>
              <a:ext cx="5357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03</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2" name="文本框 41"/>
            <p:cNvSpPr txBox="1"/>
            <p:nvPr/>
          </p:nvSpPr>
          <p:spPr>
            <a:xfrm>
              <a:off x="2338976" y="4638357"/>
              <a:ext cx="522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02</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58" name="AutoShape 70">
              <a:extLst>
                <a:ext uri="{FF2B5EF4-FFF2-40B4-BE49-F238E27FC236}">
                  <a16:creationId xmlns:a16="http://schemas.microsoft.com/office/drawing/2014/main" id="{2C54C301-1496-4519-AD97-BF26C2893DDE}"/>
                </a:ext>
              </a:extLst>
            </p:cNvPr>
            <p:cNvSpPr>
              <a:spLocks/>
            </p:cNvSpPr>
            <p:nvPr/>
          </p:nvSpPr>
          <p:spPr bwMode="auto">
            <a:xfrm>
              <a:off x="1771254" y="4677079"/>
              <a:ext cx="823203" cy="127167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FFB80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B80D"/>
                </a:solidFill>
                <a:effectLst/>
                <a:uLnTx/>
                <a:uFillTx/>
                <a:latin typeface="Roboto condensed"/>
                <a:ea typeface="微软雅黑"/>
                <a:cs typeface="Roboto condensed"/>
              </a:endParaRPr>
            </a:p>
          </p:txBody>
        </p:sp>
        <p:sp>
          <p:nvSpPr>
            <p:cNvPr id="59" name="文本框 41">
              <a:extLst>
                <a:ext uri="{FF2B5EF4-FFF2-40B4-BE49-F238E27FC236}">
                  <a16:creationId xmlns:a16="http://schemas.microsoft.com/office/drawing/2014/main" id="{F8D03F51-7BE9-4827-A957-2DF5D16D1F56}"/>
                </a:ext>
              </a:extLst>
            </p:cNvPr>
            <p:cNvSpPr txBox="1"/>
            <p:nvPr/>
          </p:nvSpPr>
          <p:spPr>
            <a:xfrm>
              <a:off x="1811912" y="5093292"/>
              <a:ext cx="4459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01</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grpSp>
      <p:sp>
        <p:nvSpPr>
          <p:cNvPr id="62" name="矩形 37">
            <a:extLst>
              <a:ext uri="{FF2B5EF4-FFF2-40B4-BE49-F238E27FC236}">
                <a16:creationId xmlns:a16="http://schemas.microsoft.com/office/drawing/2014/main" id="{BE5555AE-F162-428C-8BB7-AD40B3C3514D}"/>
              </a:ext>
            </a:extLst>
          </p:cNvPr>
          <p:cNvSpPr/>
          <p:nvPr/>
        </p:nvSpPr>
        <p:spPr>
          <a:xfrm>
            <a:off x="1509995" y="5215447"/>
            <a:ext cx="5357733"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Hoàn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bài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tập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gửi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GV.</a:t>
            </a:r>
          </a:p>
        </p:txBody>
      </p:sp>
      <p:sp>
        <p:nvSpPr>
          <p:cNvPr id="66" name="矩形 37">
            <a:extLst>
              <a:ext uri="{FF2B5EF4-FFF2-40B4-BE49-F238E27FC236}">
                <a16:creationId xmlns:a16="http://schemas.microsoft.com/office/drawing/2014/main" id="{38D7E356-0BA1-40FF-B431-A282C129185E}"/>
              </a:ext>
            </a:extLst>
          </p:cNvPr>
          <p:cNvSpPr/>
          <p:nvPr/>
        </p:nvSpPr>
        <p:spPr>
          <a:xfrm>
            <a:off x="1527572" y="4244133"/>
            <a:ext cx="5974978"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Có</a:t>
            </a:r>
            <a:r>
              <a:rPr lang="en-US" sz="2800" dirty="0">
                <a:solidFill>
                  <a:srgbClr val="002060"/>
                </a:solidFill>
                <a:latin typeface="Cambria" panose="02040503050406030204" pitchFamily="18" charset="0"/>
                <a:ea typeface="Cambria" panose="02040503050406030204" pitchFamily="18" charset="0"/>
                <a:cs typeface="Arial" pitchFamily="34" charset="0"/>
              </a:rPr>
              <a:t> ý </a:t>
            </a:r>
            <a:r>
              <a:rPr lang="en-US" sz="2800" dirty="0" err="1">
                <a:solidFill>
                  <a:srgbClr val="002060"/>
                </a:solidFill>
                <a:latin typeface="Cambria" panose="02040503050406030204" pitchFamily="18" charset="0"/>
                <a:ea typeface="Cambria" panose="02040503050406030204" pitchFamily="18" charset="0"/>
                <a:cs typeface="Arial" pitchFamily="34" charset="0"/>
              </a:rPr>
              <a:t>kiến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xin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phép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phát</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biểu</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pic>
        <p:nvPicPr>
          <p:cNvPr id="3" name="Graphic 2" descr="Tennis with solid fill">
            <a:extLst>
              <a:ext uri="{FF2B5EF4-FFF2-40B4-BE49-F238E27FC236}">
                <a16:creationId xmlns:a16="http://schemas.microsoft.com/office/drawing/2014/main" id="{E0E7D605-ADB0-4482-9E5B-83719CE3BA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429" y="1937639"/>
            <a:ext cx="786448" cy="786448"/>
          </a:xfrm>
          <a:prstGeom prst="rect">
            <a:avLst/>
          </a:prstGeom>
        </p:spPr>
      </p:pic>
      <p:pic>
        <p:nvPicPr>
          <p:cNvPr id="5" name="Graphic 4" descr="Soccer outline">
            <a:extLst>
              <a:ext uri="{FF2B5EF4-FFF2-40B4-BE49-F238E27FC236}">
                <a16:creationId xmlns:a16="http://schemas.microsoft.com/office/drawing/2014/main" id="{CA668EAC-AFA5-4C34-9234-6D9B15499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453" y="4070011"/>
            <a:ext cx="914400" cy="914400"/>
          </a:xfrm>
          <a:prstGeom prst="rect">
            <a:avLst/>
          </a:prstGeom>
        </p:spPr>
      </p:pic>
      <p:pic>
        <p:nvPicPr>
          <p:cNvPr id="49" name="Graphic 48" descr="Swimming outline">
            <a:extLst>
              <a:ext uri="{FF2B5EF4-FFF2-40B4-BE49-F238E27FC236}">
                <a16:creationId xmlns:a16="http://schemas.microsoft.com/office/drawing/2014/main" id="{7A728CFF-635D-457B-A60B-3425FE4DA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068" y="5087600"/>
            <a:ext cx="914400" cy="914400"/>
          </a:xfrm>
          <a:prstGeom prst="rect">
            <a:avLst/>
          </a:prstGeom>
        </p:spPr>
      </p:pic>
      <p:pic>
        <p:nvPicPr>
          <p:cNvPr id="69" name="Graphic 68" descr="Badminton with solid fill">
            <a:extLst>
              <a:ext uri="{FF2B5EF4-FFF2-40B4-BE49-F238E27FC236}">
                <a16:creationId xmlns:a16="http://schemas.microsoft.com/office/drawing/2014/main" id="{FFCF6A0C-C1E0-452F-8CEA-D002619CF4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3" y="2968698"/>
            <a:ext cx="914400" cy="914400"/>
          </a:xfrm>
          <a:prstGeom prst="rect">
            <a:avLst/>
          </a:prstGeom>
        </p:spPr>
      </p:pic>
      <p:pic>
        <p:nvPicPr>
          <p:cNvPr id="71" name="Graphic 70" descr="Whistle outline">
            <a:extLst>
              <a:ext uri="{FF2B5EF4-FFF2-40B4-BE49-F238E27FC236}">
                <a16:creationId xmlns:a16="http://schemas.microsoft.com/office/drawing/2014/main" id="{1409CFD4-E310-4A6F-9019-9F3A9900E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4258" y="878630"/>
            <a:ext cx="692790" cy="692790"/>
          </a:xfrm>
          <a:prstGeom prst="rect">
            <a:avLst/>
          </a:prstGeom>
        </p:spPr>
      </p:pic>
      <p:sp>
        <p:nvSpPr>
          <p:cNvPr id="73" name="Rectangle 72">
            <a:extLst>
              <a:ext uri="{FF2B5EF4-FFF2-40B4-BE49-F238E27FC236}">
                <a16:creationId xmlns:a16="http://schemas.microsoft.com/office/drawing/2014/main" id="{1D180A31-0ED2-4D6B-9C29-7F4574E7BF92}"/>
              </a:ext>
            </a:extLst>
          </p:cNvPr>
          <p:cNvSpPr/>
          <p:nvPr/>
        </p:nvSpPr>
        <p:spPr>
          <a:xfrm>
            <a:off x="7296186"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8E463D-0249-4ABE-A788-62C7431D41E9}"/>
              </a:ext>
            </a:extLst>
          </p:cNvPr>
          <p:cNvSpPr/>
          <p:nvPr/>
        </p:nvSpPr>
        <p:spPr>
          <a:xfrm rot="16200000">
            <a:off x="-2286339" y="3407762"/>
            <a:ext cx="4906293" cy="93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327093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C38245A-0386-499A-B09D-6E4C265510E4}"/>
              </a:ext>
            </a:extLst>
          </p:cNvPr>
          <p:cNvSpPr/>
          <p:nvPr/>
        </p:nvSpPr>
        <p:spPr>
          <a:xfrm>
            <a:off x="0" y="0"/>
            <a:ext cx="12192000" cy="1250355"/>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63">
            <a:extLst>
              <a:ext uri="{FF2B5EF4-FFF2-40B4-BE49-F238E27FC236}">
                <a16:creationId xmlns:a16="http://schemas.microsoft.com/office/drawing/2014/main" id="{A60B8FCD-D11C-437D-8547-14B9FEA9317D}"/>
              </a:ext>
            </a:extLst>
          </p:cNvPr>
          <p:cNvSpPr/>
          <p:nvPr/>
        </p:nvSpPr>
        <p:spPr>
          <a:xfrm>
            <a:off x="194820" y="4694910"/>
            <a:ext cx="3785080" cy="1381084"/>
          </a:xfrm>
          <a:prstGeom prst="rect">
            <a:avLst/>
          </a:prstGeom>
          <a:ln>
            <a:solidFill>
              <a:schemeClr val="accent2"/>
            </a:solidFill>
          </a:ln>
        </p:spPr>
        <p:txBody>
          <a:bodyPr wrap="square">
            <a:spAutoFit/>
          </a:bodyPr>
          <a:lstStyle/>
          <a:p>
            <a:pPr marL="285750" indent="-28575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Chế độ dinh dưỡng trong tập luyện thể dục thể thao</a:t>
            </a:r>
            <a:endParaRPr lang="en-US" altLang="zh-CN" sz="2400" dirty="0">
              <a:solidFill>
                <a:srgbClr val="002060"/>
              </a:solidFill>
              <a:latin typeface="Cambria" pitchFamily="18" charset="0"/>
              <a:cs typeface="Arial" pitchFamily="34" charset="0"/>
              <a:sym typeface="+mn-lt"/>
            </a:endParaRPr>
          </a:p>
        </p:txBody>
      </p:sp>
      <p:sp>
        <p:nvSpPr>
          <p:cNvPr id="35" name="矩形 64">
            <a:extLst>
              <a:ext uri="{FF2B5EF4-FFF2-40B4-BE49-F238E27FC236}">
                <a16:creationId xmlns:a16="http://schemas.microsoft.com/office/drawing/2014/main" id="{B464DF2F-486F-4106-BEBE-D32D66CFD6F6}"/>
              </a:ext>
            </a:extLst>
          </p:cNvPr>
          <p:cNvSpPr/>
          <p:nvPr/>
        </p:nvSpPr>
        <p:spPr>
          <a:xfrm>
            <a:off x="4219683" y="4648221"/>
            <a:ext cx="3583876" cy="1824282"/>
          </a:xfrm>
          <a:prstGeom prst="rect">
            <a:avLst/>
          </a:prstGeom>
          <a:ln>
            <a:solidFill>
              <a:schemeClr val="accent2"/>
            </a:solidFill>
          </a:ln>
        </p:spPr>
        <p:txBody>
          <a:bodyPr wrap="square">
            <a:spAutoFit/>
          </a:bodyPr>
          <a:lstStyle/>
          <a:p>
            <a:pPr marL="342900" indent="-342900" algn="just" defTabSz="914377">
              <a:lnSpc>
                <a:spcPct val="120000"/>
              </a:lnSpc>
              <a:buFontTx/>
              <a:buChar char="-"/>
            </a:pPr>
            <a:r>
              <a:rPr lang="en-US" altLang="zh-CN" sz="2400" dirty="0">
                <a:solidFill>
                  <a:srgbClr val="002060"/>
                </a:solidFill>
                <a:latin typeface="Cambria" pitchFamily="18" charset="0"/>
                <a:cs typeface="Arial" pitchFamily="34" charset="0"/>
                <a:sym typeface="+mn-lt"/>
              </a:rPr>
              <a:t>Chạy</a:t>
            </a:r>
            <a:r>
              <a:rPr lang="vi-VN" altLang="zh-CN" sz="2400" dirty="0">
                <a:solidFill>
                  <a:srgbClr val="002060"/>
                </a:solidFill>
                <a:latin typeface="Cambria" pitchFamily="18" charset="0"/>
                <a:cs typeface="Arial" pitchFamily="34" charset="0"/>
                <a:sym typeface="+mn-lt"/>
              </a:rPr>
              <a:t> cự ly ngắn </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Nhảy cao</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Nhảy xa</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Bài TD liên hoàn 35 </a:t>
            </a:r>
            <a:r>
              <a:rPr lang="vi-VN" altLang="zh-CN" sz="2400" dirty="0" err="1">
                <a:solidFill>
                  <a:srgbClr val="002060"/>
                </a:solidFill>
                <a:latin typeface="Cambria" pitchFamily="18" charset="0"/>
                <a:cs typeface="Arial" pitchFamily="34" charset="0"/>
                <a:sym typeface="+mn-lt"/>
              </a:rPr>
              <a:t>ĐT</a:t>
            </a:r>
            <a:endParaRPr lang="en-US" altLang="zh-CN" sz="2400" dirty="0">
              <a:solidFill>
                <a:srgbClr val="002060"/>
              </a:solidFill>
              <a:latin typeface="Cambria" pitchFamily="18" charset="0"/>
              <a:cs typeface="Arial" pitchFamily="34" charset="0"/>
              <a:sym typeface="+mn-lt"/>
            </a:endParaRPr>
          </a:p>
        </p:txBody>
      </p:sp>
      <p:sp>
        <p:nvSpPr>
          <p:cNvPr id="39" name="TextBox 38">
            <a:extLst>
              <a:ext uri="{FF2B5EF4-FFF2-40B4-BE49-F238E27FC236}">
                <a16:creationId xmlns:a16="http://schemas.microsoft.com/office/drawing/2014/main" id="{998BB6EA-6B73-4BC3-8EB8-59D00991D13A}"/>
              </a:ext>
            </a:extLst>
          </p:cNvPr>
          <p:cNvSpPr txBox="1"/>
          <p:nvPr/>
        </p:nvSpPr>
        <p:spPr>
          <a:xfrm>
            <a:off x="1602857" y="270364"/>
            <a:ext cx="87806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b="1" dirty="0">
                <a:solidFill>
                  <a:srgbClr val="FF0000"/>
                </a:solidFill>
                <a:latin typeface="Cambria" panose="02040503050406030204" pitchFamily="18" charset="0"/>
                <a:ea typeface="Cambria" panose="02040503050406030204" pitchFamily="18" charset="0"/>
                <a:cs typeface="Arial" pitchFamily="34" charset="0"/>
              </a:rPr>
              <a:t>            GIÁO DỤC THỂ CHẤT 8</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itchFamily="34" charset="0"/>
            </a:endParaRPr>
          </a:p>
        </p:txBody>
      </p:sp>
      <p:pic>
        <p:nvPicPr>
          <p:cNvPr id="3" name="Hình ảnh 3">
            <a:extLst>
              <a:ext uri="{FF2B5EF4-FFF2-40B4-BE49-F238E27FC236}">
                <a16:creationId xmlns:a16="http://schemas.microsoft.com/office/drawing/2014/main" id="{6E15A172-A919-814B-A3E3-EC90AE7A8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8" y="1206663"/>
            <a:ext cx="3733982" cy="2456147"/>
          </a:xfrm>
          <a:prstGeom prst="rect">
            <a:avLst/>
          </a:prstGeom>
        </p:spPr>
      </p:pic>
      <p:pic>
        <p:nvPicPr>
          <p:cNvPr id="6" name="Hình ảnh 6">
            <a:extLst>
              <a:ext uri="{FF2B5EF4-FFF2-40B4-BE49-F238E27FC236}">
                <a16:creationId xmlns:a16="http://schemas.microsoft.com/office/drawing/2014/main" id="{22FB7B70-11AD-CF4D-988D-3048036F3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2" y="1214850"/>
            <a:ext cx="3681377" cy="2456147"/>
          </a:xfrm>
          <a:prstGeom prst="rect">
            <a:avLst/>
          </a:prstGeom>
        </p:spPr>
      </p:pic>
      <p:pic>
        <p:nvPicPr>
          <p:cNvPr id="7" name="Hình ảnh 7">
            <a:extLst>
              <a:ext uri="{FF2B5EF4-FFF2-40B4-BE49-F238E27FC236}">
                <a16:creationId xmlns:a16="http://schemas.microsoft.com/office/drawing/2014/main" id="{2E63B282-E7D3-9344-9179-6945782274F5}"/>
              </a:ext>
            </a:extLst>
          </p:cNvPr>
          <p:cNvPicPr>
            <a:picLocks noChangeAspect="1"/>
          </p:cNvPicPr>
          <p:nvPr/>
        </p:nvPicPr>
        <p:blipFill rotWithShape="1">
          <a:blip r:embed="rId5">
            <a:extLst>
              <a:ext uri="{28A0092B-C50C-407E-A947-70E740481C1C}">
                <a14:useLocalDpi xmlns:a14="http://schemas.microsoft.com/office/drawing/2010/main" val="0"/>
              </a:ext>
            </a:extLst>
          </a:blip>
          <a:srcRect l="8574" b="4553"/>
          <a:stretch/>
        </p:blipFill>
        <p:spPr>
          <a:xfrm>
            <a:off x="8140841" y="1250355"/>
            <a:ext cx="3681377" cy="2401026"/>
          </a:xfrm>
          <a:prstGeom prst="rect">
            <a:avLst/>
          </a:prstGeom>
        </p:spPr>
      </p:pic>
      <p:sp>
        <p:nvSpPr>
          <p:cNvPr id="10" name="任意多边形 37">
            <a:extLst>
              <a:ext uri="{FF2B5EF4-FFF2-40B4-BE49-F238E27FC236}">
                <a16:creationId xmlns:a16="http://schemas.microsoft.com/office/drawing/2014/main" id="{38FF1249-D49D-0145-93DB-21376D1F822D}"/>
              </a:ext>
            </a:extLst>
          </p:cNvPr>
          <p:cNvSpPr>
            <a:spLocks noChangeArrowheads="1"/>
          </p:cNvSpPr>
          <p:nvPr/>
        </p:nvSpPr>
        <p:spPr bwMode="auto">
          <a:xfrm>
            <a:off x="8140841" y="3756750"/>
            <a:ext cx="3681377" cy="820715"/>
          </a:xfrm>
          <a:prstGeom prst="homePlate">
            <a:avLst/>
          </a:prstGeom>
          <a:solidFill>
            <a:srgbClr val="FF0000"/>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03</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1" name="任意多边形 37">
            <a:extLst>
              <a:ext uri="{FF2B5EF4-FFF2-40B4-BE49-F238E27FC236}">
                <a16:creationId xmlns:a16="http://schemas.microsoft.com/office/drawing/2014/main" id="{00343382-1231-0542-B9B6-515CED9FD571}"/>
              </a:ext>
            </a:extLst>
          </p:cNvPr>
          <p:cNvSpPr>
            <a:spLocks noChangeArrowheads="1"/>
          </p:cNvSpPr>
          <p:nvPr/>
        </p:nvSpPr>
        <p:spPr bwMode="auto">
          <a:xfrm>
            <a:off x="4255311" y="3722137"/>
            <a:ext cx="3681377" cy="820715"/>
          </a:xfrm>
          <a:prstGeom prst="homePlate">
            <a:avLst/>
          </a:prstGeom>
          <a:solidFill>
            <a:srgbClr val="FFC000"/>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02</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3" name="任意多边形 37">
            <a:extLst>
              <a:ext uri="{FF2B5EF4-FFF2-40B4-BE49-F238E27FC236}">
                <a16:creationId xmlns:a16="http://schemas.microsoft.com/office/drawing/2014/main" id="{1D476951-D857-0A4E-B0CB-F2395677B77F}"/>
              </a:ext>
            </a:extLst>
          </p:cNvPr>
          <p:cNvSpPr>
            <a:spLocks noChangeArrowheads="1"/>
          </p:cNvSpPr>
          <p:nvPr/>
        </p:nvSpPr>
        <p:spPr bwMode="auto">
          <a:xfrm>
            <a:off x="194820" y="3768503"/>
            <a:ext cx="3681377" cy="820715"/>
          </a:xfrm>
          <a:prstGeom prst="homePlate">
            <a:avLst/>
          </a:prstGeom>
          <a:solidFill>
            <a:srgbClr val="F529EB"/>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01</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4" name="矩形 66">
            <a:extLst>
              <a:ext uri="{FF2B5EF4-FFF2-40B4-BE49-F238E27FC236}">
                <a16:creationId xmlns:a16="http://schemas.microsoft.com/office/drawing/2014/main" id="{203FF816-B95D-C740-BD4E-805557E2B682}"/>
              </a:ext>
            </a:extLst>
          </p:cNvPr>
          <p:cNvSpPr/>
          <p:nvPr/>
        </p:nvSpPr>
        <p:spPr>
          <a:xfrm>
            <a:off x="8140840" y="4650176"/>
            <a:ext cx="3669031" cy="577787"/>
          </a:xfrm>
          <a:prstGeom prst="rect">
            <a:avLst/>
          </a:prstGeom>
          <a:ln>
            <a:solidFill>
              <a:schemeClr val="accent2"/>
            </a:solidFill>
          </a:ln>
        </p:spPr>
        <p:txBody>
          <a:bodyPr wrap="square">
            <a:spAutoFit/>
          </a:bodyPr>
          <a:lstStyle/>
          <a:p>
            <a:pPr algn="just">
              <a:lnSpc>
                <a:spcPct val="150000"/>
              </a:lnSpc>
            </a:pP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Thể</a:t>
            </a:r>
            <a:r>
              <a:rPr lang="vi-VN" altLang="zh-CN" sz="2400" dirty="0">
                <a:solidFill>
                  <a:srgbClr val="002060"/>
                </a:solidFill>
                <a:latin typeface="Cambria" panose="02040503050406030204" pitchFamily="18" charset="0"/>
                <a:ea typeface="微软雅黑" panose="020B0503020204020204" pitchFamily="34" charset="-122"/>
                <a:cs typeface="Arial" pitchFamily="34" charset="0"/>
              </a:rPr>
              <a:t> thao </a:t>
            </a: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tự chọn:</a:t>
            </a:r>
            <a:endParaRPr lang="zh-CN" altLang="en-US" sz="2400" dirty="0">
              <a:solidFill>
                <a:srgbClr val="002060"/>
              </a:solidFill>
              <a:latin typeface="Cambria" panose="02040503050406030204" pitchFamily="18"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val="153823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453"/>
            <a:ext cx="13534505" cy="6858000"/>
          </a:xfrm>
          <a:prstGeom prst="rect">
            <a:avLst/>
          </a:prstGeom>
          <a:solidFill>
            <a:schemeClr val="bg1"/>
          </a:solidFill>
          <a:ln>
            <a:solidFill>
              <a:srgbClr val="F52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trực tiếp đặc tính tốc độ động thời gian phản ứng vận động. </a:t>
            </a:r>
            <a:endParaRPr lang="en-US" dirty="0"/>
          </a:p>
        </p:txBody>
      </p:sp>
      <p:sp>
        <p:nvSpPr>
          <p:cNvPr id="13" name="Pentagon 12"/>
          <p:cNvSpPr/>
          <p:nvPr/>
        </p:nvSpPr>
        <p:spPr>
          <a:xfrm>
            <a:off x="784152" y="760343"/>
            <a:ext cx="2022844" cy="59599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64568" y="787779"/>
            <a:ext cx="8439592" cy="507831"/>
          </a:xfrm>
          <a:prstGeom prst="rect">
            <a:avLst/>
          </a:prstGeom>
          <a:solidFill>
            <a:schemeClr val="accent5"/>
          </a:solidFill>
        </p:spPr>
        <p:txBody>
          <a:bodyPr wrap="square" rtlCol="0">
            <a:spAutoFit/>
          </a:bodyPr>
          <a:lstStyle/>
          <a:p>
            <a:r>
              <a:rPr lang="vi-VN" altLang="zh-CN" sz="2700" b="1" dirty="0">
                <a:latin typeface="Cambria" pitchFamily="18" charset="0"/>
                <a:cs typeface="Arial" pitchFamily="34" charset="0"/>
                <a:sym typeface="+mn-lt"/>
              </a:rPr>
              <a:t>Chế độ dinh dưỡng trong tập luyện thể dục thể thao</a:t>
            </a:r>
            <a:endParaRPr lang="en-US" altLang="zh-CN" sz="2700" b="1" dirty="0">
              <a:latin typeface="Cambria" pitchFamily="18" charset="0"/>
              <a:cs typeface="Arial" pitchFamily="34" charset="0"/>
              <a:sym typeface="+mn-lt"/>
            </a:endParaRPr>
          </a:p>
        </p:txBody>
      </p:sp>
      <p:sp>
        <p:nvSpPr>
          <p:cNvPr id="18" name="Diamond 33">
            <a:extLst>
              <a:ext uri="{FF2B5EF4-FFF2-40B4-BE49-F238E27FC236}">
                <a16:creationId xmlns:a16="http://schemas.microsoft.com/office/drawing/2014/main" id="{24AA9595-2283-485D-A413-4285796E8DB1}"/>
              </a:ext>
            </a:extLst>
          </p:cNvPr>
          <p:cNvSpPr/>
          <p:nvPr/>
        </p:nvSpPr>
        <p:spPr>
          <a:xfrm>
            <a:off x="3404423" y="2232777"/>
            <a:ext cx="842653" cy="75670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a:solidFill>
                  <a:schemeClr val="tx1"/>
                </a:solidFill>
                <a:latin typeface="Cambria" panose="02040503050406030204" pitchFamily="18" charset="0"/>
                <a:ea typeface="Cambria" panose="02040503050406030204" pitchFamily="18" charset="0"/>
              </a:rPr>
              <a:t>01</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4446536" y="2232050"/>
            <a:ext cx="7745465" cy="738664"/>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Tầm quan trọng và vai trò của các chất dinh dưỡng trong tập luyện thể dục thể thao và phát triển thể chất </a:t>
            </a:r>
          </a:p>
        </p:txBody>
      </p:sp>
      <p:sp>
        <p:nvSpPr>
          <p:cNvPr id="20" name="Pentagon 19"/>
          <p:cNvSpPr/>
          <p:nvPr/>
        </p:nvSpPr>
        <p:spPr>
          <a:xfrm>
            <a:off x="925033" y="837056"/>
            <a:ext cx="1648047" cy="42466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38006" y="873676"/>
            <a:ext cx="1275907" cy="400110"/>
          </a:xfrm>
          <a:prstGeom prst="rect">
            <a:avLst/>
          </a:prstGeom>
          <a:noFill/>
        </p:spPr>
        <p:txBody>
          <a:bodyPr wrap="square" rtlCol="0">
            <a:spAutoFit/>
          </a:bodyPr>
          <a:lstStyle/>
          <a:p>
            <a:r>
              <a:rPr lang="vi-VN" sz="2000" b="1" dirty="0">
                <a:latin typeface="Cambria" pitchFamily="18" charset="0"/>
              </a:rPr>
              <a:t>Chủ đề</a:t>
            </a:r>
            <a:endParaRPr lang="en-US" sz="2000" b="1" dirty="0">
              <a:latin typeface="Cambria" pitchFamily="18" charset="0"/>
            </a:endParaRPr>
          </a:p>
        </p:txBody>
      </p:sp>
      <p:pic>
        <p:nvPicPr>
          <p:cNvPr id="2" name="Hình ảnh 3">
            <a:extLst>
              <a:ext uri="{FF2B5EF4-FFF2-40B4-BE49-F238E27FC236}">
                <a16:creationId xmlns:a16="http://schemas.microsoft.com/office/drawing/2014/main" id="{7FD24470-09D2-CE4C-9FBD-CECDF8494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3" y="2075122"/>
            <a:ext cx="3230885" cy="4209400"/>
          </a:xfrm>
          <a:prstGeom prst="rect">
            <a:avLst/>
          </a:prstGeom>
        </p:spPr>
      </p:pic>
      <p:sp>
        <p:nvSpPr>
          <p:cNvPr id="5" name="Diamond 33">
            <a:extLst>
              <a:ext uri="{FF2B5EF4-FFF2-40B4-BE49-F238E27FC236}">
                <a16:creationId xmlns:a16="http://schemas.microsoft.com/office/drawing/2014/main" id="{E8242F7E-D70C-5941-AEF8-091BDF998438}"/>
              </a:ext>
            </a:extLst>
          </p:cNvPr>
          <p:cNvSpPr/>
          <p:nvPr/>
        </p:nvSpPr>
        <p:spPr>
          <a:xfrm>
            <a:off x="3413375" y="3169944"/>
            <a:ext cx="842653" cy="75670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2</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7" name="TextBox 14">
            <a:extLst>
              <a:ext uri="{FF2B5EF4-FFF2-40B4-BE49-F238E27FC236}">
                <a16:creationId xmlns:a16="http://schemas.microsoft.com/office/drawing/2014/main" id="{83AA5030-081B-4C4D-8DE4-9FDE1D51D206}"/>
              </a:ext>
            </a:extLst>
          </p:cNvPr>
          <p:cNvSpPr txBox="1"/>
          <p:nvPr/>
        </p:nvSpPr>
        <p:spPr>
          <a:xfrm>
            <a:off x="4446535" y="3340547"/>
            <a:ext cx="7745465" cy="415498"/>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Nhóm thực phẩm chính và nước uống </a:t>
            </a:r>
          </a:p>
        </p:txBody>
      </p:sp>
      <p:sp>
        <p:nvSpPr>
          <p:cNvPr id="9" name="Diamond 33">
            <a:extLst>
              <a:ext uri="{FF2B5EF4-FFF2-40B4-BE49-F238E27FC236}">
                <a16:creationId xmlns:a16="http://schemas.microsoft.com/office/drawing/2014/main" id="{55C5224F-E0D6-3941-A477-79262A8BA534}"/>
              </a:ext>
            </a:extLst>
          </p:cNvPr>
          <p:cNvSpPr/>
          <p:nvPr/>
        </p:nvSpPr>
        <p:spPr>
          <a:xfrm>
            <a:off x="3413374" y="4199753"/>
            <a:ext cx="842653" cy="756704"/>
          </a:xfrm>
          <a:prstGeom prst="diamond">
            <a:avLst/>
          </a:prstGeom>
          <a:solidFill>
            <a:srgbClr val="F529E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3</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14" name="TextBox 14">
            <a:extLst>
              <a:ext uri="{FF2B5EF4-FFF2-40B4-BE49-F238E27FC236}">
                <a16:creationId xmlns:a16="http://schemas.microsoft.com/office/drawing/2014/main" id="{32B01D9E-2369-A649-BE77-AF6FD3BB1B7A}"/>
              </a:ext>
            </a:extLst>
          </p:cNvPr>
          <p:cNvSpPr txBox="1"/>
          <p:nvPr/>
        </p:nvSpPr>
        <p:spPr>
          <a:xfrm>
            <a:off x="4446535" y="4199753"/>
            <a:ext cx="7745465" cy="738664"/>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Sự ảnh hưởng của các yếu tố dinh dưỡng trong tập luyện thể dục thể thao</a:t>
            </a:r>
          </a:p>
        </p:txBody>
      </p:sp>
      <p:sp>
        <p:nvSpPr>
          <p:cNvPr id="25" name="Diamond 33">
            <a:extLst>
              <a:ext uri="{FF2B5EF4-FFF2-40B4-BE49-F238E27FC236}">
                <a16:creationId xmlns:a16="http://schemas.microsoft.com/office/drawing/2014/main" id="{8A96FDA6-EDE6-AF4C-B7A5-6A1A18B961B3}"/>
              </a:ext>
            </a:extLst>
          </p:cNvPr>
          <p:cNvSpPr/>
          <p:nvPr/>
        </p:nvSpPr>
        <p:spPr>
          <a:xfrm>
            <a:off x="3413374" y="5255525"/>
            <a:ext cx="842653" cy="75670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4</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27" name="TextBox 14">
            <a:extLst>
              <a:ext uri="{FF2B5EF4-FFF2-40B4-BE49-F238E27FC236}">
                <a16:creationId xmlns:a16="http://schemas.microsoft.com/office/drawing/2014/main" id="{DB2B9B9E-A0B4-864B-8F11-C9F428DF28F6}"/>
              </a:ext>
            </a:extLst>
          </p:cNvPr>
          <p:cNvSpPr txBox="1"/>
          <p:nvPr/>
        </p:nvSpPr>
        <p:spPr>
          <a:xfrm>
            <a:off x="4446535" y="5438484"/>
            <a:ext cx="7745465" cy="415498"/>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Dinh dưỡng hợp lý </a:t>
            </a:r>
          </a:p>
        </p:txBody>
      </p:sp>
    </p:spTree>
    <p:extLst>
      <p:ext uri="{BB962C8B-B14F-4D97-AF65-F5344CB8AC3E}">
        <p14:creationId xmlns:p14="http://schemas.microsoft.com/office/powerpoint/2010/main" val="23051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5" grpId="0" animBg="1"/>
      <p:bldP spid="7" grpId="0" animBg="1"/>
      <p:bldP spid="9" grpId="0" animBg="1"/>
      <p:bldP spid="14"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31"/>
            <a:ext cx="9067939" cy="1151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73943"/>
            <a:ext cx="7379730" cy="830997"/>
          </a:xfrm>
          <a:prstGeom prst="rect">
            <a:avLst/>
          </a:prstGeom>
          <a:solidFill>
            <a:srgbClr val="FFFF99"/>
          </a:solidFill>
        </p:spPr>
        <p:txBody>
          <a:bodyPr wrap="square" rtlCol="0">
            <a:spAutoFit/>
          </a:bodyPr>
          <a:lstStyle/>
          <a:p>
            <a:r>
              <a:rPr lang="vi-VN" sz="2400" dirty="0">
                <a:latin typeface="Cambria" pitchFamily="18" charset="0"/>
              </a:rPr>
              <a:t>Tầm quan trọng và vai trò của các chất dinh dưỡng trong tập luyện thể dục thể thao và phát triển thể chất </a:t>
            </a:r>
            <a:endParaRPr lang="en-US" sz="2400" dirty="0">
              <a:latin typeface="Cambria" pitchFamily="18" charset="0"/>
            </a:endParaRPr>
          </a:p>
        </p:txBody>
      </p:sp>
      <p:sp>
        <p:nvSpPr>
          <p:cNvPr id="12" name="TextBox 11"/>
          <p:cNvSpPr txBox="1"/>
          <p:nvPr/>
        </p:nvSpPr>
        <p:spPr>
          <a:xfrm>
            <a:off x="-31899" y="1176386"/>
            <a:ext cx="6687879" cy="1107996"/>
          </a:xfrm>
          <a:prstGeom prst="rect">
            <a:avLst/>
          </a:prstGeom>
          <a:noFill/>
        </p:spPr>
        <p:txBody>
          <a:bodyPr wrap="square" rtlCol="0">
            <a:spAutoFit/>
          </a:bodyPr>
          <a:lstStyle/>
          <a:p>
            <a:pPr algn="just"/>
            <a:r>
              <a:rPr lang="en-US" sz="2400" dirty="0">
                <a:solidFill>
                  <a:srgbClr val="0070C0"/>
                </a:solidFill>
                <a:latin typeface="Cambria" pitchFamily="18" charset="0"/>
                <a:cs typeface="Arial" pitchFamily="34" charset="0"/>
              </a:rPr>
              <a:t>👉 </a:t>
            </a:r>
            <a:r>
              <a:rPr lang="vi-VN" sz="2400" dirty="0">
                <a:solidFill>
                  <a:srgbClr val="0070C0"/>
                </a:solidFill>
                <a:latin typeface="Cambria" pitchFamily="18" charset="0"/>
                <a:cs typeface="Arial" pitchFamily="34" charset="0"/>
              </a:rPr>
              <a:t>Nâng cao sức khỏe và phát triển cơ thể, giúp phòng ngừa bệnh tật và hồi phục sau tập luyện </a:t>
            </a:r>
            <a:endParaRPr lang="en-US" sz="2400" dirty="0">
              <a:latin typeface="Cambria" pitchFamily="18" charset="0"/>
              <a:cs typeface="Arial" pitchFamily="34" charset="0"/>
            </a:endParaRPr>
          </a:p>
          <a:p>
            <a:endParaRPr lang="en-US" dirty="0"/>
          </a:p>
        </p:txBody>
      </p:sp>
      <p:sp>
        <p:nvSpPr>
          <p:cNvPr id="2" name="TextBox 11">
            <a:extLst>
              <a:ext uri="{FF2B5EF4-FFF2-40B4-BE49-F238E27FC236}">
                <a16:creationId xmlns:a16="http://schemas.microsoft.com/office/drawing/2014/main" id="{354C4834-5666-264E-AF18-AE33902A849E}"/>
              </a:ext>
            </a:extLst>
          </p:cNvPr>
          <p:cNvSpPr txBox="1"/>
          <p:nvPr/>
        </p:nvSpPr>
        <p:spPr>
          <a:xfrm>
            <a:off x="-31900" y="2194500"/>
            <a:ext cx="6687879" cy="2585323"/>
          </a:xfrm>
          <a:prstGeom prst="rect">
            <a:avLst/>
          </a:prstGeom>
          <a:noFill/>
        </p:spPr>
        <p:txBody>
          <a:bodyPr wrap="square" rtlCol="0">
            <a:spAutoFit/>
          </a:bodyPr>
          <a:lstStyle/>
          <a:p>
            <a:pPr algn="just"/>
            <a:r>
              <a:rPr lang="vi-VN" sz="2400" dirty="0">
                <a:solidFill>
                  <a:srgbClr val="0070C0"/>
                </a:solidFill>
                <a:latin typeface="Cambria" pitchFamily="18" charset="0"/>
                <a:cs typeface="Arial" pitchFamily="34" charset="0"/>
              </a:rPr>
              <a:t>👉 Cải thiện các thành phần của cơ thể như hệ xương, cơ săn chắc; tăng trưởng chiều cao, tăng cường sức đề kháng, tránh suy dinh dưỡng, béo phì. Góp phần phát triển trí não, giúp tập trung trong học tập và rèn luyện thể chất, nâng cao thành tích thể thao.  </a:t>
            </a:r>
            <a:endParaRPr lang="en-US" sz="2400" dirty="0">
              <a:latin typeface="Cambria" pitchFamily="18" charset="0"/>
              <a:cs typeface="Arial" pitchFamily="34" charset="0"/>
            </a:endParaRPr>
          </a:p>
          <a:p>
            <a:endParaRPr lang="en-US" dirty="0"/>
          </a:p>
        </p:txBody>
      </p:sp>
      <p:sp>
        <p:nvSpPr>
          <p:cNvPr id="7" name="TextBox 11">
            <a:extLst>
              <a:ext uri="{FF2B5EF4-FFF2-40B4-BE49-F238E27FC236}">
                <a16:creationId xmlns:a16="http://schemas.microsoft.com/office/drawing/2014/main" id="{93C65F6D-0A66-CA41-9B6A-B3B4C3D0A251}"/>
              </a:ext>
            </a:extLst>
          </p:cNvPr>
          <p:cNvSpPr txBox="1"/>
          <p:nvPr/>
        </p:nvSpPr>
        <p:spPr>
          <a:xfrm>
            <a:off x="-31901" y="4573619"/>
            <a:ext cx="6687879" cy="1938992"/>
          </a:xfrm>
          <a:prstGeom prst="rect">
            <a:avLst/>
          </a:prstGeom>
          <a:noFill/>
        </p:spPr>
        <p:txBody>
          <a:bodyPr wrap="square" rtlCol="0">
            <a:spAutoFit/>
          </a:bodyPr>
          <a:lstStyle/>
          <a:p>
            <a:pPr algn="just"/>
            <a:r>
              <a:rPr lang="en-US" sz="2400" dirty="0">
                <a:solidFill>
                  <a:srgbClr val="0070C0"/>
                </a:solidFill>
                <a:latin typeface="Cambria" pitchFamily="18" charset="0"/>
                <a:cs typeface="Arial" pitchFamily="34" charset="0"/>
              </a:rPr>
              <a:t>👉 </a:t>
            </a:r>
            <a:r>
              <a:rPr lang="vi-VN" sz="2400" dirty="0">
                <a:solidFill>
                  <a:srgbClr val="0070C0"/>
                </a:solidFill>
                <a:latin typeface="Cambria" pitchFamily="18" charset="0"/>
                <a:cs typeface="Arial" pitchFamily="34" charset="0"/>
              </a:rPr>
              <a:t>Góp phần tăng cường thể lực như: Sức nhanh, sức mạnh, sức bền, độ dẻo dai và sự khéo léo, tính tư duy sáng tạo trong thi đấu thể dục thể thao. Giúp cơ thể phát triển cân đối, thân hình cường tráng và khỏe mạnh. </a:t>
            </a:r>
            <a:endParaRPr lang="en-US" dirty="0"/>
          </a:p>
        </p:txBody>
      </p:sp>
      <p:pic>
        <p:nvPicPr>
          <p:cNvPr id="9" name="Hình ảnh 10">
            <a:extLst>
              <a:ext uri="{FF2B5EF4-FFF2-40B4-BE49-F238E27FC236}">
                <a16:creationId xmlns:a16="http://schemas.microsoft.com/office/drawing/2014/main" id="{B49C65FA-BE11-BA46-AB0D-93DA57BF6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730" y="0"/>
            <a:ext cx="4713189" cy="6792234"/>
          </a:xfrm>
          <a:prstGeom prst="rect">
            <a:avLst/>
          </a:prstGeom>
        </p:spPr>
      </p:pic>
    </p:spTree>
    <p:extLst>
      <p:ext uri="{BB962C8B-B14F-4D97-AF65-F5344CB8AC3E}">
        <p14:creationId xmlns:p14="http://schemas.microsoft.com/office/powerpoint/2010/main" val="11397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2143" y="-160716"/>
            <a:ext cx="12424144" cy="697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 </a:t>
            </a:r>
            <a:endParaRPr lang="en-US" dirty="0">
              <a:solidFill>
                <a:schemeClr val="tx1"/>
              </a:solidFill>
            </a:endParaRPr>
          </a:p>
        </p:txBody>
      </p:sp>
      <p:sp>
        <p:nvSpPr>
          <p:cNvPr id="18" name="TextBox 17"/>
          <p:cNvSpPr txBox="1"/>
          <p:nvPr/>
        </p:nvSpPr>
        <p:spPr>
          <a:xfrm>
            <a:off x="1446028" y="0"/>
            <a:ext cx="8835655" cy="584775"/>
          </a:xfrm>
          <a:prstGeom prst="rect">
            <a:avLst/>
          </a:prstGeom>
          <a:solidFill>
            <a:srgbClr val="00B0F0"/>
          </a:solidFill>
        </p:spPr>
        <p:txBody>
          <a:bodyPr wrap="square" rtlCol="0">
            <a:spAutoFit/>
          </a:bodyPr>
          <a:lstStyle/>
          <a:p>
            <a:pPr algn="ctr"/>
            <a:r>
              <a:rPr lang="vi-VN" sz="3200" b="1" dirty="0">
                <a:solidFill>
                  <a:srgbClr val="FF0000"/>
                </a:solidFill>
                <a:latin typeface="Cambria" pitchFamily="18" charset="0"/>
              </a:rPr>
              <a:t>Nhóm thực phẩm chính và nước uống</a:t>
            </a:r>
            <a:endParaRPr lang="en-US" sz="3200" b="1" dirty="0">
              <a:solidFill>
                <a:srgbClr val="FFC000"/>
              </a:solidFill>
              <a:latin typeface="Cambria" pitchFamily="18" charset="0"/>
            </a:endParaRPr>
          </a:p>
        </p:txBody>
      </p:sp>
      <p:sp>
        <p:nvSpPr>
          <p:cNvPr id="19" name="Rectangle 18"/>
          <p:cNvSpPr/>
          <p:nvPr/>
        </p:nvSpPr>
        <p:spPr>
          <a:xfrm>
            <a:off x="2211572" y="538609"/>
            <a:ext cx="7325833"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平行四边形 1"/>
          <p:cNvSpPr/>
          <p:nvPr/>
        </p:nvSpPr>
        <p:spPr>
          <a:xfrm rot="20340000">
            <a:off x="5754808" y="2163082"/>
            <a:ext cx="6800549" cy="651825"/>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平行四边形 1"/>
          <p:cNvSpPr/>
          <p:nvPr/>
        </p:nvSpPr>
        <p:spPr>
          <a:xfrm rot="20340000" flipV="1">
            <a:off x="7021848" y="3046614"/>
            <a:ext cx="5246448" cy="6599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平行四边形 1"/>
          <p:cNvSpPr/>
          <p:nvPr/>
        </p:nvSpPr>
        <p:spPr>
          <a:xfrm rot="20340000">
            <a:off x="6672123" y="3363150"/>
            <a:ext cx="5674188" cy="190463"/>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平行四边形 1"/>
          <p:cNvSpPr/>
          <p:nvPr/>
        </p:nvSpPr>
        <p:spPr>
          <a:xfrm rot="20340000">
            <a:off x="7316557" y="3757119"/>
            <a:ext cx="4848486" cy="25440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 name="Hình ảnh 3">
            <a:extLst>
              <a:ext uri="{FF2B5EF4-FFF2-40B4-BE49-F238E27FC236}">
                <a16:creationId xmlns:a16="http://schemas.microsoft.com/office/drawing/2014/main" id="{408C7A52-D6E4-8B45-BCCB-687133EB6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7" y="1010882"/>
            <a:ext cx="3639577" cy="1885914"/>
          </a:xfrm>
          <a:prstGeom prst="rect">
            <a:avLst/>
          </a:prstGeom>
        </p:spPr>
      </p:pic>
      <p:pic>
        <p:nvPicPr>
          <p:cNvPr id="4" name="Hình ảnh 4">
            <a:extLst>
              <a:ext uri="{FF2B5EF4-FFF2-40B4-BE49-F238E27FC236}">
                <a16:creationId xmlns:a16="http://schemas.microsoft.com/office/drawing/2014/main" id="{949CE371-7FD5-0344-A587-0554ACBAD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960" y="965732"/>
            <a:ext cx="3847948" cy="1941767"/>
          </a:xfrm>
          <a:prstGeom prst="rect">
            <a:avLst/>
          </a:prstGeom>
        </p:spPr>
      </p:pic>
      <p:pic>
        <p:nvPicPr>
          <p:cNvPr id="5" name="Hình ảnh 5">
            <a:extLst>
              <a:ext uri="{FF2B5EF4-FFF2-40B4-BE49-F238E27FC236}">
                <a16:creationId xmlns:a16="http://schemas.microsoft.com/office/drawing/2014/main" id="{BCD53F6E-448B-DA47-A407-A5DC9AD98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196" y="1010881"/>
            <a:ext cx="2970129" cy="1832462"/>
          </a:xfrm>
          <a:prstGeom prst="rect">
            <a:avLst/>
          </a:prstGeom>
        </p:spPr>
      </p:pic>
      <p:sp>
        <p:nvSpPr>
          <p:cNvPr id="6" name="TextBox 17">
            <a:extLst>
              <a:ext uri="{FF2B5EF4-FFF2-40B4-BE49-F238E27FC236}">
                <a16:creationId xmlns:a16="http://schemas.microsoft.com/office/drawing/2014/main" id="{D2161827-90D5-BE42-99AD-68C17B474D0E}"/>
              </a:ext>
            </a:extLst>
          </p:cNvPr>
          <p:cNvSpPr txBox="1"/>
          <p:nvPr/>
        </p:nvSpPr>
        <p:spPr>
          <a:xfrm>
            <a:off x="297610" y="3040052"/>
            <a:ext cx="3225854" cy="646331"/>
          </a:xfrm>
          <a:prstGeom prst="rect">
            <a:avLst/>
          </a:prstGeom>
          <a:solidFill>
            <a:srgbClr val="00B0F0"/>
          </a:solidFill>
        </p:spPr>
        <p:txBody>
          <a:bodyPr wrap="square" rtlCol="0">
            <a:spAutoFit/>
          </a:bodyPr>
          <a:lstStyle/>
          <a:p>
            <a:pPr algn="ctr"/>
            <a:r>
              <a:rPr lang="vi-VN" i="1" dirty="0">
                <a:latin typeface="Cambria" pitchFamily="18" charset="0"/>
              </a:rPr>
              <a:t>1. Nhóm thực phẩm cung cấp chất bột đường </a:t>
            </a:r>
            <a:endParaRPr lang="en-US" i="1" dirty="0">
              <a:latin typeface="Cambria" pitchFamily="18" charset="0"/>
            </a:endParaRPr>
          </a:p>
        </p:txBody>
      </p:sp>
      <p:sp>
        <p:nvSpPr>
          <p:cNvPr id="7" name="TextBox 17">
            <a:extLst>
              <a:ext uri="{FF2B5EF4-FFF2-40B4-BE49-F238E27FC236}">
                <a16:creationId xmlns:a16="http://schemas.microsoft.com/office/drawing/2014/main" id="{6FA5FCFD-659F-1741-924D-A8C954789C03}"/>
              </a:ext>
            </a:extLst>
          </p:cNvPr>
          <p:cNvSpPr txBox="1"/>
          <p:nvPr/>
        </p:nvSpPr>
        <p:spPr>
          <a:xfrm>
            <a:off x="4689936" y="3061655"/>
            <a:ext cx="3225854" cy="646331"/>
          </a:xfrm>
          <a:prstGeom prst="rect">
            <a:avLst/>
          </a:prstGeom>
          <a:solidFill>
            <a:srgbClr val="00B0F0"/>
          </a:solidFill>
        </p:spPr>
        <p:txBody>
          <a:bodyPr wrap="square" rtlCol="0">
            <a:spAutoFit/>
          </a:bodyPr>
          <a:lstStyle/>
          <a:p>
            <a:pPr algn="ctr"/>
            <a:r>
              <a:rPr lang="vi-VN" i="1" dirty="0">
                <a:latin typeface="Cambria" pitchFamily="18" charset="0"/>
              </a:rPr>
              <a:t>2. Nhóm thực phẩm cung cấp chất đạm </a:t>
            </a:r>
            <a:endParaRPr lang="en-US" i="1" dirty="0">
              <a:latin typeface="Cambria" pitchFamily="18" charset="0"/>
            </a:endParaRPr>
          </a:p>
        </p:txBody>
      </p:sp>
      <p:sp>
        <p:nvSpPr>
          <p:cNvPr id="8" name="TextBox 17">
            <a:extLst>
              <a:ext uri="{FF2B5EF4-FFF2-40B4-BE49-F238E27FC236}">
                <a16:creationId xmlns:a16="http://schemas.microsoft.com/office/drawing/2014/main" id="{A6C95489-F08A-9B49-B1BD-C3947957D3C8}"/>
              </a:ext>
            </a:extLst>
          </p:cNvPr>
          <p:cNvSpPr txBox="1"/>
          <p:nvPr/>
        </p:nvSpPr>
        <p:spPr>
          <a:xfrm>
            <a:off x="8776900" y="3040053"/>
            <a:ext cx="2812128" cy="646331"/>
          </a:xfrm>
          <a:prstGeom prst="rect">
            <a:avLst/>
          </a:prstGeom>
          <a:solidFill>
            <a:srgbClr val="00B0F0"/>
          </a:solidFill>
        </p:spPr>
        <p:txBody>
          <a:bodyPr wrap="square" rtlCol="0">
            <a:spAutoFit/>
          </a:bodyPr>
          <a:lstStyle/>
          <a:p>
            <a:pPr algn="ctr"/>
            <a:r>
              <a:rPr lang="vi-VN" i="1" dirty="0">
                <a:latin typeface="Cambria" pitchFamily="18" charset="0"/>
              </a:rPr>
              <a:t>3. Nhóm thực phẩm cung cấp chất béo</a:t>
            </a:r>
            <a:endParaRPr lang="en-US" i="1" dirty="0">
              <a:latin typeface="Cambria" pitchFamily="18" charset="0"/>
            </a:endParaRPr>
          </a:p>
        </p:txBody>
      </p:sp>
      <p:pic>
        <p:nvPicPr>
          <p:cNvPr id="9" name="Hình ảnh 9">
            <a:extLst>
              <a:ext uri="{FF2B5EF4-FFF2-40B4-BE49-F238E27FC236}">
                <a16:creationId xmlns:a16="http://schemas.microsoft.com/office/drawing/2014/main" id="{FD6F9E44-630F-864A-B40F-2F61D07D8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29652" y="3766212"/>
            <a:ext cx="3639576" cy="2211261"/>
          </a:xfrm>
          <a:prstGeom prst="rect">
            <a:avLst/>
          </a:prstGeom>
        </p:spPr>
      </p:pic>
      <p:sp>
        <p:nvSpPr>
          <p:cNvPr id="10" name="TextBox 17">
            <a:extLst>
              <a:ext uri="{FF2B5EF4-FFF2-40B4-BE49-F238E27FC236}">
                <a16:creationId xmlns:a16="http://schemas.microsoft.com/office/drawing/2014/main" id="{923B1715-F821-3442-9CFC-0DB5ABE3D844}"/>
              </a:ext>
            </a:extLst>
          </p:cNvPr>
          <p:cNvSpPr txBox="1"/>
          <p:nvPr/>
        </p:nvSpPr>
        <p:spPr>
          <a:xfrm>
            <a:off x="1384416" y="6197024"/>
            <a:ext cx="4631776" cy="646331"/>
          </a:xfrm>
          <a:prstGeom prst="rect">
            <a:avLst/>
          </a:prstGeom>
          <a:solidFill>
            <a:srgbClr val="00B0F0"/>
          </a:solidFill>
        </p:spPr>
        <p:txBody>
          <a:bodyPr wrap="square" rtlCol="0">
            <a:spAutoFit/>
          </a:bodyPr>
          <a:lstStyle/>
          <a:p>
            <a:pPr algn="ctr"/>
            <a:r>
              <a:rPr lang="vi-VN" i="1" dirty="0">
                <a:latin typeface="Cambria" pitchFamily="18" charset="0"/>
              </a:rPr>
              <a:t>4. Nhóm thực phẩm cung cấp vitamin (Sinh tổ) và chất khoáng </a:t>
            </a:r>
            <a:endParaRPr lang="en-US" i="1" dirty="0">
              <a:latin typeface="Cambria" pitchFamily="18" charset="0"/>
            </a:endParaRPr>
          </a:p>
        </p:txBody>
      </p:sp>
      <p:pic>
        <p:nvPicPr>
          <p:cNvPr id="11" name="Hình ảnh 11">
            <a:extLst>
              <a:ext uri="{FF2B5EF4-FFF2-40B4-BE49-F238E27FC236}">
                <a16:creationId xmlns:a16="http://schemas.microsoft.com/office/drawing/2014/main" id="{3A91B364-A6E3-1E47-ACC3-AC7D858ED4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526" y="3707986"/>
            <a:ext cx="3847948" cy="2278621"/>
          </a:xfrm>
          <a:prstGeom prst="rect">
            <a:avLst/>
          </a:prstGeom>
        </p:spPr>
      </p:pic>
      <p:sp>
        <p:nvSpPr>
          <p:cNvPr id="12" name="TextBox 17">
            <a:extLst>
              <a:ext uri="{FF2B5EF4-FFF2-40B4-BE49-F238E27FC236}">
                <a16:creationId xmlns:a16="http://schemas.microsoft.com/office/drawing/2014/main" id="{5F2F2854-3D40-C544-B7C2-49092CD27218}"/>
              </a:ext>
            </a:extLst>
          </p:cNvPr>
          <p:cNvSpPr txBox="1"/>
          <p:nvPr/>
        </p:nvSpPr>
        <p:spPr>
          <a:xfrm>
            <a:off x="6280308" y="6178712"/>
            <a:ext cx="4631776" cy="646331"/>
          </a:xfrm>
          <a:prstGeom prst="rect">
            <a:avLst/>
          </a:prstGeom>
          <a:solidFill>
            <a:srgbClr val="00B0F0"/>
          </a:solidFill>
        </p:spPr>
        <p:txBody>
          <a:bodyPr wrap="square" rtlCol="0">
            <a:spAutoFit/>
          </a:bodyPr>
          <a:lstStyle/>
          <a:p>
            <a:pPr algn="ctr"/>
            <a:r>
              <a:rPr lang="vi-VN" i="1" dirty="0">
                <a:latin typeface="Cambria" pitchFamily="18" charset="0"/>
              </a:rPr>
              <a:t>5. Nước</a:t>
            </a:r>
          </a:p>
          <a:p>
            <a:pPr algn="ctr"/>
            <a:endParaRPr lang="en-US" i="1" dirty="0">
              <a:latin typeface="Cambria" pitchFamily="18" charset="0"/>
            </a:endParaRPr>
          </a:p>
        </p:txBody>
      </p:sp>
    </p:spTree>
    <p:extLst>
      <p:ext uri="{BB962C8B-B14F-4D97-AF65-F5344CB8AC3E}">
        <p14:creationId xmlns:p14="http://schemas.microsoft.com/office/powerpoint/2010/main" val="253649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5193" y="1337826"/>
            <a:ext cx="5600138" cy="969496"/>
          </a:xfrm>
          <a:prstGeom prst="rect">
            <a:avLst/>
          </a:prstGeom>
          <a:solidFill>
            <a:schemeClr val="accent2"/>
          </a:solidFill>
        </p:spPr>
        <p:txBody>
          <a:bodyPr wrap="square" rtlCol="0">
            <a:spAutoFit/>
          </a:bodyPr>
          <a:lstStyle/>
          <a:p>
            <a:pPr algn="ctr"/>
            <a:r>
              <a:rPr lang="vi-VN" sz="1900" b="1" dirty="0">
                <a:latin typeface="Cambria" pitchFamily="18" charset="0"/>
              </a:rPr>
              <a:t>1. Chất bột đường: </a:t>
            </a:r>
            <a:r>
              <a:rPr lang="vi-VN" sz="1900" b="1" i="1" dirty="0">
                <a:solidFill>
                  <a:schemeClr val="bg1"/>
                </a:solidFill>
                <a:latin typeface="Cambria" pitchFamily="18" charset="0"/>
              </a:rPr>
              <a:t>là nguồn cung cấp năng lượng chính trong quá trình tập luyện và thi đấu thể dục thể thao </a:t>
            </a:r>
            <a:endParaRPr lang="en-US" sz="1900" b="1" dirty="0">
              <a:latin typeface="Cambria" pitchFamily="18" charset="0"/>
            </a:endParaRPr>
          </a:p>
        </p:txBody>
      </p:sp>
      <p:sp>
        <p:nvSpPr>
          <p:cNvPr id="8" name="Right Triangle 7"/>
          <p:cNvSpPr/>
          <p:nvPr/>
        </p:nvSpPr>
        <p:spPr>
          <a:xfrm rot="5400000">
            <a:off x="-2377116" y="2355848"/>
            <a:ext cx="6668085" cy="1956391"/>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980427" flipH="1">
            <a:off x="947727" y="-113372"/>
            <a:ext cx="98272" cy="7129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16788"/>
            <a:ext cx="12192000" cy="13503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46892" y="80325"/>
            <a:ext cx="8910086" cy="1077218"/>
          </a:xfrm>
          <a:prstGeom prst="rect">
            <a:avLst/>
          </a:prstGeom>
          <a:noFill/>
        </p:spPr>
        <p:txBody>
          <a:bodyPr wrap="square" rtlCol="0">
            <a:spAutoFit/>
          </a:bodyPr>
          <a:lstStyle/>
          <a:p>
            <a:pPr algn="ctr"/>
            <a:r>
              <a:rPr lang="vi-VN" sz="3200" dirty="0">
                <a:solidFill>
                  <a:srgbClr val="C00000"/>
                </a:solidFill>
                <a:latin typeface="Cambria" pitchFamily="18" charset="0"/>
              </a:rPr>
              <a:t>SỬ ẢNH HƯỞNG CỦA CÁC YẾU TỐ DINH DƯỠNG TRONG TẬP LUYỆN THỂ DỤC THỂ THAO</a:t>
            </a:r>
            <a:endParaRPr lang="en-US" sz="3200" dirty="0">
              <a:solidFill>
                <a:srgbClr val="C00000"/>
              </a:solidFill>
              <a:latin typeface="Cambria" pitchFamily="18" charset="0"/>
            </a:endParaRPr>
          </a:p>
        </p:txBody>
      </p:sp>
      <p:pic>
        <p:nvPicPr>
          <p:cNvPr id="2" name="Picture 1">
            <a:extLst>
              <a:ext uri="{FF2B5EF4-FFF2-40B4-BE49-F238E27FC236}">
                <a16:creationId xmlns:a16="http://schemas.microsoft.com/office/drawing/2014/main" id="{5E893AC4-E4D9-4AAC-8BA9-9EFF0F843885}"/>
              </a:ext>
            </a:extLst>
          </p:cNvPr>
          <p:cNvPicPr>
            <a:picLocks noChangeAspect="1"/>
          </p:cNvPicPr>
          <p:nvPr/>
        </p:nvPicPr>
        <p:blipFill>
          <a:blip r:embed="rId2"/>
          <a:stretch>
            <a:fillRect/>
          </a:stretch>
        </p:blipFill>
        <p:spPr>
          <a:xfrm>
            <a:off x="7397447" y="4251592"/>
            <a:ext cx="4266943" cy="2416493"/>
          </a:xfrm>
          <a:prstGeom prst="ellipse">
            <a:avLst/>
          </a:prstGeom>
        </p:spPr>
      </p:pic>
      <p:pic>
        <p:nvPicPr>
          <p:cNvPr id="3" name="Picture 2">
            <a:extLst>
              <a:ext uri="{FF2B5EF4-FFF2-40B4-BE49-F238E27FC236}">
                <a16:creationId xmlns:a16="http://schemas.microsoft.com/office/drawing/2014/main" id="{7131236F-A75C-41CB-BBF5-3EACF766BD25}"/>
              </a:ext>
            </a:extLst>
          </p:cNvPr>
          <p:cNvPicPr>
            <a:picLocks noChangeAspect="1"/>
          </p:cNvPicPr>
          <p:nvPr/>
        </p:nvPicPr>
        <p:blipFill>
          <a:blip r:embed="rId3"/>
          <a:stretch>
            <a:fillRect/>
          </a:stretch>
        </p:blipFill>
        <p:spPr>
          <a:xfrm>
            <a:off x="7507795" y="1462006"/>
            <a:ext cx="4046248" cy="2690755"/>
          </a:xfrm>
          <a:prstGeom prst="ellipse">
            <a:avLst/>
          </a:prstGeom>
        </p:spPr>
      </p:pic>
      <p:sp>
        <p:nvSpPr>
          <p:cNvPr id="4" name="TextBox 5">
            <a:extLst>
              <a:ext uri="{FF2B5EF4-FFF2-40B4-BE49-F238E27FC236}">
                <a16:creationId xmlns:a16="http://schemas.microsoft.com/office/drawing/2014/main" id="{882A1FD5-EFF1-734E-BA03-18836FFD7E0A}"/>
              </a:ext>
            </a:extLst>
          </p:cNvPr>
          <p:cNvSpPr txBox="1"/>
          <p:nvPr/>
        </p:nvSpPr>
        <p:spPr>
          <a:xfrm>
            <a:off x="1351654" y="2406048"/>
            <a:ext cx="5823677" cy="969496"/>
          </a:xfrm>
          <a:prstGeom prst="rect">
            <a:avLst/>
          </a:prstGeom>
          <a:solidFill>
            <a:schemeClr val="accent2"/>
          </a:solidFill>
        </p:spPr>
        <p:txBody>
          <a:bodyPr wrap="square" rtlCol="0">
            <a:spAutoFit/>
          </a:bodyPr>
          <a:lstStyle/>
          <a:p>
            <a:pPr algn="ctr"/>
            <a:r>
              <a:rPr lang="vi-VN" sz="1900" b="1" dirty="0">
                <a:latin typeface="Cambria" pitchFamily="18" charset="0"/>
              </a:rPr>
              <a:t>2. Chất đạm: </a:t>
            </a:r>
            <a:r>
              <a:rPr lang="vi-VN" sz="1900" b="1" i="1" dirty="0">
                <a:solidFill>
                  <a:schemeClr val="bg1"/>
                </a:solidFill>
                <a:latin typeface="Cambria" pitchFamily="18" charset="0"/>
              </a:rPr>
              <a:t>là thành phần chủ yếu để phát triển cơ, tham gia điều hòa cơ thể và cung cấp năng lượng cho hoạt động hàng ngày </a:t>
            </a:r>
            <a:endParaRPr lang="en-US" sz="1900" b="1" dirty="0">
              <a:latin typeface="Cambria" pitchFamily="18" charset="0"/>
            </a:endParaRPr>
          </a:p>
        </p:txBody>
      </p:sp>
      <p:sp>
        <p:nvSpPr>
          <p:cNvPr id="7" name="TextBox 5">
            <a:extLst>
              <a:ext uri="{FF2B5EF4-FFF2-40B4-BE49-F238E27FC236}">
                <a16:creationId xmlns:a16="http://schemas.microsoft.com/office/drawing/2014/main" id="{A6D06AEF-7E04-1048-B7AE-BA9F7A8B8BC4}"/>
              </a:ext>
            </a:extLst>
          </p:cNvPr>
          <p:cNvSpPr txBox="1"/>
          <p:nvPr/>
        </p:nvSpPr>
        <p:spPr>
          <a:xfrm>
            <a:off x="1024812" y="3471751"/>
            <a:ext cx="6150519" cy="969496"/>
          </a:xfrm>
          <a:prstGeom prst="rect">
            <a:avLst/>
          </a:prstGeom>
          <a:solidFill>
            <a:schemeClr val="accent2"/>
          </a:solidFill>
        </p:spPr>
        <p:txBody>
          <a:bodyPr wrap="square" rtlCol="0">
            <a:spAutoFit/>
          </a:bodyPr>
          <a:lstStyle/>
          <a:p>
            <a:pPr algn="ctr"/>
            <a:r>
              <a:rPr lang="vi-VN" sz="1900" b="1" dirty="0">
                <a:latin typeface="Cambria" pitchFamily="18" charset="0"/>
              </a:rPr>
              <a:t>3. Chất béo: </a:t>
            </a:r>
            <a:r>
              <a:rPr lang="vi-VN" sz="1900" b="1" i="1" dirty="0">
                <a:solidFill>
                  <a:schemeClr val="bg1"/>
                </a:solidFill>
                <a:latin typeface="Cambria" pitchFamily="18" charset="0"/>
              </a:rPr>
              <a:t>có vai trò tham gia vào cấu trúc cơ thể, hỗ trợ phát triển hệ miễn dịch… Cung cấp năng lượng lớn trong tập luyện thể dục thể thao</a:t>
            </a:r>
            <a:endParaRPr lang="en-US" sz="1900" b="1" dirty="0">
              <a:latin typeface="Cambria" pitchFamily="18" charset="0"/>
            </a:endParaRPr>
          </a:p>
        </p:txBody>
      </p:sp>
      <p:sp>
        <p:nvSpPr>
          <p:cNvPr id="10" name="TextBox 5">
            <a:extLst>
              <a:ext uri="{FF2B5EF4-FFF2-40B4-BE49-F238E27FC236}">
                <a16:creationId xmlns:a16="http://schemas.microsoft.com/office/drawing/2014/main" id="{56D74566-333B-9F4A-A394-0BA763C0C76B}"/>
              </a:ext>
            </a:extLst>
          </p:cNvPr>
          <p:cNvSpPr txBox="1"/>
          <p:nvPr/>
        </p:nvSpPr>
        <p:spPr>
          <a:xfrm>
            <a:off x="710868" y="4585170"/>
            <a:ext cx="6464463" cy="969496"/>
          </a:xfrm>
          <a:prstGeom prst="rect">
            <a:avLst/>
          </a:prstGeom>
          <a:solidFill>
            <a:schemeClr val="accent2"/>
          </a:solidFill>
        </p:spPr>
        <p:txBody>
          <a:bodyPr wrap="square" rtlCol="0">
            <a:spAutoFit/>
          </a:bodyPr>
          <a:lstStyle/>
          <a:p>
            <a:pPr algn="ctr"/>
            <a:r>
              <a:rPr lang="vi-VN" sz="1900" b="1" dirty="0">
                <a:latin typeface="Cambria" pitchFamily="18" charset="0"/>
              </a:rPr>
              <a:t>4. Vitamin và khoáng chất: </a:t>
            </a:r>
            <a:r>
              <a:rPr lang="vi-VN" sz="1900" b="1" i="1" dirty="0">
                <a:solidFill>
                  <a:schemeClr val="bg1"/>
                </a:solidFill>
                <a:latin typeface="Cambria" pitchFamily="18" charset="0"/>
              </a:rPr>
              <a:t>là chất thiết yếu tham gia cấu tạo tế bào, giúp chuyển hóa các chất sinh năng lượng, tăng cường hệ miễn dịch và nâng cao sức khỏe</a:t>
            </a:r>
            <a:endParaRPr lang="en-US" sz="1900" b="1" dirty="0">
              <a:latin typeface="Cambria" pitchFamily="18" charset="0"/>
            </a:endParaRPr>
          </a:p>
        </p:txBody>
      </p:sp>
      <p:sp>
        <p:nvSpPr>
          <p:cNvPr id="21" name="TextBox 5">
            <a:extLst>
              <a:ext uri="{FF2B5EF4-FFF2-40B4-BE49-F238E27FC236}">
                <a16:creationId xmlns:a16="http://schemas.microsoft.com/office/drawing/2014/main" id="{0DC061DF-5A17-5149-B8AA-ECB3C98CD8EF}"/>
              </a:ext>
            </a:extLst>
          </p:cNvPr>
          <p:cNvSpPr txBox="1"/>
          <p:nvPr/>
        </p:nvSpPr>
        <p:spPr>
          <a:xfrm>
            <a:off x="358828" y="5698589"/>
            <a:ext cx="6816503" cy="969496"/>
          </a:xfrm>
          <a:prstGeom prst="rect">
            <a:avLst/>
          </a:prstGeom>
          <a:solidFill>
            <a:schemeClr val="accent2"/>
          </a:solidFill>
        </p:spPr>
        <p:txBody>
          <a:bodyPr wrap="square" rtlCol="0">
            <a:spAutoFit/>
          </a:bodyPr>
          <a:lstStyle/>
          <a:p>
            <a:pPr algn="ctr"/>
            <a:r>
              <a:rPr lang="vi-VN" sz="1900" b="1" dirty="0">
                <a:latin typeface="Cambria" pitchFamily="18" charset="0"/>
              </a:rPr>
              <a:t>5. Nước : </a:t>
            </a:r>
            <a:r>
              <a:rPr lang="vi-VN" sz="1900" b="1" i="1" dirty="0">
                <a:solidFill>
                  <a:schemeClr val="bg1"/>
                </a:solidFill>
                <a:latin typeface="Cambria" pitchFamily="18" charset="0"/>
              </a:rPr>
              <a:t>Có vài trò quan trọng, chiếm khoảng 70% trọng lượng cơ thể, giúp điều hòa thân nhiệt, vận chuyển các chất dinh dưỡng, chuyển hóa năng lượng và đào thải các độc tố</a:t>
            </a:r>
            <a:endParaRPr lang="en-US" sz="1900" b="1" dirty="0">
              <a:latin typeface="Cambria" pitchFamily="18" charset="0"/>
            </a:endParaRPr>
          </a:p>
        </p:txBody>
      </p:sp>
    </p:spTree>
    <p:extLst>
      <p:ext uri="{BB962C8B-B14F-4D97-AF65-F5344CB8AC3E}">
        <p14:creationId xmlns:p14="http://schemas.microsoft.com/office/powerpoint/2010/main" val="277084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994" y="-842838"/>
            <a:ext cx="12987082" cy="86964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Oval 8"/>
          <p:cNvSpPr/>
          <p:nvPr/>
        </p:nvSpPr>
        <p:spPr>
          <a:xfrm>
            <a:off x="1417523" y="48070"/>
            <a:ext cx="4210292" cy="1888431"/>
          </a:xfrm>
          <a:prstGeom prst="ellipse">
            <a:avLst/>
          </a:prstGeom>
          <a:solidFill>
            <a:srgbClr val="4BB4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1. Ăn cân đối tỉ lệ giữa đạm động vật và đạm thực vật </a:t>
            </a:r>
            <a:endParaRPr lang="en-US" b="1" dirty="0">
              <a:solidFill>
                <a:schemeClr val="tx1"/>
              </a:solidFill>
            </a:endParaRPr>
          </a:p>
        </p:txBody>
      </p:sp>
      <p:sp>
        <p:nvSpPr>
          <p:cNvPr id="2" name="Oval 8">
            <a:extLst>
              <a:ext uri="{FF2B5EF4-FFF2-40B4-BE49-F238E27FC236}">
                <a16:creationId xmlns:a16="http://schemas.microsoft.com/office/drawing/2014/main" id="{54F37122-C42A-EA47-A317-45AF12F07D2B}"/>
              </a:ext>
            </a:extLst>
          </p:cNvPr>
          <p:cNvSpPr/>
          <p:nvPr/>
        </p:nvSpPr>
        <p:spPr>
          <a:xfrm>
            <a:off x="414548" y="2247442"/>
            <a:ext cx="3805391" cy="209521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Cambria" pitchFamily="18" charset="0"/>
                <a:cs typeface="Arial" pitchFamily="34" charset="0"/>
              </a:rPr>
              <a:t>2. Ăn cân đối tỉ lệ giữa dầu và mỡ </a:t>
            </a:r>
            <a:r>
              <a:rPr lang="vi-VN" sz="1800" dirty="0">
                <a:latin typeface="Cambria" pitchFamily="18" charset="0"/>
                <a:cs typeface="Arial" pitchFamily="34" charset="0"/>
              </a:rPr>
              <a:t> </a:t>
            </a:r>
            <a:endParaRPr lang="en-US" dirty="0"/>
          </a:p>
        </p:txBody>
      </p:sp>
      <p:sp>
        <p:nvSpPr>
          <p:cNvPr id="8" name="Oval 8">
            <a:extLst>
              <a:ext uri="{FF2B5EF4-FFF2-40B4-BE49-F238E27FC236}">
                <a16:creationId xmlns:a16="http://schemas.microsoft.com/office/drawing/2014/main" id="{935E13F9-4D55-494D-A198-903BA5484D6B}"/>
              </a:ext>
            </a:extLst>
          </p:cNvPr>
          <p:cNvSpPr/>
          <p:nvPr/>
        </p:nvSpPr>
        <p:spPr>
          <a:xfrm>
            <a:off x="1057110" y="4948412"/>
            <a:ext cx="4210292" cy="2040562"/>
          </a:xfrm>
          <a:prstGeom prst="ellipse">
            <a:avLst/>
          </a:prstGeom>
          <a:solidFill>
            <a:srgbClr val="9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3. Ăn đủ chất bột đường </a:t>
            </a:r>
            <a:endParaRPr lang="en-US" b="1" dirty="0">
              <a:solidFill>
                <a:schemeClr val="tx1"/>
              </a:solidFill>
            </a:endParaRPr>
          </a:p>
        </p:txBody>
      </p:sp>
      <p:sp>
        <p:nvSpPr>
          <p:cNvPr id="13" name="Hình Bầu dục 12">
            <a:extLst>
              <a:ext uri="{FF2B5EF4-FFF2-40B4-BE49-F238E27FC236}">
                <a16:creationId xmlns:a16="http://schemas.microsoft.com/office/drawing/2014/main" id="{32C0040E-B89A-4640-93EB-C7EEFA8EEE31}"/>
              </a:ext>
            </a:extLst>
          </p:cNvPr>
          <p:cNvSpPr/>
          <p:nvPr/>
        </p:nvSpPr>
        <p:spPr>
          <a:xfrm>
            <a:off x="4032476" y="1739138"/>
            <a:ext cx="3650142" cy="35325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500" b="1" i="1" dirty="0"/>
              <a:t>DINH DƯỠNG HỢP LÝ </a:t>
            </a:r>
          </a:p>
        </p:txBody>
      </p:sp>
      <p:sp>
        <p:nvSpPr>
          <p:cNvPr id="15" name="Oval 8">
            <a:extLst>
              <a:ext uri="{FF2B5EF4-FFF2-40B4-BE49-F238E27FC236}">
                <a16:creationId xmlns:a16="http://schemas.microsoft.com/office/drawing/2014/main" id="{61660A71-CAC8-0149-8F66-7FB5B8C42D7D}"/>
              </a:ext>
            </a:extLst>
          </p:cNvPr>
          <p:cNvSpPr/>
          <p:nvPr/>
        </p:nvSpPr>
        <p:spPr>
          <a:xfrm>
            <a:off x="5857547" y="129054"/>
            <a:ext cx="3606869" cy="1888431"/>
          </a:xfrm>
          <a:prstGeom prst="ellipse">
            <a:avLst/>
          </a:prstGeom>
          <a:solidFill>
            <a:srgbClr val="8497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4. Ăn nhiều rau tươi, hoa quả</a:t>
            </a:r>
            <a:endParaRPr lang="en-US" b="1" dirty="0">
              <a:solidFill>
                <a:schemeClr val="tx1"/>
              </a:solidFill>
            </a:endParaRPr>
          </a:p>
        </p:txBody>
      </p:sp>
      <p:sp>
        <p:nvSpPr>
          <p:cNvPr id="17" name="Oval 8">
            <a:extLst>
              <a:ext uri="{FF2B5EF4-FFF2-40B4-BE49-F238E27FC236}">
                <a16:creationId xmlns:a16="http://schemas.microsoft.com/office/drawing/2014/main" id="{98BA130C-5C81-9F4B-9139-9A342543E310}"/>
              </a:ext>
            </a:extLst>
          </p:cNvPr>
          <p:cNvSpPr/>
          <p:nvPr/>
        </p:nvSpPr>
        <p:spPr>
          <a:xfrm>
            <a:off x="7783304" y="2220929"/>
            <a:ext cx="3994148" cy="1947425"/>
          </a:xfrm>
          <a:prstGeom prst="ellipse">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5. Uống đủ nước (1,5 đến 2 lít nước mỗi ngày). Có thể uống thêm nước khi tập luyện thể dục thể thao hoặc khi thấy khát</a:t>
            </a:r>
            <a:endParaRPr lang="en-US" b="1" dirty="0">
              <a:solidFill>
                <a:schemeClr val="tx1"/>
              </a:solidFill>
            </a:endParaRPr>
          </a:p>
        </p:txBody>
      </p:sp>
      <p:sp>
        <p:nvSpPr>
          <p:cNvPr id="19" name="Oval 8">
            <a:extLst>
              <a:ext uri="{FF2B5EF4-FFF2-40B4-BE49-F238E27FC236}">
                <a16:creationId xmlns:a16="http://schemas.microsoft.com/office/drawing/2014/main" id="{30E54AF8-F7B9-4C43-996D-F982A3720C85}"/>
              </a:ext>
            </a:extLst>
          </p:cNvPr>
          <p:cNvSpPr/>
          <p:nvPr/>
        </p:nvSpPr>
        <p:spPr>
          <a:xfrm>
            <a:off x="6502327" y="4610558"/>
            <a:ext cx="4059772" cy="2040561"/>
          </a:xfrm>
          <a:prstGeom prst="ellipse">
            <a:avLst/>
          </a:prstGeom>
          <a:solidFill>
            <a:srgbClr val="86B1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6. Nên uống từng ngụm và uống nước ấm </a:t>
            </a:r>
            <a:endParaRPr lang="en-US" b="1" dirty="0">
              <a:solidFill>
                <a:schemeClr val="tx1"/>
              </a:solidFill>
            </a:endParaRPr>
          </a:p>
        </p:txBody>
      </p:sp>
    </p:spTree>
    <p:extLst>
      <p:ext uri="{BB962C8B-B14F-4D97-AF65-F5344CB8AC3E}">
        <p14:creationId xmlns:p14="http://schemas.microsoft.com/office/powerpoint/2010/main" val="29788786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1293</TotalTime>
  <Words>496</Words>
  <Application>Microsoft Office PowerPoint</Application>
  <PresentationFormat>Màn hình rộng</PresentationFormat>
  <Paragraphs>49</Paragraphs>
  <Slides>10</Slides>
  <Notes>2</Notes>
  <HiddenSlides>0</HiddenSlides>
  <MMClips>1</MMClips>
  <ScaleCrop>false</ScaleCrop>
  <HeadingPairs>
    <vt:vector size="4" baseType="variant">
      <vt:variant>
        <vt:lpstr>Chủ đề</vt:lpstr>
      </vt:variant>
      <vt:variant>
        <vt:i4>1</vt:i4>
      </vt:variant>
      <vt:variant>
        <vt:lpstr>Tiêu đề Bản chiếu</vt:lpstr>
      </vt:variant>
      <vt:variant>
        <vt:i4>10</vt:i4>
      </vt:variant>
    </vt:vector>
  </HeadingPairs>
  <TitlesOfParts>
    <vt:vector size="11" baseType="lpstr">
      <vt:lpstr>Office 主题​​</vt:lpstr>
      <vt:lpstr>Bản trình bày PowerPoint</vt:lpstr>
      <vt:lpstr>“là hoạt động thể chất nói chung cả trong nhà và ngoài trời với nhiều bộ môn, bài tập. Mục đích là tăng cường hoạt động cơ thể, kích thích hoạt động các nhóm cơ và cả những bộ phận cơ quan bên trong cơ thể.”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lua pham</cp:lastModifiedBy>
  <cp:revision>130</cp:revision>
  <dcterms:created xsi:type="dcterms:W3CDTF">2017-05-02T03:41:08Z</dcterms:created>
  <dcterms:modified xsi:type="dcterms:W3CDTF">2021-09-06T05:49:34Z</dcterms:modified>
</cp:coreProperties>
</file>