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3" r:id="rId2"/>
  </p:sldMasterIdLst>
  <p:notesMasterIdLst>
    <p:notesMasterId r:id="rId27"/>
  </p:notesMasterIdLst>
  <p:sldIdLst>
    <p:sldId id="256" r:id="rId3"/>
    <p:sldId id="272" r:id="rId4"/>
    <p:sldId id="333" r:id="rId5"/>
    <p:sldId id="310" r:id="rId6"/>
    <p:sldId id="274" r:id="rId7"/>
    <p:sldId id="306" r:id="rId8"/>
    <p:sldId id="335" r:id="rId9"/>
    <p:sldId id="332" r:id="rId10"/>
    <p:sldId id="337" r:id="rId11"/>
    <p:sldId id="308" r:id="rId12"/>
    <p:sldId id="277" r:id="rId13"/>
    <p:sldId id="280" r:id="rId14"/>
    <p:sldId id="309" r:id="rId15"/>
    <p:sldId id="338" r:id="rId16"/>
    <p:sldId id="302" r:id="rId17"/>
    <p:sldId id="303" r:id="rId18"/>
    <p:sldId id="339" r:id="rId19"/>
    <p:sldId id="340" r:id="rId20"/>
    <p:sldId id="341" r:id="rId21"/>
    <p:sldId id="342" r:id="rId22"/>
    <p:sldId id="343" r:id="rId23"/>
    <p:sldId id="344" r:id="rId24"/>
    <p:sldId id="294" r:id="rId25"/>
    <p:sldId id="305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3333FF"/>
    <a:srgbClr val="FF0000"/>
    <a:srgbClr val="FF9999"/>
    <a:srgbClr val="FF9900"/>
    <a:srgbClr val="00CC66"/>
    <a:srgbClr val="0066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660"/>
  </p:normalViewPr>
  <p:slideViewPr>
    <p:cSldViewPr>
      <p:cViewPr varScale="1">
        <p:scale>
          <a:sx n="83" d="100"/>
          <a:sy n="83" d="100"/>
        </p:scale>
        <p:origin x="165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80A7C6C-256D-4BBF-BFD6-ADC1D01E195E}" type="datetimeFigureOut">
              <a:rPr lang="en-US"/>
              <a:pPr>
                <a:defRPr/>
              </a:pPr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4604630-7B81-463E-88F5-A0E659987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82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1BDE59-76C0-467F-9FF4-3A76A1D1C4F5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84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3A499-C3C3-493C-8D00-2348029E6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72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DE870-02F5-4D97-9C43-F8B3F6B11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0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23BDD-38B6-4FB3-A439-CC2EBE855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30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BBE65-0AFD-49FF-9F88-E42F9F43D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CCEB0B-5C2B-4985-9DBB-1279ABFAD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4BD77-0CAD-4130-8B93-256F1E04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42D6C-E51E-400C-AA40-EDB516EA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31C3C-4C8F-41AA-9C20-1006C89C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11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F5800-EBB5-486D-B83E-CAEBF448D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383F3-2651-4446-B951-831F637A6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C1053-5092-4C87-AE76-26E44448A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526FD-EC2B-4921-8425-C9FCE7831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081A9-3930-49FF-8CC6-991D40712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9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ADD8E-D224-4DE2-81BE-572573EE1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97E51-7356-48E8-9E32-C9567FC45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E13E7-CC34-4E22-92B0-069602C6F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3056B-0404-444B-94BA-5BB0FE004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4E9C8-F097-4E2A-9BCB-36829D583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07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95962-3D0B-49CA-A28E-C5AE3DFE7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BE534-F02F-47F8-8778-9D644828FF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CE0027-6276-449C-942B-208ADE22A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CE7A64-6B50-4DC7-947E-557100AD1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223D8-5CAA-4E35-89BF-5A3CD21E1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458996-7229-429B-A6CE-BE17CB9F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17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1F8D4-D623-4A59-9DF4-AAB6E2AA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65FC20-D36E-4AFD-9825-219E70133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BAB111-0435-475E-88E6-3E0178923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0CEA08-CE03-474B-AF15-71A0C9DCE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AE6BF1-BB1C-4A7D-89DA-40A4CB256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EEE6D7-23BA-4566-9C47-684520207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853DD9-79E6-48DC-8B28-968EE9B56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1DC08B-A59E-41C5-880A-85321B0F6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37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2531B-2D7B-4B2E-AFCE-546E02697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87F8AA-E2BC-4F41-BC36-BDE2809BA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E3CCDA-11AD-42F3-B2EC-EA1446992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F38946-E5BE-4132-8E91-7611EEE4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03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C7865C-7CD8-4CF2-AA4B-BCCEAA3E5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57311A-5A30-46E3-9B19-D8521097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9B45F-73A2-4965-AADC-EC8AD955F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00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553D2-8C05-45DB-8944-6EF6005B4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1CD44-2425-4614-B999-DB15560C9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C96359-D358-4D50-BB4A-602D9E8AF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FAA4FA-2E1A-41DD-825C-C45D23BC4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C1EDD-8867-456D-A635-E66CBF610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B70051-C73B-4835-8A14-7134BC558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88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AAF21-CA73-4830-AF61-DE712551F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6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1C5C4-FB3C-4E2C-AC51-69719B9F7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6A8B51-2C77-4E49-A1F2-8660B88C62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89E224-29DB-4C15-A42D-4BB5BA759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569254-03F5-4713-86AD-97B3809CF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36C4F-1962-42A6-9AED-079A774AA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5055F9-66ED-42C9-A124-0CAC51E0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21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7A7ED-AD03-4065-ABEE-0D68ADA2C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06966B-2D93-41D6-A8D6-E3161000C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3AC07-5F2C-4C42-863F-EEC730BDB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1ABDB-3014-4D98-95C4-7FBBC9FB1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B60E9-8BDC-4E57-82AD-7BAEA8F4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99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3051C5-2483-40AF-9E66-42BCA6D483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68754F-3A84-4F14-8883-B337F1D87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24DFA-1A4B-47CE-B88C-043632E33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4D7E7-842A-474A-87E3-09DFD0CAC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A17B7-8B32-44F8-9E72-A183B8CB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7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CE4B4-E65E-4485-BD28-4EDB5DFA0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0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ECE0B-2011-442A-A705-EC9363946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4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3DF9A-9EA0-400C-B96E-95E7839AE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20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C28B8-0C92-4B48-94E7-5A3C27D25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44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7E074-AEA7-437C-889F-5D9D04A3A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38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741DD-10B0-448A-A75B-2F988E8D1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62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11529-CB96-4473-A48A-95DD5E7E4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5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E8FEDFB-86EB-4489-8BAA-862BF1084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DC272B-3536-47CE-994A-5B19AD492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1E981-BEF4-4C8F-90B2-26CB7AFE6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57397-CB9E-4662-96D9-FD119D7CE9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84DDC-8072-4F54-B49D-381C210D9DC7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1F450-799D-4100-95DE-3F058AE8D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81300-0B6C-402D-B180-A44A143C9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4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.gif"/><Relationship Id="rId4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1568450" y="2691423"/>
            <a:ext cx="6858000" cy="2182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 </a:t>
            </a:r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DÀI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201863" y="1460500"/>
            <a:ext cx="4978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17653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3990975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  <p:bldP spid="205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893763" y="1463675"/>
            <a:ext cx="81089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chính thức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(metre),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8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560513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925513" y="2477941"/>
            <a:ext cx="807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512866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893763" y="3016103"/>
            <a:ext cx="6718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(GHĐ)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893763" y="3873353"/>
            <a:ext cx="670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(ĐCNN)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3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6" y="3125641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1" y="3759053"/>
            <a:ext cx="5762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0">
            <a:extLst>
              <a:ext uri="{FF2B5EF4-FFF2-40B4-BE49-F238E27FC236}">
                <a16:creationId xmlns:a16="http://schemas.microsoft.com/office/drawing/2014/main" id="{C7205D3A-3BC5-415F-8FD0-B9C7FFDDD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81F0CD-ECA3-4D1B-9209-D2A3CE548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3" y="247650"/>
            <a:ext cx="678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1342C5AA-A0C3-4411-AFC6-F7DE29B9A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977900"/>
            <a:ext cx="509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dụng cụ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5FF924B5-C41D-4236-86C0-EFD9B0BAA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6" descr="book9">
            <a:extLst>
              <a:ext uri="{FF2B5EF4-FFF2-40B4-BE49-F238E27FC236}">
                <a16:creationId xmlns:a16="http://schemas.microsoft.com/office/drawing/2014/main" id="{C970A847-F90E-4837-A8D2-B99BC257C6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book9">
            <a:extLst>
              <a:ext uri="{FF2B5EF4-FFF2-40B4-BE49-F238E27FC236}">
                <a16:creationId xmlns:a16="http://schemas.microsoft.com/office/drawing/2014/main" id="{B33BD56B-3E9B-46E5-A065-E529CB7A54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160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81013" y="53022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GHĐ và ĐCNN của thước sau:</a:t>
            </a:r>
          </a:p>
        </p:txBody>
      </p:sp>
      <p:pic>
        <p:nvPicPr>
          <p:cNvPr id="26629" name="Picture 5" descr="ruler_0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705643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219200" y="4572000"/>
            <a:ext cx="6781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GHĐ là…………….</a:t>
            </a:r>
          </a:p>
          <a:p>
            <a:pPr eaLnBrk="1" hangingPunct="1"/>
            <a:r>
              <a:rPr 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ĐCNN là………………..</a:t>
            </a:r>
            <a:endParaRPr lang="en-US" sz="240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590800" y="4476750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cm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590800" y="48006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30" grpId="0"/>
      <p:bldP spid="26631" grpId="0"/>
      <p:bldP spid="266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92138" y="6477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GHĐ và ĐCNN của thước sau:</a:t>
            </a:r>
          </a:p>
        </p:txBody>
      </p:sp>
      <p:pic>
        <p:nvPicPr>
          <p:cNvPr id="29701" name="Picture 5" descr="ruler_0_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41957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ruler_10_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40227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981200" y="4191000"/>
            <a:ext cx="4953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GHĐ là…………….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ĐCNN là………………..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352800" y="40386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cm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505200" y="44958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4" grpId="0"/>
      <p:bldP spid="29705" grpId="0"/>
      <p:bldP spid="297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2"/>
          <p:cNvSpPr txBox="1">
            <a:spLocks noChangeArrowheads="1"/>
          </p:cNvSpPr>
          <p:nvPr/>
        </p:nvSpPr>
        <p:spPr bwMode="auto">
          <a:xfrm>
            <a:off x="668118" y="1351787"/>
            <a:ext cx="450373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0" name="Text Box 4"/>
          <p:cNvSpPr txBox="1">
            <a:spLocks noChangeArrowheads="1"/>
          </p:cNvSpPr>
          <p:nvPr/>
        </p:nvSpPr>
        <p:spPr bwMode="auto">
          <a:xfrm>
            <a:off x="765890" y="1866538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21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B641FB-51B5-4E2A-A0DC-36041102A4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7" t="47945" r="36080" b="17425"/>
          <a:stretch/>
        </p:blipFill>
        <p:spPr>
          <a:xfrm>
            <a:off x="390451" y="3312303"/>
            <a:ext cx="8486263" cy="3496522"/>
          </a:xfrm>
          <a:prstGeom prst="rect">
            <a:avLst/>
          </a:prstGeom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75FBD462-6CE4-455C-8309-AFA850681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372" y="2348901"/>
            <a:ext cx="873925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4.3 </a:t>
            </a:r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9" name="Picture 45" descr="dau hoi">
            <a:hlinkClick r:id="rId4" action="ppaction://hlinksldjump"/>
            <a:extLst>
              <a:ext uri="{FF2B5EF4-FFF2-40B4-BE49-F238E27FC236}">
                <a16:creationId xmlns:a16="http://schemas.microsoft.com/office/drawing/2014/main" id="{4A68779F-8082-4602-B591-355BBD6ADF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19" y="2348901"/>
            <a:ext cx="4572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2B75C2F-9933-44A5-B8C8-4168A6352D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7" t="47945" r="59626" b="20900"/>
          <a:stretch/>
        </p:blipFill>
        <p:spPr>
          <a:xfrm>
            <a:off x="3886200" y="3167297"/>
            <a:ext cx="4724400" cy="3490411"/>
          </a:xfrm>
          <a:prstGeom prst="rect">
            <a:avLst/>
          </a:prstGeom>
        </p:spPr>
      </p:pic>
      <p:sp>
        <p:nvSpPr>
          <p:cNvPr id="23" name="Text Box 10">
            <a:extLst>
              <a:ext uri="{FF2B5EF4-FFF2-40B4-BE49-F238E27FC236}">
                <a16:creationId xmlns:a16="http://schemas.microsoft.com/office/drawing/2014/main" id="{CE307F01-DEF8-4D81-8F5D-BF40F82FC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FEC9680B-0BFC-42DC-83DA-AA2904D466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4">
            <a:extLst>
              <a:ext uri="{FF2B5EF4-FFF2-40B4-BE49-F238E27FC236}">
                <a16:creationId xmlns:a16="http://schemas.microsoft.com/office/drawing/2014/main" id="{470A7B35-AD01-462F-96A2-356599228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977900"/>
            <a:ext cx="509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dụng cụ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0">
            <a:extLst>
              <a:ext uri="{FF2B5EF4-FFF2-40B4-BE49-F238E27FC236}">
                <a16:creationId xmlns:a16="http://schemas.microsoft.com/office/drawing/2014/main" id="{EEFA9A82-0643-41DC-A2D5-67C8505DB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6" descr="book9">
            <a:extLst>
              <a:ext uri="{FF2B5EF4-FFF2-40B4-BE49-F238E27FC236}">
                <a16:creationId xmlns:a16="http://schemas.microsoft.com/office/drawing/2014/main" id="{4CB19AFB-6EE8-4162-9732-D2015B249E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 descr="book9">
            <a:extLst>
              <a:ext uri="{FF2B5EF4-FFF2-40B4-BE49-F238E27FC236}">
                <a16:creationId xmlns:a16="http://schemas.microsoft.com/office/drawing/2014/main" id="{8867FC26-E1FB-41EC-87B5-3757CE0EDB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160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 Box 4"/>
          <p:cNvSpPr txBox="1">
            <a:spLocks noChangeArrowheads="1"/>
          </p:cNvSpPr>
          <p:nvPr/>
        </p:nvSpPr>
        <p:spPr bwMode="auto">
          <a:xfrm>
            <a:off x="765890" y="1866538"/>
            <a:ext cx="73875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 thao tác đúng khi đo chiều dài 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Cach_do_do_dai">
            <a:extLst>
              <a:ext uri="{FF2B5EF4-FFF2-40B4-BE49-F238E27FC236}">
                <a16:creationId xmlns:a16="http://schemas.microsoft.com/office/drawing/2014/main" id="{48F65F54-409E-4440-B37F-4F97E3B90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9" y="2431306"/>
            <a:ext cx="3922355" cy="442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Cach_do_do_dai">
            <a:extLst>
              <a:ext uri="{FF2B5EF4-FFF2-40B4-BE49-F238E27FC236}">
                <a16:creationId xmlns:a16="http://schemas.microsoft.com/office/drawing/2014/main" id="{94475BAE-EFC7-4DC2-8E9C-41EF266B0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37"/>
          <a:stretch/>
        </p:blipFill>
        <p:spPr bwMode="auto">
          <a:xfrm>
            <a:off x="5029200" y="4133617"/>
            <a:ext cx="3922355" cy="12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CB115A6E-B473-40E9-8AB9-E947A010B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118" y="1351787"/>
            <a:ext cx="450373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6" descr="book9">
            <a:extLst>
              <a:ext uri="{FF2B5EF4-FFF2-40B4-BE49-F238E27FC236}">
                <a16:creationId xmlns:a16="http://schemas.microsoft.com/office/drawing/2014/main" id="{24F390EE-89D3-4EC1-AB53-56F6D73CB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0">
            <a:extLst>
              <a:ext uri="{FF2B5EF4-FFF2-40B4-BE49-F238E27FC236}">
                <a16:creationId xmlns:a16="http://schemas.microsoft.com/office/drawing/2014/main" id="{380BEA4C-7A8D-4EB2-B7FF-DE12B3BA6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C09C9688-53BB-49A6-BE97-75AEBD5FFB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69DEA5F1-45ED-4C77-BC97-73B9D0D8E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977900"/>
            <a:ext cx="509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dụng cụ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97536684-05D5-4578-8445-002B0CC8C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6" descr="book9">
            <a:extLst>
              <a:ext uri="{FF2B5EF4-FFF2-40B4-BE49-F238E27FC236}">
                <a16:creationId xmlns:a16="http://schemas.microsoft.com/office/drawing/2014/main" id="{5602EC52-03BD-4133-8514-22E5850727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book9">
            <a:extLst>
              <a:ext uri="{FF2B5EF4-FFF2-40B4-BE49-F238E27FC236}">
                <a16:creationId xmlns:a16="http://schemas.microsoft.com/office/drawing/2014/main" id="{9FC12BC1-6616-4209-8BED-F1D6D16DAB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160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69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ach_do_do_dai hinh con 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5181600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2611A32C-E262-40A9-B3FF-1D98F7D40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445" y="304800"/>
            <a:ext cx="73875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 thao tác đúng khi đo chiều dài 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ach_do_do_dai hinh con mat">
            <a:extLst>
              <a:ext uri="{FF2B5EF4-FFF2-40B4-BE49-F238E27FC236}">
                <a16:creationId xmlns:a16="http://schemas.microsoft.com/office/drawing/2014/main" id="{3A09B51F-D6D8-4B4D-A64E-8BC6CB1298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59"/>
          <a:stretch/>
        </p:blipFill>
        <p:spPr bwMode="auto">
          <a:xfrm>
            <a:off x="1962443" y="2971800"/>
            <a:ext cx="51816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ach_do_do_dai hinh_ 3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7" y="895350"/>
            <a:ext cx="4962525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257800"/>
            <a:ext cx="1681163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90341AE3-7E36-4BBE-AE6E-426368D1D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445" y="304800"/>
            <a:ext cx="73875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 thao tác đúng khi đo chiều dài 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893408-5678-4A24-AA63-34696F00C035}"/>
              </a:ext>
            </a:extLst>
          </p:cNvPr>
          <p:cNvSpPr txBox="1"/>
          <p:nvPr/>
        </p:nvSpPr>
        <p:spPr>
          <a:xfrm>
            <a:off x="7644544" y="1371600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cm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227F2B-0B45-407E-9FD9-A77BEFC3BA46}"/>
              </a:ext>
            </a:extLst>
          </p:cNvPr>
          <p:cNvSpPr txBox="1"/>
          <p:nvPr/>
        </p:nvSpPr>
        <p:spPr>
          <a:xfrm>
            <a:off x="7687911" y="3657600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6,6 cm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61CA85-05E0-4F26-A87C-4BC2288FD9C1}"/>
              </a:ext>
            </a:extLst>
          </p:cNvPr>
          <p:cNvSpPr txBox="1"/>
          <p:nvPr/>
        </p:nvSpPr>
        <p:spPr>
          <a:xfrm>
            <a:off x="7687911" y="5943600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7,6 cm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0" name="Text Box 4"/>
          <p:cNvSpPr txBox="1">
            <a:spLocks noChangeArrowheads="1"/>
          </p:cNvSpPr>
          <p:nvPr/>
        </p:nvSpPr>
        <p:spPr bwMode="auto">
          <a:xfrm>
            <a:off x="621226" y="1868486"/>
            <a:ext cx="73875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chiều dài bằng thước 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3131571F-2AE0-4CFC-88D0-9990380D72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7484265"/>
                  </p:ext>
                </p:extLst>
              </p:nvPr>
            </p:nvGraphicFramePr>
            <p:xfrm>
              <a:off x="48419" y="3460359"/>
              <a:ext cx="9047162" cy="310896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414208">
                      <a:extLst>
                        <a:ext uri="{9D8B030D-6E8A-4147-A177-3AD203B41FA5}">
                          <a16:colId xmlns:a16="http://schemas.microsoft.com/office/drawing/2014/main" val="3135838607"/>
                        </a:ext>
                      </a:extLst>
                    </a:gridCol>
                    <a:gridCol w="877003">
                      <a:extLst>
                        <a:ext uri="{9D8B030D-6E8A-4147-A177-3AD203B41FA5}">
                          <a16:colId xmlns:a16="http://schemas.microsoft.com/office/drawing/2014/main" val="1479407886"/>
                        </a:ext>
                      </a:extLst>
                    </a:gridCol>
                    <a:gridCol w="717548">
                      <a:extLst>
                        <a:ext uri="{9D8B030D-6E8A-4147-A177-3AD203B41FA5}">
                          <a16:colId xmlns:a16="http://schemas.microsoft.com/office/drawing/2014/main" val="3690142765"/>
                        </a:ext>
                      </a:extLst>
                    </a:gridCol>
                    <a:gridCol w="877003">
                      <a:extLst>
                        <a:ext uri="{9D8B030D-6E8A-4147-A177-3AD203B41FA5}">
                          <a16:colId xmlns:a16="http://schemas.microsoft.com/office/drawing/2014/main" val="606060756"/>
                        </a:ext>
                      </a:extLst>
                    </a:gridCol>
                    <a:gridCol w="956730">
                      <a:extLst>
                        <a:ext uri="{9D8B030D-6E8A-4147-A177-3AD203B41FA5}">
                          <a16:colId xmlns:a16="http://schemas.microsoft.com/office/drawing/2014/main" val="820572703"/>
                        </a:ext>
                      </a:extLst>
                    </a:gridCol>
                    <a:gridCol w="797275">
                      <a:extLst>
                        <a:ext uri="{9D8B030D-6E8A-4147-A177-3AD203B41FA5}">
                          <a16:colId xmlns:a16="http://schemas.microsoft.com/office/drawing/2014/main" val="2909354264"/>
                        </a:ext>
                      </a:extLst>
                    </a:gridCol>
                    <a:gridCol w="956730">
                      <a:extLst>
                        <a:ext uri="{9D8B030D-6E8A-4147-A177-3AD203B41FA5}">
                          <a16:colId xmlns:a16="http://schemas.microsoft.com/office/drawing/2014/main" val="582608992"/>
                        </a:ext>
                      </a:extLst>
                    </a:gridCol>
                    <a:gridCol w="877003">
                      <a:extLst>
                        <a:ext uri="{9D8B030D-6E8A-4147-A177-3AD203B41FA5}">
                          <a16:colId xmlns:a16="http://schemas.microsoft.com/office/drawing/2014/main" val="2632344367"/>
                        </a:ext>
                      </a:extLst>
                    </a:gridCol>
                    <a:gridCol w="1573662">
                      <a:extLst>
                        <a:ext uri="{9D8B030D-6E8A-4147-A177-3AD203B41FA5}">
                          <a16:colId xmlns:a16="http://schemas.microsoft.com/office/drawing/2014/main" val="2041719955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Vật cần đo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Chiều dài ước lượng </a:t>
                          </a:r>
                        </a:p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(cm)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Chọn dụng cụ đo chiều dài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Kết quả đo (cm)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117559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Tên dụng cụ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GHĐ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ĐCNN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Lần 1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0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vi-VN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Lần 2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0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vi-VN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Lần 3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0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vi-VN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16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vi-VN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vi-V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vi-VN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vi-VN" sz="1600" b="0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vi-VN" sz="1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vi-VN" sz="16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vi-VN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vi-VN" sz="1600" b="0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vi-VN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vi-VN" sz="16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vi-VN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vi-VN" sz="1600" b="0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vi-VN" sz="16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vi-VN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77288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Chiều dài bàn học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4741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Chiều dài quyển sách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27628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3131571F-2AE0-4CFC-88D0-9990380D72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7484265"/>
                  </p:ext>
                </p:extLst>
              </p:nvPr>
            </p:nvGraphicFramePr>
            <p:xfrm>
              <a:off x="48419" y="3460359"/>
              <a:ext cx="9047162" cy="310896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414208">
                      <a:extLst>
                        <a:ext uri="{9D8B030D-6E8A-4147-A177-3AD203B41FA5}">
                          <a16:colId xmlns:a16="http://schemas.microsoft.com/office/drawing/2014/main" val="3135838607"/>
                        </a:ext>
                      </a:extLst>
                    </a:gridCol>
                    <a:gridCol w="877003">
                      <a:extLst>
                        <a:ext uri="{9D8B030D-6E8A-4147-A177-3AD203B41FA5}">
                          <a16:colId xmlns:a16="http://schemas.microsoft.com/office/drawing/2014/main" val="1479407886"/>
                        </a:ext>
                      </a:extLst>
                    </a:gridCol>
                    <a:gridCol w="717548">
                      <a:extLst>
                        <a:ext uri="{9D8B030D-6E8A-4147-A177-3AD203B41FA5}">
                          <a16:colId xmlns:a16="http://schemas.microsoft.com/office/drawing/2014/main" val="3690142765"/>
                        </a:ext>
                      </a:extLst>
                    </a:gridCol>
                    <a:gridCol w="877003">
                      <a:extLst>
                        <a:ext uri="{9D8B030D-6E8A-4147-A177-3AD203B41FA5}">
                          <a16:colId xmlns:a16="http://schemas.microsoft.com/office/drawing/2014/main" val="606060756"/>
                        </a:ext>
                      </a:extLst>
                    </a:gridCol>
                    <a:gridCol w="956730">
                      <a:extLst>
                        <a:ext uri="{9D8B030D-6E8A-4147-A177-3AD203B41FA5}">
                          <a16:colId xmlns:a16="http://schemas.microsoft.com/office/drawing/2014/main" val="820572703"/>
                        </a:ext>
                      </a:extLst>
                    </a:gridCol>
                    <a:gridCol w="797275">
                      <a:extLst>
                        <a:ext uri="{9D8B030D-6E8A-4147-A177-3AD203B41FA5}">
                          <a16:colId xmlns:a16="http://schemas.microsoft.com/office/drawing/2014/main" val="2909354264"/>
                        </a:ext>
                      </a:extLst>
                    </a:gridCol>
                    <a:gridCol w="956730">
                      <a:extLst>
                        <a:ext uri="{9D8B030D-6E8A-4147-A177-3AD203B41FA5}">
                          <a16:colId xmlns:a16="http://schemas.microsoft.com/office/drawing/2014/main" val="582608992"/>
                        </a:ext>
                      </a:extLst>
                    </a:gridCol>
                    <a:gridCol w="877003">
                      <a:extLst>
                        <a:ext uri="{9D8B030D-6E8A-4147-A177-3AD203B41FA5}">
                          <a16:colId xmlns:a16="http://schemas.microsoft.com/office/drawing/2014/main" val="2632344367"/>
                        </a:ext>
                      </a:extLst>
                    </a:gridCol>
                    <a:gridCol w="1573662">
                      <a:extLst>
                        <a:ext uri="{9D8B030D-6E8A-4147-A177-3AD203B41FA5}">
                          <a16:colId xmlns:a16="http://schemas.microsoft.com/office/drawing/2014/main" val="2041719955"/>
                        </a:ext>
                      </a:extLst>
                    </a:gridCol>
                  </a:tblGrid>
                  <a:tr h="7010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Vật cần đo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Chiều dài ước lượng </a:t>
                          </a:r>
                        </a:p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(cm)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Chọn dụng cụ đo chiều dài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Kết quả đo (cm)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1175596"/>
                      </a:ext>
                    </a:extLst>
                  </a:tr>
                  <a:tr h="1005840">
                    <a:tc vMerge="1">
                      <a:txBody>
                        <a:bodyPr/>
                        <a:lstStyle/>
                        <a:p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Tên dụng cụ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GHĐ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ĐCNN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7634" t="-72289" r="-430534" b="-1493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0446" t="-72289" r="-259236" b="-1493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47586" t="-72289" r="-180690" b="-1493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76357" t="-72289" r="-1550" b="-1493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7728801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Chiều dài bàn học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474158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Chiều dài quyển sách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27628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 Box 4">
            <a:extLst>
              <a:ext uri="{FF2B5EF4-FFF2-40B4-BE49-F238E27FC236}">
                <a16:creationId xmlns:a16="http://schemas.microsoft.com/office/drawing/2014/main" id="{74DD7C12-092F-44AC-85F1-86528CDC0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862" y="2713880"/>
            <a:ext cx="73875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Bảng 4.2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8F967416-AFCD-4C4E-91CB-B5F9265AC364}"/>
              </a:ext>
            </a:extLst>
          </p:cNvPr>
          <p:cNvSpPr txBox="1">
            <a:spLocks noChangeArrowheads="1"/>
          </p:cNvSpPr>
          <p:nvPr/>
        </p:nvSpPr>
        <p:spPr>
          <a:xfrm>
            <a:off x="4799807" y="1078898"/>
            <a:ext cx="4267993" cy="6440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đo chiều dài của bàn học và chiều dài của quyển sách KHTN 6 và hoàn thành bảng 4.2</a:t>
            </a: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45" descr="dau hoi">
            <a:hlinkClick r:id="rId4" action="ppaction://hlinksldjump"/>
            <a:extLst>
              <a:ext uri="{FF2B5EF4-FFF2-40B4-BE49-F238E27FC236}">
                <a16:creationId xmlns:a16="http://schemas.microsoft.com/office/drawing/2014/main" id="{87765745-6BC4-46F6-8474-CA4294F97D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241" y="962255"/>
            <a:ext cx="437475" cy="56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CC3EA526-EFE7-4F7F-8ADB-E618329B0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118" y="1351787"/>
            <a:ext cx="450373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6" descr="book9">
            <a:extLst>
              <a:ext uri="{FF2B5EF4-FFF2-40B4-BE49-F238E27FC236}">
                <a16:creationId xmlns:a16="http://schemas.microsoft.com/office/drawing/2014/main" id="{28326CF3-3751-4226-A02C-DF071EF3DD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0">
            <a:extLst>
              <a:ext uri="{FF2B5EF4-FFF2-40B4-BE49-F238E27FC236}">
                <a16:creationId xmlns:a16="http://schemas.microsoft.com/office/drawing/2014/main" id="{CA7AC52B-BB39-4FA9-AE92-ED6AF34D0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FA6206CD-FAA9-4E28-9B42-1F8F7F783A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4E48F63B-2034-41AC-80CC-4ECAB70B7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977900"/>
            <a:ext cx="509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dụng cụ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0">
            <a:extLst>
              <a:ext uri="{FF2B5EF4-FFF2-40B4-BE49-F238E27FC236}">
                <a16:creationId xmlns:a16="http://schemas.microsoft.com/office/drawing/2014/main" id="{A9355258-D50B-4ECF-8AB6-2A0E6EDD4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6" descr="book9">
            <a:extLst>
              <a:ext uri="{FF2B5EF4-FFF2-40B4-BE49-F238E27FC236}">
                <a16:creationId xmlns:a16="http://schemas.microsoft.com/office/drawing/2014/main" id="{B037D1BB-6873-43F8-AC73-618C7D7CB9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book9">
            <a:extLst>
              <a:ext uri="{FF2B5EF4-FFF2-40B4-BE49-F238E27FC236}">
                <a16:creationId xmlns:a16="http://schemas.microsoft.com/office/drawing/2014/main" id="{FF4FEF51-1518-4E44-B6B3-4C3B441ACB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160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4">
                <a:extLst>
                  <a:ext uri="{FF2B5EF4-FFF2-40B4-BE49-F238E27FC236}">
                    <a16:creationId xmlns:a16="http://schemas.microsoft.com/office/drawing/2014/main" id="{A8CCE001-BC6B-477E-ACD8-6F018B6640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290" y="2323568"/>
                <a:ext cx="738751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vi-VN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l là chiều dài trung bình,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vi-V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vi-V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vi-VN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chiều dài của vật trong các lần đo</a:t>
                </a:r>
                <a:endParaRPr lang="en-US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 Box 4">
                <a:extLst>
                  <a:ext uri="{FF2B5EF4-FFF2-40B4-BE49-F238E27FC236}">
                    <a16:creationId xmlns:a16="http://schemas.microsoft.com/office/drawing/2014/main" id="{A8CCE001-BC6B-477E-ACD8-6F018B664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290" y="2323568"/>
                <a:ext cx="7387510" cy="830997"/>
              </a:xfrm>
              <a:prstGeom prst="rect">
                <a:avLst/>
              </a:prstGeom>
              <a:blipFill>
                <a:blip r:embed="rId7"/>
                <a:stretch>
                  <a:fillRect l="-1238" t="-5882" b="-161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234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4" grpId="0"/>
      <p:bldP spid="15" grpId="0" build="p"/>
      <p:bldP spid="15" grpId="1" build="allAtOnce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 Box 4"/>
          <p:cNvSpPr txBox="1">
            <a:spLocks noChangeArrowheads="1"/>
          </p:cNvSpPr>
          <p:nvPr/>
        </p:nvSpPr>
        <p:spPr bwMode="auto">
          <a:xfrm>
            <a:off x="977778" y="2144642"/>
            <a:ext cx="73875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chiều dài bằng thước 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4">
                <a:extLst>
                  <a:ext uri="{FF2B5EF4-FFF2-40B4-BE49-F238E27FC236}">
                    <a16:creationId xmlns:a16="http://schemas.microsoft.com/office/drawing/2014/main" id="{97A4361F-4C5F-4CBE-A1C7-9C000FFCCC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3160" y="2748512"/>
                <a:ext cx="6981826" cy="40934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sz="2600" b="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vi-V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 lượng chiều dài của vật cần đo.</a:t>
                </a:r>
                <a:endParaRPr lang="vi-VN" sz="260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sz="2600" b="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 thước đo thích hợp.</a:t>
                </a:r>
                <a:endParaRPr lang="vi-VN" sz="2600" b="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vi-VN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sz="2600" b="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thước đo đúng cách.</a:t>
                </a:r>
                <a:endParaRPr lang="vi-VN" sz="2600" b="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sz="26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mắt nhìn đúng cách.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vi-V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giá trị chiều dài của vật cần đo theo giá trị của vạch chia trên quy định thước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gần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vi-V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đầu kia của vật.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6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vi-V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vi-VN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 </m:t>
                    </m:r>
                  </m:oMath>
                </a14:m>
                <a:r>
                  <a:rPr lang="vi-V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Ghi kết quả mỗi lần </a:t>
                </a:r>
                <a:r>
                  <a:rPr lang="vi-V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ĐCNN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thước</a:t>
                </a:r>
                <a:r>
                  <a:rPr lang="vi-V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 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7A4361F-4C5F-4CBE-A1C7-9C000FFCC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3160" y="2748512"/>
                <a:ext cx="6981826" cy="4093428"/>
              </a:xfrm>
              <a:prstGeom prst="rect">
                <a:avLst/>
              </a:prstGeom>
              <a:blipFill rotWithShape="1">
                <a:blip r:embed="rId2"/>
                <a:stretch>
                  <a:fillRect l="-1483" t="-1490" r="-2182" b="-28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6" descr="book9">
            <a:extLst>
              <a:ext uri="{FF2B5EF4-FFF2-40B4-BE49-F238E27FC236}">
                <a16:creationId xmlns:a16="http://schemas.microsoft.com/office/drawing/2014/main" id="{763669C4-95BC-49F4-B026-3E2ECC005C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2748512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AC79450A-9C09-4F21-8BA0-0A0C4E045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118" y="1351787"/>
            <a:ext cx="450373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 descr="book9">
            <a:extLst>
              <a:ext uri="{FF2B5EF4-FFF2-40B4-BE49-F238E27FC236}">
                <a16:creationId xmlns:a16="http://schemas.microsoft.com/office/drawing/2014/main" id="{5496A9A1-7411-407C-9902-1298461A69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0">
            <a:extLst>
              <a:ext uri="{FF2B5EF4-FFF2-40B4-BE49-F238E27FC236}">
                <a16:creationId xmlns:a16="http://schemas.microsoft.com/office/drawing/2014/main" id="{4551049B-4727-48D7-8260-E4C3BDD5B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63A297B4-CAAC-4067-B3E7-3BFC07C117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56B7EB10-54AF-4982-BFB2-93797E553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977900"/>
            <a:ext cx="509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dụng cụ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0">
            <a:extLst>
              <a:ext uri="{FF2B5EF4-FFF2-40B4-BE49-F238E27FC236}">
                <a16:creationId xmlns:a16="http://schemas.microsoft.com/office/drawing/2014/main" id="{94D284F4-D143-42E8-A6E3-88B17322D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6" descr="book9">
            <a:extLst>
              <a:ext uri="{FF2B5EF4-FFF2-40B4-BE49-F238E27FC236}">
                <a16:creationId xmlns:a16="http://schemas.microsoft.com/office/drawing/2014/main" id="{5590E663-DA0D-4A9B-A651-5B082A6761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book9">
            <a:extLst>
              <a:ext uri="{FF2B5EF4-FFF2-40B4-BE49-F238E27FC236}">
                <a16:creationId xmlns:a16="http://schemas.microsoft.com/office/drawing/2014/main" id="{F559A759-3824-4F39-9D0A-4CED72E1E7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160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95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/>
          <a:lstStyle/>
          <a:p>
            <a:pPr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263" y="1137957"/>
            <a:ext cx="8229600" cy="160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vi-VN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Em hãy đo chiều dài đoạn thẳng AB và CD trong hình 4.1. Từ kết quả đo được em rút ra nhận xét gì?   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FD60D8E-4A30-4518-9E6A-A23246B99CC6}"/>
              </a:ext>
            </a:extLst>
          </p:cNvPr>
          <p:cNvGrpSpPr/>
          <p:nvPr/>
        </p:nvGrpSpPr>
        <p:grpSpPr>
          <a:xfrm>
            <a:off x="871025" y="3231853"/>
            <a:ext cx="2954910" cy="2165052"/>
            <a:chOff x="910652" y="3643733"/>
            <a:chExt cx="2954910" cy="2165052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3E9D12D3-68F8-4C8E-B1EF-42C28CD1FC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652" y="3643733"/>
              <a:ext cx="1022350" cy="21650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CD134FD-4C8A-44A8-9351-656B749C4190}"/>
                </a:ext>
              </a:extLst>
            </p:cNvPr>
            <p:cNvCxnSpPr>
              <a:cxnSpLocks/>
            </p:cNvCxnSpPr>
            <p:nvPr/>
          </p:nvCxnSpPr>
          <p:spPr>
            <a:xfrm>
              <a:off x="3038084" y="3643733"/>
              <a:ext cx="827478" cy="21650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6CD2FB-3DD5-489B-84E2-402B50A0347A}"/>
              </a:ext>
            </a:extLst>
          </p:cNvPr>
          <p:cNvGrpSpPr/>
          <p:nvPr/>
        </p:nvGrpSpPr>
        <p:grpSpPr>
          <a:xfrm>
            <a:off x="975177" y="4305586"/>
            <a:ext cx="2518580" cy="540334"/>
            <a:chOff x="1014804" y="4717466"/>
            <a:chExt cx="2518580" cy="5403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54C3708-B1BD-482C-84D8-316262C2E302}"/>
                </a:ext>
              </a:extLst>
            </p:cNvPr>
            <p:cNvCxnSpPr>
              <a:cxnSpLocks/>
            </p:cNvCxnSpPr>
            <p:nvPr/>
          </p:nvCxnSpPr>
          <p:spPr>
            <a:xfrm>
              <a:off x="1510104" y="5257800"/>
              <a:ext cx="1734746" cy="0"/>
            </a:xfrm>
            <a:prstGeom prst="line">
              <a:avLst/>
            </a:prstGeom>
            <a:ln w="28575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3">
              <a:extLst>
                <a:ext uri="{FF2B5EF4-FFF2-40B4-BE49-F238E27FC236}">
                  <a16:creationId xmlns:a16="http://schemas.microsoft.com/office/drawing/2014/main" id="{E8C754D6-8B0F-41EA-8A35-989FE09BFA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4804" y="4717466"/>
              <a:ext cx="990600" cy="506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vi-VN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A</a:t>
              </a:r>
              <a:endPara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3">
              <a:extLst>
                <a:ext uri="{FF2B5EF4-FFF2-40B4-BE49-F238E27FC236}">
                  <a16:creationId xmlns:a16="http://schemas.microsoft.com/office/drawing/2014/main" id="{F6182BFD-84C3-4E08-8ADC-2B9757D7CC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2784" y="4743590"/>
              <a:ext cx="990600" cy="506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vi-VN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B</a:t>
              </a:r>
              <a:endPara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988C696-0D51-4D67-96DE-5E916ABE8B24}"/>
              </a:ext>
            </a:extLst>
          </p:cNvPr>
          <p:cNvGrpSpPr/>
          <p:nvPr/>
        </p:nvGrpSpPr>
        <p:grpSpPr>
          <a:xfrm>
            <a:off x="1295110" y="2888775"/>
            <a:ext cx="1663883" cy="978572"/>
            <a:chOff x="1478822" y="3346998"/>
            <a:chExt cx="1663883" cy="986399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D87E460-3FD4-42DE-A5D1-0E075A41709A}"/>
                </a:ext>
              </a:extLst>
            </p:cNvPr>
            <p:cNvCxnSpPr>
              <a:cxnSpLocks/>
            </p:cNvCxnSpPr>
            <p:nvPr/>
          </p:nvCxnSpPr>
          <p:spPr>
            <a:xfrm>
              <a:off x="2222500" y="4333397"/>
              <a:ext cx="711823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3">
              <a:extLst>
                <a:ext uri="{FF2B5EF4-FFF2-40B4-BE49-F238E27FC236}">
                  <a16:creationId xmlns:a16="http://schemas.microsoft.com/office/drawing/2014/main" id="{ADF133C4-7002-45F3-8D65-445A6E7CBC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8822" y="3367664"/>
              <a:ext cx="671147" cy="506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vi-VN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vi-V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3">
              <a:extLst>
                <a:ext uri="{FF2B5EF4-FFF2-40B4-BE49-F238E27FC236}">
                  <a16:creationId xmlns:a16="http://schemas.microsoft.com/office/drawing/2014/main" id="{88ED21A5-7F3F-42E4-B380-DEB2894DF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1562" y="3346998"/>
              <a:ext cx="621143" cy="560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vi-VN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vi-V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Rectangle 3">
            <a:extLst>
              <a:ext uri="{FF2B5EF4-FFF2-40B4-BE49-F238E27FC236}">
                <a16:creationId xmlns:a16="http://schemas.microsoft.com/office/drawing/2014/main" id="{452221A1-50D7-45CA-B311-B978233E7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538" y="3514279"/>
            <a:ext cx="5101717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Em hãy lấy ví dụ chứng minh giác quan của chúng ta có thể cảm nhận sai về kích thước của vật.   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7C40F6-B211-4BD3-9EAD-6701B0C8D5A0}"/>
              </a:ext>
            </a:extLst>
          </p:cNvPr>
          <p:cNvSpPr txBox="1"/>
          <p:nvPr/>
        </p:nvSpPr>
        <p:spPr>
          <a:xfrm>
            <a:off x="1837666" y="5578841"/>
            <a:ext cx="4944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4.1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404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7" grpId="1" build="p"/>
      <p:bldP spid="26" grpId="0" build="p"/>
      <p:bldP spid="26" grpId="1" build="p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/>
          <a:lstStyle/>
          <a:p>
            <a:pPr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5338"/>
            <a:ext cx="8614260" cy="160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vi-VN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Cảm nhận của em về chiều dài đoạn thẳng AB so với đoạn thẳng CD trong hình 4.1 như thế nào?  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98500" y="977900"/>
            <a:ext cx="509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dụng cụ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160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5" descr="dau hoi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45" y="1631653"/>
            <a:ext cx="4572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FD60D8E-4A30-4518-9E6A-A23246B99CC6}"/>
              </a:ext>
            </a:extLst>
          </p:cNvPr>
          <p:cNvGrpSpPr/>
          <p:nvPr/>
        </p:nvGrpSpPr>
        <p:grpSpPr>
          <a:xfrm>
            <a:off x="871025" y="3231853"/>
            <a:ext cx="2954910" cy="2165052"/>
            <a:chOff x="910652" y="3643733"/>
            <a:chExt cx="2954910" cy="2165052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3E9D12D3-68F8-4C8E-B1EF-42C28CD1FC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652" y="3643733"/>
              <a:ext cx="1022350" cy="21650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CD134FD-4C8A-44A8-9351-656B749C4190}"/>
                </a:ext>
              </a:extLst>
            </p:cNvPr>
            <p:cNvCxnSpPr>
              <a:cxnSpLocks/>
            </p:cNvCxnSpPr>
            <p:nvPr/>
          </p:nvCxnSpPr>
          <p:spPr>
            <a:xfrm>
              <a:off x="3038084" y="3643733"/>
              <a:ext cx="827478" cy="21650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6CD2FB-3DD5-489B-84E2-402B50A0347A}"/>
              </a:ext>
            </a:extLst>
          </p:cNvPr>
          <p:cNvGrpSpPr/>
          <p:nvPr/>
        </p:nvGrpSpPr>
        <p:grpSpPr>
          <a:xfrm>
            <a:off x="975177" y="4305586"/>
            <a:ext cx="2518580" cy="540334"/>
            <a:chOff x="1014804" y="4717466"/>
            <a:chExt cx="2518580" cy="5403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54C3708-B1BD-482C-84D8-316262C2E302}"/>
                </a:ext>
              </a:extLst>
            </p:cNvPr>
            <p:cNvCxnSpPr>
              <a:cxnSpLocks/>
            </p:cNvCxnSpPr>
            <p:nvPr/>
          </p:nvCxnSpPr>
          <p:spPr>
            <a:xfrm>
              <a:off x="1510104" y="5257800"/>
              <a:ext cx="1734746" cy="0"/>
            </a:xfrm>
            <a:prstGeom prst="line">
              <a:avLst/>
            </a:prstGeom>
            <a:ln w="28575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3">
              <a:extLst>
                <a:ext uri="{FF2B5EF4-FFF2-40B4-BE49-F238E27FC236}">
                  <a16:creationId xmlns:a16="http://schemas.microsoft.com/office/drawing/2014/main" id="{E8C754D6-8B0F-41EA-8A35-989FE09BFA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4804" y="4717466"/>
              <a:ext cx="990600" cy="506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vi-VN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A</a:t>
              </a:r>
              <a:endPara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3">
              <a:extLst>
                <a:ext uri="{FF2B5EF4-FFF2-40B4-BE49-F238E27FC236}">
                  <a16:creationId xmlns:a16="http://schemas.microsoft.com/office/drawing/2014/main" id="{F6182BFD-84C3-4E08-8ADC-2B9757D7CC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2784" y="4743590"/>
              <a:ext cx="990600" cy="506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vi-VN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B</a:t>
              </a:r>
              <a:endPara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988C696-0D51-4D67-96DE-5E916ABE8B24}"/>
              </a:ext>
            </a:extLst>
          </p:cNvPr>
          <p:cNvGrpSpPr/>
          <p:nvPr/>
        </p:nvGrpSpPr>
        <p:grpSpPr>
          <a:xfrm>
            <a:off x="1295110" y="2888775"/>
            <a:ext cx="1663883" cy="978572"/>
            <a:chOff x="1478822" y="3346998"/>
            <a:chExt cx="1663883" cy="986399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D87E460-3FD4-42DE-A5D1-0E075A41709A}"/>
                </a:ext>
              </a:extLst>
            </p:cNvPr>
            <p:cNvCxnSpPr>
              <a:cxnSpLocks/>
            </p:cNvCxnSpPr>
            <p:nvPr/>
          </p:nvCxnSpPr>
          <p:spPr>
            <a:xfrm>
              <a:off x="2222500" y="4333397"/>
              <a:ext cx="711823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3">
              <a:extLst>
                <a:ext uri="{FF2B5EF4-FFF2-40B4-BE49-F238E27FC236}">
                  <a16:creationId xmlns:a16="http://schemas.microsoft.com/office/drawing/2014/main" id="{ADF133C4-7002-45F3-8D65-445A6E7CBC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8822" y="3367664"/>
              <a:ext cx="671147" cy="506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vi-VN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vi-V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3">
              <a:extLst>
                <a:ext uri="{FF2B5EF4-FFF2-40B4-BE49-F238E27FC236}">
                  <a16:creationId xmlns:a16="http://schemas.microsoft.com/office/drawing/2014/main" id="{88ED21A5-7F3F-42E4-B380-DEB2894DF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1562" y="3346998"/>
              <a:ext cx="621143" cy="560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vi-VN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vi-V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Rectangle 3">
            <a:extLst>
              <a:ext uri="{FF2B5EF4-FFF2-40B4-BE49-F238E27FC236}">
                <a16:creationId xmlns:a16="http://schemas.microsoft.com/office/drawing/2014/main" id="{7905955D-2E0C-4AAC-94FC-BD10F0EC0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4607" y="3027182"/>
            <a:ext cx="4822959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vi-VN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ước lượng chiều dài của hai đoạn thẳng trên.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45" descr="dau hoi">
            <a:hlinkClick r:id="rId3" action="ppaction://hlinksldjump"/>
            <a:extLst>
              <a:ext uri="{FF2B5EF4-FFF2-40B4-BE49-F238E27FC236}">
                <a16:creationId xmlns:a16="http://schemas.microsoft.com/office/drawing/2014/main" id="{DB162950-A4A4-4A3E-AD23-27DD1B61B9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952" y="3053497"/>
            <a:ext cx="4572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98BFBFC-DDF9-451F-BEDC-D27EFA6AE399}"/>
              </a:ext>
            </a:extLst>
          </p:cNvPr>
          <p:cNvGrpSpPr/>
          <p:nvPr/>
        </p:nvGrpSpPr>
        <p:grpSpPr>
          <a:xfrm>
            <a:off x="4248501" y="4643588"/>
            <a:ext cx="4822959" cy="1610309"/>
            <a:chOff x="4248501" y="4643588"/>
            <a:chExt cx="4822959" cy="1610309"/>
          </a:xfrm>
        </p:grpSpPr>
        <p:sp>
          <p:nvSpPr>
            <p:cNvPr id="33" name="Rectangle 3">
              <a:extLst>
                <a:ext uri="{FF2B5EF4-FFF2-40B4-BE49-F238E27FC236}">
                  <a16:creationId xmlns:a16="http://schemas.microsoft.com/office/drawing/2014/main" id="{8292AD06-A686-4B7E-94D2-138F2DAC15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8501" y="4653697"/>
              <a:ext cx="4822959" cy="160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vi-VN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vi-VN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 em muốn biết kết quả ước lượng có chính xác không ta phải làm như thế nào?</a:t>
              </a:r>
              <a:endPara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Picture 45" descr="dau hoi">
              <a:hlinkClick r:id="rId3" action="ppaction://hlinksldjump"/>
              <a:extLst>
                <a:ext uri="{FF2B5EF4-FFF2-40B4-BE49-F238E27FC236}">
                  <a16:creationId xmlns:a16="http://schemas.microsoft.com/office/drawing/2014/main" id="{10D85BF1-EF5A-4ADC-9798-6BC8C38E2FF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2020" y="4643588"/>
              <a:ext cx="457200" cy="595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61FD10A-50EE-4DA4-AEB4-0211D695EAF1}"/>
              </a:ext>
            </a:extLst>
          </p:cNvPr>
          <p:cNvSpPr txBox="1"/>
          <p:nvPr/>
        </p:nvSpPr>
        <p:spPr>
          <a:xfrm>
            <a:off x="1630683" y="5649948"/>
            <a:ext cx="4944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4.1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00799 -0.3027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  <p:bldP spid="21507" grpId="1" build="p"/>
      <p:bldP spid="21508" grpId="0"/>
      <p:bldP spid="30" grpId="0" build="p"/>
      <p:bldP spid="30" grpId="1" build="p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/>
          <a:lstStyle/>
          <a:p>
            <a:pPr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160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vi-VN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63E8BE05-8307-4520-8A4A-BE3D62F0288E}"/>
              </a:ext>
            </a:extLst>
          </p:cNvPr>
          <p:cNvSpPr/>
          <p:nvPr/>
        </p:nvSpPr>
        <p:spPr>
          <a:xfrm>
            <a:off x="919163" y="1981200"/>
            <a:ext cx="7005637" cy="3200400"/>
          </a:xfrm>
          <a:prstGeom prst="cloudCallout">
            <a:avLst>
              <a:gd name="adj1" fmla="val -37701"/>
              <a:gd name="adj2" fmla="val 100742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mô tả cách đo và tiến hành đo chiều cao hai bạn trong lớp em.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623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EB1745-0113-4713-BDA7-7AB14404853C}"/>
              </a:ext>
            </a:extLst>
          </p:cNvPr>
          <p:cNvSpPr/>
          <p:nvPr/>
        </p:nvSpPr>
        <p:spPr>
          <a:xfrm>
            <a:off x="3258179" y="228600"/>
            <a:ext cx="2627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A04F6-60D7-470A-B0B2-A5AE0B966A3A}"/>
              </a:ext>
            </a:extLst>
          </p:cNvPr>
          <p:cNvSpPr txBox="1"/>
          <p:nvPr/>
        </p:nvSpPr>
        <p:spPr>
          <a:xfrm>
            <a:off x="679939" y="1650502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1:  Để đo chiều dài của sân trường, loại thước thích hợp là: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87846A-A409-42F5-A40B-BF7F5CFD8FBF}"/>
              </a:ext>
            </a:extLst>
          </p:cNvPr>
          <p:cNvSpPr txBox="1"/>
          <p:nvPr/>
        </p:nvSpPr>
        <p:spPr>
          <a:xfrm>
            <a:off x="1225062" y="2841644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Thước dây có GHĐ 2 m và ĐCNN 1 mm.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AEFDCA-E55E-43A2-BE2B-68D39E757F5E}"/>
              </a:ext>
            </a:extLst>
          </p:cNvPr>
          <p:cNvSpPr txBox="1"/>
          <p:nvPr/>
        </p:nvSpPr>
        <p:spPr>
          <a:xfrm>
            <a:off x="1192237" y="341882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Thước thẳng có GHĐ 1 m và ĐCNN 1 mm.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D7C131-B301-4B9E-9B80-47E28027BBE0}"/>
              </a:ext>
            </a:extLst>
          </p:cNvPr>
          <p:cNvSpPr txBox="1"/>
          <p:nvPr/>
        </p:nvSpPr>
        <p:spPr>
          <a:xfrm>
            <a:off x="1192237" y="4049952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Thước cuộn có GHĐ 10 m và ĐCNN 1 cm.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B170AA-69D4-4B79-B9F7-A08437F4EB8E}"/>
              </a:ext>
            </a:extLst>
          </p:cNvPr>
          <p:cNvSpPr txBox="1"/>
          <p:nvPr/>
        </p:nvSpPr>
        <p:spPr>
          <a:xfrm>
            <a:off x="1213339" y="47244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Thước kẻ có GHĐ 30 cm và ĐCNN 1 mm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9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EB1745-0113-4713-BDA7-7AB14404853C}"/>
              </a:ext>
            </a:extLst>
          </p:cNvPr>
          <p:cNvSpPr/>
          <p:nvPr/>
        </p:nvSpPr>
        <p:spPr>
          <a:xfrm>
            <a:off x="3258179" y="228600"/>
            <a:ext cx="2627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A04F6-60D7-470A-B0B2-A5AE0B966A3A}"/>
              </a:ext>
            </a:extLst>
          </p:cNvPr>
          <p:cNvSpPr txBox="1"/>
          <p:nvPr/>
        </p:nvSpPr>
        <p:spPr>
          <a:xfrm>
            <a:off x="609600" y="1237764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2:  Một thước thẳng có 101 vạch chia đều nhau, vạch cuối cùng ghi số 100 kèm theo đơn vị cm. Thông tin đúng của thước là: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87846A-A409-42F5-A40B-BF7F5CFD8FBF}"/>
              </a:ext>
            </a:extLst>
          </p:cNvPr>
          <p:cNvSpPr txBox="1"/>
          <p:nvPr/>
        </p:nvSpPr>
        <p:spPr>
          <a:xfrm>
            <a:off x="1225062" y="2841644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GHĐ và ĐCNN là 100 cm và 1 cm.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AEFDCA-E55E-43A2-BE2B-68D39E757F5E}"/>
              </a:ext>
            </a:extLst>
          </p:cNvPr>
          <p:cNvSpPr txBox="1"/>
          <p:nvPr/>
        </p:nvSpPr>
        <p:spPr>
          <a:xfrm>
            <a:off x="1192237" y="341882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GHĐ và ĐCNN là 101 cm và 1 cm.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D7C131-B301-4B9E-9B80-47E28027BBE0}"/>
              </a:ext>
            </a:extLst>
          </p:cNvPr>
          <p:cNvSpPr txBox="1"/>
          <p:nvPr/>
        </p:nvSpPr>
        <p:spPr>
          <a:xfrm>
            <a:off x="1192237" y="4049952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GHĐ và ĐCNN là 100 cm và 1 mm.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B170AA-69D4-4B79-B9F7-A08437F4EB8E}"/>
              </a:ext>
            </a:extLst>
          </p:cNvPr>
          <p:cNvSpPr txBox="1"/>
          <p:nvPr/>
        </p:nvSpPr>
        <p:spPr>
          <a:xfrm>
            <a:off x="1213339" y="47244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GHĐ và ĐCNN là 101 cm và 1 mm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51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98" y="2359825"/>
            <a:ext cx="2232025" cy="23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5" name="Picture 5" descr="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8625">
            <a:off x="2242823" y="2590617"/>
            <a:ext cx="2047875" cy="223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6" name="Picture 6" descr="image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652">
            <a:off x="2057587" y="1046789"/>
            <a:ext cx="893762" cy="140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9" name="AutoShape 9"/>
          <p:cNvSpPr>
            <a:spLocks noChangeArrowheads="1"/>
          </p:cNvSpPr>
          <p:nvPr/>
        </p:nvSpPr>
        <p:spPr bwMode="auto">
          <a:xfrm>
            <a:off x="629106" y="2042766"/>
            <a:ext cx="2564029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 </a:t>
            </a:r>
          </a:p>
          <a:p>
            <a:pPr algn="ctr" eaLnBrk="1" hangingPunct="1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 cụ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30" name="AutoShape 10"/>
          <p:cNvSpPr>
            <a:spLocks noChangeArrowheads="1"/>
          </p:cNvSpPr>
          <p:nvPr/>
        </p:nvSpPr>
        <p:spPr bwMode="auto">
          <a:xfrm>
            <a:off x="3538925" y="2042766"/>
            <a:ext cx="2675750" cy="7787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33" name="AutoShape 13"/>
          <p:cNvSpPr>
            <a:spLocks noChangeArrowheads="1"/>
          </p:cNvSpPr>
          <p:nvPr/>
        </p:nvSpPr>
        <p:spPr bwMode="auto">
          <a:xfrm>
            <a:off x="2490223" y="693749"/>
            <a:ext cx="3547676" cy="762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độ dài thước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 descr="image006">
            <a:extLst>
              <a:ext uri="{FF2B5EF4-FFF2-40B4-BE49-F238E27FC236}">
                <a16:creationId xmlns:a16="http://schemas.microsoft.com/office/drawing/2014/main" id="{5807B72A-B8EC-4AFE-B325-B26BBB8DE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5359" flipH="1">
            <a:off x="943708" y="981516"/>
            <a:ext cx="933888" cy="140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AutoShape 13">
            <a:extLst>
              <a:ext uri="{FF2B5EF4-FFF2-40B4-BE49-F238E27FC236}">
                <a16:creationId xmlns:a16="http://schemas.microsoft.com/office/drawing/2014/main" id="{EA895F27-5189-4EAB-AAE2-E1DE426DC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869" y="720742"/>
            <a:ext cx="1844508" cy="7006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 (m)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 descr="image006">
            <a:extLst>
              <a:ext uri="{FF2B5EF4-FFF2-40B4-BE49-F238E27FC236}">
                <a16:creationId xmlns:a16="http://schemas.microsoft.com/office/drawing/2014/main" id="{17889C9B-332D-49D2-8718-79D0393E9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2842" flipV="1">
            <a:off x="4405844" y="2486711"/>
            <a:ext cx="893762" cy="121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4">
                <a:extLst>
                  <a:ext uri="{FF2B5EF4-FFF2-40B4-BE49-F238E27FC236}">
                    <a16:creationId xmlns:a16="http://schemas.microsoft.com/office/drawing/2014/main" id="{80C50E5D-9412-451D-8C52-F79A1CF714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6800" y="2971800"/>
                <a:ext cx="3870864" cy="3139321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b="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 lượng chiều dài của vật cần đo.</a:t>
                </a:r>
                <a:endParaRPr lang="vi-VN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b="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 thước đo thích hợp.</a:t>
                </a:r>
                <a:endParaRPr lang="vi-VN" b="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vi-V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b="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thước đo đúng cách.</a:t>
                </a:r>
                <a:endParaRPr lang="vi-VN" b="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mắt nhìn đúng cách.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giá trị chiều dài của vật cần đo theo giá trị của vạch chia trên quy định thước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gần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đầu kia của vật.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vi-V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vi-V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 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Ghi kết quả mỗi lần đo.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 Box 4">
                <a:extLst>
                  <a:ext uri="{FF2B5EF4-FFF2-40B4-BE49-F238E27FC236}">
                    <a16:creationId xmlns:a16="http://schemas.microsoft.com/office/drawing/2014/main" id="{80C50E5D-9412-451D-8C52-F79A1CF71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6800" y="2971800"/>
                <a:ext cx="3870864" cy="3139321"/>
              </a:xfrm>
              <a:prstGeom prst="rect">
                <a:avLst/>
              </a:prstGeom>
              <a:blipFill>
                <a:blip r:embed="rId6"/>
                <a:stretch>
                  <a:fillRect l="-1258" t="-1165" r="-943" b="-194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utoShape 10">
            <a:extLst>
              <a:ext uri="{FF2B5EF4-FFF2-40B4-BE49-F238E27FC236}">
                <a16:creationId xmlns:a16="http://schemas.microsoft.com/office/drawing/2014/main" id="{536ADBB7-2AC2-4C58-9A9F-1BBAD1120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772" y="4036461"/>
            <a:ext cx="2675750" cy="7787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9" grpId="0" animBg="1"/>
      <p:bldP spid="56330" grpId="0" animBg="1"/>
      <p:bldP spid="56333" grpId="0" animBg="1"/>
      <p:bldP spid="12" grpId="0" animBg="1"/>
      <p:bldP spid="15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16063"/>
            <a:ext cx="4876800" cy="944563"/>
          </a:xfrm>
        </p:spPr>
        <p:txBody>
          <a:bodyPr/>
          <a:lstStyle/>
          <a:p>
            <a:pPr eaLnBrk="1" hangingPunct="1"/>
            <a:r>
              <a:rPr lang="en-US" sz="3600" b="1" i="1" u="sng">
                <a:solidFill>
                  <a:srgbClr val="FF3300"/>
                </a:solidFill>
                <a:latin typeface="Times New Roman" panose="02020603050405020304" pitchFamily="18" charset="0"/>
              </a:rPr>
              <a:t>Hướng dẫn về nhà: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865437"/>
            <a:ext cx="8229600" cy="2057400"/>
          </a:xfrm>
        </p:spPr>
        <p:txBody>
          <a:bodyPr/>
          <a:lstStyle/>
          <a:p>
            <a:pPr eaLnBrk="1" hangingPunct="1"/>
            <a:r>
              <a:rPr lang="en-US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thuộc</a:t>
            </a:r>
            <a:r>
              <a:rPr lang="en-US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hôm</a:t>
            </a:r>
            <a:r>
              <a:rPr lang="en-US" dirty="0">
                <a:solidFill>
                  <a:srgbClr val="993300"/>
                </a:solidFill>
                <a:latin typeface="Times New Roman" panose="02020603050405020304" pitchFamily="18" charset="0"/>
              </a:rPr>
              <a:t> nay.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2057400" y="2095501"/>
            <a:ext cx="48768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i="1" u="sng">
                <a:solidFill>
                  <a:srgbClr val="FF3300"/>
                </a:solidFill>
                <a:latin typeface="Times New Roman" panose="02020603050405020304" pitchFamily="18" charset="0"/>
              </a:rPr>
              <a:t>1. Bài vừa học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2057400" y="3394870"/>
            <a:ext cx="48768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i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2. </a:t>
            </a:r>
            <a:r>
              <a:rPr lang="en-US" sz="3600" b="1" i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Bài</a:t>
            </a:r>
            <a:r>
              <a:rPr lang="en-US" sz="3600" b="1" i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sắp</a:t>
            </a:r>
            <a:r>
              <a:rPr lang="en-US" sz="3600" b="1" i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học</a:t>
            </a:r>
            <a:r>
              <a:rPr lang="en-US" sz="3600" b="1" i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1600200" y="4343400"/>
            <a:ext cx="7543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Xem</a:t>
            </a:r>
            <a:r>
              <a:rPr lang="en-US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trước</a:t>
            </a:r>
            <a:r>
              <a:rPr lang="en-US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993300"/>
                </a:solidFill>
                <a:latin typeface="Times New Roman" panose="02020603050405020304" pitchFamily="18" charset="0"/>
              </a:rPr>
              <a:t>5</a:t>
            </a:r>
            <a:r>
              <a:rPr lang="en-US" dirty="0">
                <a:solidFill>
                  <a:srgbClr val="993300"/>
                </a:solidFill>
                <a:latin typeface="Times New Roman" panose="02020603050405020304" pitchFamily="18" charset="0"/>
              </a:rPr>
              <a:t>: </a:t>
            </a:r>
            <a:r>
              <a:rPr lang="en-US" b="1" i="1" dirty="0">
                <a:solidFill>
                  <a:srgbClr val="993300"/>
                </a:solidFill>
                <a:latin typeface="Times New Roman" panose="02020603050405020304" pitchFamily="18" charset="0"/>
              </a:rPr>
              <a:t>ĐO </a:t>
            </a:r>
            <a:r>
              <a:rPr lang="vi-VN" b="1" i="1" dirty="0">
                <a:solidFill>
                  <a:srgbClr val="993300"/>
                </a:solidFill>
                <a:latin typeface="Times New Roman" panose="02020603050405020304" pitchFamily="18" charset="0"/>
              </a:rPr>
              <a:t>KHỐI LƯỢNG</a:t>
            </a:r>
            <a:endParaRPr lang="en-US" dirty="0">
              <a:solidFill>
                <a:srgbClr val="99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  <p:bldP spid="67588" grpId="0"/>
      <p:bldP spid="675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10">
            <a:extLst>
              <a:ext uri="{FF2B5EF4-FFF2-40B4-BE49-F238E27FC236}">
                <a16:creationId xmlns:a16="http://schemas.microsoft.com/office/drawing/2014/main" id="{66DBC0F7-87B9-4458-ACED-57FE07C7E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45" descr="dau hoi">
            <a:hlinkClick r:id="rId2" action="ppaction://hlinksldjump"/>
            <a:extLst>
              <a:ext uri="{FF2B5EF4-FFF2-40B4-BE49-F238E27FC236}">
                <a16:creationId xmlns:a16="http://schemas.microsoft.com/office/drawing/2014/main" id="{B77E7E2C-0D0C-45BC-AD5D-CD8226E2C1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78" y="3670883"/>
            <a:ext cx="4572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004312A-5698-4A24-B3C3-FEF1CC2E8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317921"/>
              </p:ext>
            </p:extLst>
          </p:nvPr>
        </p:nvGraphicFramePr>
        <p:xfrm>
          <a:off x="1021029" y="2865120"/>
          <a:ext cx="7291632" cy="3992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9955">
                  <a:extLst>
                    <a:ext uri="{9D8B030D-6E8A-4147-A177-3AD203B41FA5}">
                      <a16:colId xmlns:a16="http://schemas.microsoft.com/office/drawing/2014/main" val="186152239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69997392"/>
                    </a:ext>
                  </a:extLst>
                </a:gridCol>
                <a:gridCol w="4648677">
                  <a:extLst>
                    <a:ext uri="{9D8B030D-6E8A-4147-A177-3AD203B41FA5}">
                      <a16:colId xmlns:a16="http://schemas.microsoft.com/office/drawing/2014/main" val="185923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vị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 hiệu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 đổi ra mét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345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milimet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753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centimet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065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Deximet</a:t>
                      </a:r>
                      <a:endParaRPr lang="en-US" sz="2800" dirty="0"/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20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Kilomet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679402"/>
                  </a:ext>
                </a:extLst>
              </a:tr>
            </a:tbl>
          </a:graphicData>
        </a:graphic>
      </p:graphicFrame>
      <p:sp>
        <p:nvSpPr>
          <p:cNvPr id="66" name="TextBox 65">
            <a:extLst>
              <a:ext uri="{FF2B5EF4-FFF2-40B4-BE49-F238E27FC236}">
                <a16:creationId xmlns:a16="http://schemas.microsoft.com/office/drawing/2014/main" id="{3F3A4475-6003-4E2B-BCD5-7B7377D11987}"/>
              </a:ext>
            </a:extLst>
          </p:cNvPr>
          <p:cNvSpPr txBox="1"/>
          <p:nvPr/>
        </p:nvSpPr>
        <p:spPr>
          <a:xfrm>
            <a:off x="2672263" y="3544105"/>
            <a:ext cx="676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mm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2E77418-336B-4789-BBE0-0400ABE53F9A}"/>
              </a:ext>
            </a:extLst>
          </p:cNvPr>
          <p:cNvSpPr txBox="1"/>
          <p:nvPr/>
        </p:nvSpPr>
        <p:spPr>
          <a:xfrm>
            <a:off x="3661305" y="3558555"/>
            <a:ext cx="2669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5B9BD5"/>
                </a:solidFill>
                <a:latin typeface="Times New Roman" panose="02020603050405020304" pitchFamily="18" charset="0"/>
              </a:rPr>
              <a:t>   1 mm = ...........m</a:t>
            </a:r>
            <a:endParaRPr lang="en-US" sz="2400" dirty="0">
              <a:solidFill>
                <a:srgbClr val="5B9BD5"/>
              </a:solidFill>
              <a:latin typeface="Calibri Light" panose="020F03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EEE9ADF-3D44-4247-829E-E2002324F56B}"/>
                  </a:ext>
                </a:extLst>
              </p:cNvPr>
              <p:cNvSpPr txBox="1"/>
              <p:nvPr/>
            </p:nvSpPr>
            <p:spPr>
              <a:xfrm>
                <a:off x="4650175" y="3401908"/>
                <a:ext cx="140132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libri Light" panose="020F0302020204030204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EEE9ADF-3D44-4247-829E-E2002324F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175" y="3401908"/>
                <a:ext cx="1401320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9F6755D5-2B45-44F9-A89F-AABA11EE7639}"/>
              </a:ext>
            </a:extLst>
          </p:cNvPr>
          <p:cNvSpPr txBox="1"/>
          <p:nvPr/>
        </p:nvSpPr>
        <p:spPr>
          <a:xfrm>
            <a:off x="6112914" y="3617105"/>
            <a:ext cx="1812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ED7D31"/>
                </a:solidFill>
                <a:latin typeface="Times New Roman" panose="02020603050405020304" pitchFamily="18" charset="0"/>
              </a:rPr>
              <a:t>= 0,001 m</a:t>
            </a:r>
            <a:endParaRPr lang="en-US" sz="2400" b="1" dirty="0">
              <a:solidFill>
                <a:srgbClr val="ED7D31"/>
              </a:solidFill>
              <a:latin typeface="Calibri Light" panose="020F0302020204030204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FC978C8-7A51-433E-AA9A-43196BBB7B95}"/>
              </a:ext>
            </a:extLst>
          </p:cNvPr>
          <p:cNvSpPr txBox="1"/>
          <p:nvPr/>
        </p:nvSpPr>
        <p:spPr>
          <a:xfrm>
            <a:off x="2623960" y="4399895"/>
            <a:ext cx="101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ED7D31"/>
                </a:solidFill>
                <a:latin typeface="Times New Roman" panose="02020603050405020304" pitchFamily="18" charset="0"/>
              </a:rPr>
              <a:t> cm</a:t>
            </a:r>
            <a:endParaRPr lang="en-US" sz="2400" b="1" dirty="0">
              <a:solidFill>
                <a:srgbClr val="ED7D31"/>
              </a:solidFill>
              <a:latin typeface="Calibri Light" panose="020F0302020204030204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0F40FF0-369D-4354-B2C4-4F59E8E54882}"/>
              </a:ext>
            </a:extLst>
          </p:cNvPr>
          <p:cNvSpPr txBox="1"/>
          <p:nvPr/>
        </p:nvSpPr>
        <p:spPr>
          <a:xfrm>
            <a:off x="3887216" y="4462848"/>
            <a:ext cx="2518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ED7D31"/>
                </a:solidFill>
                <a:latin typeface="Times New Roman" panose="02020603050405020304" pitchFamily="18" charset="0"/>
              </a:rPr>
              <a:t>1 cm = ...........m</a:t>
            </a:r>
            <a:endParaRPr lang="en-US" sz="2400" b="1" dirty="0">
              <a:solidFill>
                <a:srgbClr val="ED7D31"/>
              </a:solidFill>
              <a:latin typeface="Calibri Light" panose="020F03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C2DEC2B-9FD3-4FA6-9D88-9EDDCB3BCDD0}"/>
                  </a:ext>
                </a:extLst>
              </p:cNvPr>
              <p:cNvSpPr txBox="1"/>
              <p:nvPr/>
            </p:nvSpPr>
            <p:spPr>
              <a:xfrm>
                <a:off x="4612134" y="4359191"/>
                <a:ext cx="140132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libri Light" panose="020F0302020204030204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C2DEC2B-9FD3-4FA6-9D88-9EDDCB3BC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134" y="4359191"/>
                <a:ext cx="1401320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>
            <a:extLst>
              <a:ext uri="{FF2B5EF4-FFF2-40B4-BE49-F238E27FC236}">
                <a16:creationId xmlns:a16="http://schemas.microsoft.com/office/drawing/2014/main" id="{B3BBD37A-A0EA-4019-A37D-4DE44EEE76EF}"/>
              </a:ext>
            </a:extLst>
          </p:cNvPr>
          <p:cNvSpPr txBox="1"/>
          <p:nvPr/>
        </p:nvSpPr>
        <p:spPr>
          <a:xfrm>
            <a:off x="6124637" y="4485999"/>
            <a:ext cx="1812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ED7D31"/>
                </a:solidFill>
                <a:latin typeface="Times New Roman" panose="02020603050405020304" pitchFamily="18" charset="0"/>
              </a:rPr>
              <a:t>= 0,01 m</a:t>
            </a:r>
            <a:endParaRPr lang="en-US" sz="2400" b="1" dirty="0">
              <a:solidFill>
                <a:srgbClr val="ED7D31"/>
              </a:solidFill>
              <a:latin typeface="Calibri Light" panose="020F0302020204030204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7A2A345-963E-4E57-8A38-A8139E0D7D03}"/>
              </a:ext>
            </a:extLst>
          </p:cNvPr>
          <p:cNvSpPr txBox="1"/>
          <p:nvPr/>
        </p:nvSpPr>
        <p:spPr>
          <a:xfrm>
            <a:off x="2679969" y="5398194"/>
            <a:ext cx="101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dm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6256026-F5E0-4D4B-BD92-0BAF647BF0A5}"/>
              </a:ext>
            </a:extLst>
          </p:cNvPr>
          <p:cNvSpPr txBox="1"/>
          <p:nvPr/>
        </p:nvSpPr>
        <p:spPr>
          <a:xfrm>
            <a:off x="3817508" y="5416831"/>
            <a:ext cx="2483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1 dm = ............m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57D64CD-B226-4DB3-917C-C65062308A60}"/>
                  </a:ext>
                </a:extLst>
              </p:cNvPr>
              <p:cNvSpPr txBox="1"/>
              <p:nvPr/>
            </p:nvSpPr>
            <p:spPr>
              <a:xfrm>
                <a:off x="4661580" y="5364804"/>
                <a:ext cx="140132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libri Light" panose="020F0302020204030204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57D64CD-B226-4DB3-917C-C65062308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580" y="5364804"/>
                <a:ext cx="1401320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7C3CEC39-54B1-4D95-AA6A-905329B62E0B}"/>
              </a:ext>
            </a:extLst>
          </p:cNvPr>
          <p:cNvSpPr txBox="1"/>
          <p:nvPr/>
        </p:nvSpPr>
        <p:spPr>
          <a:xfrm>
            <a:off x="6112914" y="5455287"/>
            <a:ext cx="1812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ED7D31"/>
                </a:solidFill>
                <a:latin typeface="Times New Roman" panose="02020603050405020304" pitchFamily="18" charset="0"/>
              </a:rPr>
              <a:t>= 0,1 m</a:t>
            </a:r>
            <a:endParaRPr lang="en-US" sz="2400" b="1" dirty="0">
              <a:solidFill>
                <a:srgbClr val="ED7D31"/>
              </a:solidFill>
              <a:latin typeface="Calibri Light" panose="020F0302020204030204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B54BAFC-935F-4FAB-A68A-39E9E5620D62}"/>
              </a:ext>
            </a:extLst>
          </p:cNvPr>
          <p:cNvSpPr txBox="1"/>
          <p:nvPr/>
        </p:nvSpPr>
        <p:spPr>
          <a:xfrm>
            <a:off x="2721677" y="6290128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km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A6B8416-75CD-4ADD-95B8-E8F7A45376F3}"/>
              </a:ext>
            </a:extLst>
          </p:cNvPr>
          <p:cNvSpPr txBox="1"/>
          <p:nvPr/>
        </p:nvSpPr>
        <p:spPr>
          <a:xfrm>
            <a:off x="3856823" y="6278758"/>
            <a:ext cx="101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1 km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9C1AA33-2823-4869-B398-113DD1046433}"/>
              </a:ext>
            </a:extLst>
          </p:cNvPr>
          <p:cNvSpPr txBox="1"/>
          <p:nvPr/>
        </p:nvSpPr>
        <p:spPr>
          <a:xfrm>
            <a:off x="4650175" y="6302508"/>
            <a:ext cx="1765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=10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00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81" name="Rectangle 2">
            <a:extLst>
              <a:ext uri="{FF2B5EF4-FFF2-40B4-BE49-F238E27FC236}">
                <a16:creationId xmlns:a16="http://schemas.microsoft.com/office/drawing/2014/main" id="{F7512719-1937-49D6-BAAA-5CC2D1AD51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3">
            <a:extLst>
              <a:ext uri="{FF2B5EF4-FFF2-40B4-BE49-F238E27FC236}">
                <a16:creationId xmlns:a16="http://schemas.microsoft.com/office/drawing/2014/main" id="{B790C81E-41E9-4B34-BB55-EBF503F47944}"/>
              </a:ext>
            </a:extLst>
          </p:cNvPr>
          <p:cNvSpPr txBox="1">
            <a:spLocks noChangeArrowheads="1"/>
          </p:cNvSpPr>
          <p:nvPr/>
        </p:nvSpPr>
        <p:spPr>
          <a:xfrm>
            <a:off x="-62634" y="1939663"/>
            <a:ext cx="9349536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2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83" name="Text Box 4">
            <a:extLst>
              <a:ext uri="{FF2B5EF4-FFF2-40B4-BE49-F238E27FC236}">
                <a16:creationId xmlns:a16="http://schemas.microsoft.com/office/drawing/2014/main" id="{A22892D8-7327-4884-89DB-1170EFDB0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977900"/>
            <a:ext cx="509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dụng cụ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 Box 5">
            <a:extLst>
              <a:ext uri="{FF2B5EF4-FFF2-40B4-BE49-F238E27FC236}">
                <a16:creationId xmlns:a16="http://schemas.microsoft.com/office/drawing/2014/main" id="{E5AC8FDA-5F99-4108-9C59-0C09A44AA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450" y="1789093"/>
            <a:ext cx="80538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naylà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met),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 Box 10">
            <a:extLst>
              <a:ext uri="{FF2B5EF4-FFF2-40B4-BE49-F238E27FC236}">
                <a16:creationId xmlns:a16="http://schemas.microsoft.com/office/drawing/2014/main" id="{C5B5493E-1A8F-446E-B34A-1EBC3854E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6" name="Picture 6" descr="book9">
            <a:extLst>
              <a:ext uri="{FF2B5EF4-FFF2-40B4-BE49-F238E27FC236}">
                <a16:creationId xmlns:a16="http://schemas.microsoft.com/office/drawing/2014/main" id="{C3135409-6E34-4D19-B55A-A2CD6BB2BF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6" descr="book9">
            <a:extLst>
              <a:ext uri="{FF2B5EF4-FFF2-40B4-BE49-F238E27FC236}">
                <a16:creationId xmlns:a16="http://schemas.microsoft.com/office/drawing/2014/main" id="{34FF777B-15AE-4E0F-842E-5D8AAAE739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160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45" descr="dau hoi">
            <a:hlinkClick r:id="rId2" action="ppaction://hlinksldjump"/>
            <a:extLst>
              <a:ext uri="{FF2B5EF4-FFF2-40B4-BE49-F238E27FC236}">
                <a16:creationId xmlns:a16="http://schemas.microsoft.com/office/drawing/2014/main" id="{7C8C5FA2-4A35-470C-96CB-55E61C356B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747080"/>
            <a:ext cx="4572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" name="Picture 6" descr="book9">
            <a:extLst>
              <a:ext uri="{FF2B5EF4-FFF2-40B4-BE49-F238E27FC236}">
                <a16:creationId xmlns:a16="http://schemas.microsoft.com/office/drawing/2014/main" id="{5BACB609-D566-41A2-9390-C97F8474BF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43" y="1887203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Text Box 4">
            <a:extLst>
              <a:ext uri="{FF2B5EF4-FFF2-40B4-BE49-F238E27FC236}">
                <a16:creationId xmlns:a16="http://schemas.microsoft.com/office/drawing/2014/main" id="{C3D8318E-6C43-4DD0-99A4-981794FE4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475" y="1439565"/>
            <a:ext cx="59245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59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2" grpId="0" build="p"/>
      <p:bldP spid="82" grpId="1" build="p"/>
      <p:bldP spid="84" grpId="0"/>
      <p:bldP spid="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51BEB63E-B02B-4748-BA6B-6E7CB16E62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685042"/>
              </p:ext>
            </p:extLst>
          </p:nvPr>
        </p:nvGraphicFramePr>
        <p:xfrm>
          <a:off x="268910" y="3012145"/>
          <a:ext cx="8608524" cy="29191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52028">
                  <a:extLst>
                    <a:ext uri="{9D8B030D-6E8A-4147-A177-3AD203B41FA5}">
                      <a16:colId xmlns:a16="http://schemas.microsoft.com/office/drawing/2014/main" val="3337043034"/>
                    </a:ext>
                  </a:extLst>
                </a:gridCol>
                <a:gridCol w="1068807">
                  <a:extLst>
                    <a:ext uri="{9D8B030D-6E8A-4147-A177-3AD203B41FA5}">
                      <a16:colId xmlns:a16="http://schemas.microsoft.com/office/drawing/2014/main" val="2815866386"/>
                    </a:ext>
                  </a:extLst>
                </a:gridCol>
                <a:gridCol w="1319645">
                  <a:extLst>
                    <a:ext uri="{9D8B030D-6E8A-4147-A177-3AD203B41FA5}">
                      <a16:colId xmlns:a16="http://schemas.microsoft.com/office/drawing/2014/main" val="1104354860"/>
                    </a:ext>
                  </a:extLst>
                </a:gridCol>
                <a:gridCol w="1080655">
                  <a:extLst>
                    <a:ext uri="{9D8B030D-6E8A-4147-A177-3AD203B41FA5}">
                      <a16:colId xmlns:a16="http://schemas.microsoft.com/office/drawing/2014/main" val="3756906313"/>
                    </a:ext>
                  </a:extLst>
                </a:gridCol>
                <a:gridCol w="1174172">
                  <a:extLst>
                    <a:ext uri="{9D8B030D-6E8A-4147-A177-3AD203B41FA5}">
                      <a16:colId xmlns:a16="http://schemas.microsoft.com/office/drawing/2014/main" val="366996107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2774507577"/>
                    </a:ext>
                  </a:extLst>
                </a:gridCol>
                <a:gridCol w="997528">
                  <a:extLst>
                    <a:ext uri="{9D8B030D-6E8A-4147-A177-3AD203B41FA5}">
                      <a16:colId xmlns:a16="http://schemas.microsoft.com/office/drawing/2014/main" val="3071589100"/>
                    </a:ext>
                  </a:extLst>
                </a:gridCol>
                <a:gridCol w="1051907">
                  <a:extLst>
                    <a:ext uri="{9D8B030D-6E8A-4147-A177-3AD203B41FA5}">
                      <a16:colId xmlns:a16="http://schemas.microsoft.com/office/drawing/2014/main" val="2564171083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vi-VN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Kilomet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Hectomet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Decamet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Deximet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centimet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milimet</a:t>
                      </a:r>
                      <a:endParaRPr lang="en-US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57812439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 hiệu</a:t>
                      </a:r>
                      <a:endParaRPr lang="en-US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84359310"/>
                  </a:ext>
                </a:extLst>
              </a:tr>
              <a:tr h="1730458">
                <a:tc>
                  <a:txBody>
                    <a:bodyPr/>
                    <a:lstStyle/>
                    <a:p>
                      <a:r>
                        <a:rPr lang="vi-VN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 đơn vị</a:t>
                      </a:r>
                      <a:endParaRPr lang="en-US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44804756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8B2E0AD9-D35D-44F5-BF9E-5FDC7F31E420}"/>
              </a:ext>
            </a:extLst>
          </p:cNvPr>
          <p:cNvSpPr txBox="1"/>
          <p:nvPr/>
        </p:nvSpPr>
        <p:spPr>
          <a:xfrm>
            <a:off x="1246601" y="3519106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km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6716E3-C99F-4AEB-82E0-B1015E2A1ED4}"/>
              </a:ext>
            </a:extLst>
          </p:cNvPr>
          <p:cNvSpPr txBox="1"/>
          <p:nvPr/>
        </p:nvSpPr>
        <p:spPr>
          <a:xfrm>
            <a:off x="2512668" y="3503281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hm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E09854-44AD-4CA3-B8E9-BE03697FFED4}"/>
              </a:ext>
            </a:extLst>
          </p:cNvPr>
          <p:cNvSpPr txBox="1"/>
          <p:nvPr/>
        </p:nvSpPr>
        <p:spPr>
          <a:xfrm>
            <a:off x="3582827" y="3503281"/>
            <a:ext cx="823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dam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5CFDB6-7F92-4293-8469-2F9E769B6F21}"/>
              </a:ext>
            </a:extLst>
          </p:cNvPr>
          <p:cNvSpPr txBox="1"/>
          <p:nvPr/>
        </p:nvSpPr>
        <p:spPr>
          <a:xfrm>
            <a:off x="5000173" y="3476472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D5AB3C-88FF-480C-9060-603F53DBEF9B}"/>
              </a:ext>
            </a:extLst>
          </p:cNvPr>
          <p:cNvSpPr txBox="1"/>
          <p:nvPr/>
        </p:nvSpPr>
        <p:spPr>
          <a:xfrm>
            <a:off x="6063646" y="3503281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dm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E8141A-7AA3-49F5-9AB6-8208DCE15ABE}"/>
              </a:ext>
            </a:extLst>
          </p:cNvPr>
          <p:cNvSpPr txBox="1"/>
          <p:nvPr/>
        </p:nvSpPr>
        <p:spPr>
          <a:xfrm>
            <a:off x="6986603" y="3476472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cm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9A2FB6-1FD1-4179-9DCB-A0AB8986CD89}"/>
              </a:ext>
            </a:extLst>
          </p:cNvPr>
          <p:cNvSpPr txBox="1"/>
          <p:nvPr/>
        </p:nvSpPr>
        <p:spPr>
          <a:xfrm>
            <a:off x="8022078" y="3503281"/>
            <a:ext cx="676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mm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B1BCC2-42C5-42B3-8478-6DB3FE27501A}"/>
              </a:ext>
            </a:extLst>
          </p:cNvPr>
          <p:cNvSpPr txBox="1"/>
          <p:nvPr/>
        </p:nvSpPr>
        <p:spPr>
          <a:xfrm>
            <a:off x="985237" y="4802830"/>
            <a:ext cx="1178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=10 hm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C96489-8317-4DA3-B73B-6E7F917C35F1}"/>
              </a:ext>
            </a:extLst>
          </p:cNvPr>
          <p:cNvSpPr txBox="1"/>
          <p:nvPr/>
        </p:nvSpPr>
        <p:spPr>
          <a:xfrm>
            <a:off x="914686" y="5315146"/>
            <a:ext cx="1401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=1000 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CB5C62-A53E-4643-8EBA-321CA41D8D02}"/>
              </a:ext>
            </a:extLst>
          </p:cNvPr>
          <p:cNvSpPr txBox="1"/>
          <p:nvPr/>
        </p:nvSpPr>
        <p:spPr>
          <a:xfrm>
            <a:off x="1216140" y="4324240"/>
            <a:ext cx="101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1 km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0772B8-2A78-4CF8-A659-AE8942D60F51}"/>
              </a:ext>
            </a:extLst>
          </p:cNvPr>
          <p:cNvSpPr txBox="1"/>
          <p:nvPr/>
        </p:nvSpPr>
        <p:spPr>
          <a:xfrm>
            <a:off x="2097281" y="4833465"/>
            <a:ext cx="1383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= 10 dam</a:t>
            </a:r>
            <a:endParaRPr lang="en-US" sz="2400" dirty="0">
              <a:solidFill>
                <a:srgbClr val="002060"/>
              </a:solidFill>
              <a:latin typeface="Calibri Light" panose="020F030202020403020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E28899-7B2C-4ACE-A1AC-736F239062B0}"/>
              </a:ext>
            </a:extLst>
          </p:cNvPr>
          <p:cNvSpPr txBox="1"/>
          <p:nvPr/>
        </p:nvSpPr>
        <p:spPr>
          <a:xfrm>
            <a:off x="2119875" y="5311729"/>
            <a:ext cx="1244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= 100 m</a:t>
            </a:r>
            <a:endParaRPr lang="en-US" sz="2400" dirty="0">
              <a:solidFill>
                <a:srgbClr val="002060"/>
              </a:solidFill>
              <a:latin typeface="Calibri Light" panose="020F030202020403020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16977E-AD02-4B4A-9C58-81E0CFB6C4EA}"/>
              </a:ext>
            </a:extLst>
          </p:cNvPr>
          <p:cNvSpPr txBox="1"/>
          <p:nvPr/>
        </p:nvSpPr>
        <p:spPr>
          <a:xfrm>
            <a:off x="2139801" y="4340905"/>
            <a:ext cx="101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1 hm</a:t>
            </a:r>
            <a:endParaRPr lang="en-US" sz="2400" dirty="0">
              <a:solidFill>
                <a:srgbClr val="002060"/>
              </a:solidFill>
              <a:latin typeface="Calibri Light" panose="020F030202020403020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39AE41-5825-4E9A-AF19-92A5B71491D8}"/>
              </a:ext>
            </a:extLst>
          </p:cNvPr>
          <p:cNvSpPr txBox="1"/>
          <p:nvPr/>
        </p:nvSpPr>
        <p:spPr>
          <a:xfrm>
            <a:off x="3414001" y="4824397"/>
            <a:ext cx="119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FF9900"/>
                </a:solidFill>
                <a:latin typeface="Times New Roman" panose="02020603050405020304" pitchFamily="18" charset="0"/>
              </a:rPr>
              <a:t>= 10 m</a:t>
            </a:r>
            <a:endParaRPr lang="en-US" sz="2400" b="1" dirty="0">
              <a:solidFill>
                <a:srgbClr val="FF9900"/>
              </a:solidFill>
              <a:latin typeface="Calibri Light" panose="020F030202020403020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2FD09F-26E6-49A4-A3B7-3966595B065B}"/>
              </a:ext>
            </a:extLst>
          </p:cNvPr>
          <p:cNvSpPr txBox="1"/>
          <p:nvPr/>
        </p:nvSpPr>
        <p:spPr>
          <a:xfrm>
            <a:off x="3540277" y="4351726"/>
            <a:ext cx="101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FF9900"/>
                </a:solidFill>
                <a:latin typeface="Times New Roman" panose="02020603050405020304" pitchFamily="18" charset="0"/>
              </a:rPr>
              <a:t>1 dam</a:t>
            </a:r>
            <a:endParaRPr lang="en-US" sz="2400" b="1" dirty="0">
              <a:solidFill>
                <a:srgbClr val="FF9900"/>
              </a:solidFill>
              <a:latin typeface="Calibri Light" panose="020F03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724A419-EBEF-4DDC-A749-9E8334944C1F}"/>
              </a:ext>
            </a:extLst>
          </p:cNvPr>
          <p:cNvSpPr txBox="1"/>
          <p:nvPr/>
        </p:nvSpPr>
        <p:spPr>
          <a:xfrm>
            <a:off x="4519265" y="4795354"/>
            <a:ext cx="1268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</a:rPr>
              <a:t>= 10 dm</a:t>
            </a:r>
            <a:endParaRPr lang="en-US" sz="2400" dirty="0">
              <a:solidFill>
                <a:srgbClr val="7030A0"/>
              </a:solidFill>
              <a:latin typeface="Calibri Light" panose="020F030202020403020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8B2B99-3172-48EB-904E-5F1E00C880A5}"/>
              </a:ext>
            </a:extLst>
          </p:cNvPr>
          <p:cNvSpPr txBox="1"/>
          <p:nvPr/>
        </p:nvSpPr>
        <p:spPr>
          <a:xfrm>
            <a:off x="4482176" y="5274704"/>
            <a:ext cx="1244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rgbClr val="7030A0"/>
                </a:solidFill>
                <a:latin typeface="Times New Roman" panose="02020603050405020304" pitchFamily="18" charset="0"/>
              </a:rPr>
              <a:t>= 1000 mm</a:t>
            </a:r>
            <a:endParaRPr lang="en-US" dirty="0">
              <a:solidFill>
                <a:srgbClr val="7030A0"/>
              </a:solidFill>
              <a:latin typeface="Calibri Light" panose="020F030202020403020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6B91CF-0FBE-4E42-80B0-8DF570E612F5}"/>
              </a:ext>
            </a:extLst>
          </p:cNvPr>
          <p:cNvSpPr txBox="1"/>
          <p:nvPr/>
        </p:nvSpPr>
        <p:spPr>
          <a:xfrm>
            <a:off x="4819543" y="4299447"/>
            <a:ext cx="101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</a:rPr>
              <a:t>1 m</a:t>
            </a:r>
            <a:endParaRPr lang="en-US" sz="2400" dirty="0">
              <a:solidFill>
                <a:srgbClr val="7030A0"/>
              </a:solidFill>
              <a:latin typeface="Calibri Light" panose="020F030202020403020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42E8014-193B-4AF0-A606-3A36C101BDCD}"/>
              </a:ext>
            </a:extLst>
          </p:cNvPr>
          <p:cNvSpPr txBox="1"/>
          <p:nvPr/>
        </p:nvSpPr>
        <p:spPr>
          <a:xfrm>
            <a:off x="5685619" y="4769638"/>
            <a:ext cx="1268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</a:rPr>
              <a:t>= 10 cm</a:t>
            </a:r>
            <a:endParaRPr lang="en-US" sz="2400" dirty="0">
              <a:solidFill>
                <a:srgbClr val="70AD47">
                  <a:lumMod val="50000"/>
                </a:srgbClr>
              </a:solidFill>
              <a:latin typeface="Calibri Light" panose="020F030202020403020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B3A86F-6FF5-4872-997F-0560E82971E9}"/>
              </a:ext>
            </a:extLst>
          </p:cNvPr>
          <p:cNvSpPr txBox="1"/>
          <p:nvPr/>
        </p:nvSpPr>
        <p:spPr>
          <a:xfrm>
            <a:off x="5712833" y="5230646"/>
            <a:ext cx="1622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</a:rPr>
              <a:t>= 100 mm</a:t>
            </a:r>
            <a:endParaRPr lang="en-US" sz="2400" dirty="0">
              <a:solidFill>
                <a:srgbClr val="70AD47">
                  <a:lumMod val="50000"/>
                </a:srgbClr>
              </a:solidFill>
              <a:latin typeface="Calibri Light" panose="020F030202020403020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772389-6628-4100-807B-9A38661B86E7}"/>
              </a:ext>
            </a:extLst>
          </p:cNvPr>
          <p:cNvSpPr txBox="1"/>
          <p:nvPr/>
        </p:nvSpPr>
        <p:spPr>
          <a:xfrm>
            <a:off x="5787345" y="4305434"/>
            <a:ext cx="101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</a:rPr>
              <a:t>1 dm</a:t>
            </a:r>
            <a:endParaRPr lang="en-US" sz="2400" dirty="0">
              <a:solidFill>
                <a:srgbClr val="70AD47">
                  <a:lumMod val="50000"/>
                </a:srgbClr>
              </a:solidFill>
              <a:latin typeface="Calibri Light" panose="020F030202020403020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097425A-0E76-4CCB-AD46-FC05FE0D8A08}"/>
              </a:ext>
            </a:extLst>
          </p:cNvPr>
          <p:cNvSpPr txBox="1"/>
          <p:nvPr/>
        </p:nvSpPr>
        <p:spPr>
          <a:xfrm>
            <a:off x="6871928" y="4815941"/>
            <a:ext cx="1383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ED7D31"/>
                </a:solidFill>
                <a:latin typeface="Times New Roman" panose="02020603050405020304" pitchFamily="18" charset="0"/>
              </a:rPr>
              <a:t>= 10 mm</a:t>
            </a:r>
            <a:endParaRPr lang="en-US" sz="2400" b="1" dirty="0">
              <a:solidFill>
                <a:srgbClr val="ED7D31"/>
              </a:solidFill>
              <a:latin typeface="Calibri Light" panose="020F030202020403020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7B7A2DF-F39E-48B4-B0F9-85FBF8F149DC}"/>
              </a:ext>
            </a:extLst>
          </p:cNvPr>
          <p:cNvSpPr txBox="1"/>
          <p:nvPr/>
        </p:nvSpPr>
        <p:spPr>
          <a:xfrm>
            <a:off x="6944111" y="4365497"/>
            <a:ext cx="101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ED7D31"/>
                </a:solidFill>
                <a:latin typeface="Times New Roman" panose="02020603050405020304" pitchFamily="18" charset="0"/>
              </a:rPr>
              <a:t>1 cm</a:t>
            </a:r>
            <a:endParaRPr lang="en-US" sz="2400" b="1" dirty="0">
              <a:solidFill>
                <a:srgbClr val="ED7D31"/>
              </a:solidFill>
              <a:latin typeface="Calibri Light" panose="020F030202020403020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C86FDC6-7933-4C20-92F1-0A0663AFAECB}"/>
              </a:ext>
            </a:extLst>
          </p:cNvPr>
          <p:cNvSpPr txBox="1"/>
          <p:nvPr/>
        </p:nvSpPr>
        <p:spPr>
          <a:xfrm>
            <a:off x="7703980" y="4401236"/>
            <a:ext cx="1312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5B9BD5"/>
                </a:solidFill>
                <a:latin typeface="Times New Roman" panose="02020603050405020304" pitchFamily="18" charset="0"/>
              </a:rPr>
              <a:t>   1 mm</a:t>
            </a:r>
            <a:endParaRPr lang="en-US" sz="2400" dirty="0">
              <a:solidFill>
                <a:srgbClr val="5B9BD5"/>
              </a:solidFill>
              <a:latin typeface="Calibri Light" panose="020F0302020204030204"/>
            </a:endParaRPr>
          </a:p>
        </p:txBody>
      </p:sp>
      <p:sp>
        <p:nvSpPr>
          <p:cNvPr id="44" name="Text Box 5">
            <a:extLst>
              <a:ext uri="{FF2B5EF4-FFF2-40B4-BE49-F238E27FC236}">
                <a16:creationId xmlns:a16="http://schemas.microsoft.com/office/drawing/2014/main" id="{1C168B1B-173F-44B1-B84F-8ADC4719C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827" y="1491706"/>
            <a:ext cx="791043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chính thức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(metre),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6" descr="book9">
            <a:extLst>
              <a:ext uri="{FF2B5EF4-FFF2-40B4-BE49-F238E27FC236}">
                <a16:creationId xmlns:a16="http://schemas.microsoft.com/office/drawing/2014/main" id="{395185E5-17E6-4DFC-A8D2-548BD46FC2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560513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4E466CA9-5758-4C21-A8A0-9B65D3519F60}"/>
              </a:ext>
            </a:extLst>
          </p:cNvPr>
          <p:cNvGrpSpPr/>
          <p:nvPr/>
        </p:nvGrpSpPr>
        <p:grpSpPr>
          <a:xfrm>
            <a:off x="1172" y="2997649"/>
            <a:ext cx="9318358" cy="3340958"/>
            <a:chOff x="0" y="1830778"/>
            <a:chExt cx="12424477" cy="445461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D6FE1D7-82DF-4CA5-93DB-ACDF4C0668B7}"/>
                </a:ext>
              </a:extLst>
            </p:cNvPr>
            <p:cNvSpPr/>
            <p:nvPr/>
          </p:nvSpPr>
          <p:spPr>
            <a:xfrm>
              <a:off x="0" y="1830778"/>
              <a:ext cx="12192000" cy="4454610"/>
            </a:xfrm>
            <a:prstGeom prst="rect">
              <a:avLst/>
            </a:prstGeom>
            <a:solidFill>
              <a:srgbClr val="CC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68650AE-5F3E-4B8F-883B-8C4BA5669C68}"/>
                </a:ext>
              </a:extLst>
            </p:cNvPr>
            <p:cNvGrpSpPr/>
            <p:nvPr/>
          </p:nvGrpSpPr>
          <p:grpSpPr>
            <a:xfrm>
              <a:off x="217500" y="1878123"/>
              <a:ext cx="12206977" cy="4231284"/>
              <a:chOff x="328569" y="939690"/>
              <a:chExt cx="12206977" cy="4231284"/>
            </a:xfrm>
          </p:grpSpPr>
          <p:pic>
            <p:nvPicPr>
              <p:cNvPr id="53" name="Picture 3" descr="✓ Đơn vị đo độ dài">
                <a:extLst>
                  <a:ext uri="{FF2B5EF4-FFF2-40B4-BE49-F238E27FC236}">
                    <a16:creationId xmlns:a16="http://schemas.microsoft.com/office/drawing/2014/main" id="{EAA2152B-AD2A-4B6F-93A7-894D9F1509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840" b="29084"/>
              <a:stretch/>
            </p:blipFill>
            <p:spPr bwMode="auto">
              <a:xfrm>
                <a:off x="356984" y="1854090"/>
                <a:ext cx="11478031" cy="24939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3CCF15CD-9C6A-49FC-8917-941207A1CC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1562571"/>
                <a:ext cx="4794144" cy="12644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9F7FDAA-33FB-4800-A29E-1856ECA31BA1}"/>
                  </a:ext>
                </a:extLst>
              </p:cNvPr>
              <p:cNvSpPr txBox="1"/>
              <p:nvPr/>
            </p:nvSpPr>
            <p:spPr>
              <a:xfrm>
                <a:off x="5638801" y="939690"/>
                <a:ext cx="1645403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0.001 m</a:t>
                </a:r>
                <a:endParaRPr lang="en-US" sz="2100" b="1" dirty="0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22D5F07-8B2F-4AF4-B1B5-6F255178C8F9}"/>
                  </a:ext>
                </a:extLst>
              </p:cNvPr>
              <p:cNvSpPr txBox="1"/>
              <p:nvPr/>
            </p:nvSpPr>
            <p:spPr>
              <a:xfrm>
                <a:off x="10890143" y="1051995"/>
                <a:ext cx="1645403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1 mm</a:t>
                </a:r>
                <a:endParaRPr lang="en-US" sz="2100" b="1" dirty="0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7FD134A-A20E-43C0-8653-D594223100AE}"/>
                  </a:ext>
                </a:extLst>
              </p:cNvPr>
              <p:cNvSpPr txBox="1"/>
              <p:nvPr/>
            </p:nvSpPr>
            <p:spPr>
              <a:xfrm>
                <a:off x="8264471" y="939690"/>
                <a:ext cx="1645403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: 1000</a:t>
                </a:r>
                <a:endParaRPr lang="en-US" sz="2100" b="1" dirty="0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96DE0D5D-4172-41AB-8E68-A103A48040F1}"/>
                  </a:ext>
                </a:extLst>
              </p:cNvPr>
              <p:cNvCxnSpPr/>
              <p:nvPr/>
            </p:nvCxnSpPr>
            <p:spPr>
              <a:xfrm>
                <a:off x="6095999" y="1462910"/>
                <a:ext cx="0" cy="55187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3C7CA569-0485-4BC4-95F2-25B72E6F4F9B}"/>
                  </a:ext>
                </a:extLst>
              </p:cNvPr>
              <p:cNvCxnSpPr/>
              <p:nvPr/>
            </p:nvCxnSpPr>
            <p:spPr>
              <a:xfrm>
                <a:off x="10892726" y="1302220"/>
                <a:ext cx="0" cy="55187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4B3A0FF9-AD61-45A8-9633-CB414E1C63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01854" y="4692984"/>
                <a:ext cx="4763148" cy="42897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370EC2E-DCF7-4B78-A4B0-D8C0E2C60463}"/>
                  </a:ext>
                </a:extLst>
              </p:cNvPr>
              <p:cNvSpPr txBox="1"/>
              <p:nvPr/>
            </p:nvSpPr>
            <p:spPr>
              <a:xfrm>
                <a:off x="328569" y="4376291"/>
                <a:ext cx="1645403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1k m</a:t>
                </a:r>
                <a:endParaRPr lang="en-US" sz="2100" b="1" dirty="0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E9B4F2E-5991-43FB-B79A-87C92FF2124C}"/>
                  </a:ext>
                </a:extLst>
              </p:cNvPr>
              <p:cNvSpPr txBox="1"/>
              <p:nvPr/>
            </p:nvSpPr>
            <p:spPr>
              <a:xfrm>
                <a:off x="6065002" y="4616977"/>
                <a:ext cx="1645403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1000m</a:t>
                </a:r>
                <a:endParaRPr lang="en-US" sz="2100" b="1" dirty="0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153AA6B-D047-4B0E-8A8C-59A222B5C97F}"/>
                  </a:ext>
                </a:extLst>
              </p:cNvPr>
              <p:cNvSpPr txBox="1"/>
              <p:nvPr/>
            </p:nvSpPr>
            <p:spPr>
              <a:xfrm>
                <a:off x="3580110" y="4258925"/>
                <a:ext cx="1645403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x 1000</a:t>
                </a:r>
                <a:endParaRPr lang="en-US" sz="2100" b="1" dirty="0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D91D9617-B85C-44B5-B4AA-63C2E79A9328}"/>
                  </a:ext>
                </a:extLst>
              </p:cNvPr>
              <p:cNvCxnSpPr/>
              <p:nvPr/>
            </p:nvCxnSpPr>
            <p:spPr>
              <a:xfrm>
                <a:off x="1301854" y="4347641"/>
                <a:ext cx="0" cy="55187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B0AF26FA-7472-41C8-B0D3-C79CA8843D4E}"/>
                  </a:ext>
                </a:extLst>
              </p:cNvPr>
              <p:cNvCxnSpPr/>
              <p:nvPr/>
            </p:nvCxnSpPr>
            <p:spPr>
              <a:xfrm>
                <a:off x="6098581" y="4186951"/>
                <a:ext cx="0" cy="55187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Text Box 10">
            <a:extLst>
              <a:ext uri="{FF2B5EF4-FFF2-40B4-BE49-F238E27FC236}">
                <a16:creationId xmlns:a16="http://schemas.microsoft.com/office/drawing/2014/main" id="{DF6C1214-5A45-4F44-B041-FBF8486F6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2">
            <a:extLst>
              <a:ext uri="{FF2B5EF4-FFF2-40B4-BE49-F238E27FC236}">
                <a16:creationId xmlns:a16="http://schemas.microsoft.com/office/drawing/2014/main" id="{2AAA0DA0-587C-4947-A608-ABC9BB57EA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 Box 4">
            <a:extLst>
              <a:ext uri="{FF2B5EF4-FFF2-40B4-BE49-F238E27FC236}">
                <a16:creationId xmlns:a16="http://schemas.microsoft.com/office/drawing/2014/main" id="{6A0697B3-29F6-43E0-A601-413B0068B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977900"/>
            <a:ext cx="509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dụng cụ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 Box 10">
            <a:extLst>
              <a:ext uri="{FF2B5EF4-FFF2-40B4-BE49-F238E27FC236}">
                <a16:creationId xmlns:a16="http://schemas.microsoft.com/office/drawing/2014/main" id="{80513C51-3A5B-4EFB-BFF5-A89F005B5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" name="Picture 6" descr="book9">
            <a:extLst>
              <a:ext uri="{FF2B5EF4-FFF2-40B4-BE49-F238E27FC236}">
                <a16:creationId xmlns:a16="http://schemas.microsoft.com/office/drawing/2014/main" id="{C74315E9-AD89-47D3-9459-A25D4F31A0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6" descr="book9">
            <a:extLst>
              <a:ext uri="{FF2B5EF4-FFF2-40B4-BE49-F238E27FC236}">
                <a16:creationId xmlns:a16="http://schemas.microsoft.com/office/drawing/2014/main" id="{7B00EB3B-8F85-4A22-8E97-189F3CF764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160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97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" y="15875"/>
            <a:ext cx="8686800" cy="1143000"/>
          </a:xfrm>
        </p:spPr>
        <p:txBody>
          <a:bodyPr/>
          <a:lstStyle/>
          <a:p>
            <a:pPr eaLnBrk="1" hangingPunct="1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763" y="865188"/>
            <a:ext cx="4956968" cy="2667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1850 m </a:t>
            </a:r>
          </a:p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Inch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2,54 cm (0,0254 m)</a:t>
            </a:r>
          </a:p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(mile)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1,6 km </a:t>
            </a:r>
          </a:p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Foot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0,3048 m </a:t>
            </a:r>
          </a:p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yard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0,9 km </a:t>
            </a: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0" y="3105150"/>
            <a:ext cx="184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522663"/>
            <a:ext cx="40386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01638" y="3629025"/>
            <a:ext cx="4049712" cy="23145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9" descr="emo_lef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4554538"/>
            <a:ext cx="58896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468438" y="6269038"/>
            <a:ext cx="31877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 vi 32 inch  </a:t>
            </a:r>
          </a:p>
          <a:p>
            <a:pPr eaLnBrk="1" hangingPunct="1">
              <a:buFontTx/>
              <a:buNone/>
            </a:pP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5489575" y="4786313"/>
            <a:ext cx="31877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inch = 81,28 cm  </a:t>
            </a:r>
          </a:p>
          <a:p>
            <a:pPr eaLnBrk="1" hangingPunct="1">
              <a:buFontTx/>
              <a:buNone/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3ED4AB5A-27F9-4FDE-96F4-1BB5D1C9C4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90159" y="1782763"/>
                <a:ext cx="4737100" cy="2667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8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Micromet</a:t>
                </a: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𝝁</m:t>
                    </m:r>
                    <m:r>
                      <a:rPr lang="en-US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eaLnBrk="1" hangingPunct="1">
                  <a:buFontTx/>
                  <a:buNone/>
                </a:pP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𝝁</m:t>
                    </m:r>
                    <m:r>
                      <a:rPr lang="en-US" sz="28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28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𝟎𝟎𝟎𝟎𝟎𝟏</m:t>
                    </m:r>
                    <m:r>
                      <a:rPr lang="en-US" sz="28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</a:p>
              <a:p>
                <a:pPr eaLnBrk="1" hangingPunct="1">
                  <a:buFontTx/>
                  <a:buNone/>
                </a:pP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8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Nanomet</a:t>
                </a: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 n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eaLnBrk="1" hangingPunct="1">
                  <a:buFontTx/>
                  <a:buNone/>
                </a:pP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n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𝟎𝟎𝟎𝟎𝟎𝟎𝟎𝟎𝟏</m:t>
                    </m:r>
                    <m:r>
                      <a:rPr lang="en-US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</a:p>
              <a:p>
                <a:pPr eaLnBrk="1" hangingPunct="1">
                  <a:buFontTx/>
                  <a:buNone/>
                </a:pPr>
                <a:endParaRPr 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buFontTx/>
                  <a:buNone/>
                </a:pPr>
                <a:endParaRPr 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buFontTx/>
                  <a:buNone/>
                </a:pPr>
                <a:endParaRPr 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3ED4AB5A-27F9-4FDE-96F4-1BB5D1C9C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90159" y="1782763"/>
                <a:ext cx="4737100" cy="2667000"/>
              </a:xfrm>
              <a:prstGeom prst="rect">
                <a:avLst/>
              </a:prstGeom>
              <a:blipFill>
                <a:blip r:embed="rId4"/>
                <a:stretch>
                  <a:fillRect l="-2703" t="-22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  <p:bldP spid="18" grpId="0"/>
      <p:bldP spid="20" grpId="0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69888" y="-4761"/>
            <a:ext cx="8686800" cy="1143000"/>
          </a:xfrm>
        </p:spPr>
        <p:txBody>
          <a:bodyPr/>
          <a:lstStyle/>
          <a:p>
            <a:pPr eaLnBrk="1" hangingPunct="1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763" y="865188"/>
            <a:ext cx="6824662" cy="2667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m</a:t>
            </a:r>
          </a:p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dm</a:t>
            </a:r>
          </a:p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cm</a:t>
            </a:r>
          </a:p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li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mm</a:t>
            </a: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0" y="3105150"/>
            <a:ext cx="184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9" descr="emo_lef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5416550"/>
            <a:ext cx="58896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997450" y="4754563"/>
            <a:ext cx="378936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Giầy cao 7 phân</a:t>
            </a:r>
          </a:p>
          <a:p>
            <a:pPr eaLnBrk="1" hangingPunct="1">
              <a:buFontTx/>
              <a:buNone/>
            </a:pP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5283200" y="5648325"/>
            <a:ext cx="31877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Phân = 7 cm  </a:t>
            </a:r>
          </a:p>
          <a:p>
            <a:pPr eaLnBrk="1" hangingPunct="1">
              <a:buFontTx/>
              <a:buNone/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192463"/>
            <a:ext cx="3671887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3771900" y="5424488"/>
            <a:ext cx="838200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771900" y="4554538"/>
            <a:ext cx="838200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10100" y="4495800"/>
            <a:ext cx="0" cy="976313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">
            <a:extLst>
              <a:ext uri="{FF2B5EF4-FFF2-40B4-BE49-F238E27FC236}">
                <a16:creationId xmlns:a16="http://schemas.microsoft.com/office/drawing/2014/main" id="{8FE81A89-51C8-4B36-B2E5-76BA6C9492D6}"/>
              </a:ext>
            </a:extLst>
          </p:cNvPr>
          <p:cNvSpPr txBox="1">
            <a:spLocks noChangeArrowheads="1"/>
          </p:cNvSpPr>
          <p:nvPr/>
        </p:nvSpPr>
        <p:spPr>
          <a:xfrm>
            <a:off x="117475" y="2087321"/>
            <a:ext cx="9089018" cy="644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2" name="Picture 45" descr="dau hoi">
            <a:hlinkClick r:id="rId2" action="ppaction://hlinksldjump"/>
            <a:extLst>
              <a:ext uri="{FF2B5EF4-FFF2-40B4-BE49-F238E27FC236}">
                <a16:creationId xmlns:a16="http://schemas.microsoft.com/office/drawing/2014/main" id="{5C8F4EE4-3DE3-4033-8768-B4BEDE6DB7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78" y="1982847"/>
            <a:ext cx="437475" cy="56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Text Box 10">
            <a:extLst>
              <a:ext uri="{FF2B5EF4-FFF2-40B4-BE49-F238E27FC236}">
                <a16:creationId xmlns:a16="http://schemas.microsoft.com/office/drawing/2014/main" id="{B24F3954-DC4C-4FEC-BD8E-20BBBF344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8571DCCC-2F43-4E51-B72A-D3BCE82A78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B63619B2-457B-45BF-85A6-6F6FC828D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977900"/>
            <a:ext cx="509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dụng cụ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4178242F-25C4-4B86-937B-39BBE9E2D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9F92D1C4-AC8E-4086-A0D8-6F785DD9B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475" y="1439565"/>
            <a:ext cx="59245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6" descr="book9">
            <a:extLst>
              <a:ext uri="{FF2B5EF4-FFF2-40B4-BE49-F238E27FC236}">
                <a16:creationId xmlns:a16="http://schemas.microsoft.com/office/drawing/2014/main" id="{89C9C32F-D753-4995-AA72-3C9ED33FC5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book9">
            <a:extLst>
              <a:ext uri="{FF2B5EF4-FFF2-40B4-BE49-F238E27FC236}">
                <a16:creationId xmlns:a16="http://schemas.microsoft.com/office/drawing/2014/main" id="{214C926C-9ACC-454B-945B-C4F144027D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160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32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0" grpId="1" build="p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C4D0E7-00DD-456B-87B4-EEACF88C0E1E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159123"/>
            <a:ext cx="6286500" cy="4572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ctr" defTabSz="685800" fontAlgn="auto">
              <a:spcBef>
                <a:spcPts val="75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thước thường dùng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Plastic_tape_measure">
            <a:extLst>
              <a:ext uri="{FF2B5EF4-FFF2-40B4-BE49-F238E27FC236}">
                <a16:creationId xmlns:a16="http://schemas.microsoft.com/office/drawing/2014/main" id="{6B9DC0E2-BE5A-4546-B9D6-C71F05EC2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41" y="758280"/>
            <a:ext cx="3236119" cy="191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tape_measure">
            <a:extLst>
              <a:ext uri="{FF2B5EF4-FFF2-40B4-BE49-F238E27FC236}">
                <a16:creationId xmlns:a16="http://schemas.microsoft.com/office/drawing/2014/main" id="{38FFE026-F7C7-45CA-958A-7104C6260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24" y="2605641"/>
            <a:ext cx="3236119" cy="172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>
            <a:extLst>
              <a:ext uri="{FF2B5EF4-FFF2-40B4-BE49-F238E27FC236}">
                <a16:creationId xmlns:a16="http://schemas.microsoft.com/office/drawing/2014/main" id="{861ECAE7-209A-44BE-8310-0B94E6617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569" y="742479"/>
            <a:ext cx="2800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4EA51590-4C39-4AD5-88CC-7BF712F2F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454" y="579042"/>
            <a:ext cx="1835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endParaRPr 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1" descr="Wooden-Folding-Ruler">
            <a:extLst>
              <a:ext uri="{FF2B5EF4-FFF2-40B4-BE49-F238E27FC236}">
                <a16:creationId xmlns:a16="http://schemas.microsoft.com/office/drawing/2014/main" id="{D3CA411A-30E6-4190-BA75-6315E487A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890" y="2046813"/>
            <a:ext cx="4082835" cy="206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2">
            <a:extLst>
              <a:ext uri="{FF2B5EF4-FFF2-40B4-BE49-F238E27FC236}">
                <a16:creationId xmlns:a16="http://schemas.microsoft.com/office/drawing/2014/main" id="{C187F3DB-1BAD-4149-9B6B-9F8B22081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429000"/>
            <a:ext cx="1723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endParaRPr 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3" descr="ruler_0_10">
            <a:extLst>
              <a:ext uri="{FF2B5EF4-FFF2-40B4-BE49-F238E27FC236}">
                <a16:creationId xmlns:a16="http://schemas.microsoft.com/office/drawing/2014/main" id="{C6ED4D34-5135-47DC-83B6-24972A8AD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298" y="1093266"/>
            <a:ext cx="5130020" cy="85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A8D6B6E-CB94-4515-A610-710160274A1C}"/>
              </a:ext>
            </a:extLst>
          </p:cNvPr>
          <p:cNvSpPr txBox="1"/>
          <p:nvPr/>
        </p:nvSpPr>
        <p:spPr>
          <a:xfrm>
            <a:off x="2356774" y="2887617"/>
            <a:ext cx="20661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" name="LENGTH">
            <a:hlinkClick r:id="" action="ppaction://media"/>
            <a:extLst>
              <a:ext uri="{FF2B5EF4-FFF2-40B4-BE49-F238E27FC236}">
                <a16:creationId xmlns:a16="http://schemas.microsoft.com/office/drawing/2014/main" id="{614F11A5-2E09-40FA-B118-CB1AD588A3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24253" y="1068038"/>
            <a:ext cx="457200" cy="457200"/>
          </a:xfrm>
          <a:prstGeom prst="rect">
            <a:avLst/>
          </a:prstGeom>
        </p:spPr>
      </p:pic>
      <p:pic>
        <p:nvPicPr>
          <p:cNvPr id="1026" name="Picture 2" descr="Thước Cặp Cơ Khí - Thước Kẹp Cơ Khí Mitutoyo 150mm Giá Rẻ">
            <a:extLst>
              <a:ext uri="{FF2B5EF4-FFF2-40B4-BE49-F238E27FC236}">
                <a16:creationId xmlns:a16="http://schemas.microsoft.com/office/drawing/2014/main" id="{B4EDB639-D162-48B3-BA08-7C813F7FF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58" y="4060395"/>
            <a:ext cx="8184602" cy="275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12">
            <a:extLst>
              <a:ext uri="{FF2B5EF4-FFF2-40B4-BE49-F238E27FC236}">
                <a16:creationId xmlns:a16="http://schemas.microsoft.com/office/drawing/2014/main" id="{C6C6D1D1-8F04-4BB3-A8C9-36386EC34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7803" y="4163080"/>
            <a:ext cx="1723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endParaRPr 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3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/>
      <p:bldP spid="14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10">
            <a:extLst>
              <a:ext uri="{FF2B5EF4-FFF2-40B4-BE49-F238E27FC236}">
                <a16:creationId xmlns:a16="http://schemas.microsoft.com/office/drawing/2014/main" id="{66DBC0F7-87B9-4458-ACED-57FE07C7E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Rectangle 2">
            <a:extLst>
              <a:ext uri="{FF2B5EF4-FFF2-40B4-BE49-F238E27FC236}">
                <a16:creationId xmlns:a16="http://schemas.microsoft.com/office/drawing/2014/main" id="{F7512719-1937-49D6-BAAA-5CC2D1AD51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 Box 4">
            <a:extLst>
              <a:ext uri="{FF2B5EF4-FFF2-40B4-BE49-F238E27FC236}">
                <a16:creationId xmlns:a16="http://schemas.microsoft.com/office/drawing/2014/main" id="{A22892D8-7327-4884-89DB-1170EFDB0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977900"/>
            <a:ext cx="509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dụng cụ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 Box 10">
            <a:extLst>
              <a:ext uri="{FF2B5EF4-FFF2-40B4-BE49-F238E27FC236}">
                <a16:creationId xmlns:a16="http://schemas.microsoft.com/office/drawing/2014/main" id="{C5B5493E-1A8F-446E-B34A-1EBC3854E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6" name="Picture 6" descr="book9">
            <a:extLst>
              <a:ext uri="{FF2B5EF4-FFF2-40B4-BE49-F238E27FC236}">
                <a16:creationId xmlns:a16="http://schemas.microsoft.com/office/drawing/2014/main" id="{C3135409-6E34-4D19-B55A-A2CD6BB2BF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6" descr="book9">
            <a:extLst>
              <a:ext uri="{FF2B5EF4-FFF2-40B4-BE49-F238E27FC236}">
                <a16:creationId xmlns:a16="http://schemas.microsoft.com/office/drawing/2014/main" id="{34FF777B-15AE-4E0F-842E-5D8AAAE739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160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Text Box 4">
            <a:extLst>
              <a:ext uri="{FF2B5EF4-FFF2-40B4-BE49-F238E27FC236}">
                <a16:creationId xmlns:a16="http://schemas.microsoft.com/office/drawing/2014/main" id="{C3D8318E-6C43-4DD0-99A4-981794FE4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731" y="1472294"/>
            <a:ext cx="59245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cụ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1171BCD6-3A03-4219-958F-53F14F8C1AA4}"/>
              </a:ext>
            </a:extLst>
          </p:cNvPr>
          <p:cNvSpPr txBox="1">
            <a:spLocks noChangeArrowheads="1"/>
          </p:cNvSpPr>
          <p:nvPr/>
        </p:nvSpPr>
        <p:spPr>
          <a:xfrm>
            <a:off x="58737" y="2197130"/>
            <a:ext cx="9026525" cy="6440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5" name="Picture 45" descr="dau hoi">
            <a:hlinkClick r:id="rId3" action="ppaction://hlinksldjump"/>
            <a:extLst>
              <a:ext uri="{FF2B5EF4-FFF2-40B4-BE49-F238E27FC236}">
                <a16:creationId xmlns:a16="http://schemas.microsoft.com/office/drawing/2014/main" id="{88EDE5E3-1610-41C0-931A-0BD6F067E2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50" y="2018255"/>
            <a:ext cx="437475" cy="56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15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34" grpId="0" build="p"/>
      <p:bldP spid="34" grpId="1" build="p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2243</TotalTime>
  <Words>1228</Words>
  <Application>Microsoft Office PowerPoint</Application>
  <PresentationFormat>On-screen Show (4:3)</PresentationFormat>
  <Paragraphs>226</Paragraphs>
  <Slides>24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Times New Roman</vt:lpstr>
      <vt:lpstr>1_Default Design</vt:lpstr>
      <vt:lpstr>Office Theme</vt:lpstr>
      <vt:lpstr>PowerPoint Presentation</vt:lpstr>
      <vt:lpstr>Bài 4:  Đo chiều dài</vt:lpstr>
      <vt:lpstr>Bài 4:  Đo chiều dài</vt:lpstr>
      <vt:lpstr>Bài 4:  Đo chiều dài</vt:lpstr>
      <vt:lpstr>Trong thực tế còn có một số đơn vị đo chiều dài khác như:</vt:lpstr>
      <vt:lpstr>Trong thực tế còn có một số đơn vị đo chiều dài khác như:</vt:lpstr>
      <vt:lpstr>Bài 4:  Đo chiều dài</vt:lpstr>
      <vt:lpstr>PowerPoint Presentation</vt:lpstr>
      <vt:lpstr>Bài 4:  Đo chiều dài</vt:lpstr>
      <vt:lpstr>PowerPoint Presentation</vt:lpstr>
      <vt:lpstr>Tìm GHĐ và ĐCNN của thước sau:</vt:lpstr>
      <vt:lpstr>Tìm GHĐ và ĐCNN của thước sau:</vt:lpstr>
      <vt:lpstr>Bài 4:  Đo chiều dài</vt:lpstr>
      <vt:lpstr>Bài 4:  Đo chiều dài</vt:lpstr>
      <vt:lpstr>PowerPoint Presentation</vt:lpstr>
      <vt:lpstr>PowerPoint Presentation</vt:lpstr>
      <vt:lpstr>Bài 4:  Đo chiều dài</vt:lpstr>
      <vt:lpstr>Bài 4:  Đo chiều dài</vt:lpstr>
      <vt:lpstr>Bài 4:  Đo chiều dài</vt:lpstr>
      <vt:lpstr>Bài 4:  Đo chiều dài</vt:lpstr>
      <vt:lpstr>PowerPoint Presentation</vt:lpstr>
      <vt:lpstr>PowerPoint Presentation</vt:lpstr>
      <vt:lpstr>PowerPoint Presentation</vt:lpstr>
      <vt:lpstr>Hướng dẫn về nhà:</vt:lpstr>
    </vt:vector>
  </TitlesOfParts>
  <Company>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TQ</dc:creator>
  <cp:lastModifiedBy>User</cp:lastModifiedBy>
  <cp:revision>125</cp:revision>
  <dcterms:created xsi:type="dcterms:W3CDTF">2009-08-04T01:52:52Z</dcterms:created>
  <dcterms:modified xsi:type="dcterms:W3CDTF">2021-08-26T09:19:01Z</dcterms:modified>
</cp:coreProperties>
</file>