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Lst>
  <p:sldIdLst>
    <p:sldId id="298" r:id="rId4"/>
    <p:sldId id="311" r:id="rId5"/>
    <p:sldId id="312" r:id="rId6"/>
    <p:sldId id="313" r:id="rId7"/>
    <p:sldId id="314" r:id="rId8"/>
    <p:sldId id="315" r:id="rId9"/>
    <p:sldId id="330" r:id="rId10"/>
    <p:sldId id="322" r:id="rId11"/>
    <p:sldId id="323" r:id="rId12"/>
    <p:sldId id="324" r:id="rId13"/>
    <p:sldId id="325" r:id="rId14"/>
    <p:sldId id="326" r:id="rId15"/>
    <p:sldId id="327" r:id="rId16"/>
    <p:sldId id="328" r:id="rId17"/>
    <p:sldId id="285" r:id="rId18"/>
    <p:sldId id="332" r:id="rId19"/>
    <p:sldId id="331" r:id="rId20"/>
    <p:sldId id="310" r:id="rId21"/>
    <p:sldId id="286" r:id="rId22"/>
    <p:sldId id="287" r:id="rId23"/>
    <p:sldId id="264" r:id="rId24"/>
    <p:sldId id="284" r:id="rId25"/>
    <p:sldId id="329" r:id="rId26"/>
    <p:sldId id="295" r:id="rId27"/>
    <p:sldId id="296" r:id="rId28"/>
    <p:sldId id="273"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8F9E379D-88DA-49EE-8CB5-96DB545705E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7601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10484-175D-4ACA-95CB-38DF003886C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845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072399-8827-47DF-9163-7977521CED9C}"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4443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914E8BE-8305-472F-9303-38D59F3BFCC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8931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8F9E379D-88DA-49EE-8CB5-96DB545705E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5909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27ADDAF0-254F-48B7-AC0E-F421EA14A334}"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6160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18158B18-1CF3-4EC5-ADB3-04200E2BF108}"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905398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5CB1F1AB-373E-4863-97C6-879E87FB6430}"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6084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01EBE4-0237-43ED-BC19-77F0057910D1}"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8471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3322ACB-3304-4D91-8158-72D4E37AC52D}"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74240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5E6DB4B-9AB7-405E-A1D1-65B29704709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0827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27ADDAF0-254F-48B7-AC0E-F421EA14A334}"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098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919637-1D7E-4027-A7C3-7281E1EA98A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72580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AC34AD65-AF10-4E3E-8F55-4E506A8103D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80130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10484-175D-4ACA-95CB-38DF003886C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22505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072399-8827-47DF-9163-7977521CED9C}"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51293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914E8BE-8305-472F-9303-38D59F3BFCC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75771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8F9E379D-88DA-49EE-8CB5-96DB545705E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77612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27ADDAF0-254F-48B7-AC0E-F421EA14A334}"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14449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18158B18-1CF3-4EC5-ADB3-04200E2BF108}"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60106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5CB1F1AB-373E-4863-97C6-879E87FB6430}"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98828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01EBE4-0237-43ED-BC19-77F0057910D1}"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9434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18158B18-1CF3-4EC5-ADB3-04200E2BF108}"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47094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3322ACB-3304-4D91-8158-72D4E37AC52D}"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64957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5E6DB4B-9AB7-405E-A1D1-65B29704709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36573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919637-1D7E-4027-A7C3-7281E1EA98A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3389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AC34AD65-AF10-4E3E-8F55-4E506A8103D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71547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10484-175D-4ACA-95CB-38DF003886C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80211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072399-8827-47DF-9163-7977521CED9C}"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09374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914E8BE-8305-472F-9303-38D59F3BFCC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423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5CB1F1AB-373E-4863-97C6-879E87FB6430}"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82650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B01EBE4-0237-43ED-BC19-77F0057910D1}"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00890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3322ACB-3304-4D91-8158-72D4E37AC52D}"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6166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5E6DB4B-9AB7-405E-A1D1-65B29704709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2683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919637-1D7E-4027-A7C3-7281E1EA98A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12590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AC34AD65-AF10-4E3E-8F55-4E506A8103D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4609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615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cs typeface="Arial" charset="0"/>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cs typeface="Arial" charset="0"/>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5BC7FCDD-FB29-4514-A261-AB4330587C0D}" type="slidenum">
              <a:rPr lang="en-US">
                <a:solidFill>
                  <a:prstClr val="black">
                    <a:lumMod val="50000"/>
                    <a:lumOff val="50000"/>
                  </a:prstClr>
                </a:solidFill>
                <a:latin typeface="Arial" charset="0"/>
                <a:cs typeface="Arial" charset="0"/>
              </a:rPr>
              <a:pPr fontAlgn="base">
                <a:spcBef>
                  <a:spcPct val="0"/>
                </a:spcBef>
                <a:spcAft>
                  <a:spcPct val="0"/>
                </a:spcAft>
                <a:defRPr/>
              </a:pPr>
              <a:t>‹#›</a:t>
            </a:fld>
            <a:endParaRPr lang="en-US">
              <a:solidFill>
                <a:prstClr val="black">
                  <a:lumMod val="50000"/>
                  <a:lumOff val="50000"/>
                </a:prstClr>
              </a:solidFill>
              <a:latin typeface="Arial" charset="0"/>
              <a:cs typeface="Arial" charset="0"/>
            </a:endParaRPr>
          </a:p>
        </p:txBody>
      </p:sp>
    </p:spTree>
    <p:extLst>
      <p:ext uri="{BB962C8B-B14F-4D97-AF65-F5344CB8AC3E}">
        <p14:creationId xmlns:p14="http://schemas.microsoft.com/office/powerpoint/2010/main" val="263127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615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cs typeface="Arial" charset="0"/>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cs typeface="Arial" charset="0"/>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5BC7FCDD-FB29-4514-A261-AB4330587C0D}" type="slidenum">
              <a:rPr lang="en-US">
                <a:solidFill>
                  <a:prstClr val="black">
                    <a:lumMod val="50000"/>
                    <a:lumOff val="50000"/>
                  </a:prstClr>
                </a:solidFill>
                <a:latin typeface="Arial" charset="0"/>
                <a:cs typeface="Arial" charset="0"/>
              </a:rPr>
              <a:pPr fontAlgn="base">
                <a:spcBef>
                  <a:spcPct val="0"/>
                </a:spcBef>
                <a:spcAft>
                  <a:spcPct val="0"/>
                </a:spcAft>
                <a:defRPr/>
              </a:pPr>
              <a:t>‹#›</a:t>
            </a:fld>
            <a:endParaRPr lang="en-US">
              <a:solidFill>
                <a:prstClr val="black">
                  <a:lumMod val="50000"/>
                  <a:lumOff val="50000"/>
                </a:prstClr>
              </a:solidFill>
              <a:latin typeface="Arial" charset="0"/>
              <a:cs typeface="Arial" charset="0"/>
            </a:endParaRPr>
          </a:p>
        </p:txBody>
      </p:sp>
    </p:spTree>
    <p:extLst>
      <p:ext uri="{BB962C8B-B14F-4D97-AF65-F5344CB8AC3E}">
        <p14:creationId xmlns:p14="http://schemas.microsoft.com/office/powerpoint/2010/main" val="27768798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Placeholder 1"/>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615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cs typeface="Arial" charset="0"/>
            </a:endParaRPr>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base">
              <a:spcBef>
                <a:spcPct val="0"/>
              </a:spcBef>
              <a:spcAft>
                <a:spcPct val="0"/>
              </a:spcAft>
              <a:defRPr/>
            </a:pPr>
            <a:endParaRPr lang="en-US">
              <a:solidFill>
                <a:prstClr val="black">
                  <a:lumMod val="50000"/>
                  <a:lumOff val="50000"/>
                </a:prstClr>
              </a:solidFill>
              <a:latin typeface="Arial" charset="0"/>
              <a:cs typeface="Arial" charset="0"/>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base">
              <a:spcBef>
                <a:spcPct val="0"/>
              </a:spcBef>
              <a:spcAft>
                <a:spcPct val="0"/>
              </a:spcAft>
              <a:defRPr/>
            </a:pPr>
            <a:fld id="{5BC7FCDD-FB29-4514-A261-AB4330587C0D}" type="slidenum">
              <a:rPr lang="en-US">
                <a:solidFill>
                  <a:prstClr val="black">
                    <a:lumMod val="50000"/>
                    <a:lumOff val="50000"/>
                  </a:prstClr>
                </a:solidFill>
                <a:latin typeface="Arial" charset="0"/>
                <a:cs typeface="Arial" charset="0"/>
              </a:rPr>
              <a:pPr fontAlgn="base">
                <a:spcBef>
                  <a:spcPct val="0"/>
                </a:spcBef>
                <a:spcAft>
                  <a:spcPct val="0"/>
                </a:spcAft>
                <a:defRPr/>
              </a:pPr>
              <a:t>‹#›</a:t>
            </a:fld>
            <a:endParaRPr lang="en-US">
              <a:solidFill>
                <a:prstClr val="black">
                  <a:lumMod val="50000"/>
                  <a:lumOff val="50000"/>
                </a:prstClr>
              </a:solidFill>
              <a:latin typeface="Arial" charset="0"/>
              <a:cs typeface="Arial" charset="0"/>
            </a:endParaRPr>
          </a:p>
        </p:txBody>
      </p:sp>
    </p:spTree>
    <p:extLst>
      <p:ext uri="{BB962C8B-B14F-4D97-AF65-F5344CB8AC3E}">
        <p14:creationId xmlns:p14="http://schemas.microsoft.com/office/powerpoint/2010/main" val="25115415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slide" Target="slide20.xml"/><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jpg"/><Relationship Id="rId9" Type="http://schemas.microsoft.com/office/2007/relationships/hdphoto" Target="../media/hdphoto2.wdp"/><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13" Type="http://schemas.microsoft.com/office/2007/relationships/hdphoto" Target="../media/hdphoto8.wdp"/><Relationship Id="rId18" Type="http://schemas.microsoft.com/office/2007/relationships/hdphoto" Target="../media/hdphoto10.wdp"/><Relationship Id="rId3" Type="http://schemas.openxmlformats.org/officeDocument/2006/relationships/slide" Target="slide21.xml"/><Relationship Id="rId21" Type="http://schemas.openxmlformats.org/officeDocument/2006/relationships/image" Target="../media/image34.png"/><Relationship Id="rId7" Type="http://schemas.microsoft.com/office/2007/relationships/hdphoto" Target="../media/hdphoto6.wdp"/><Relationship Id="rId12" Type="http://schemas.openxmlformats.org/officeDocument/2006/relationships/image" Target="../media/image30.png"/><Relationship Id="rId17" Type="http://schemas.openxmlformats.org/officeDocument/2006/relationships/image" Target="../media/image32.png"/><Relationship Id="rId25" Type="http://schemas.openxmlformats.org/officeDocument/2006/relationships/slide" Target="slide26.xml"/><Relationship Id="rId2" Type="http://schemas.openxmlformats.org/officeDocument/2006/relationships/image" Target="../media/image26.png"/><Relationship Id="rId16" Type="http://schemas.microsoft.com/office/2007/relationships/hdphoto" Target="../media/hdphoto9.wdp"/><Relationship Id="rId20" Type="http://schemas.openxmlformats.org/officeDocument/2006/relationships/image" Target="../media/image33.gif"/><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slide" Target="slide24.xml"/><Relationship Id="rId24" Type="http://schemas.openxmlformats.org/officeDocument/2006/relationships/image" Target="../media/image36.gif"/><Relationship Id="rId5" Type="http://schemas.microsoft.com/office/2007/relationships/hdphoto" Target="../media/hdphoto5.wdp"/><Relationship Id="rId15" Type="http://schemas.openxmlformats.org/officeDocument/2006/relationships/image" Target="../media/image31.png"/><Relationship Id="rId23" Type="http://schemas.microsoft.com/office/2007/relationships/hdphoto" Target="../media/hdphoto11.wdp"/><Relationship Id="rId10" Type="http://schemas.microsoft.com/office/2007/relationships/hdphoto" Target="../media/hdphoto7.wdp"/><Relationship Id="rId19" Type="http://schemas.openxmlformats.org/officeDocument/2006/relationships/slide" Target="slide23.xml"/><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slide" Target="slide25.xml"/><Relationship Id="rId22"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slide" Target="slide20.xm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eg"/><Relationship Id="rId10" Type="http://schemas.openxmlformats.org/officeDocument/2006/relationships/image" Target="../media/image43.png"/><Relationship Id="rId4" Type="http://schemas.openxmlformats.org/officeDocument/2006/relationships/image" Target="../media/image39.jpe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5.jpe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12.wdp"/><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slide" Target="slide2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microsoft.com/office/2007/relationships/hdphoto" Target="../media/hdphoto12.wdp"/><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slide" Target="slide20.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3985" y="120770"/>
            <a:ext cx="8915400" cy="646331"/>
          </a:xfrm>
          <a:prstGeom prst="rect">
            <a:avLst/>
          </a:prstGeom>
          <a:noFill/>
          <a:effectLst>
            <a:glow rad="228600">
              <a:schemeClr val="accent6">
                <a:satMod val="175000"/>
                <a:alpha val="40000"/>
              </a:schemeClr>
            </a:glow>
          </a:effectLst>
        </p:spPr>
        <p:txBody>
          <a:bodyPr wrap="square" lIns="91440" tIns="45720" rIns="91440" bIns="45720">
            <a:spAutoFit/>
          </a:bodyPr>
          <a:lstStyle/>
          <a:p>
            <a:pPr algn="ct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Chủ</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đề</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6: LỰC MA SÁT</a:t>
            </a:r>
          </a:p>
        </p:txBody>
      </p:sp>
      <p:sp>
        <p:nvSpPr>
          <p:cNvPr id="2" name="TextBox 1"/>
          <p:cNvSpPr txBox="1"/>
          <p:nvPr/>
        </p:nvSpPr>
        <p:spPr>
          <a:xfrm>
            <a:off x="457201" y="749153"/>
            <a:ext cx="8272732" cy="646331"/>
          </a:xfrm>
          <a:prstGeom prst="rect">
            <a:avLst/>
          </a:prstGeom>
          <a:noFill/>
        </p:spPr>
        <p:txBody>
          <a:bodyPr wrap="square" rtlCol="0">
            <a:spAutoFit/>
          </a:bodyPr>
          <a:lstStyle/>
          <a:p>
            <a:r>
              <a:rPr lang="en-US" sz="3600" dirty="0">
                <a:solidFill>
                  <a:srgbClr val="FF0000"/>
                </a:solidFill>
              </a:rPr>
              <a:t>I. </a:t>
            </a:r>
            <a:r>
              <a:rPr lang="en-US" sz="3600" u="sng" dirty="0" err="1">
                <a:solidFill>
                  <a:srgbClr val="FF0000"/>
                </a:solidFill>
              </a:rPr>
              <a:t>Thế</a:t>
            </a:r>
            <a:r>
              <a:rPr lang="en-US" sz="3600" u="sng" dirty="0">
                <a:solidFill>
                  <a:srgbClr val="FF0000"/>
                </a:solidFill>
              </a:rPr>
              <a:t> </a:t>
            </a:r>
            <a:r>
              <a:rPr lang="en-US" sz="3600" u="sng" dirty="0" err="1">
                <a:solidFill>
                  <a:srgbClr val="FF0000"/>
                </a:solidFill>
              </a:rPr>
              <a:t>nào</a:t>
            </a:r>
            <a:r>
              <a:rPr lang="en-US" sz="3600" u="sng" dirty="0">
                <a:solidFill>
                  <a:srgbClr val="FF0000"/>
                </a:solidFill>
              </a:rPr>
              <a:t> </a:t>
            </a:r>
            <a:r>
              <a:rPr lang="en-US" sz="3600" u="sng" dirty="0" err="1">
                <a:solidFill>
                  <a:srgbClr val="FF0000"/>
                </a:solidFill>
              </a:rPr>
              <a:t>là</a:t>
            </a:r>
            <a:r>
              <a:rPr lang="en-US" sz="3600" u="sng" dirty="0">
                <a:solidFill>
                  <a:srgbClr val="FF0000"/>
                </a:solidFill>
              </a:rPr>
              <a:t> </a:t>
            </a:r>
            <a:r>
              <a:rPr lang="en-US" sz="3600" u="sng" dirty="0" err="1">
                <a:solidFill>
                  <a:srgbClr val="FF0000"/>
                </a:solidFill>
              </a:rPr>
              <a:t>lực</a:t>
            </a:r>
            <a:r>
              <a:rPr lang="en-US" sz="3600" u="sng" dirty="0">
                <a:solidFill>
                  <a:srgbClr val="FF0000"/>
                </a:solidFill>
              </a:rPr>
              <a:t> ma </a:t>
            </a:r>
            <a:r>
              <a:rPr lang="en-US" sz="3600" u="sng" dirty="0" err="1">
                <a:solidFill>
                  <a:srgbClr val="FF0000"/>
                </a:solidFill>
              </a:rPr>
              <a:t>sát</a:t>
            </a:r>
            <a:r>
              <a:rPr lang="en-US" sz="3600" dirty="0">
                <a:solidFill>
                  <a:srgbClr val="FF0000"/>
                </a:solidFill>
              </a:rPr>
              <a:t>?</a:t>
            </a:r>
          </a:p>
        </p:txBody>
      </p:sp>
      <p:sp>
        <p:nvSpPr>
          <p:cNvPr id="5" name="TextBox 4"/>
          <p:cNvSpPr txBox="1"/>
          <p:nvPr/>
        </p:nvSpPr>
        <p:spPr>
          <a:xfrm>
            <a:off x="337868" y="1454265"/>
            <a:ext cx="8272732" cy="646331"/>
          </a:xfrm>
          <a:prstGeom prst="rect">
            <a:avLst/>
          </a:prstGeom>
          <a:noFill/>
        </p:spPr>
        <p:txBody>
          <a:bodyPr wrap="square" rtlCol="0">
            <a:spAutoFit/>
          </a:bodyPr>
          <a:lstStyle/>
          <a:p>
            <a:r>
              <a:rPr lang="en-US" sz="3600" dirty="0">
                <a:solidFill>
                  <a:srgbClr val="FF0000"/>
                </a:solidFill>
              </a:rPr>
              <a:t>II. </a:t>
            </a:r>
            <a:r>
              <a:rPr lang="en-US" sz="3600" u="sng" dirty="0" err="1">
                <a:solidFill>
                  <a:srgbClr val="FF0000"/>
                </a:solidFill>
              </a:rPr>
              <a:t>Một</a:t>
            </a:r>
            <a:r>
              <a:rPr lang="en-US" sz="3600" u="sng" dirty="0">
                <a:solidFill>
                  <a:srgbClr val="FF0000"/>
                </a:solidFill>
              </a:rPr>
              <a:t> </a:t>
            </a:r>
            <a:r>
              <a:rPr lang="en-US" sz="3600" u="sng" dirty="0" err="1">
                <a:solidFill>
                  <a:srgbClr val="FF0000"/>
                </a:solidFill>
              </a:rPr>
              <a:t>số</a:t>
            </a:r>
            <a:r>
              <a:rPr lang="en-US" sz="3600" u="sng" dirty="0">
                <a:solidFill>
                  <a:srgbClr val="FF0000"/>
                </a:solidFill>
              </a:rPr>
              <a:t> </a:t>
            </a:r>
            <a:r>
              <a:rPr lang="en-US" sz="3600" u="sng" dirty="0" err="1">
                <a:solidFill>
                  <a:srgbClr val="FF0000"/>
                </a:solidFill>
              </a:rPr>
              <a:t>loại</a:t>
            </a:r>
            <a:r>
              <a:rPr lang="en-US" sz="3600" u="sng" dirty="0">
                <a:solidFill>
                  <a:srgbClr val="FF0000"/>
                </a:solidFill>
              </a:rPr>
              <a:t> </a:t>
            </a:r>
            <a:r>
              <a:rPr lang="en-US" sz="3600" u="sng" dirty="0" err="1">
                <a:solidFill>
                  <a:srgbClr val="FF0000"/>
                </a:solidFill>
              </a:rPr>
              <a:t>lực</a:t>
            </a:r>
            <a:r>
              <a:rPr lang="en-US" sz="3600" u="sng" dirty="0">
                <a:solidFill>
                  <a:srgbClr val="FF0000"/>
                </a:solidFill>
              </a:rPr>
              <a:t> ma </a:t>
            </a:r>
            <a:r>
              <a:rPr lang="en-US" sz="3600" u="sng" dirty="0" err="1">
                <a:solidFill>
                  <a:srgbClr val="FF0000"/>
                </a:solidFill>
              </a:rPr>
              <a:t>sát</a:t>
            </a:r>
            <a:r>
              <a:rPr lang="en-US" sz="3600" u="sng" dirty="0">
                <a:solidFill>
                  <a:srgbClr val="FF0000"/>
                </a:solidFill>
              </a:rPr>
              <a:t> </a:t>
            </a:r>
            <a:r>
              <a:rPr lang="en-US" sz="3600" u="sng" dirty="0" err="1">
                <a:solidFill>
                  <a:srgbClr val="FF0000"/>
                </a:solidFill>
              </a:rPr>
              <a:t>thường</a:t>
            </a:r>
            <a:r>
              <a:rPr lang="en-US" sz="3600" u="sng" dirty="0">
                <a:solidFill>
                  <a:srgbClr val="FF0000"/>
                </a:solidFill>
              </a:rPr>
              <a:t> </a:t>
            </a:r>
            <a:r>
              <a:rPr lang="en-US" sz="3600" u="sng" dirty="0" err="1">
                <a:solidFill>
                  <a:srgbClr val="FF0000"/>
                </a:solidFill>
              </a:rPr>
              <a:t>gặp</a:t>
            </a:r>
            <a:r>
              <a:rPr lang="en-US" sz="3600" dirty="0">
                <a:solidFill>
                  <a:srgbClr val="FF0000"/>
                </a:solidFill>
              </a:rPr>
              <a:t>?</a:t>
            </a:r>
          </a:p>
        </p:txBody>
      </p:sp>
      <p:sp>
        <p:nvSpPr>
          <p:cNvPr id="6" name="Rounded Rectangle 5"/>
          <p:cNvSpPr/>
          <p:nvPr/>
        </p:nvSpPr>
        <p:spPr>
          <a:xfrm>
            <a:off x="1828800" y="4062475"/>
            <a:ext cx="3581400" cy="863204"/>
          </a:xfrm>
          <a:prstGeom prst="round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cxnSp>
        <p:nvCxnSpPr>
          <p:cNvPr id="7" name="Straight Connector 6"/>
          <p:cNvCxnSpPr>
            <a:stCxn id="6" idx="3"/>
          </p:cNvCxnSpPr>
          <p:nvPr/>
        </p:nvCxnSpPr>
        <p:spPr>
          <a:xfrm flipV="1">
            <a:off x="5410200" y="2715881"/>
            <a:ext cx="1582656" cy="177819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3"/>
          </p:cNvCxnSpPr>
          <p:nvPr/>
        </p:nvCxnSpPr>
        <p:spPr>
          <a:xfrm>
            <a:off x="5410200" y="4494077"/>
            <a:ext cx="1600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3"/>
          </p:cNvCxnSpPr>
          <p:nvPr/>
        </p:nvCxnSpPr>
        <p:spPr>
          <a:xfrm>
            <a:off x="5410201" y="4494078"/>
            <a:ext cx="1574603" cy="157460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TextBox 9">
            <a:hlinkClick r:id="rId2" action="ppaction://hlinksldjump"/>
          </p:cNvPr>
          <p:cNvSpPr txBox="1"/>
          <p:nvPr/>
        </p:nvSpPr>
        <p:spPr>
          <a:xfrm>
            <a:off x="7162800" y="2411081"/>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trượt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hlinkClick r:id="rId3" action="ppaction://hlinksldjump"/>
          </p:cNvPr>
          <p:cNvSpPr txBox="1"/>
          <p:nvPr/>
        </p:nvSpPr>
        <p:spPr>
          <a:xfrm>
            <a:off x="7162800" y="4201690"/>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lăn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162800" y="5884015"/>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nghỉ</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936365" y="4062475"/>
            <a:ext cx="3384837"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Lực</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 ma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sát</a:t>
            </a:r>
            <a:endPar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4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6" grpId="0" animBg="1"/>
      <p:bldP spid="10" grpId="0"/>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zicxabooks.com/vi/tri-thuc/wp-content/uploads/2019/03/luc-ma-sat-lan-la-g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363697838"/>
            <a:ext cx="43815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zicxabooks.com/vi/tri-thuc/wp-content/uploads/2019/03/luc-ma-sat-lan-la-g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364717013"/>
            <a:ext cx="438150" cy="30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63730" y="3305004"/>
            <a:ext cx="5211327" cy="707886"/>
          </a:xfrm>
          <a:prstGeom prst="rect">
            <a:avLst/>
          </a:prstGeom>
          <a:noFill/>
        </p:spPr>
        <p:txBody>
          <a:bodyPr wrap="square" rtlCol="0">
            <a:spAutoFit/>
          </a:bodyPr>
          <a:lstStyle/>
          <a:p>
            <a:r>
              <a:rPr lang="vi-VN" sz="2000" b="1" i="1" dirty="0"/>
              <a:t>Khi một chiếc xe </a:t>
            </a:r>
            <a:r>
              <a:rPr lang="en-US" sz="2000" b="1" i="1" dirty="0"/>
              <a:t>m</a:t>
            </a:r>
            <a:r>
              <a:rPr lang="vi-VN" sz="2000" b="1" i="1" dirty="0"/>
              <a:t>ô tô chuyển động, bánh xe lăn trên mặt đường</a:t>
            </a:r>
            <a:r>
              <a:rPr lang="en-US" sz="2000" b="1" i="1" dirty="0"/>
              <a:t>.</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564" y="864480"/>
            <a:ext cx="3230651" cy="2223475"/>
          </a:xfrm>
          <a:prstGeom prst="rect">
            <a:avLst/>
          </a:prstGeom>
        </p:spPr>
      </p:pic>
      <p:sp>
        <p:nvSpPr>
          <p:cNvPr id="11" name="TextBox 10"/>
          <p:cNvSpPr txBox="1"/>
          <p:nvPr/>
        </p:nvSpPr>
        <p:spPr>
          <a:xfrm>
            <a:off x="1745567" y="3305004"/>
            <a:ext cx="4919730" cy="461665"/>
          </a:xfrm>
          <a:prstGeom prst="rect">
            <a:avLst/>
          </a:prstGeom>
          <a:noFill/>
        </p:spPr>
        <p:txBody>
          <a:bodyPr wrap="square" rtlCol="0">
            <a:spAutoFit/>
          </a:bodyPr>
          <a:lstStyle/>
          <a:p>
            <a:r>
              <a:rPr lang="en-US" sz="2400" b="1" i="1" dirty="0" err="1"/>
              <a:t>Khi</a:t>
            </a:r>
            <a:r>
              <a:rPr lang="en-US" sz="2400" b="1" i="1" dirty="0"/>
              <a:t> </a:t>
            </a:r>
            <a:r>
              <a:rPr lang="en-US" sz="2400" b="1" i="1" dirty="0" err="1"/>
              <a:t>quả</a:t>
            </a:r>
            <a:r>
              <a:rPr lang="en-US" sz="2400" b="1" i="1" dirty="0"/>
              <a:t> </a:t>
            </a:r>
            <a:r>
              <a:rPr lang="en-US" sz="2400" b="1" i="1" dirty="0" err="1"/>
              <a:t>bóng</a:t>
            </a:r>
            <a:r>
              <a:rPr lang="en-US" sz="2400" b="1" i="1" dirty="0"/>
              <a:t> </a:t>
            </a:r>
            <a:r>
              <a:rPr lang="en-US" sz="2400" b="1" i="1" dirty="0" err="1"/>
              <a:t>lăn</a:t>
            </a:r>
            <a:r>
              <a:rPr lang="en-US" sz="2400" b="1" i="1" dirty="0"/>
              <a:t> </a:t>
            </a:r>
            <a:r>
              <a:rPr lang="en-US" sz="2400" b="1" i="1" dirty="0" err="1"/>
              <a:t>trên</a:t>
            </a:r>
            <a:r>
              <a:rPr lang="en-US" sz="2400" b="1" i="1" dirty="0"/>
              <a:t> </a:t>
            </a:r>
            <a:r>
              <a:rPr lang="en-US" sz="2400" b="1" i="1" dirty="0" err="1"/>
              <a:t>sân</a:t>
            </a:r>
            <a:endParaRPr lang="en-US" sz="24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473" y="1058291"/>
            <a:ext cx="3312544" cy="2246713"/>
          </a:xfrm>
          <a:prstGeom prst="rect">
            <a:avLst/>
          </a:prstGeom>
        </p:spPr>
      </p:pic>
      <p:sp>
        <p:nvSpPr>
          <p:cNvPr id="12" name="TextBox 11"/>
          <p:cNvSpPr txBox="1"/>
          <p:nvPr/>
        </p:nvSpPr>
        <p:spPr>
          <a:xfrm>
            <a:off x="341674" y="94236"/>
            <a:ext cx="10594550" cy="1323439"/>
          </a:xfrm>
          <a:prstGeom prst="rect">
            <a:avLst/>
          </a:prstGeom>
          <a:noFill/>
        </p:spPr>
        <p:txBody>
          <a:bodyPr wrap="square" rtlCol="0">
            <a:spAutoFit/>
          </a:bodyPr>
          <a:lstStyle/>
          <a:p>
            <a:r>
              <a:rPr lang="en-US" sz="4000" b="1" dirty="0">
                <a:solidFill>
                  <a:srgbClr val="FF0000"/>
                </a:solidFill>
              </a:rPr>
              <a:t>a. </a:t>
            </a:r>
            <a:r>
              <a:rPr lang="en-US" sz="4000" b="1" u="sng" dirty="0" err="1">
                <a:solidFill>
                  <a:srgbClr val="FF0000"/>
                </a:solidFill>
              </a:rPr>
              <a:t>Khi</a:t>
            </a:r>
            <a:r>
              <a:rPr lang="en-US" sz="4000" b="1" u="sng" dirty="0">
                <a:solidFill>
                  <a:srgbClr val="FF0000"/>
                </a:solidFill>
              </a:rPr>
              <a:t> </a:t>
            </a:r>
            <a:r>
              <a:rPr lang="en-US" sz="4000" b="1" u="sng" dirty="0" err="1">
                <a:solidFill>
                  <a:srgbClr val="FF0000"/>
                </a:solidFill>
              </a:rPr>
              <a:t>nào</a:t>
            </a:r>
            <a:r>
              <a:rPr lang="en-US" sz="4000" b="1" u="sng" dirty="0">
                <a:solidFill>
                  <a:srgbClr val="FF0000"/>
                </a:solidFill>
              </a:rPr>
              <a:t> </a:t>
            </a:r>
            <a:r>
              <a:rPr lang="en-US" sz="4000" b="1" u="sng" dirty="0" err="1">
                <a:solidFill>
                  <a:srgbClr val="FF0000"/>
                </a:solidFill>
              </a:rPr>
              <a:t>xuất</a:t>
            </a:r>
            <a:r>
              <a:rPr lang="en-US" sz="4000" b="1" u="sng" dirty="0">
                <a:solidFill>
                  <a:srgbClr val="FF0000"/>
                </a:solidFill>
              </a:rPr>
              <a:t> </a:t>
            </a:r>
            <a:r>
              <a:rPr lang="en-US" sz="4000" b="1" u="sng" dirty="0" err="1">
                <a:solidFill>
                  <a:srgbClr val="FF0000"/>
                </a:solidFill>
              </a:rPr>
              <a:t>hiện</a:t>
            </a:r>
            <a:r>
              <a:rPr lang="en-US" sz="4000" b="1" u="sng" dirty="0">
                <a:solidFill>
                  <a:srgbClr val="FF0000"/>
                </a:solidFill>
              </a:rPr>
              <a:t> </a:t>
            </a:r>
            <a:r>
              <a:rPr lang="en-US" sz="4000" b="1" u="sng" dirty="0" err="1">
                <a:solidFill>
                  <a:srgbClr val="FF0000"/>
                </a:solidFill>
              </a:rPr>
              <a:t>lực</a:t>
            </a:r>
            <a:r>
              <a:rPr lang="en-US" sz="4000" b="1" u="sng" dirty="0">
                <a:solidFill>
                  <a:srgbClr val="FF0000"/>
                </a:solidFill>
              </a:rPr>
              <a:t> ma </a:t>
            </a:r>
            <a:r>
              <a:rPr lang="en-US" sz="4000" b="1" u="sng" dirty="0" err="1">
                <a:solidFill>
                  <a:srgbClr val="FF0000"/>
                </a:solidFill>
              </a:rPr>
              <a:t>sát</a:t>
            </a:r>
            <a:r>
              <a:rPr lang="en-US" sz="4000" b="1" u="sng" dirty="0">
                <a:solidFill>
                  <a:srgbClr val="FF0000"/>
                </a:solidFill>
              </a:rPr>
              <a:t> </a:t>
            </a:r>
            <a:r>
              <a:rPr lang="en-US" sz="4000" b="1" u="sng" dirty="0" err="1">
                <a:solidFill>
                  <a:srgbClr val="FF0000"/>
                </a:solidFill>
              </a:rPr>
              <a:t>lăn</a:t>
            </a:r>
            <a:r>
              <a:rPr lang="en-US" sz="4000" b="1" dirty="0">
                <a:solidFill>
                  <a:srgbClr val="FF0000"/>
                </a:solidFill>
              </a:rPr>
              <a:t>?</a:t>
            </a:r>
            <a:endParaRPr lang="en-US" sz="4000" dirty="0">
              <a:solidFill>
                <a:srgbClr val="FF0000"/>
              </a:solidFill>
            </a:endParaRPr>
          </a:p>
          <a:p>
            <a:endParaRPr lang="en-US" sz="4000" dirty="0">
              <a:solidFill>
                <a:srgbClr val="FF0000"/>
              </a:solidFill>
            </a:endParaRPr>
          </a:p>
        </p:txBody>
      </p:sp>
      <p:sp>
        <p:nvSpPr>
          <p:cNvPr id="58" name="TextBox 57"/>
          <p:cNvSpPr txBox="1"/>
          <p:nvPr/>
        </p:nvSpPr>
        <p:spPr>
          <a:xfrm>
            <a:off x="1059072" y="4326603"/>
            <a:ext cx="10620509" cy="1323439"/>
          </a:xfrm>
          <a:prstGeom prst="rect">
            <a:avLst/>
          </a:prstGeom>
          <a:noFill/>
          <a:ln w="28575">
            <a:solidFill>
              <a:srgbClr val="FF0000"/>
            </a:solidFill>
          </a:ln>
        </p:spPr>
        <p:txBody>
          <a:bodyPr wrap="square" rtlCol="0">
            <a:spAutoFit/>
          </a:bodyPr>
          <a:lstStyle/>
          <a:p>
            <a:pPr algn="ctr"/>
            <a:r>
              <a:rPr lang="en-US" sz="4000" b="1" i="1" dirty="0" err="1">
                <a:latin typeface="Times New Roman" panose="02020603050405020304" pitchFamily="18" charset="0"/>
                <a:cs typeface="Times New Roman" panose="02020603050405020304" pitchFamily="18" charset="0"/>
              </a:rPr>
              <a:t>Lực</a:t>
            </a:r>
            <a:r>
              <a:rPr lang="en-US" sz="4000" b="1" i="1" dirty="0">
                <a:latin typeface="Times New Roman" panose="02020603050405020304" pitchFamily="18" charset="0"/>
                <a:cs typeface="Times New Roman" panose="02020603050405020304" pitchFamily="18" charset="0"/>
              </a:rPr>
              <a:t> ma </a:t>
            </a:r>
            <a:r>
              <a:rPr lang="en-US" sz="4000" b="1" i="1" dirty="0" err="1">
                <a:latin typeface="Times New Roman" panose="02020603050405020304" pitchFamily="18" charset="0"/>
                <a:cs typeface="Times New Roman" panose="02020603050405020304" pitchFamily="18" charset="0"/>
              </a:rPr>
              <a:t>sát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lăn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sinh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ra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một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vật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lăn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trên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mặt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vật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khác</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6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2882" y="514309"/>
            <a:ext cx="11481518" cy="1323439"/>
          </a:xfrm>
          <a:prstGeom prst="rect">
            <a:avLst/>
          </a:prstGeom>
          <a:noFill/>
        </p:spPr>
        <p:txBody>
          <a:bodyPr wrap="square" lIns="91440" tIns="45720" rIns="91440" bIns="45720" rtlCol="0" anchor="t">
            <a:spAutoFit/>
          </a:bodyPr>
          <a:lstStyle/>
          <a:p>
            <a:r>
              <a:rPr lang="en-US" sz="4000" b="1" dirty="0">
                <a:solidFill>
                  <a:srgbClr val="FF0000"/>
                </a:solidFill>
              </a:rPr>
              <a:t>b. </a:t>
            </a:r>
            <a:r>
              <a:rPr lang="en-US" sz="4000" b="1" dirty="0" err="1">
                <a:solidFill>
                  <a:srgbClr val="FF0000"/>
                </a:solidFill>
              </a:rPr>
              <a:t>T</a:t>
            </a:r>
            <a:r>
              <a:rPr lang="en-US" sz="4000" b="1" u="sng" dirty="0" err="1">
                <a:solidFill>
                  <a:srgbClr val="FF0000"/>
                </a:solidFill>
              </a:rPr>
              <a:t>ác</a:t>
            </a:r>
            <a:r>
              <a:rPr lang="en-US" sz="4000" b="1" u="sng" dirty="0">
                <a:solidFill>
                  <a:srgbClr val="FF0000"/>
                </a:solidFill>
              </a:rPr>
              <a:t> </a:t>
            </a:r>
            <a:r>
              <a:rPr lang="en-US" sz="4000" b="1" u="sng" dirty="0" err="1">
                <a:solidFill>
                  <a:srgbClr val="FF0000"/>
                </a:solidFill>
              </a:rPr>
              <a:t>dụng</a:t>
            </a:r>
            <a:r>
              <a:rPr lang="en-US" sz="4000" b="1" u="sng" dirty="0">
                <a:solidFill>
                  <a:srgbClr val="FF0000"/>
                </a:solidFill>
              </a:rPr>
              <a:t> </a:t>
            </a:r>
            <a:r>
              <a:rPr lang="en-US" sz="4000" b="1" u="sng" dirty="0" err="1">
                <a:solidFill>
                  <a:srgbClr val="FF0000"/>
                </a:solidFill>
              </a:rPr>
              <a:t>về</a:t>
            </a:r>
            <a:r>
              <a:rPr lang="en-US" sz="4000" b="1" u="sng" dirty="0">
                <a:solidFill>
                  <a:srgbClr val="FF0000"/>
                </a:solidFill>
              </a:rPr>
              <a:t> </a:t>
            </a:r>
            <a:r>
              <a:rPr lang="en-US" sz="4000" b="1" u="sng" dirty="0" err="1">
                <a:solidFill>
                  <a:srgbClr val="FF0000"/>
                </a:solidFill>
              </a:rPr>
              <a:t>lực</a:t>
            </a:r>
            <a:r>
              <a:rPr lang="en-US" sz="4000" b="1" u="sng" dirty="0">
                <a:solidFill>
                  <a:srgbClr val="FF0000"/>
                </a:solidFill>
              </a:rPr>
              <a:t> ma </a:t>
            </a:r>
            <a:r>
              <a:rPr lang="en-US" sz="4000" b="1" u="sng" dirty="0" err="1">
                <a:solidFill>
                  <a:srgbClr val="FF0000"/>
                </a:solidFill>
              </a:rPr>
              <a:t>sát</a:t>
            </a:r>
            <a:r>
              <a:rPr lang="en-US" sz="4000" b="1" u="sng" dirty="0">
                <a:solidFill>
                  <a:srgbClr val="FF0000"/>
                </a:solidFill>
              </a:rPr>
              <a:t> </a:t>
            </a:r>
            <a:r>
              <a:rPr lang="en-US" sz="4000" b="1" u="sng" dirty="0" err="1">
                <a:solidFill>
                  <a:srgbClr val="FF0000"/>
                </a:solidFill>
              </a:rPr>
              <a:t>lăn</a:t>
            </a:r>
            <a:r>
              <a:rPr lang="en-US" sz="4000" b="1" u="sng" dirty="0">
                <a:solidFill>
                  <a:srgbClr val="FF0000"/>
                </a:solidFill>
              </a:rPr>
              <a:t> </a:t>
            </a:r>
            <a:r>
              <a:rPr lang="en-US" sz="4000" b="1" u="sng" dirty="0" err="1">
                <a:solidFill>
                  <a:srgbClr val="FF0000"/>
                </a:solidFill>
              </a:rPr>
              <a:t>trong</a:t>
            </a:r>
            <a:r>
              <a:rPr lang="en-US" sz="4000" b="1" u="sng" dirty="0">
                <a:solidFill>
                  <a:srgbClr val="FF0000"/>
                </a:solidFill>
              </a:rPr>
              <a:t> </a:t>
            </a:r>
            <a:r>
              <a:rPr lang="en-US" sz="4000" b="1" u="sng" dirty="0" err="1">
                <a:solidFill>
                  <a:srgbClr val="FF0000"/>
                </a:solidFill>
              </a:rPr>
              <a:t>cuộc</a:t>
            </a:r>
            <a:r>
              <a:rPr lang="en-US" sz="4000" b="1" u="sng" dirty="0">
                <a:solidFill>
                  <a:srgbClr val="FF0000"/>
                </a:solidFill>
              </a:rPr>
              <a:t> </a:t>
            </a:r>
            <a:r>
              <a:rPr lang="en-US" sz="4000" b="1" u="sng" dirty="0" err="1">
                <a:solidFill>
                  <a:srgbClr val="FF0000"/>
                </a:solidFill>
              </a:rPr>
              <a:t>sống</a:t>
            </a:r>
            <a:endParaRPr lang="en-US" sz="4000" b="1" dirty="0" err="1">
              <a:solidFill>
                <a:srgbClr val="FF0000"/>
              </a:solidFill>
              <a:cs typeface="Calibri"/>
            </a:endParaRPr>
          </a:p>
          <a:p>
            <a:endParaRPr lang="en-US" sz="4000"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20" y="1714500"/>
            <a:ext cx="5013375" cy="3777682"/>
          </a:xfrm>
          <a:prstGeom prst="rect">
            <a:avLst/>
          </a:prstGeom>
        </p:spPr>
      </p:pic>
      <p:sp>
        <p:nvSpPr>
          <p:cNvPr id="6" name="TextBox 5"/>
          <p:cNvSpPr txBox="1"/>
          <p:nvPr/>
        </p:nvSpPr>
        <p:spPr>
          <a:xfrm>
            <a:off x="862882" y="5476506"/>
            <a:ext cx="4990501" cy="1323439"/>
          </a:xfrm>
          <a:prstGeom prst="rect">
            <a:avLst/>
          </a:prstGeom>
          <a:noFill/>
        </p:spPr>
        <p:txBody>
          <a:bodyPr wrap="square" lIns="91440" tIns="45720" rIns="91440" bIns="45720" rtlCol="0" anchor="t">
            <a:spAutoFit/>
          </a:bodyPr>
          <a:lstStyle/>
          <a:p>
            <a:pPr algn="ctr"/>
            <a:r>
              <a:rPr lang="en-US" sz="4000" dirty="0" err="1"/>
              <a:t>Tủ</a:t>
            </a:r>
            <a:r>
              <a:rPr lang="en-US" sz="4000" dirty="0"/>
              <a:t> </a:t>
            </a:r>
            <a:r>
              <a:rPr lang="en-US" sz="4000" dirty="0" err="1"/>
              <a:t>gỗ</a:t>
            </a:r>
            <a:endParaRPr lang="en-US" sz="4000" dirty="0" err="1">
              <a:cs typeface="Calibri"/>
            </a:endParaRPr>
          </a:p>
          <a:p>
            <a:pPr algn="ctr"/>
            <a:r>
              <a:rPr lang="en-US" sz="4000" dirty="0">
                <a:cs typeface="Calibri"/>
              </a:rPr>
              <a:t>(</a:t>
            </a:r>
            <a:r>
              <a:rPr lang="en-US" sz="4000" dirty="0" err="1">
                <a:solidFill>
                  <a:schemeClr val="accent1">
                    <a:lumMod val="75000"/>
                  </a:schemeClr>
                </a:solidFill>
                <a:cs typeface="Calibri"/>
              </a:rPr>
              <a:t>không</a:t>
            </a:r>
            <a:r>
              <a:rPr lang="en-US" sz="4000" dirty="0">
                <a:solidFill>
                  <a:schemeClr val="accent1">
                    <a:lumMod val="75000"/>
                  </a:schemeClr>
                </a:solidFill>
                <a:cs typeface="Calibri"/>
              </a:rPr>
              <a:t> </a:t>
            </a:r>
            <a:r>
              <a:rPr lang="en-US" sz="4000" dirty="0" err="1">
                <a:solidFill>
                  <a:schemeClr val="accent1">
                    <a:lumMod val="75000"/>
                  </a:schemeClr>
                </a:solidFill>
                <a:cs typeface="Calibri"/>
              </a:rPr>
              <a:t>có</a:t>
            </a:r>
            <a:r>
              <a:rPr lang="en-US" sz="4000" dirty="0">
                <a:solidFill>
                  <a:schemeClr val="accent1">
                    <a:lumMod val="75000"/>
                  </a:schemeClr>
                </a:solidFill>
                <a:cs typeface="Calibri"/>
              </a:rPr>
              <a:t> </a:t>
            </a:r>
            <a:r>
              <a:rPr lang="en-US" sz="4000" dirty="0" err="1">
                <a:solidFill>
                  <a:schemeClr val="accent1">
                    <a:lumMod val="75000"/>
                  </a:schemeClr>
                </a:solidFill>
                <a:cs typeface="Calibri"/>
              </a:rPr>
              <a:t>bánh</a:t>
            </a:r>
            <a:r>
              <a:rPr lang="en-US" sz="4000" dirty="0">
                <a:solidFill>
                  <a:schemeClr val="accent1">
                    <a:lumMod val="75000"/>
                  </a:schemeClr>
                </a:solidFill>
                <a:cs typeface="Calibri"/>
              </a:rPr>
              <a:t> </a:t>
            </a:r>
            <a:r>
              <a:rPr lang="en-US" sz="4000" dirty="0" err="1">
                <a:solidFill>
                  <a:schemeClr val="accent1">
                    <a:lumMod val="75000"/>
                  </a:schemeClr>
                </a:solidFill>
                <a:cs typeface="Calibri"/>
              </a:rPr>
              <a:t>xe</a:t>
            </a:r>
            <a:r>
              <a:rPr lang="en-US" sz="4000" dirty="0">
                <a:cs typeface="Calibri"/>
              </a:rPr>
              <a:t>)</a:t>
            </a:r>
          </a:p>
        </p:txBody>
      </p:sp>
      <p:sp>
        <p:nvSpPr>
          <p:cNvPr id="10" name="TextBox 9"/>
          <p:cNvSpPr txBox="1"/>
          <p:nvPr/>
        </p:nvSpPr>
        <p:spPr>
          <a:xfrm>
            <a:off x="6849024" y="5482336"/>
            <a:ext cx="4482501" cy="1938992"/>
          </a:xfrm>
          <a:prstGeom prst="rect">
            <a:avLst/>
          </a:prstGeom>
          <a:noFill/>
        </p:spPr>
        <p:txBody>
          <a:bodyPr wrap="square" lIns="91440" tIns="45720" rIns="91440" bIns="45720" rtlCol="0" anchor="t">
            <a:spAutoFit/>
          </a:bodyPr>
          <a:lstStyle/>
          <a:p>
            <a:pPr algn="ctr"/>
            <a:r>
              <a:rPr lang="en-US" sz="4000" dirty="0" err="1">
                <a:ea typeface="+mn-lt"/>
                <a:cs typeface="+mn-lt"/>
              </a:rPr>
              <a:t>Tủ</a:t>
            </a:r>
            <a:r>
              <a:rPr lang="en-US" sz="4000" dirty="0">
                <a:ea typeface="+mn-lt"/>
                <a:cs typeface="+mn-lt"/>
              </a:rPr>
              <a:t> </a:t>
            </a:r>
            <a:r>
              <a:rPr lang="en-US" sz="4000" dirty="0" err="1">
                <a:ea typeface="+mn-lt"/>
                <a:cs typeface="+mn-lt"/>
              </a:rPr>
              <a:t>gỗ</a:t>
            </a:r>
            <a:endParaRPr lang="en-US" sz="4000">
              <a:ea typeface="+mn-lt"/>
              <a:cs typeface="+mn-lt"/>
            </a:endParaRPr>
          </a:p>
          <a:p>
            <a:pPr algn="ctr"/>
            <a:r>
              <a:rPr lang="en-US" sz="4000" dirty="0">
                <a:ea typeface="+mn-lt"/>
                <a:cs typeface="+mn-lt"/>
              </a:rPr>
              <a:t>(</a:t>
            </a:r>
            <a:r>
              <a:rPr lang="en-US" sz="4000" dirty="0" err="1">
                <a:solidFill>
                  <a:schemeClr val="accent1">
                    <a:lumMod val="75000"/>
                  </a:schemeClr>
                </a:solidFill>
                <a:ea typeface="+mn-lt"/>
                <a:cs typeface="+mn-lt"/>
              </a:rPr>
              <a:t>có</a:t>
            </a:r>
            <a:r>
              <a:rPr lang="en-US" sz="4000" dirty="0">
                <a:solidFill>
                  <a:schemeClr val="accent1">
                    <a:lumMod val="75000"/>
                  </a:schemeClr>
                </a:solidFill>
                <a:ea typeface="+mn-lt"/>
                <a:cs typeface="+mn-lt"/>
              </a:rPr>
              <a:t> </a:t>
            </a:r>
            <a:r>
              <a:rPr lang="en-US" sz="4000" dirty="0" err="1">
                <a:solidFill>
                  <a:schemeClr val="accent1">
                    <a:lumMod val="75000"/>
                  </a:schemeClr>
                </a:solidFill>
                <a:ea typeface="+mn-lt"/>
                <a:cs typeface="+mn-lt"/>
              </a:rPr>
              <a:t>bánh</a:t>
            </a:r>
            <a:r>
              <a:rPr lang="en-US" sz="4000" dirty="0">
                <a:solidFill>
                  <a:schemeClr val="accent1">
                    <a:lumMod val="75000"/>
                  </a:schemeClr>
                </a:solidFill>
                <a:ea typeface="+mn-lt"/>
                <a:cs typeface="+mn-lt"/>
              </a:rPr>
              <a:t> </a:t>
            </a:r>
            <a:r>
              <a:rPr lang="en-US" sz="4000" dirty="0" err="1">
                <a:solidFill>
                  <a:schemeClr val="accent1">
                    <a:lumMod val="75000"/>
                  </a:schemeClr>
                </a:solidFill>
                <a:ea typeface="+mn-lt"/>
                <a:cs typeface="+mn-lt"/>
              </a:rPr>
              <a:t>xe</a:t>
            </a:r>
            <a:r>
              <a:rPr lang="en-US" sz="4000" dirty="0">
                <a:ea typeface="+mn-lt"/>
                <a:cs typeface="+mn-lt"/>
              </a:rPr>
              <a:t>)</a:t>
            </a:r>
          </a:p>
          <a:p>
            <a:pPr algn="ctr"/>
            <a:endParaRPr lang="en-US" sz="4000" dirty="0">
              <a:cs typeface="Calibri"/>
            </a:endParaRPr>
          </a:p>
        </p:txBody>
      </p:sp>
      <p:pic>
        <p:nvPicPr>
          <p:cNvPr id="4" name="Picture 4" descr="A picture containing cabinet, indoor, kitchen, window&#10;&#10;Description automatically generated">
            <a:extLst>
              <a:ext uri="{FF2B5EF4-FFF2-40B4-BE49-F238E27FC236}">
                <a16:creationId xmlns:a16="http://schemas.microsoft.com/office/drawing/2014/main" id="{5294E0B2-5A6D-4817-992C-29A7AB9A9A7D}"/>
              </a:ext>
            </a:extLst>
          </p:cNvPr>
          <p:cNvPicPr>
            <a:picLocks noChangeAspect="1"/>
          </p:cNvPicPr>
          <p:nvPr/>
        </p:nvPicPr>
        <p:blipFill>
          <a:blip r:embed="rId3"/>
          <a:stretch>
            <a:fillRect/>
          </a:stretch>
        </p:blipFill>
        <p:spPr>
          <a:xfrm>
            <a:off x="977900" y="1714500"/>
            <a:ext cx="4140200" cy="3797300"/>
          </a:xfrm>
          <a:prstGeom prst="rect">
            <a:avLst/>
          </a:prstGeom>
        </p:spPr>
      </p:pic>
    </p:spTree>
    <p:extLst>
      <p:ext uri="{BB962C8B-B14F-4D97-AF65-F5344CB8AC3E}">
        <p14:creationId xmlns:p14="http://schemas.microsoft.com/office/powerpoint/2010/main" val="39174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064C5A-A889-4A9B-8C5D-32E72B3EF6E6}"/>
              </a:ext>
            </a:extLst>
          </p:cNvPr>
          <p:cNvSpPr>
            <a:spLocks noGrp="1"/>
          </p:cNvSpPr>
          <p:nvPr>
            <p:ph idx="4294967295"/>
          </p:nvPr>
        </p:nvSpPr>
        <p:spPr>
          <a:xfrm>
            <a:off x="838200" y="1825625"/>
            <a:ext cx="10515600" cy="4351338"/>
          </a:xfrm>
          <a:prstGeom prst="rect">
            <a:avLst/>
          </a:prstGeom>
        </p:spPr>
        <p:txBody>
          <a:bodyPr vert="horz" lIns="91440" tIns="45720" rIns="91440" bIns="45720" rtlCol="0" anchor="t">
            <a:normAutofit/>
          </a:bodyPr>
          <a:lstStyle/>
          <a:p>
            <a:pPr marL="0" indent="0">
              <a:buNone/>
            </a:pPr>
            <a:r>
              <a:rPr lang="en-US" sz="4000" b="1" i="1" dirty="0" err="1">
                <a:solidFill>
                  <a:schemeClr val="accent1">
                    <a:lumMod val="75000"/>
                  </a:schemeClr>
                </a:solidFill>
                <a:latin typeface="Times New Roman"/>
                <a:cs typeface="Times New Roman"/>
              </a:rPr>
              <a:t>Kết</a:t>
            </a:r>
            <a:r>
              <a:rPr lang="en-US" sz="4000" b="1" i="1" dirty="0">
                <a:solidFill>
                  <a:schemeClr val="accent1">
                    <a:lumMod val="75000"/>
                  </a:schemeClr>
                </a:solidFill>
                <a:latin typeface="Times New Roman"/>
                <a:cs typeface="Times New Roman"/>
              </a:rPr>
              <a:t> </a:t>
            </a:r>
            <a:r>
              <a:rPr lang="en-US" sz="4000" b="1" i="1" dirty="0" err="1">
                <a:solidFill>
                  <a:schemeClr val="accent1">
                    <a:lumMod val="75000"/>
                  </a:schemeClr>
                </a:solidFill>
                <a:latin typeface="Times New Roman"/>
                <a:cs typeface="Times New Roman"/>
              </a:rPr>
              <a:t>luận</a:t>
            </a:r>
            <a:endParaRPr lang="en-US" sz="4000" b="1" i="1" dirty="0">
              <a:solidFill>
                <a:schemeClr val="accent1">
                  <a:lumMod val="75000"/>
                </a:schemeClr>
              </a:solidFill>
              <a:latin typeface="Times New Roman"/>
              <a:cs typeface="Times New Roman"/>
            </a:endParaRPr>
          </a:p>
          <a:p>
            <a:pPr marL="0" indent="0">
              <a:buNone/>
            </a:pPr>
            <a:endParaRPr lang="en-US" sz="4000" b="1" i="1" dirty="0">
              <a:solidFill>
                <a:schemeClr val="accent1">
                  <a:lumMod val="75000"/>
                </a:schemeClr>
              </a:solidFill>
              <a:latin typeface="Times New Roman"/>
              <a:cs typeface="Times New Roman"/>
            </a:endParaRPr>
          </a:p>
          <a:p>
            <a:pPr marL="0" indent="0">
              <a:buNone/>
            </a:pPr>
            <a:r>
              <a:rPr lang="en-US" sz="4000" b="1" i="1" dirty="0">
                <a:latin typeface="Times New Roman"/>
                <a:cs typeface="Times New Roman"/>
              </a:rPr>
              <a:t>Thông </a:t>
            </a:r>
            <a:r>
              <a:rPr lang="en-US" sz="4000" b="1" i="1" dirty="0" err="1">
                <a:latin typeface="Times New Roman"/>
                <a:cs typeface="Times New Roman"/>
              </a:rPr>
              <a:t>thường</a:t>
            </a:r>
            <a:r>
              <a:rPr lang="en-US" sz="4000" b="1" i="1" dirty="0">
                <a:latin typeface="Times New Roman"/>
                <a:cs typeface="Times New Roman"/>
              </a:rPr>
              <a:t> </a:t>
            </a:r>
            <a:r>
              <a:rPr lang="en-US" sz="4000" b="1" i="1" dirty="0" err="1">
                <a:latin typeface="Times New Roman"/>
                <a:cs typeface="Times New Roman"/>
              </a:rPr>
              <a:t>với</a:t>
            </a:r>
            <a:r>
              <a:rPr lang="en-US" sz="4000" b="1" i="1" dirty="0">
                <a:latin typeface="Times New Roman"/>
                <a:cs typeface="Times New Roman"/>
              </a:rPr>
              <a:t> </a:t>
            </a:r>
            <a:r>
              <a:rPr lang="en-US" sz="4000" b="1" i="1" dirty="0" err="1">
                <a:latin typeface="Times New Roman"/>
                <a:cs typeface="Times New Roman"/>
              </a:rPr>
              <a:t>cùng</a:t>
            </a:r>
            <a:r>
              <a:rPr lang="en-US" sz="4000" b="1" i="1" dirty="0">
                <a:latin typeface="Times New Roman"/>
                <a:cs typeface="Times New Roman"/>
              </a:rPr>
              <a:t> 1 </a:t>
            </a:r>
            <a:r>
              <a:rPr lang="en-US" sz="4000" b="1" i="1" dirty="0" err="1">
                <a:latin typeface="Times New Roman"/>
                <a:cs typeface="Times New Roman"/>
              </a:rPr>
              <a:t>vật</a:t>
            </a:r>
            <a:r>
              <a:rPr lang="en-US" sz="4000" b="1" i="1" dirty="0">
                <a:latin typeface="Times New Roman"/>
                <a:cs typeface="Times New Roman"/>
              </a:rPr>
              <a:t> </a:t>
            </a:r>
            <a:r>
              <a:rPr lang="en-US" sz="4000" b="1" i="1" dirty="0" err="1">
                <a:latin typeface="Times New Roman"/>
                <a:cs typeface="Times New Roman"/>
              </a:rPr>
              <a:t>nặng</a:t>
            </a:r>
            <a:r>
              <a:rPr lang="en-US" sz="4000" b="1" i="1" dirty="0">
                <a:latin typeface="Times New Roman"/>
                <a:cs typeface="Times New Roman"/>
              </a:rPr>
              <a:t> </a:t>
            </a:r>
            <a:r>
              <a:rPr lang="en-US" sz="4000" b="1" i="1" dirty="0" err="1">
                <a:latin typeface="Times New Roman"/>
                <a:cs typeface="Times New Roman"/>
              </a:rPr>
              <a:t>và</a:t>
            </a:r>
            <a:r>
              <a:rPr lang="en-US" sz="4000" b="1" i="1" dirty="0">
                <a:latin typeface="Times New Roman"/>
                <a:cs typeface="Times New Roman"/>
              </a:rPr>
              <a:t> </a:t>
            </a:r>
            <a:r>
              <a:rPr lang="en-US" sz="4000" b="1" i="1" dirty="0" err="1">
                <a:latin typeface="Times New Roman"/>
                <a:cs typeface="Times New Roman"/>
              </a:rPr>
              <a:t>mặt</a:t>
            </a:r>
            <a:r>
              <a:rPr lang="en-US" sz="4000" b="1" i="1" dirty="0">
                <a:latin typeface="Times New Roman"/>
                <a:cs typeface="Times New Roman"/>
              </a:rPr>
              <a:t> </a:t>
            </a:r>
            <a:r>
              <a:rPr lang="en-US" sz="4000" b="1" i="1" dirty="0" err="1">
                <a:latin typeface="Times New Roman"/>
                <a:cs typeface="Times New Roman"/>
              </a:rPr>
              <a:t>tiếp</a:t>
            </a:r>
            <a:r>
              <a:rPr lang="en-US" sz="4000" b="1" i="1" dirty="0">
                <a:latin typeface="Times New Roman"/>
                <a:cs typeface="Times New Roman"/>
              </a:rPr>
              <a:t> </a:t>
            </a:r>
            <a:r>
              <a:rPr lang="en-US" sz="4000" b="1" i="1" dirty="0" err="1">
                <a:latin typeface="Times New Roman"/>
                <a:cs typeface="Times New Roman"/>
              </a:rPr>
              <a:t>xúc</a:t>
            </a:r>
            <a:r>
              <a:rPr lang="en-US" sz="4000" b="1" i="1" dirty="0">
                <a:latin typeface="Times New Roman"/>
                <a:cs typeface="Times New Roman"/>
              </a:rPr>
              <a:t>, </a:t>
            </a:r>
            <a:r>
              <a:rPr lang="en-US" sz="4000" b="1" i="1" dirty="0" err="1">
                <a:latin typeface="Times New Roman"/>
                <a:cs typeface="Times New Roman"/>
              </a:rPr>
              <a:t>độ</a:t>
            </a:r>
            <a:r>
              <a:rPr lang="en-US" sz="4000" b="1" i="1" dirty="0">
                <a:latin typeface="Times New Roman"/>
                <a:cs typeface="Times New Roman"/>
              </a:rPr>
              <a:t> </a:t>
            </a:r>
            <a:r>
              <a:rPr lang="en-US" sz="4000" b="1" i="1" dirty="0" err="1">
                <a:latin typeface="Times New Roman"/>
                <a:cs typeface="Times New Roman"/>
              </a:rPr>
              <a:t>lớn</a:t>
            </a:r>
            <a:r>
              <a:rPr lang="en-US" sz="4000" b="1" i="1" dirty="0">
                <a:latin typeface="Times New Roman"/>
                <a:cs typeface="Times New Roman"/>
              </a:rPr>
              <a:t> </a:t>
            </a:r>
            <a:r>
              <a:rPr lang="en-US" sz="4000" b="1" i="1" dirty="0" err="1">
                <a:latin typeface="Times New Roman"/>
                <a:cs typeface="Times New Roman"/>
              </a:rPr>
              <a:t>của</a:t>
            </a:r>
            <a:r>
              <a:rPr lang="en-US" sz="4000" b="1" i="1" dirty="0">
                <a:latin typeface="Times New Roman"/>
                <a:cs typeface="Times New Roman"/>
              </a:rPr>
              <a:t> </a:t>
            </a:r>
            <a:r>
              <a:rPr lang="en-US" sz="4000" b="1" i="1" dirty="0" err="1">
                <a:latin typeface="Times New Roman"/>
                <a:cs typeface="Times New Roman"/>
              </a:rPr>
              <a:t>lực</a:t>
            </a:r>
            <a:r>
              <a:rPr lang="en-US" sz="4000" b="1" i="1" dirty="0">
                <a:latin typeface="Times New Roman"/>
                <a:cs typeface="Times New Roman"/>
              </a:rPr>
              <a:t> ma </a:t>
            </a:r>
            <a:r>
              <a:rPr lang="en-US" sz="4000" b="1" i="1" dirty="0" err="1">
                <a:latin typeface="Times New Roman"/>
                <a:cs typeface="Times New Roman"/>
              </a:rPr>
              <a:t>sát</a:t>
            </a:r>
            <a:r>
              <a:rPr lang="en-US" sz="4000" b="1" i="1" dirty="0">
                <a:latin typeface="Times New Roman"/>
                <a:cs typeface="Times New Roman"/>
              </a:rPr>
              <a:t> </a:t>
            </a:r>
            <a:r>
              <a:rPr lang="en-US" sz="4000" b="1" i="1" dirty="0" err="1">
                <a:latin typeface="Times New Roman"/>
                <a:cs typeface="Times New Roman"/>
              </a:rPr>
              <a:t>lăn</a:t>
            </a:r>
            <a:r>
              <a:rPr lang="en-US" sz="4000" b="1" i="1" dirty="0">
                <a:latin typeface="Times New Roman"/>
                <a:cs typeface="Times New Roman"/>
              </a:rPr>
              <a:t> </a:t>
            </a:r>
            <a:r>
              <a:rPr lang="en-US" sz="4000" b="1" i="1" dirty="0" err="1">
                <a:latin typeface="Times New Roman"/>
                <a:cs typeface="Times New Roman"/>
              </a:rPr>
              <a:t>nhỏ</a:t>
            </a:r>
            <a:r>
              <a:rPr lang="en-US" sz="4000" b="1" i="1" dirty="0">
                <a:latin typeface="Times New Roman"/>
                <a:cs typeface="Times New Roman"/>
              </a:rPr>
              <a:t> </a:t>
            </a:r>
            <a:r>
              <a:rPr lang="en-US" sz="4000" b="1" i="1" dirty="0" err="1">
                <a:latin typeface="Times New Roman"/>
                <a:cs typeface="Times New Roman"/>
              </a:rPr>
              <a:t>hơn</a:t>
            </a:r>
            <a:r>
              <a:rPr lang="en-US" sz="4000" b="1" i="1" dirty="0">
                <a:latin typeface="Times New Roman"/>
                <a:cs typeface="Times New Roman"/>
              </a:rPr>
              <a:t> </a:t>
            </a:r>
            <a:r>
              <a:rPr lang="en-US" sz="4000" b="1" i="1" dirty="0" err="1">
                <a:latin typeface="Times New Roman"/>
                <a:cs typeface="Times New Roman"/>
              </a:rPr>
              <a:t>nhiều</a:t>
            </a:r>
            <a:r>
              <a:rPr lang="en-US" sz="4000" b="1" i="1" dirty="0">
                <a:latin typeface="Times New Roman"/>
                <a:cs typeface="Times New Roman"/>
              </a:rPr>
              <a:t> so </a:t>
            </a:r>
            <a:r>
              <a:rPr lang="en-US" sz="4000" b="1" i="1" dirty="0" err="1">
                <a:latin typeface="Times New Roman"/>
                <a:cs typeface="Times New Roman"/>
              </a:rPr>
              <a:t>với</a:t>
            </a:r>
            <a:r>
              <a:rPr lang="en-US" sz="4000" b="1" i="1" dirty="0">
                <a:latin typeface="Times New Roman"/>
                <a:cs typeface="Times New Roman"/>
              </a:rPr>
              <a:t> </a:t>
            </a:r>
            <a:r>
              <a:rPr lang="en-US" sz="4000" b="1" i="1" dirty="0" err="1">
                <a:latin typeface="Times New Roman"/>
                <a:cs typeface="Times New Roman"/>
              </a:rPr>
              <a:t>độ</a:t>
            </a:r>
            <a:r>
              <a:rPr lang="en-US" sz="4000" b="1" i="1" dirty="0">
                <a:latin typeface="Times New Roman"/>
                <a:cs typeface="Times New Roman"/>
              </a:rPr>
              <a:t> </a:t>
            </a:r>
            <a:r>
              <a:rPr lang="en-US" sz="4000" b="1" i="1" dirty="0" err="1">
                <a:latin typeface="Times New Roman"/>
                <a:cs typeface="Times New Roman"/>
              </a:rPr>
              <a:t>lớn</a:t>
            </a:r>
            <a:r>
              <a:rPr lang="en-US" sz="4000" b="1" i="1" dirty="0">
                <a:latin typeface="Times New Roman"/>
                <a:cs typeface="Times New Roman"/>
              </a:rPr>
              <a:t> </a:t>
            </a:r>
            <a:r>
              <a:rPr lang="en-US" sz="4000" b="1" i="1" dirty="0" err="1">
                <a:latin typeface="Times New Roman"/>
                <a:cs typeface="Times New Roman"/>
              </a:rPr>
              <a:t>của</a:t>
            </a:r>
            <a:r>
              <a:rPr lang="en-US" sz="4000" b="1" i="1" dirty="0">
                <a:latin typeface="Times New Roman"/>
                <a:cs typeface="Times New Roman"/>
              </a:rPr>
              <a:t> </a:t>
            </a:r>
            <a:r>
              <a:rPr lang="en-US" sz="4000" b="1" i="1" dirty="0" err="1">
                <a:latin typeface="Times New Roman"/>
                <a:cs typeface="Times New Roman"/>
              </a:rPr>
              <a:t>lực</a:t>
            </a:r>
            <a:r>
              <a:rPr lang="en-US" sz="4000" b="1" i="1" dirty="0">
                <a:latin typeface="Times New Roman"/>
                <a:cs typeface="Times New Roman"/>
              </a:rPr>
              <a:t> ma </a:t>
            </a:r>
            <a:r>
              <a:rPr lang="en-US" sz="4000" b="1" i="1" dirty="0" err="1">
                <a:latin typeface="Times New Roman"/>
                <a:cs typeface="Times New Roman"/>
              </a:rPr>
              <a:t>sát</a:t>
            </a:r>
            <a:r>
              <a:rPr lang="en-US" sz="4000" b="1" i="1" dirty="0">
                <a:latin typeface="Times New Roman"/>
                <a:cs typeface="Times New Roman"/>
              </a:rPr>
              <a:t> </a:t>
            </a:r>
            <a:r>
              <a:rPr lang="en-US" sz="4000" b="1" i="1" dirty="0" err="1">
                <a:latin typeface="Times New Roman"/>
                <a:cs typeface="Times New Roman"/>
              </a:rPr>
              <a:t>trượt</a:t>
            </a:r>
            <a:r>
              <a:rPr lang="en-US" sz="4000" b="1" i="1" dirty="0">
                <a:latin typeface="Times New Roman"/>
                <a:cs typeface="Times New Roman"/>
              </a:rPr>
              <a:t>.</a:t>
            </a:r>
            <a:endParaRPr lang="en-US" dirty="0">
              <a:latin typeface="Times New Roman"/>
              <a:cs typeface="Times New Roman"/>
            </a:endParaRPr>
          </a:p>
        </p:txBody>
      </p:sp>
      <p:sp>
        <p:nvSpPr>
          <p:cNvPr id="5" name="TextBox 4">
            <a:extLst>
              <a:ext uri="{FF2B5EF4-FFF2-40B4-BE49-F238E27FC236}">
                <a16:creationId xmlns:a16="http://schemas.microsoft.com/office/drawing/2014/main" id="{D1502D74-A39F-4E47-8859-8E06EE3F81F2}"/>
              </a:ext>
            </a:extLst>
          </p:cNvPr>
          <p:cNvSpPr txBox="1"/>
          <p:nvPr/>
        </p:nvSpPr>
        <p:spPr>
          <a:xfrm>
            <a:off x="387245" y="733765"/>
            <a:ext cx="11417510" cy="1323439"/>
          </a:xfrm>
          <a:prstGeom prst="rect">
            <a:avLst/>
          </a:prstGeom>
          <a:noFill/>
        </p:spPr>
        <p:txBody>
          <a:bodyPr wrap="square" lIns="91440" tIns="45720" rIns="91440" bIns="45720" rtlCol="0" anchor="t">
            <a:spAutoFit/>
          </a:bodyPr>
          <a:lstStyle/>
          <a:p>
            <a:r>
              <a:rPr lang="en-US" sz="4000" b="1" dirty="0">
                <a:solidFill>
                  <a:srgbClr val="FF0000"/>
                </a:solidFill>
              </a:rPr>
              <a:t>b. </a:t>
            </a:r>
            <a:r>
              <a:rPr lang="en-US" sz="4000" b="1" dirty="0" err="1">
                <a:solidFill>
                  <a:srgbClr val="FF0000"/>
                </a:solidFill>
              </a:rPr>
              <a:t>T</a:t>
            </a:r>
            <a:r>
              <a:rPr lang="en-US" sz="4000" b="1" u="sng" dirty="0" err="1">
                <a:solidFill>
                  <a:srgbClr val="FF0000"/>
                </a:solidFill>
              </a:rPr>
              <a:t>ác</a:t>
            </a:r>
            <a:r>
              <a:rPr lang="en-US" sz="4000" b="1" u="sng" dirty="0">
                <a:solidFill>
                  <a:srgbClr val="FF0000"/>
                </a:solidFill>
              </a:rPr>
              <a:t> </a:t>
            </a:r>
            <a:r>
              <a:rPr lang="en-US" sz="4000" b="1" u="sng" dirty="0" err="1">
                <a:solidFill>
                  <a:srgbClr val="FF0000"/>
                </a:solidFill>
              </a:rPr>
              <a:t>dụng</a:t>
            </a:r>
            <a:r>
              <a:rPr lang="en-US" sz="4000" b="1" u="sng" dirty="0">
                <a:solidFill>
                  <a:srgbClr val="FF0000"/>
                </a:solidFill>
              </a:rPr>
              <a:t> </a:t>
            </a:r>
            <a:r>
              <a:rPr lang="en-US" sz="4000" b="1" u="sng" dirty="0" err="1">
                <a:solidFill>
                  <a:srgbClr val="FF0000"/>
                </a:solidFill>
              </a:rPr>
              <a:t>về</a:t>
            </a:r>
            <a:r>
              <a:rPr lang="en-US" sz="4000" b="1" u="sng" dirty="0">
                <a:solidFill>
                  <a:srgbClr val="FF0000"/>
                </a:solidFill>
              </a:rPr>
              <a:t> </a:t>
            </a:r>
            <a:r>
              <a:rPr lang="en-US" sz="4000" b="1" u="sng" dirty="0" err="1">
                <a:solidFill>
                  <a:srgbClr val="FF0000"/>
                </a:solidFill>
              </a:rPr>
              <a:t>lực</a:t>
            </a:r>
            <a:r>
              <a:rPr lang="en-US" sz="4000" b="1" u="sng" dirty="0">
                <a:solidFill>
                  <a:srgbClr val="FF0000"/>
                </a:solidFill>
              </a:rPr>
              <a:t> ma </a:t>
            </a:r>
            <a:r>
              <a:rPr lang="en-US" sz="4000" b="1" u="sng" dirty="0" err="1">
                <a:solidFill>
                  <a:srgbClr val="FF0000"/>
                </a:solidFill>
              </a:rPr>
              <a:t>sát</a:t>
            </a:r>
            <a:r>
              <a:rPr lang="en-US" sz="4000" b="1" u="sng" dirty="0">
                <a:solidFill>
                  <a:srgbClr val="FF0000"/>
                </a:solidFill>
              </a:rPr>
              <a:t> </a:t>
            </a:r>
            <a:r>
              <a:rPr lang="en-US" sz="4000" b="1" u="sng" dirty="0" err="1">
                <a:solidFill>
                  <a:srgbClr val="FF0000"/>
                </a:solidFill>
              </a:rPr>
              <a:t>lăn</a:t>
            </a:r>
            <a:r>
              <a:rPr lang="en-US" sz="4000" b="1" u="sng" dirty="0">
                <a:solidFill>
                  <a:srgbClr val="FF0000"/>
                </a:solidFill>
              </a:rPr>
              <a:t> </a:t>
            </a:r>
            <a:r>
              <a:rPr lang="en-US" sz="4000" b="1" u="sng" dirty="0" err="1">
                <a:solidFill>
                  <a:srgbClr val="FF0000"/>
                </a:solidFill>
              </a:rPr>
              <a:t>trong</a:t>
            </a:r>
            <a:r>
              <a:rPr lang="en-US" sz="4000" b="1" u="sng" dirty="0">
                <a:solidFill>
                  <a:srgbClr val="FF0000"/>
                </a:solidFill>
              </a:rPr>
              <a:t> </a:t>
            </a:r>
            <a:r>
              <a:rPr lang="en-US" sz="4000" b="1" u="sng" dirty="0" err="1">
                <a:solidFill>
                  <a:srgbClr val="FF0000"/>
                </a:solidFill>
              </a:rPr>
              <a:t>cuộc</a:t>
            </a:r>
            <a:r>
              <a:rPr lang="en-US" sz="4000" b="1" u="sng" dirty="0">
                <a:solidFill>
                  <a:srgbClr val="FF0000"/>
                </a:solidFill>
              </a:rPr>
              <a:t> </a:t>
            </a:r>
            <a:r>
              <a:rPr lang="en-US" sz="4000" b="1" u="sng" dirty="0" err="1">
                <a:solidFill>
                  <a:srgbClr val="FF0000"/>
                </a:solidFill>
              </a:rPr>
              <a:t>sống</a:t>
            </a:r>
            <a:endParaRPr lang="en-US" sz="4000" b="1" dirty="0" err="1">
              <a:solidFill>
                <a:srgbClr val="FF0000"/>
              </a:solidFill>
              <a:cs typeface="Calibri"/>
            </a:endParaRPr>
          </a:p>
          <a:p>
            <a:endParaRPr lang="en-US" sz="4000" dirty="0">
              <a:solidFill>
                <a:srgbClr val="FF0000"/>
              </a:solidFill>
            </a:endParaRPr>
          </a:p>
        </p:txBody>
      </p:sp>
    </p:spTree>
    <p:extLst>
      <p:ext uri="{BB962C8B-B14F-4D97-AF65-F5344CB8AC3E}">
        <p14:creationId xmlns:p14="http://schemas.microsoft.com/office/powerpoint/2010/main" val="239668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83079" y="1355198"/>
            <a:ext cx="3864905" cy="4154984"/>
          </a:xfrm>
          <a:prstGeom prst="rect">
            <a:avLst/>
          </a:prstGeom>
          <a:noFill/>
        </p:spPr>
        <p:txBody>
          <a:bodyPr wrap="square" lIns="91440" tIns="45720" rIns="91440" bIns="45720" rtlCol="0" anchor="t">
            <a:spAutoFit/>
          </a:bodyPr>
          <a:lstStyle/>
          <a:p>
            <a:pPr algn="ctr"/>
            <a:r>
              <a:rPr lang="en-US" sz="4400" dirty="0"/>
              <a:t>N</a:t>
            </a:r>
            <a:r>
              <a:rPr lang="vi-VN" sz="4400" dirty="0">
                <a:latin typeface="Arial"/>
                <a:cs typeface="Arial"/>
              </a:rPr>
              <a:t>gười ta đã phát minh ra ổ bi để thay thế ma sát trượt bằng ma sát lăn</a:t>
            </a:r>
            <a:endParaRPr lang="en-US" sz="1400" dirty="0">
              <a:latin typeface="Arial"/>
              <a:cs typeface="Arial"/>
            </a:endParaRPr>
          </a:p>
        </p:txBody>
      </p:sp>
      <p:pic>
        <p:nvPicPr>
          <p:cNvPr id="5" name="Picture 4" descr="http://www.honda.com.vn/files/news/Congngh711_3.jpg"/>
          <p:cNvPicPr/>
          <p:nvPr/>
        </p:nvPicPr>
        <p:blipFill rotWithShape="1">
          <a:blip r:embed="rId2">
            <a:extLst>
              <a:ext uri="{28A0092B-C50C-407E-A947-70E740481C1C}">
                <a14:useLocalDpi xmlns:a14="http://schemas.microsoft.com/office/drawing/2010/main" val="0"/>
              </a:ext>
            </a:extLst>
          </a:blip>
          <a:srcRect l="2763" t="42211" r="-2804" b="-2764"/>
          <a:stretch/>
        </p:blipFill>
        <p:spPr bwMode="auto">
          <a:xfrm>
            <a:off x="5399347" y="1357380"/>
            <a:ext cx="6794069" cy="3056862"/>
          </a:xfrm>
          <a:prstGeom prst="rect">
            <a:avLst/>
          </a:prstGeom>
          <a:noFill/>
          <a:ln>
            <a:noFill/>
          </a:ln>
        </p:spPr>
      </p:pic>
    </p:spTree>
    <p:extLst>
      <p:ext uri="{BB962C8B-B14F-4D97-AF65-F5344CB8AC3E}">
        <p14:creationId xmlns:p14="http://schemas.microsoft.com/office/powerpoint/2010/main" val="315604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a:xfrm>
            <a:off x="2041749" y="786728"/>
            <a:ext cx="9077700" cy="4199340"/>
          </a:xfrm>
          <a:prstGeom prst="horizontalScroll">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6" name="Rectangle 5"/>
          <p:cNvSpPr/>
          <p:nvPr/>
        </p:nvSpPr>
        <p:spPr>
          <a:xfrm>
            <a:off x="3352142" y="1848613"/>
            <a:ext cx="6456913" cy="1754326"/>
          </a:xfrm>
          <a:prstGeom prst="rect">
            <a:avLst/>
          </a:prstGeom>
          <a:noFill/>
        </p:spPr>
        <p:txBody>
          <a:bodyPr wrap="square" lIns="91440" tIns="45720" rIns="91440" bIns="45720">
            <a:spAutoFit/>
          </a:bodyPr>
          <a:lstStyle/>
          <a:p>
            <a:pPr algn="ctr"/>
            <a:r>
              <a:rPr lang="en-US" sz="5400" b="1" cap="none" spc="0" dirty="0" err="1">
                <a:ln w="12700" cmpd="sng">
                  <a:solidFill>
                    <a:schemeClr val="accent4"/>
                  </a:solidFill>
                  <a:prstDash val="solid"/>
                </a:ln>
                <a:solidFill>
                  <a:srgbClr val="C00000"/>
                </a:solidFill>
                <a:effectLst/>
              </a:rPr>
              <a:t>Phần</a:t>
            </a:r>
            <a:r>
              <a:rPr lang="en-US" sz="5400" b="1" cap="none" spc="0" dirty="0">
                <a:ln w="12700" cmpd="sng">
                  <a:solidFill>
                    <a:schemeClr val="accent4"/>
                  </a:solidFill>
                  <a:prstDash val="solid"/>
                </a:ln>
                <a:solidFill>
                  <a:srgbClr val="C00000"/>
                </a:solidFill>
                <a:effectLst/>
              </a:rPr>
              <a:t> </a:t>
            </a:r>
            <a:r>
              <a:rPr lang="en-US" sz="5400" b="1" cap="none" spc="0" dirty="0" err="1">
                <a:ln w="12700" cmpd="sng">
                  <a:solidFill>
                    <a:schemeClr val="accent4"/>
                  </a:solidFill>
                  <a:prstDash val="solid"/>
                </a:ln>
                <a:solidFill>
                  <a:srgbClr val="C00000"/>
                </a:solidFill>
                <a:effectLst/>
              </a:rPr>
              <a:t>thuyết</a:t>
            </a:r>
            <a:r>
              <a:rPr lang="en-US" sz="5400" b="1" cap="none" spc="0" dirty="0">
                <a:ln w="12700" cmpd="sng">
                  <a:solidFill>
                    <a:schemeClr val="accent4"/>
                  </a:solidFill>
                  <a:prstDash val="solid"/>
                </a:ln>
                <a:solidFill>
                  <a:srgbClr val="C00000"/>
                </a:solidFill>
                <a:effectLst/>
              </a:rPr>
              <a:t> </a:t>
            </a:r>
            <a:r>
              <a:rPr lang="en-US" sz="5400" b="1" cap="none" spc="0" dirty="0" err="1">
                <a:ln w="12700" cmpd="sng">
                  <a:solidFill>
                    <a:schemeClr val="accent4"/>
                  </a:solidFill>
                  <a:prstDash val="solid"/>
                </a:ln>
                <a:solidFill>
                  <a:srgbClr val="C00000"/>
                </a:solidFill>
                <a:effectLst/>
              </a:rPr>
              <a:t>trình</a:t>
            </a:r>
            <a:r>
              <a:rPr lang="en-US" sz="5400" b="1" cap="none" spc="0" dirty="0">
                <a:ln w="12700" cmpd="sng">
                  <a:solidFill>
                    <a:schemeClr val="accent4"/>
                  </a:solidFill>
                  <a:prstDash val="solid"/>
                </a:ln>
                <a:solidFill>
                  <a:srgbClr val="C00000"/>
                </a:solidFill>
                <a:effectLst/>
              </a:rPr>
              <a:t> </a:t>
            </a:r>
            <a:r>
              <a:rPr lang="en-US" sz="5400" b="1" cap="none" spc="0" dirty="0" err="1">
                <a:ln w="12700" cmpd="sng">
                  <a:solidFill>
                    <a:schemeClr val="accent4"/>
                  </a:solidFill>
                  <a:prstDash val="solid"/>
                </a:ln>
                <a:solidFill>
                  <a:srgbClr val="C00000"/>
                </a:solidFill>
                <a:effectLst/>
              </a:rPr>
              <a:t>đến</a:t>
            </a:r>
            <a:r>
              <a:rPr lang="en-US" sz="5400" b="1" cap="none" spc="0" dirty="0">
                <a:ln w="12700" cmpd="sng">
                  <a:solidFill>
                    <a:schemeClr val="accent4"/>
                  </a:solidFill>
                  <a:prstDash val="solid"/>
                </a:ln>
                <a:solidFill>
                  <a:srgbClr val="C00000"/>
                </a:solidFill>
                <a:effectLst/>
              </a:rPr>
              <a:t> </a:t>
            </a:r>
            <a:r>
              <a:rPr lang="en-US" sz="5400" b="1" cap="none" spc="0" dirty="0" err="1">
                <a:ln w="12700" cmpd="sng">
                  <a:solidFill>
                    <a:schemeClr val="accent4"/>
                  </a:solidFill>
                  <a:prstDash val="solid"/>
                </a:ln>
                <a:solidFill>
                  <a:srgbClr val="C00000"/>
                </a:solidFill>
                <a:effectLst/>
              </a:rPr>
              <a:t>đây</a:t>
            </a:r>
            <a:r>
              <a:rPr lang="en-US" sz="5400" b="1" cap="none" spc="0" dirty="0">
                <a:ln w="12700" cmpd="sng">
                  <a:solidFill>
                    <a:schemeClr val="accent4"/>
                  </a:solidFill>
                  <a:prstDash val="solid"/>
                </a:ln>
                <a:solidFill>
                  <a:srgbClr val="C00000"/>
                </a:solidFill>
                <a:effectLst/>
              </a:rPr>
              <a:t> </a:t>
            </a:r>
            <a:r>
              <a:rPr lang="en-US" sz="5400" b="1" cap="none" spc="0" dirty="0" err="1">
                <a:ln w="12700" cmpd="sng">
                  <a:solidFill>
                    <a:schemeClr val="accent4"/>
                  </a:solidFill>
                  <a:prstDash val="solid"/>
                </a:ln>
                <a:solidFill>
                  <a:srgbClr val="C00000"/>
                </a:solidFill>
                <a:effectLst/>
              </a:rPr>
              <a:t>là</a:t>
            </a:r>
            <a:r>
              <a:rPr lang="en-US" sz="5400" b="1" cap="none" spc="0" dirty="0">
                <a:ln w="12700" cmpd="sng">
                  <a:solidFill>
                    <a:schemeClr val="accent4"/>
                  </a:solidFill>
                  <a:prstDash val="solid"/>
                </a:ln>
                <a:solidFill>
                  <a:srgbClr val="C00000"/>
                </a:solidFill>
                <a:effectLst/>
              </a:rPr>
              <a:t> </a:t>
            </a:r>
            <a:r>
              <a:rPr lang="en-US" sz="5400" b="1" cap="none" spc="0" dirty="0" err="1">
                <a:ln w="12700" cmpd="sng">
                  <a:solidFill>
                    <a:schemeClr val="accent4"/>
                  </a:solidFill>
                  <a:prstDash val="solid"/>
                </a:ln>
                <a:solidFill>
                  <a:srgbClr val="C00000"/>
                </a:solidFill>
                <a:effectLst/>
              </a:rPr>
              <a:t>kết</a:t>
            </a:r>
            <a:r>
              <a:rPr lang="en-US" sz="5400" b="1" cap="none" spc="0" dirty="0">
                <a:ln w="12700" cmpd="sng">
                  <a:solidFill>
                    <a:schemeClr val="accent4"/>
                  </a:solidFill>
                  <a:prstDash val="solid"/>
                </a:ln>
                <a:solidFill>
                  <a:srgbClr val="C00000"/>
                </a:solidFill>
                <a:effectLst/>
              </a:rPr>
              <a:t> </a:t>
            </a:r>
            <a:r>
              <a:rPr lang="en-US" sz="5400" b="1" cap="none" spc="0" dirty="0" err="1">
                <a:ln w="12700" cmpd="sng">
                  <a:solidFill>
                    <a:schemeClr val="accent4"/>
                  </a:solidFill>
                  <a:prstDash val="solid"/>
                </a:ln>
                <a:solidFill>
                  <a:srgbClr val="C00000"/>
                </a:solidFill>
                <a:effectLst/>
              </a:rPr>
              <a:t>thúc</a:t>
            </a:r>
            <a:r>
              <a:rPr lang="en-US" sz="5400" b="1" cap="none" spc="0" dirty="0">
                <a:ln w="12700" cmpd="sng">
                  <a:solidFill>
                    <a:schemeClr val="accent4"/>
                  </a:solidFill>
                  <a:prstDash val="solid"/>
                </a:ln>
                <a:solidFill>
                  <a:srgbClr val="C00000"/>
                </a:solidFill>
                <a:effectLst/>
              </a:rPr>
              <a:t>.</a:t>
            </a:r>
          </a:p>
        </p:txBody>
      </p:sp>
    </p:spTree>
    <p:extLst>
      <p:ext uri="{BB962C8B-B14F-4D97-AF65-F5344CB8AC3E}">
        <p14:creationId xmlns:p14="http://schemas.microsoft.com/office/powerpoint/2010/main" val="406437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bước để thay vòng bi cho xe đạ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648" y="280152"/>
            <a:ext cx="4503097" cy="2965968"/>
          </a:xfrm>
          <a:prstGeom prst="rect">
            <a:avLst/>
          </a:prstGeom>
          <a:noFill/>
          <a:extLst>
            <a:ext uri="{909E8E84-426E-40DD-AFC4-6F175D3DCCD1}">
              <a14:hiddenFill xmlns:a14="http://schemas.microsoft.com/office/drawing/2010/main">
                <a:solidFill>
                  <a:srgbClr val="FFFFFF"/>
                </a:solidFill>
              </a14:hiddenFill>
            </a:ext>
          </a:extLst>
        </p:spPr>
      </p:pic>
      <p:pic>
        <p:nvPicPr>
          <p:cNvPr id="4" name="Tháo đùm &amp; cối líp SHIMANO, bảo dưỡng đạn đùm, đạn cối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79192" y="3447288"/>
            <a:ext cx="6071616" cy="3410711"/>
          </a:xfrm>
          <a:prstGeom prst="rect">
            <a:avLst/>
          </a:prstGeom>
        </p:spPr>
      </p:pic>
      <p:pic>
        <p:nvPicPr>
          <p:cNvPr id="2050" name="Picture 2" descr="Câu chuyện bánh xe bò • Sài Gòn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664" y="197856"/>
            <a:ext cx="4255008" cy="304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17163"/>
      </p:ext>
    </p:extLst>
  </p:cSld>
  <p:clrMapOvr>
    <a:masterClrMapping/>
  </p:clrMapOvr>
  <mc:AlternateContent xmlns:mc="http://schemas.openxmlformats.org/markup-compatibility/2006" xmlns:p14="http://schemas.microsoft.com/office/powerpoint/2010/main">
    <mc:Choice Requires="p14">
      <p:transition spd="slow" p14:dur="1500">
        <p:wipe/>
        <p:sndAc>
          <p:stSnd>
            <p:snd r:embed="rId4" name="applause.wav"/>
          </p:stSnd>
        </p:sndAc>
      </p:transition>
    </mc:Choice>
    <mc:Fallback xmlns="">
      <p:transition spd="slow">
        <p:wipe/>
        <p:sndAc>
          <p:stSnd>
            <p:snd r:embed="rId8" name="applaus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8023" y="504806"/>
            <a:ext cx="10572017" cy="769441"/>
          </a:xfrm>
          <a:prstGeom prst="rect">
            <a:avLst/>
          </a:prstGeom>
          <a:noFill/>
        </p:spPr>
        <p:txBody>
          <a:bodyPr wrap="square" lIns="91440" tIns="45720" rIns="91440" bIns="45720" rtlCol="0" anchor="t">
            <a:spAutoFit/>
          </a:bodyPr>
          <a:lstStyle/>
          <a:p>
            <a:pPr algn="ctr"/>
            <a:r>
              <a:rPr lang="en-US" sz="4400" dirty="0" err="1">
                <a:solidFill>
                  <a:srgbClr val="FF0000"/>
                </a:solidFill>
              </a:rPr>
              <a:t>Ví</a:t>
            </a:r>
            <a:r>
              <a:rPr lang="en-US" sz="4400" dirty="0">
                <a:solidFill>
                  <a:srgbClr val="FF0000"/>
                </a:solidFill>
              </a:rPr>
              <a:t> </a:t>
            </a:r>
            <a:r>
              <a:rPr lang="en-US" sz="4400" dirty="0" err="1">
                <a:solidFill>
                  <a:srgbClr val="FF0000"/>
                </a:solidFill>
              </a:rPr>
              <a:t>dụ</a:t>
            </a:r>
            <a:r>
              <a:rPr lang="en-US" sz="4400" dirty="0">
                <a:solidFill>
                  <a:srgbClr val="FF0000"/>
                </a:solidFill>
              </a:rPr>
              <a:t> </a:t>
            </a:r>
            <a:r>
              <a:rPr lang="en-US" sz="4400" dirty="0" err="1">
                <a:solidFill>
                  <a:srgbClr val="FF0000"/>
                </a:solidFill>
              </a:rPr>
              <a:t>về</a:t>
            </a:r>
            <a:r>
              <a:rPr lang="en-US" sz="4400" dirty="0">
                <a:solidFill>
                  <a:srgbClr val="FF0000"/>
                </a:solidFill>
              </a:rPr>
              <a:t> </a:t>
            </a:r>
            <a:r>
              <a:rPr lang="en-US" sz="4400" dirty="0" err="1">
                <a:solidFill>
                  <a:srgbClr val="FF0000"/>
                </a:solidFill>
              </a:rPr>
              <a:t>lực</a:t>
            </a:r>
            <a:r>
              <a:rPr lang="en-US" sz="4400" dirty="0">
                <a:solidFill>
                  <a:srgbClr val="FF0000"/>
                </a:solidFill>
              </a:rPr>
              <a:t> ma </a:t>
            </a:r>
            <a:r>
              <a:rPr lang="en-US" sz="4400" dirty="0" err="1">
                <a:solidFill>
                  <a:srgbClr val="FF0000"/>
                </a:solidFill>
              </a:rPr>
              <a:t>sát</a:t>
            </a:r>
            <a:r>
              <a:rPr lang="en-US" sz="4400" dirty="0">
                <a:solidFill>
                  <a:srgbClr val="FF0000"/>
                </a:solidFill>
              </a:rPr>
              <a:t> </a:t>
            </a:r>
            <a:r>
              <a:rPr lang="en-US" sz="4400" dirty="0" err="1">
                <a:solidFill>
                  <a:srgbClr val="FF0000"/>
                </a:solidFill>
              </a:rPr>
              <a:t>nghỉ</a:t>
            </a:r>
            <a:r>
              <a:rPr lang="en-US" sz="4400" dirty="0">
                <a:solidFill>
                  <a:srgbClr val="FF0000"/>
                </a:solidFill>
              </a:rPr>
              <a:t> </a:t>
            </a:r>
            <a:r>
              <a:rPr lang="en-US" sz="4400" dirty="0" err="1">
                <a:solidFill>
                  <a:srgbClr val="FF0000"/>
                </a:solidFill>
              </a:rPr>
              <a:t>trong</a:t>
            </a:r>
            <a:r>
              <a:rPr lang="en-US" sz="4400" dirty="0">
                <a:solidFill>
                  <a:srgbClr val="FF0000"/>
                </a:solidFill>
              </a:rPr>
              <a:t> </a:t>
            </a:r>
            <a:r>
              <a:rPr lang="en-US" sz="4400" dirty="0" err="1">
                <a:solidFill>
                  <a:srgbClr val="FF0000"/>
                </a:solidFill>
              </a:rPr>
              <a:t>đời</a:t>
            </a:r>
            <a:r>
              <a:rPr lang="en-US" sz="4400" dirty="0">
                <a:solidFill>
                  <a:srgbClr val="FF0000"/>
                </a:solidFill>
              </a:rPr>
              <a:t> </a:t>
            </a:r>
            <a:r>
              <a:rPr lang="en-US" sz="4400" dirty="0" err="1">
                <a:solidFill>
                  <a:srgbClr val="FF0000"/>
                </a:solidFill>
              </a:rPr>
              <a:t>sống</a:t>
            </a:r>
            <a:endParaRPr lang="en-US" sz="1400" dirty="0">
              <a:solidFill>
                <a:srgbClr val="FF0000"/>
              </a:solidFill>
              <a:latin typeface="Arial"/>
              <a:cs typeface="Arial"/>
            </a:endParaRPr>
          </a:p>
        </p:txBody>
      </p:sp>
    </p:spTree>
    <p:extLst>
      <p:ext uri="{BB962C8B-B14F-4D97-AF65-F5344CB8AC3E}">
        <p14:creationId xmlns:p14="http://schemas.microsoft.com/office/powerpoint/2010/main" val="15184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3985" y="120770"/>
            <a:ext cx="8915400" cy="646331"/>
          </a:xfrm>
          <a:prstGeom prst="rect">
            <a:avLst/>
          </a:prstGeom>
          <a:noFill/>
          <a:effectLst>
            <a:glow rad="228600">
              <a:schemeClr val="accent6">
                <a:satMod val="175000"/>
                <a:alpha val="40000"/>
              </a:schemeClr>
            </a:glow>
          </a:effectLst>
        </p:spPr>
        <p:txBody>
          <a:bodyPr wrap="square" lIns="91440" tIns="45720" rIns="91440" bIns="45720">
            <a:spAutoFit/>
          </a:bodyPr>
          <a:lstStyle/>
          <a:p>
            <a:pPr algn="ct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Chủ</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đề</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6: LỰC MA SÁT</a:t>
            </a:r>
          </a:p>
        </p:txBody>
      </p:sp>
      <p:sp>
        <p:nvSpPr>
          <p:cNvPr id="2" name="TextBox 1"/>
          <p:cNvSpPr txBox="1"/>
          <p:nvPr/>
        </p:nvSpPr>
        <p:spPr>
          <a:xfrm>
            <a:off x="457201" y="749153"/>
            <a:ext cx="8272732" cy="646331"/>
          </a:xfrm>
          <a:prstGeom prst="rect">
            <a:avLst/>
          </a:prstGeom>
          <a:noFill/>
        </p:spPr>
        <p:txBody>
          <a:bodyPr wrap="square" rtlCol="0">
            <a:spAutoFit/>
          </a:bodyPr>
          <a:lstStyle/>
          <a:p>
            <a:r>
              <a:rPr lang="en-US" sz="3600" dirty="0">
                <a:solidFill>
                  <a:srgbClr val="FF0000"/>
                </a:solidFill>
              </a:rPr>
              <a:t>I. </a:t>
            </a:r>
            <a:r>
              <a:rPr lang="en-US" sz="3600" u="sng" dirty="0" err="1">
                <a:solidFill>
                  <a:srgbClr val="FF0000"/>
                </a:solidFill>
              </a:rPr>
              <a:t>Thế</a:t>
            </a:r>
            <a:r>
              <a:rPr lang="en-US" sz="3600" u="sng" dirty="0">
                <a:solidFill>
                  <a:srgbClr val="FF0000"/>
                </a:solidFill>
              </a:rPr>
              <a:t> </a:t>
            </a:r>
            <a:r>
              <a:rPr lang="en-US" sz="3600" u="sng" dirty="0" err="1">
                <a:solidFill>
                  <a:srgbClr val="FF0000"/>
                </a:solidFill>
              </a:rPr>
              <a:t>nào</a:t>
            </a:r>
            <a:r>
              <a:rPr lang="en-US" sz="3600" u="sng" dirty="0">
                <a:solidFill>
                  <a:srgbClr val="FF0000"/>
                </a:solidFill>
              </a:rPr>
              <a:t> </a:t>
            </a:r>
            <a:r>
              <a:rPr lang="en-US" sz="3600" u="sng" dirty="0" err="1">
                <a:solidFill>
                  <a:srgbClr val="FF0000"/>
                </a:solidFill>
              </a:rPr>
              <a:t>là</a:t>
            </a:r>
            <a:r>
              <a:rPr lang="en-US" sz="3600" u="sng" dirty="0">
                <a:solidFill>
                  <a:srgbClr val="FF0000"/>
                </a:solidFill>
              </a:rPr>
              <a:t> </a:t>
            </a:r>
            <a:r>
              <a:rPr lang="en-US" sz="3600" u="sng" dirty="0" err="1">
                <a:solidFill>
                  <a:srgbClr val="FF0000"/>
                </a:solidFill>
              </a:rPr>
              <a:t>lực</a:t>
            </a:r>
            <a:r>
              <a:rPr lang="en-US" sz="3600" u="sng" dirty="0">
                <a:solidFill>
                  <a:srgbClr val="FF0000"/>
                </a:solidFill>
              </a:rPr>
              <a:t> ma </a:t>
            </a:r>
            <a:r>
              <a:rPr lang="en-US" sz="3600" u="sng" dirty="0" err="1">
                <a:solidFill>
                  <a:srgbClr val="FF0000"/>
                </a:solidFill>
              </a:rPr>
              <a:t>sát</a:t>
            </a:r>
            <a:r>
              <a:rPr lang="en-US" sz="3600" dirty="0">
                <a:solidFill>
                  <a:srgbClr val="FF0000"/>
                </a:solidFill>
              </a:rPr>
              <a:t>?</a:t>
            </a:r>
          </a:p>
        </p:txBody>
      </p:sp>
      <p:sp>
        <p:nvSpPr>
          <p:cNvPr id="5" name="TextBox 4"/>
          <p:cNvSpPr txBox="1"/>
          <p:nvPr/>
        </p:nvSpPr>
        <p:spPr>
          <a:xfrm>
            <a:off x="337868" y="1454265"/>
            <a:ext cx="8272732" cy="646331"/>
          </a:xfrm>
          <a:prstGeom prst="rect">
            <a:avLst/>
          </a:prstGeom>
          <a:noFill/>
        </p:spPr>
        <p:txBody>
          <a:bodyPr wrap="square" rtlCol="0">
            <a:spAutoFit/>
          </a:bodyPr>
          <a:lstStyle/>
          <a:p>
            <a:r>
              <a:rPr lang="en-US" sz="3600" dirty="0">
                <a:solidFill>
                  <a:srgbClr val="FF0000"/>
                </a:solidFill>
              </a:rPr>
              <a:t>II. </a:t>
            </a:r>
            <a:r>
              <a:rPr lang="en-US" sz="3600" u="sng" dirty="0" err="1">
                <a:solidFill>
                  <a:srgbClr val="FF0000"/>
                </a:solidFill>
              </a:rPr>
              <a:t>Một</a:t>
            </a:r>
            <a:r>
              <a:rPr lang="en-US" sz="3600" u="sng" dirty="0">
                <a:solidFill>
                  <a:srgbClr val="FF0000"/>
                </a:solidFill>
              </a:rPr>
              <a:t> </a:t>
            </a:r>
            <a:r>
              <a:rPr lang="en-US" sz="3600" u="sng" dirty="0" err="1">
                <a:solidFill>
                  <a:srgbClr val="FF0000"/>
                </a:solidFill>
              </a:rPr>
              <a:t>số</a:t>
            </a:r>
            <a:r>
              <a:rPr lang="en-US" sz="3600" u="sng" dirty="0">
                <a:solidFill>
                  <a:srgbClr val="FF0000"/>
                </a:solidFill>
              </a:rPr>
              <a:t> </a:t>
            </a:r>
            <a:r>
              <a:rPr lang="en-US" sz="3600" u="sng" dirty="0" err="1">
                <a:solidFill>
                  <a:srgbClr val="FF0000"/>
                </a:solidFill>
              </a:rPr>
              <a:t>loại</a:t>
            </a:r>
            <a:r>
              <a:rPr lang="en-US" sz="3600" u="sng" dirty="0">
                <a:solidFill>
                  <a:srgbClr val="FF0000"/>
                </a:solidFill>
              </a:rPr>
              <a:t> </a:t>
            </a:r>
            <a:r>
              <a:rPr lang="en-US" sz="3600" u="sng" dirty="0" err="1">
                <a:solidFill>
                  <a:srgbClr val="FF0000"/>
                </a:solidFill>
              </a:rPr>
              <a:t>lực</a:t>
            </a:r>
            <a:r>
              <a:rPr lang="en-US" sz="3600" u="sng" dirty="0">
                <a:solidFill>
                  <a:srgbClr val="FF0000"/>
                </a:solidFill>
              </a:rPr>
              <a:t> ma </a:t>
            </a:r>
            <a:r>
              <a:rPr lang="en-US" sz="3600" u="sng" dirty="0" err="1">
                <a:solidFill>
                  <a:srgbClr val="FF0000"/>
                </a:solidFill>
              </a:rPr>
              <a:t>sát</a:t>
            </a:r>
            <a:r>
              <a:rPr lang="en-US" sz="3600" u="sng" dirty="0">
                <a:solidFill>
                  <a:srgbClr val="FF0000"/>
                </a:solidFill>
              </a:rPr>
              <a:t> </a:t>
            </a:r>
            <a:r>
              <a:rPr lang="en-US" sz="3600" u="sng" dirty="0" err="1">
                <a:solidFill>
                  <a:srgbClr val="FF0000"/>
                </a:solidFill>
              </a:rPr>
              <a:t>thường</a:t>
            </a:r>
            <a:r>
              <a:rPr lang="en-US" sz="3600" u="sng" dirty="0">
                <a:solidFill>
                  <a:srgbClr val="FF0000"/>
                </a:solidFill>
              </a:rPr>
              <a:t> </a:t>
            </a:r>
            <a:r>
              <a:rPr lang="en-US" sz="3600" u="sng" dirty="0" err="1">
                <a:solidFill>
                  <a:srgbClr val="FF0000"/>
                </a:solidFill>
              </a:rPr>
              <a:t>gặp</a:t>
            </a:r>
            <a:r>
              <a:rPr lang="en-US" sz="3600" dirty="0">
                <a:solidFill>
                  <a:srgbClr val="FF0000"/>
                </a:solidFill>
              </a:rPr>
              <a:t>?</a:t>
            </a:r>
          </a:p>
        </p:txBody>
      </p:sp>
      <p:sp>
        <p:nvSpPr>
          <p:cNvPr id="6" name="Rounded Rectangle 5"/>
          <p:cNvSpPr/>
          <p:nvPr/>
        </p:nvSpPr>
        <p:spPr>
          <a:xfrm>
            <a:off x="1828800" y="4062475"/>
            <a:ext cx="3581400" cy="863204"/>
          </a:xfrm>
          <a:prstGeom prst="round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cxnSp>
        <p:nvCxnSpPr>
          <p:cNvPr id="7" name="Straight Connector 6"/>
          <p:cNvCxnSpPr>
            <a:stCxn id="6" idx="3"/>
          </p:cNvCxnSpPr>
          <p:nvPr/>
        </p:nvCxnSpPr>
        <p:spPr>
          <a:xfrm flipV="1">
            <a:off x="5410200" y="2715881"/>
            <a:ext cx="1582656" cy="177819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3"/>
          </p:cNvCxnSpPr>
          <p:nvPr/>
        </p:nvCxnSpPr>
        <p:spPr>
          <a:xfrm>
            <a:off x="5410200" y="4494077"/>
            <a:ext cx="1600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3"/>
          </p:cNvCxnSpPr>
          <p:nvPr/>
        </p:nvCxnSpPr>
        <p:spPr>
          <a:xfrm>
            <a:off x="5410201" y="4494078"/>
            <a:ext cx="1574603" cy="157460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TextBox 9">
            <a:hlinkClick r:id="rId2" action="ppaction://hlinksldjump"/>
          </p:cNvPr>
          <p:cNvSpPr txBox="1"/>
          <p:nvPr/>
        </p:nvSpPr>
        <p:spPr>
          <a:xfrm>
            <a:off x="7162800" y="2411081"/>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trượt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hlinkClick r:id="rId3" action="ppaction://hlinksldjump"/>
          </p:cNvPr>
          <p:cNvSpPr txBox="1"/>
          <p:nvPr/>
        </p:nvSpPr>
        <p:spPr>
          <a:xfrm>
            <a:off x="7162800" y="4201690"/>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lăn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162800" y="5884015"/>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nghỉ</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936365" y="4062475"/>
            <a:ext cx="3384837"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Lực</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 ma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sát</a:t>
            </a:r>
            <a:endPar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68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6" grpId="0" animBg="1"/>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2118" y="-4765"/>
            <a:ext cx="8272732" cy="646331"/>
          </a:xfrm>
          <a:prstGeom prst="rect">
            <a:avLst/>
          </a:prstGeom>
          <a:noFill/>
        </p:spPr>
        <p:txBody>
          <a:bodyPr wrap="square" rtlCol="0">
            <a:spAutoFit/>
          </a:bodyPr>
          <a:lstStyle/>
          <a:p>
            <a:r>
              <a:rPr lang="en-US" sz="3600" dirty="0">
                <a:solidFill>
                  <a:srgbClr val="FF0000"/>
                </a:solidFill>
              </a:rPr>
              <a:t>II. </a:t>
            </a:r>
            <a:r>
              <a:rPr lang="en-US" sz="3600" u="sng" dirty="0" err="1">
                <a:solidFill>
                  <a:srgbClr val="FF0000"/>
                </a:solidFill>
              </a:rPr>
              <a:t>Một</a:t>
            </a:r>
            <a:r>
              <a:rPr lang="en-US" sz="3600" u="sng" dirty="0">
                <a:solidFill>
                  <a:srgbClr val="FF0000"/>
                </a:solidFill>
              </a:rPr>
              <a:t> </a:t>
            </a:r>
            <a:r>
              <a:rPr lang="en-US" sz="3600" u="sng" dirty="0" err="1">
                <a:solidFill>
                  <a:srgbClr val="FF0000"/>
                </a:solidFill>
              </a:rPr>
              <a:t>số</a:t>
            </a:r>
            <a:r>
              <a:rPr lang="en-US" sz="3600" u="sng" dirty="0">
                <a:solidFill>
                  <a:srgbClr val="FF0000"/>
                </a:solidFill>
              </a:rPr>
              <a:t> </a:t>
            </a:r>
            <a:r>
              <a:rPr lang="en-US" sz="3600" u="sng" dirty="0" err="1">
                <a:solidFill>
                  <a:srgbClr val="FF0000"/>
                </a:solidFill>
              </a:rPr>
              <a:t>loại</a:t>
            </a:r>
            <a:r>
              <a:rPr lang="en-US" sz="3600" u="sng" dirty="0">
                <a:solidFill>
                  <a:srgbClr val="FF0000"/>
                </a:solidFill>
              </a:rPr>
              <a:t> </a:t>
            </a:r>
            <a:r>
              <a:rPr lang="en-US" sz="3600" u="sng" dirty="0" err="1">
                <a:solidFill>
                  <a:srgbClr val="FF0000"/>
                </a:solidFill>
              </a:rPr>
              <a:t>lực</a:t>
            </a:r>
            <a:r>
              <a:rPr lang="en-US" sz="3600" u="sng" dirty="0">
                <a:solidFill>
                  <a:srgbClr val="FF0000"/>
                </a:solidFill>
              </a:rPr>
              <a:t> ma </a:t>
            </a:r>
            <a:r>
              <a:rPr lang="en-US" sz="3600" u="sng" dirty="0" err="1">
                <a:solidFill>
                  <a:srgbClr val="FF0000"/>
                </a:solidFill>
              </a:rPr>
              <a:t>sát</a:t>
            </a:r>
            <a:r>
              <a:rPr lang="en-US" sz="3600" u="sng" dirty="0">
                <a:solidFill>
                  <a:srgbClr val="FF0000"/>
                </a:solidFill>
              </a:rPr>
              <a:t> </a:t>
            </a:r>
            <a:r>
              <a:rPr lang="en-US" sz="3600" u="sng" dirty="0" err="1">
                <a:solidFill>
                  <a:srgbClr val="FF0000"/>
                </a:solidFill>
              </a:rPr>
              <a:t>thường</a:t>
            </a:r>
            <a:r>
              <a:rPr lang="en-US" sz="3600" u="sng" dirty="0">
                <a:solidFill>
                  <a:srgbClr val="FF0000"/>
                </a:solidFill>
              </a:rPr>
              <a:t> </a:t>
            </a:r>
            <a:r>
              <a:rPr lang="en-US" sz="3600" u="sng" dirty="0" err="1">
                <a:solidFill>
                  <a:srgbClr val="FF0000"/>
                </a:solidFill>
              </a:rPr>
              <a:t>gặp</a:t>
            </a:r>
            <a:r>
              <a:rPr lang="en-US" sz="3600" dirty="0">
                <a:solidFill>
                  <a:srgbClr val="FF0000"/>
                </a:solidFill>
              </a:rPr>
              <a:t>?</a:t>
            </a:r>
          </a:p>
        </p:txBody>
      </p:sp>
      <p:pic>
        <p:nvPicPr>
          <p:cNvPr id="1026" name="Picture 2" descr="https://lh3.googleusercontent.com/-myzuBQYzdNY/WsHEwG81ulI/AAAAAAAABHs/jqYtA6G5fy4nkhWRm_1ucMihbvJShBY1gCHMYCw/1-mau_slide_powerpoint_dep_ctu.vn_(1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81501"/>
            <a:ext cx="1527048" cy="1163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016" y="1081964"/>
            <a:ext cx="12063984" cy="5324535"/>
          </a:xfrm>
          <a:prstGeom prst="rect">
            <a:avLst/>
          </a:prstGeom>
          <a:noFill/>
          <a:ln>
            <a:solidFill>
              <a:schemeClr val="tx1"/>
            </a:solidFill>
          </a:ln>
        </p:spPr>
        <p:txBody>
          <a:bodyPr wrap="square" rtlCol="0">
            <a:spAutoFit/>
          </a:bodyPr>
          <a:lstStyle/>
          <a:p>
            <a:pPr marL="342900" indent="-342900">
              <a:buAutoNum type="arabicPeriod"/>
            </a:pP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3400" u="sng" dirty="0">
                <a:solidFill>
                  <a:schemeClr val="tx1">
                    <a:lumMod val="95000"/>
                    <a:lumOff val="5000"/>
                  </a:schemeClr>
                </a:solidFill>
                <a:latin typeface="Times New Roman" panose="02020603050405020304" pitchFamily="18" charset="0"/>
                <a:cs typeface="Times New Roman" panose="02020603050405020304" pitchFamily="18" charset="0"/>
              </a:rPr>
              <a:t> ma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400" u="sng"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trượt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i="1" dirty="0">
                <a:solidFill>
                  <a:srgbClr val="C00000"/>
                </a:solidFill>
                <a:latin typeface="Times New Roman" panose="02020603050405020304" pitchFamily="18" charset="0"/>
                <a:cs typeface="Times New Roman" panose="02020603050405020304" pitchFamily="18" charset="0"/>
              </a:rPr>
              <a:t>ma </a:t>
            </a:r>
            <a:r>
              <a:rPr lang="en-US" sz="3400" i="1" dirty="0" err="1">
                <a:solidFill>
                  <a:srgbClr val="C00000"/>
                </a:solidFill>
                <a:latin typeface="Times New Roman" panose="02020603050405020304" pitchFamily="18" charset="0"/>
                <a:cs typeface="Times New Roman" panose="02020603050405020304" pitchFamily="18" charset="0"/>
              </a:rPr>
              <a:t>sát</a:t>
            </a:r>
            <a:r>
              <a:rPr lang="en-US" sz="3400" i="1" dirty="0">
                <a:solidFill>
                  <a:srgbClr val="C00000"/>
                </a:solidFill>
                <a:latin typeface="Times New Roman" panose="02020603050405020304" pitchFamily="18" charset="0"/>
                <a:cs typeface="Times New Roman" panose="02020603050405020304" pitchFamily="18" charset="0"/>
              </a:rPr>
              <a:t> </a:t>
            </a:r>
            <a:r>
              <a:rPr lang="en-US" sz="3400" i="1" dirty="0" err="1">
                <a:solidFill>
                  <a:srgbClr val="C00000"/>
                </a:solidFill>
                <a:latin typeface="Times New Roman" panose="02020603050405020304" pitchFamily="18" charset="0"/>
                <a:cs typeface="Times New Roman" panose="02020603050405020304" pitchFamily="18" charset="0"/>
              </a:rPr>
              <a:t>trượt</a:t>
            </a:r>
            <a:r>
              <a:rPr lang="en-US" sz="3400" i="1" dirty="0">
                <a:solidFill>
                  <a:srgbClr val="C00000"/>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i="1" dirty="0" err="1">
                <a:solidFill>
                  <a:srgbClr val="C00000"/>
                </a:solidFill>
                <a:latin typeface="Times New Roman" panose="02020603050405020304" pitchFamily="18" charset="0"/>
                <a:cs typeface="Times New Roman" panose="02020603050405020304" pitchFamily="18" charset="0"/>
              </a:rPr>
              <a:t>trượt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bề</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VD:</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3400" u="sng" dirty="0">
                <a:solidFill>
                  <a:schemeClr val="tx1">
                    <a:lumMod val="95000"/>
                    <a:lumOff val="5000"/>
                  </a:schemeClr>
                </a:solidFill>
                <a:latin typeface="Times New Roman" panose="02020603050405020304" pitchFamily="18" charset="0"/>
                <a:cs typeface="Times New Roman" panose="02020603050405020304" pitchFamily="18" charset="0"/>
              </a:rPr>
              <a:t> ma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400" u="sng"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lăn</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i="1" dirty="0">
                <a:solidFill>
                  <a:srgbClr val="C00000"/>
                </a:solidFill>
                <a:latin typeface="Times New Roman" panose="02020603050405020304" pitchFamily="18" charset="0"/>
                <a:cs typeface="Times New Roman" panose="02020603050405020304" pitchFamily="18" charset="0"/>
              </a:rPr>
              <a:t>ma </a:t>
            </a:r>
            <a:r>
              <a:rPr lang="en-US" sz="3400" i="1" dirty="0" err="1">
                <a:solidFill>
                  <a:srgbClr val="C00000"/>
                </a:solidFill>
                <a:latin typeface="Times New Roman" panose="02020603050405020304" pitchFamily="18" charset="0"/>
                <a:cs typeface="Times New Roman" panose="02020603050405020304" pitchFamily="18" charset="0"/>
              </a:rPr>
              <a:t>sát</a:t>
            </a:r>
            <a:r>
              <a:rPr lang="en-US" sz="3400" i="1" dirty="0">
                <a:solidFill>
                  <a:srgbClr val="C00000"/>
                </a:solidFill>
                <a:latin typeface="Times New Roman" panose="02020603050405020304" pitchFamily="18" charset="0"/>
                <a:cs typeface="Times New Roman" panose="02020603050405020304" pitchFamily="18" charset="0"/>
              </a:rPr>
              <a:t> </a:t>
            </a:r>
            <a:r>
              <a:rPr lang="en-US" sz="3400" i="1" dirty="0" err="1">
                <a:solidFill>
                  <a:srgbClr val="C00000"/>
                </a:solidFill>
                <a:latin typeface="Times New Roman" panose="02020603050405020304" pitchFamily="18" charset="0"/>
                <a:cs typeface="Times New Roman" panose="02020603050405020304" pitchFamily="18" charset="0"/>
              </a:rPr>
              <a:t>lăn</a:t>
            </a:r>
            <a:r>
              <a:rPr lang="en-US" sz="3400" i="1" dirty="0">
                <a:solidFill>
                  <a:srgbClr val="C00000"/>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i="1" dirty="0" err="1">
                <a:solidFill>
                  <a:srgbClr val="C00000"/>
                </a:solidFill>
                <a:latin typeface="Times New Roman" panose="02020603050405020304" pitchFamily="18" charset="0"/>
                <a:cs typeface="Times New Roman" panose="02020603050405020304" pitchFamily="18" charset="0"/>
              </a:rPr>
              <a:t>lăn</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bề</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mặt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VD:</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3.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3400" u="sng" dirty="0">
                <a:solidFill>
                  <a:schemeClr val="tx1">
                    <a:lumMod val="95000"/>
                    <a:lumOff val="5000"/>
                  </a:schemeClr>
                </a:solidFill>
                <a:latin typeface="Times New Roman" panose="02020603050405020304" pitchFamily="18" charset="0"/>
                <a:cs typeface="Times New Roman" panose="02020603050405020304" pitchFamily="18" charset="0"/>
              </a:rPr>
              <a:t> ma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400" u="sng"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u="sng" dirty="0" err="1">
                <a:solidFill>
                  <a:schemeClr val="tx1">
                    <a:lumMod val="95000"/>
                    <a:lumOff val="5000"/>
                  </a:schemeClr>
                </a:solidFill>
                <a:latin typeface="Times New Roman" panose="02020603050405020304" pitchFamily="18" charset="0"/>
                <a:cs typeface="Times New Roman" panose="02020603050405020304" pitchFamily="18" charset="0"/>
              </a:rPr>
              <a:t>nghỉ</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ma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nghỉ</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giữ</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trượt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hoặc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lăn</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chịu</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3400" dirty="0">
                <a:solidFill>
                  <a:schemeClr val="tx1">
                    <a:lumMod val="95000"/>
                    <a:lumOff val="5000"/>
                  </a:schemeClr>
                </a:solidFill>
                <a:latin typeface="Times New Roman" panose="02020603050405020304" pitchFamily="18" charset="0"/>
                <a:cs typeface="Times New Roman" panose="02020603050405020304" pitchFamily="18" charset="0"/>
              </a:rPr>
              <a:t>VD: </a:t>
            </a:r>
          </a:p>
        </p:txBody>
      </p:sp>
    </p:spTree>
    <p:extLst>
      <p:ext uri="{BB962C8B-B14F-4D97-AF65-F5344CB8AC3E}">
        <p14:creationId xmlns:p14="http://schemas.microsoft.com/office/powerpoint/2010/main" val="21795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6584953" cy="913007"/>
          </a:xfrm>
          <a:prstGeom prst="rect">
            <a:avLst/>
          </a:prstGeom>
          <a:noFill/>
        </p:spPr>
        <p:txBody>
          <a:bodyPr wrap="square" rtlCol="0">
            <a:spAutoFit/>
          </a:bodyPr>
          <a:lstStyle/>
          <a:p>
            <a:r>
              <a:rPr lang="en-US" sz="5333" b="1" dirty="0">
                <a:solidFill>
                  <a:srgbClr val="C00000"/>
                </a:solidFill>
                <a:latin typeface="Arial" panose="020B0604020202020204" pitchFamily="34" charset="0"/>
                <a:cs typeface="Arial" panose="020B0604020202020204" pitchFamily="34" charset="0"/>
              </a:rPr>
              <a:t> AI NHANH HƠN</a:t>
            </a:r>
          </a:p>
        </p:txBody>
      </p:sp>
      <p:pic>
        <p:nvPicPr>
          <p:cNvPr id="12" name="Picture 3"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9175755" y="5610193"/>
            <a:ext cx="2832099" cy="1083377"/>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8051" y="6151880"/>
            <a:ext cx="812800" cy="731520"/>
          </a:xfrm>
          <a:prstGeom prst="rect">
            <a:avLst/>
          </a:prstGeom>
        </p:spPr>
      </p:pic>
      <p:pic>
        <p:nvPicPr>
          <p:cNvPr id="14" name="Picture 2" descr="Hình ảnh có liên qua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2850725"/>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759201" y="3274061"/>
            <a:ext cx="3092449" cy="349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0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53"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70" y="21776"/>
            <a:ext cx="12160678" cy="1754326"/>
          </a:xfrm>
          <a:prstGeom prst="rect">
            <a:avLst/>
          </a:prstGeom>
          <a:noFill/>
        </p:spPr>
        <p:txBody>
          <a:bodyPr wrap="square" rtlCol="0">
            <a:spAutoFit/>
          </a:bodyPr>
          <a:lstStyle/>
          <a:p>
            <a:pPr algn="ct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Chào</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mừng</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quý</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thầy</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cô</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và</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các</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bạn</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đến</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với</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thuyết</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trình</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tổ</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2 </a:t>
            </a:r>
            <a:r>
              <a:rPr lang="en-GB" sz="5400" dirty="0" err="1">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lớp</a:t>
            </a:r>
            <a:r>
              <a:rPr lang="en-GB"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rPr>
              <a:t> 8A1</a:t>
            </a:r>
            <a:endParaRPr lang="en-US" sz="5400" dirty="0">
              <a:ln w="0"/>
              <a:effectLst>
                <a:outerShdw blurRad="38100" dist="19050" dir="2700000" algn="tl" rotWithShape="0">
                  <a:schemeClr val="dk1">
                    <a:alpha val="40000"/>
                  </a:scheme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Rectangle 12"/>
          <p:cNvSpPr/>
          <p:nvPr/>
        </p:nvSpPr>
        <p:spPr>
          <a:xfrm>
            <a:off x="4028815" y="1676034"/>
            <a:ext cx="3878306" cy="1015663"/>
          </a:xfrm>
          <a:prstGeom prst="rect">
            <a:avLst/>
          </a:prstGeom>
          <a:noFill/>
        </p:spPr>
        <p:txBody>
          <a:bodyPr wrap="none" lIns="91440" tIns="45720" rIns="91440" bIns="45720">
            <a:spAutoFit/>
          </a:bodyPr>
          <a:lstStyle/>
          <a:p>
            <a:pPr algn="ctr"/>
            <a:r>
              <a:rPr lang="en-GB"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Môn </a:t>
            </a:r>
            <a:r>
              <a:rPr lang="en-GB" sz="5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Vật</a:t>
            </a:r>
            <a:r>
              <a:rPr lang="en-GB"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GB" sz="60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Lý</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405579" y="2717074"/>
            <a:ext cx="11124779" cy="385354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accent1"/>
          </a:fontRef>
        </p:style>
        <p:txBody>
          <a:bodyPr rtlCol="0" anchor="ctr"/>
          <a:lstStyle/>
          <a:p>
            <a:pPr algn="ctr"/>
            <a:r>
              <a:rPr lang="en-US" sz="6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6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6:</a:t>
            </a:r>
          </a:p>
          <a:p>
            <a:pPr algn="ctr"/>
            <a:r>
              <a:rPr lang="en-US" sz="1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9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Lực</a:t>
            </a: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ma </a:t>
            </a:r>
            <a:r>
              <a:rPr lang="en-US" sz="9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sát</a:t>
            </a:r>
            <a:endPar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5" name="5-Point Star 14"/>
          <p:cNvSpPr/>
          <p:nvPr/>
        </p:nvSpPr>
        <p:spPr>
          <a:xfrm rot="20283566">
            <a:off x="627016" y="2899954"/>
            <a:ext cx="1175657" cy="1084217"/>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5-Point Star 15"/>
          <p:cNvSpPr/>
          <p:nvPr/>
        </p:nvSpPr>
        <p:spPr>
          <a:xfrm rot="1366104">
            <a:off x="10398035" y="5643155"/>
            <a:ext cx="966651" cy="796834"/>
          </a:xfrm>
          <a:prstGeom prst="star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564124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27"/>
            <a:ext cx="1216660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32930" y="421294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16944" y="3290936"/>
            <a:ext cx="1415057"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2184400" y="295656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657600" y="2757536"/>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80000" y="2193570"/>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68860" y="5051985"/>
            <a:ext cx="1096168"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553654" y="549366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338245" y="5378845"/>
            <a:ext cx="1567457"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19"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8013579" y="4776243"/>
            <a:ext cx="1544696"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8331201" y="3351710"/>
            <a:ext cx="1552980"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39051" y="2380607"/>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413883" y="-130427"/>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33942" y="-15274"/>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2575451" y="5408521"/>
            <a:ext cx="924287"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199204" y="3023064"/>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hlinkClick r:id="rId11" action="ppaction://hlinksldjump"/>
              </a:rPr>
              <a:t>CHÚC</a:t>
            </a: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MỪNG</a:t>
            </a:r>
          </a:p>
        </p:txBody>
      </p:sp>
      <p:sp>
        <p:nvSpPr>
          <p:cNvPr id="30" name="Rectangle 29"/>
          <p:cNvSpPr/>
          <p:nvPr/>
        </p:nvSpPr>
        <p:spPr>
          <a:xfrm>
            <a:off x="2183589" y="3058285"/>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758359" y="2380607"/>
            <a:ext cx="5299004"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9044523" y="2367832"/>
            <a:ext cx="5078275" cy="5600701"/>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5" action="ppaction://hlinksldjump"/>
          </p:cNvPr>
          <p:cNvSpPr/>
          <p:nvPr/>
        </p:nvSpPr>
        <p:spPr>
          <a:xfrm>
            <a:off x="68860" y="-15274"/>
            <a:ext cx="232892" cy="170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0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67 -0.06459 L -0.03385 -0.11829 C -0.03763 -0.1294 -0.03646 -0.14005 -0.03164 -0.14862 C -0.02448 -0.15811 -0.01497 -0.16181 -0.00273 -0.15996 L 0.05143 -0.15556 " pathEditMode="relative" rAng="17760000" ptsTypes="AAAAA">
                                      <p:cBhvr>
                                        <p:cTn id="21" dur="500" fill="hold"/>
                                        <p:tgtEl>
                                          <p:spTgt spid="58"/>
                                        </p:tgtEl>
                                        <p:attrNameLst>
                                          <p:attrName>ppt_x</p:attrName>
                                          <p:attrName>ppt_y</p:attrName>
                                        </p:attrNameLst>
                                      </p:cBhvr>
                                      <p:rCtr x="1549" y="-6019"/>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8 L 0.04779 -0.29607 " pathEditMode="relative" rAng="0" ptsTypes="AA">
                                      <p:cBhvr>
                                        <p:cTn id="25" dur="500" fill="hold"/>
                                        <p:tgtEl>
                                          <p:spTgt spid="58"/>
                                        </p:tgtEl>
                                        <p:attrNameLst>
                                          <p:attrName>ppt_x</p:attrName>
                                          <p:attrName>ppt_y</p:attrName>
                                        </p:attrNameLst>
                                      </p:cBhvr>
                                      <p:rCtr x="-195"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9 -0.29607 L 0.17279 -0.35533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9 -0.35533 L 0.29779 -0.38496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9 -0.38496 L 0.41445 -0.44422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5 -0.4294 L 0.33112 -0.54792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5 -0.65162 L 0.33503 -0.55278 L 0.33112 -0.65162 L 0.32695 -0.55278 L 0.32279 -0.65162 L 0.31875 -0.55278 L 0.31445 -0.65162 L 0.31042 -0.55278 L 0.30612 -0.65162 L 0.30169 -0.55278 L 0.29779 -0.65162 L 0.29362 -0.55278 L 0.28958 -0.65162 L 0.28542 -0.55278 L 0.28112 -0.65162 L 0.27708 -0.55278 L 0.27279 -0.65162 " pathEditMode="relative" rAng="0" ptsTypes="AAAAAAAAAAAAAAAAA">
                                      <p:cBhvr>
                                        <p:cTn id="43" dur="3000" fill="hold"/>
                                        <p:tgtEl>
                                          <p:spTgt spid="58"/>
                                        </p:tgtEl>
                                        <p:attrNameLst>
                                          <p:attrName>ppt_x</p:attrName>
                                          <p:attrName>ppt_y</p:attrName>
                                        </p:attrNameLst>
                                      </p:cBhvr>
                                      <p:rCtr x="-3333" y="4931"/>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166" y="26178"/>
            <a:ext cx="11941834" cy="646331"/>
          </a:xfrm>
          <a:prstGeom prst="rect">
            <a:avLst/>
          </a:prstGeom>
          <a:noFill/>
          <a:effectLst>
            <a:glow rad="228600">
              <a:schemeClr val="accent6">
                <a:satMod val="175000"/>
                <a:alpha val="40000"/>
              </a:schemeClr>
            </a:glow>
          </a:effectLst>
        </p:spPr>
        <p:txBody>
          <a:bodyPr wrap="square" lIns="91440" tIns="45720" rIns="91440" bIns="45720">
            <a:spAutoFit/>
          </a:bodyPr>
          <a:lstStyle/>
          <a:p>
            <a:pPr algn="ct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Em</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hãy</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gọi</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tên</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các</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loại</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lực</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ma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sát</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trong</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các</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hình</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sau</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a:t>
            </a:r>
          </a:p>
        </p:txBody>
      </p:sp>
      <p:pic>
        <p:nvPicPr>
          <p:cNvPr id="1026" name="Picture 2" descr="Hướng dẫn tự lăn sơn nh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0" y="767101"/>
            <a:ext cx="3001993" cy="2238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ẹp gắp thức ăn, gắp đồ ăn inox 88104 | Shopee Việt 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754" y="697068"/>
            <a:ext cx="3597215" cy="23442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davosa.com.vn/wp-content/uploads/2018/12/cach-son-tuong-nha-cu-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3812" y="697068"/>
            <a:ext cx="2918912" cy="22381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Kết quả hình ảnh cho lẩu băng chuyề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319" y="3830353"/>
            <a:ext cx="2855343" cy="1924142"/>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9432" y="3830353"/>
            <a:ext cx="2886213" cy="1924142"/>
          </a:xfrm>
          <a:prstGeom prst="rect">
            <a:avLst/>
          </a:prstGeom>
        </p:spPr>
      </p:pic>
      <p:pic>
        <p:nvPicPr>
          <p:cNvPr id="8" name="Picture 5" descr="C:\Users\ADMIN\Desktop\Tai nguyen thiet ke tro choi\Bảng gỗ\tro ve.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772538" y="6144242"/>
            <a:ext cx="2209800" cy="697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1014" y="3041282"/>
            <a:ext cx="3175954" cy="646331"/>
          </a:xfrm>
          <a:prstGeom prst="rect">
            <a:avLst/>
          </a:prstGeom>
          <a:noFill/>
        </p:spPr>
        <p:txBody>
          <a:bodyPr wrap="square" rtlCol="0">
            <a:spAutoFit/>
          </a:bodyPr>
          <a:lstStyle/>
          <a:p>
            <a:pPr algn="ctr"/>
            <a:r>
              <a:rPr lang="en-US" dirty="0"/>
              <a:t>1. Ma </a:t>
            </a:r>
            <a:r>
              <a:rPr lang="en-US" dirty="0" err="1"/>
              <a:t>sát</a:t>
            </a:r>
            <a:r>
              <a:rPr lang="en-US" dirty="0"/>
              <a:t> </a:t>
            </a:r>
            <a:r>
              <a:rPr lang="en-US" dirty="0" err="1"/>
              <a:t>giữa</a:t>
            </a:r>
            <a:r>
              <a:rPr lang="en-US" dirty="0"/>
              <a:t> </a:t>
            </a:r>
            <a:r>
              <a:rPr lang="en-US" dirty="0" err="1"/>
              <a:t>cây</a:t>
            </a:r>
            <a:r>
              <a:rPr lang="en-US" dirty="0"/>
              <a:t> </a:t>
            </a:r>
            <a:r>
              <a:rPr lang="en-US" dirty="0" err="1"/>
              <a:t>lăn</a:t>
            </a:r>
            <a:r>
              <a:rPr lang="en-US" dirty="0"/>
              <a:t> </a:t>
            </a:r>
            <a:r>
              <a:rPr lang="en-US" dirty="0" err="1"/>
              <a:t>sơn</a:t>
            </a:r>
            <a:r>
              <a:rPr lang="en-US" dirty="0"/>
              <a:t> </a:t>
            </a:r>
            <a:r>
              <a:rPr lang="en-US" dirty="0" err="1"/>
              <a:t>và</a:t>
            </a:r>
            <a:r>
              <a:rPr lang="en-US" dirty="0"/>
              <a:t> </a:t>
            </a:r>
            <a:r>
              <a:rPr lang="en-US" dirty="0" err="1"/>
              <a:t>bức</a:t>
            </a:r>
            <a:r>
              <a:rPr lang="en-US" dirty="0"/>
              <a:t> </a:t>
            </a:r>
            <a:r>
              <a:rPr lang="en-US" dirty="0" err="1"/>
              <a:t>tường</a:t>
            </a:r>
            <a:endParaRPr lang="en-US" dirty="0"/>
          </a:p>
        </p:txBody>
      </p:sp>
      <p:sp>
        <p:nvSpPr>
          <p:cNvPr id="10" name="TextBox 9"/>
          <p:cNvSpPr txBox="1"/>
          <p:nvPr/>
        </p:nvSpPr>
        <p:spPr>
          <a:xfrm>
            <a:off x="4030298" y="3041281"/>
            <a:ext cx="3175954" cy="646331"/>
          </a:xfrm>
          <a:prstGeom prst="rect">
            <a:avLst/>
          </a:prstGeom>
          <a:noFill/>
        </p:spPr>
        <p:txBody>
          <a:bodyPr wrap="square" rtlCol="0">
            <a:spAutoFit/>
          </a:bodyPr>
          <a:lstStyle/>
          <a:p>
            <a:pPr algn="ctr"/>
            <a:r>
              <a:rPr lang="en-US" dirty="0"/>
              <a:t>2. Ma </a:t>
            </a:r>
            <a:r>
              <a:rPr lang="en-US" dirty="0" err="1"/>
              <a:t>sát</a:t>
            </a:r>
            <a:r>
              <a:rPr lang="en-US" dirty="0"/>
              <a:t> </a:t>
            </a:r>
            <a:r>
              <a:rPr lang="en-US" dirty="0" err="1"/>
              <a:t>giữa</a:t>
            </a:r>
            <a:r>
              <a:rPr lang="en-US" dirty="0"/>
              <a:t> </a:t>
            </a:r>
            <a:r>
              <a:rPr lang="en-US" dirty="0" err="1"/>
              <a:t>chổi</a:t>
            </a:r>
            <a:r>
              <a:rPr lang="en-US" dirty="0"/>
              <a:t> </a:t>
            </a:r>
            <a:r>
              <a:rPr lang="en-US" dirty="0" err="1"/>
              <a:t>quét</a:t>
            </a:r>
            <a:r>
              <a:rPr lang="en-US" dirty="0"/>
              <a:t> </a:t>
            </a:r>
            <a:r>
              <a:rPr lang="en-US" dirty="0" err="1"/>
              <a:t>sơn</a:t>
            </a:r>
            <a:r>
              <a:rPr lang="en-US" dirty="0"/>
              <a:t> </a:t>
            </a:r>
            <a:r>
              <a:rPr lang="en-US" dirty="0" err="1"/>
              <a:t>và</a:t>
            </a:r>
            <a:r>
              <a:rPr lang="en-US" dirty="0"/>
              <a:t> </a:t>
            </a:r>
            <a:r>
              <a:rPr lang="en-US" dirty="0" err="1"/>
              <a:t>khung</a:t>
            </a:r>
            <a:r>
              <a:rPr lang="en-US" dirty="0"/>
              <a:t> </a:t>
            </a:r>
            <a:r>
              <a:rPr lang="en-US" dirty="0" err="1"/>
              <a:t>cửa</a:t>
            </a:r>
            <a:endParaRPr lang="en-US" dirty="0"/>
          </a:p>
        </p:txBody>
      </p:sp>
      <p:sp>
        <p:nvSpPr>
          <p:cNvPr id="11" name="TextBox 10"/>
          <p:cNvSpPr txBox="1"/>
          <p:nvPr/>
        </p:nvSpPr>
        <p:spPr>
          <a:xfrm>
            <a:off x="7848754" y="3135873"/>
            <a:ext cx="3847570" cy="369332"/>
          </a:xfrm>
          <a:prstGeom prst="rect">
            <a:avLst/>
          </a:prstGeom>
          <a:noFill/>
        </p:spPr>
        <p:txBody>
          <a:bodyPr wrap="square" rtlCol="0">
            <a:spAutoFit/>
          </a:bodyPr>
          <a:lstStyle/>
          <a:p>
            <a:pPr algn="ctr"/>
            <a:r>
              <a:rPr lang="en-US" dirty="0"/>
              <a:t>3. Ma </a:t>
            </a:r>
            <a:r>
              <a:rPr lang="en-US" dirty="0" err="1"/>
              <a:t>sát</a:t>
            </a:r>
            <a:r>
              <a:rPr lang="en-US" dirty="0"/>
              <a:t> </a:t>
            </a:r>
            <a:r>
              <a:rPr lang="en-US" dirty="0" err="1"/>
              <a:t>giữa</a:t>
            </a:r>
            <a:r>
              <a:rPr lang="en-US" dirty="0"/>
              <a:t> </a:t>
            </a:r>
            <a:r>
              <a:rPr lang="en-US" dirty="0" err="1"/>
              <a:t>kẹp</a:t>
            </a:r>
            <a:r>
              <a:rPr lang="en-US" dirty="0"/>
              <a:t> </a:t>
            </a:r>
            <a:r>
              <a:rPr lang="en-US" dirty="0" err="1"/>
              <a:t>gắp</a:t>
            </a:r>
            <a:r>
              <a:rPr lang="en-US" dirty="0"/>
              <a:t> </a:t>
            </a:r>
            <a:r>
              <a:rPr lang="en-US" dirty="0" err="1"/>
              <a:t>và</a:t>
            </a:r>
            <a:r>
              <a:rPr lang="en-US" dirty="0"/>
              <a:t> </a:t>
            </a:r>
            <a:r>
              <a:rPr lang="en-US" dirty="0" err="1"/>
              <a:t>thức</a:t>
            </a:r>
            <a:r>
              <a:rPr lang="en-US" dirty="0"/>
              <a:t> </a:t>
            </a:r>
            <a:r>
              <a:rPr lang="en-US" dirty="0" err="1"/>
              <a:t>ăn</a:t>
            </a:r>
            <a:endParaRPr lang="en-US" dirty="0"/>
          </a:p>
        </p:txBody>
      </p:sp>
      <p:sp>
        <p:nvSpPr>
          <p:cNvPr id="12" name="TextBox 11"/>
          <p:cNvSpPr txBox="1"/>
          <p:nvPr/>
        </p:nvSpPr>
        <p:spPr>
          <a:xfrm>
            <a:off x="60925" y="5825108"/>
            <a:ext cx="3847570" cy="646331"/>
          </a:xfrm>
          <a:prstGeom prst="rect">
            <a:avLst/>
          </a:prstGeom>
          <a:noFill/>
        </p:spPr>
        <p:txBody>
          <a:bodyPr wrap="square" rtlCol="0">
            <a:spAutoFit/>
          </a:bodyPr>
          <a:lstStyle/>
          <a:p>
            <a:pPr algn="ctr"/>
            <a:r>
              <a:rPr lang="en-US" dirty="0"/>
              <a:t>4. Ma </a:t>
            </a:r>
            <a:r>
              <a:rPr lang="en-US" dirty="0" err="1"/>
              <a:t>sát</a:t>
            </a:r>
            <a:r>
              <a:rPr lang="en-US" dirty="0"/>
              <a:t> </a:t>
            </a:r>
            <a:r>
              <a:rPr lang="en-US" dirty="0" err="1"/>
              <a:t>giữa</a:t>
            </a:r>
            <a:r>
              <a:rPr lang="en-US" dirty="0"/>
              <a:t> </a:t>
            </a:r>
            <a:r>
              <a:rPr lang="en-US" dirty="0" err="1"/>
              <a:t>đồ</a:t>
            </a:r>
            <a:r>
              <a:rPr lang="en-US" dirty="0"/>
              <a:t> </a:t>
            </a:r>
            <a:r>
              <a:rPr lang="en-US" dirty="0" err="1"/>
              <a:t>ăn</a:t>
            </a:r>
            <a:r>
              <a:rPr lang="en-US" dirty="0"/>
              <a:t> </a:t>
            </a:r>
            <a:r>
              <a:rPr lang="en-US" dirty="0" err="1"/>
              <a:t>và</a:t>
            </a:r>
            <a:r>
              <a:rPr lang="en-US" dirty="0"/>
              <a:t> </a:t>
            </a:r>
            <a:r>
              <a:rPr lang="en-US" dirty="0" err="1"/>
              <a:t>băng</a:t>
            </a:r>
            <a:r>
              <a:rPr lang="en-US" dirty="0"/>
              <a:t> </a:t>
            </a:r>
            <a:r>
              <a:rPr lang="en-US" dirty="0" err="1"/>
              <a:t>chuyền</a:t>
            </a:r>
            <a:endParaRPr lang="en-US" dirty="0"/>
          </a:p>
        </p:txBody>
      </p:sp>
      <p:sp>
        <p:nvSpPr>
          <p:cNvPr id="13" name="TextBox 12"/>
          <p:cNvSpPr txBox="1"/>
          <p:nvPr/>
        </p:nvSpPr>
        <p:spPr>
          <a:xfrm>
            <a:off x="7933804" y="5873977"/>
            <a:ext cx="3847570" cy="369332"/>
          </a:xfrm>
          <a:prstGeom prst="rect">
            <a:avLst/>
          </a:prstGeom>
          <a:noFill/>
        </p:spPr>
        <p:txBody>
          <a:bodyPr wrap="square" rtlCol="0">
            <a:spAutoFit/>
          </a:bodyPr>
          <a:lstStyle/>
          <a:p>
            <a:pPr algn="ctr"/>
            <a:r>
              <a:rPr lang="en-US" dirty="0"/>
              <a:t>6. Ma </a:t>
            </a:r>
            <a:r>
              <a:rPr lang="en-US" dirty="0" err="1"/>
              <a:t>sát</a:t>
            </a:r>
            <a:r>
              <a:rPr lang="en-US" dirty="0"/>
              <a:t> </a:t>
            </a:r>
            <a:r>
              <a:rPr lang="en-US" dirty="0" err="1"/>
              <a:t>giữa</a:t>
            </a:r>
            <a:r>
              <a:rPr lang="en-US" dirty="0"/>
              <a:t> </a:t>
            </a:r>
            <a:r>
              <a:rPr lang="en-US" dirty="0" err="1"/>
              <a:t>giẻ</a:t>
            </a:r>
            <a:r>
              <a:rPr lang="en-US" dirty="0"/>
              <a:t> </a:t>
            </a:r>
            <a:r>
              <a:rPr lang="en-US" dirty="0" err="1"/>
              <a:t>lau</a:t>
            </a:r>
            <a:r>
              <a:rPr lang="en-US" dirty="0"/>
              <a:t> </a:t>
            </a:r>
            <a:r>
              <a:rPr lang="en-US" dirty="0" err="1"/>
              <a:t>và</a:t>
            </a:r>
            <a:r>
              <a:rPr lang="en-US" dirty="0"/>
              <a:t> </a:t>
            </a:r>
            <a:r>
              <a:rPr lang="en-US" dirty="0" err="1"/>
              <a:t>sàn</a:t>
            </a:r>
            <a:r>
              <a:rPr lang="en-US" dirty="0"/>
              <a:t> </a:t>
            </a:r>
            <a:r>
              <a:rPr lang="en-US" dirty="0" err="1"/>
              <a:t>nhà</a:t>
            </a:r>
            <a:endParaRPr lang="en-US" dirty="0"/>
          </a:p>
        </p:txBody>
      </p:sp>
      <p:pic>
        <p:nvPicPr>
          <p:cNvPr id="7" name="Picture 2" descr="Truy cập để trải nghiệm sản phẩm và dịch vụ hậu mãi tốt nhất: BẢNG VIẾT  PHẤN ĐỂ LÂU NGÀY KHÔNG LAU ĐƯỢC, ĐỂ BAVICO MÁCH NHỎ BẠN MỘT SỐ MẸO RẤ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9430" y="3861209"/>
            <a:ext cx="2766822" cy="19247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42201" y="5959576"/>
            <a:ext cx="3847570" cy="369332"/>
          </a:xfrm>
          <a:prstGeom prst="rect">
            <a:avLst/>
          </a:prstGeom>
          <a:noFill/>
        </p:spPr>
        <p:txBody>
          <a:bodyPr wrap="square" rtlCol="0">
            <a:spAutoFit/>
          </a:bodyPr>
          <a:lstStyle/>
          <a:p>
            <a:pPr algn="ctr"/>
            <a:r>
              <a:rPr lang="en-US" dirty="0"/>
              <a:t>5. Ma </a:t>
            </a:r>
            <a:r>
              <a:rPr lang="en-US" dirty="0" err="1"/>
              <a:t>sát</a:t>
            </a:r>
            <a:r>
              <a:rPr lang="en-US" dirty="0"/>
              <a:t> </a:t>
            </a:r>
            <a:r>
              <a:rPr lang="en-US" dirty="0" err="1"/>
              <a:t>giữa</a:t>
            </a:r>
            <a:r>
              <a:rPr lang="en-US" dirty="0"/>
              <a:t> </a:t>
            </a:r>
            <a:r>
              <a:rPr lang="en-US" dirty="0" err="1"/>
              <a:t>khăn</a:t>
            </a:r>
            <a:r>
              <a:rPr lang="en-US" dirty="0"/>
              <a:t> </a:t>
            </a:r>
            <a:r>
              <a:rPr lang="en-US" dirty="0" err="1"/>
              <a:t>lau</a:t>
            </a:r>
            <a:r>
              <a:rPr lang="en-US" dirty="0"/>
              <a:t> </a:t>
            </a:r>
            <a:r>
              <a:rPr lang="en-US" dirty="0" err="1"/>
              <a:t>và</a:t>
            </a:r>
            <a:r>
              <a:rPr lang="en-US" dirty="0"/>
              <a:t> </a:t>
            </a:r>
            <a:r>
              <a:rPr lang="en-US" dirty="0" err="1"/>
              <a:t>bảng</a:t>
            </a:r>
            <a:endParaRPr lang="en-US" dirty="0"/>
          </a:p>
        </p:txBody>
      </p:sp>
    </p:spTree>
    <p:extLst>
      <p:ext uri="{BB962C8B-B14F-4D97-AF65-F5344CB8AC3E}">
        <p14:creationId xmlns:p14="http://schemas.microsoft.com/office/powerpoint/2010/main" val="22987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2"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04" y="835612"/>
            <a:ext cx="6400800" cy="4824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57416" y="3542236"/>
            <a:ext cx="5568696" cy="2308324"/>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-&gt; </a:t>
            </a:r>
            <a:r>
              <a:rPr lang="en-US" sz="3600" dirty="0" err="1">
                <a:solidFill>
                  <a:srgbClr val="00B050"/>
                </a:solidFill>
                <a:latin typeface="Times New Roman" panose="02020603050405020304" pitchFamily="18" charset="0"/>
                <a:cs typeface="Times New Roman" panose="02020603050405020304" pitchFamily="18" charset="0"/>
              </a:rPr>
              <a:t>Đổ</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đất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đá</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hoặc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lót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ván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làm</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tăng</a:t>
            </a:r>
            <a:r>
              <a:rPr lang="en-US" sz="3600" dirty="0">
                <a:solidFill>
                  <a:srgbClr val="00B050"/>
                </a:solidFill>
                <a:latin typeface="Times New Roman" panose="02020603050405020304" pitchFamily="18" charset="0"/>
                <a:cs typeface="Times New Roman" panose="02020603050405020304" pitchFamily="18" charset="0"/>
              </a:rPr>
              <a:t> ma </a:t>
            </a:r>
            <a:r>
              <a:rPr lang="en-US" sz="3600" dirty="0" err="1">
                <a:solidFill>
                  <a:srgbClr val="00B050"/>
                </a:solidFill>
                <a:latin typeface="Times New Roman" panose="02020603050405020304" pitchFamily="18" charset="0"/>
                <a:cs typeface="Times New Roman" panose="02020603050405020304" pitchFamily="18" charset="0"/>
              </a:rPr>
              <a:t>sát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nghỉ</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giúp</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bánh</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xe</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bám</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đường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vượt</a:t>
            </a:r>
            <a:r>
              <a:rPr lang="en-US" sz="3600" dirty="0">
                <a:solidFill>
                  <a:srgbClr val="00B050"/>
                </a:solidFill>
                <a:latin typeface="Times New Roman" panose="02020603050405020304" pitchFamily="18" charset="0"/>
                <a:cs typeface="Times New Roman" panose="02020603050405020304" pitchFamily="18" charset="0"/>
              </a:rPr>
              <a:t> qua </a:t>
            </a:r>
            <a:r>
              <a:rPr lang="en-US" sz="3600" dirty="0" err="1">
                <a:solidFill>
                  <a:srgbClr val="00B050"/>
                </a:solidFill>
                <a:latin typeface="Times New Roman" panose="02020603050405020304" pitchFamily="18" charset="0"/>
                <a:cs typeface="Times New Roman" panose="02020603050405020304" pitchFamily="18" charset="0"/>
              </a:rPr>
              <a:t>được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chỗ</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sình</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lầy</a:t>
            </a:r>
            <a:r>
              <a:rPr lang="en-US" sz="3600" dirty="0">
                <a:solidFill>
                  <a:srgbClr val="00B05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6848856" y="478996"/>
            <a:ext cx="5169408" cy="2862322"/>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xe</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lầy</a:t>
            </a:r>
            <a:r>
              <a:rPr lang="en-US" sz="3600" dirty="0">
                <a:solidFill>
                  <a:srgbClr val="FF0000"/>
                </a:solidFill>
                <a:latin typeface="Times New Roman" panose="02020603050405020304" pitchFamily="18" charset="0"/>
                <a:cs typeface="Times New Roman" panose="02020603050405020304" pitchFamily="18" charset="0"/>
              </a:rPr>
              <a:t>, ta </a:t>
            </a:r>
            <a:r>
              <a:rPr lang="en-US" sz="3600" dirty="0" err="1">
                <a:solidFill>
                  <a:srgbClr val="FF0000"/>
                </a:solidFill>
                <a:latin typeface="Times New Roman" panose="02020603050405020304" pitchFamily="18" charset="0"/>
                <a:cs typeface="Times New Roman" panose="02020603050405020304" pitchFamily="18" charset="0"/>
              </a:rPr>
              <a:t>phải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đổ</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đất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lót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vũng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xe</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vượt</a:t>
            </a:r>
            <a:r>
              <a:rPr lang="en-US" sz="3600" dirty="0">
                <a:solidFill>
                  <a:srgbClr val="FF0000"/>
                </a:solidFill>
                <a:latin typeface="Times New Roman" panose="02020603050405020304" pitchFamily="18" charset="0"/>
                <a:cs typeface="Times New Roman" panose="02020603050405020304" pitchFamily="18" charset="0"/>
              </a:rPr>
              <a:t> qua </a:t>
            </a:r>
            <a:r>
              <a:rPr lang="en-US" sz="3600" dirty="0" err="1">
                <a:solidFill>
                  <a:srgbClr val="FF0000"/>
                </a:solidFill>
                <a:latin typeface="Times New Roman" panose="02020603050405020304" pitchFamily="18" charset="0"/>
                <a:cs typeface="Times New Roman" panose="02020603050405020304" pitchFamily="18" charset="0"/>
              </a:rPr>
              <a:t>được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quay </a:t>
            </a:r>
            <a:r>
              <a:rPr lang="en-US" sz="3600" dirty="0" err="1">
                <a:solidFill>
                  <a:srgbClr val="FF0000"/>
                </a:solidFill>
                <a:latin typeface="Times New Roman" panose="02020603050405020304" pitchFamily="18" charset="0"/>
                <a:cs typeface="Times New Roman" panose="02020603050405020304" pitchFamily="18" charset="0"/>
              </a:rPr>
              <a:t>tít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chỗ</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6" name="Picture 5" descr="C:\Users\ADMIN\Desktop\Tai nguyen thiet ke tro choi\Bảng gỗ\tro ve.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361058" y="5915642"/>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7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lưu ý khi chọn thảm trải cầu thang an toàn bạn nê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67" y="832104"/>
            <a:ext cx="5623433" cy="5806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35624" y="1124712"/>
            <a:ext cx="6056376" cy="1200329"/>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rải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bậc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xuống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thường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ráp</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6135624" y="2965995"/>
            <a:ext cx="6056376" cy="1754326"/>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-&gt; </a:t>
            </a:r>
            <a:r>
              <a:rPr lang="en-US" sz="3600" dirty="0" err="1">
                <a:solidFill>
                  <a:srgbClr val="00B050"/>
                </a:solidFill>
                <a:latin typeface="Times New Roman" panose="02020603050405020304" pitchFamily="18" charset="0"/>
                <a:cs typeface="Times New Roman" panose="02020603050405020304" pitchFamily="18" charset="0"/>
              </a:rPr>
              <a:t>Tăng</a:t>
            </a:r>
            <a:r>
              <a:rPr lang="en-US" sz="3600" dirty="0">
                <a:solidFill>
                  <a:srgbClr val="00B050"/>
                </a:solidFill>
                <a:latin typeface="Times New Roman" panose="02020603050405020304" pitchFamily="18" charset="0"/>
                <a:cs typeface="Times New Roman" panose="02020603050405020304" pitchFamily="18" charset="0"/>
              </a:rPr>
              <a:t> ma </a:t>
            </a:r>
            <a:r>
              <a:rPr lang="en-US" sz="3600" dirty="0" err="1">
                <a:solidFill>
                  <a:srgbClr val="00B050"/>
                </a:solidFill>
                <a:latin typeface="Times New Roman" panose="02020603050405020304" pitchFamily="18" charset="0"/>
                <a:cs typeface="Times New Roman" panose="02020603050405020304" pitchFamily="18" charset="0"/>
              </a:rPr>
              <a:t>sát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nghỉ</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giúp</a:t>
            </a:r>
            <a:r>
              <a:rPr lang="en-US" sz="3600" dirty="0">
                <a:solidFill>
                  <a:srgbClr val="00B050"/>
                </a:solidFill>
                <a:latin typeface="Times New Roman" panose="02020603050405020304" pitchFamily="18" charset="0"/>
                <a:cs typeface="Times New Roman" panose="02020603050405020304" pitchFamily="18" charset="0"/>
              </a:rPr>
              <a:t> ta </a:t>
            </a:r>
            <a:r>
              <a:rPr lang="en-US" sz="3600" dirty="0" err="1">
                <a:solidFill>
                  <a:srgbClr val="00B050"/>
                </a:solidFill>
                <a:latin typeface="Times New Roman" panose="02020603050405020304" pitchFamily="18" charset="0"/>
                <a:cs typeface="Times New Roman" panose="02020603050405020304" pitchFamily="18" charset="0"/>
              </a:rPr>
              <a:t>không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bị</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trượt</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khi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bước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lên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xuống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bậc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thềm</a:t>
            </a:r>
            <a:r>
              <a:rPr lang="en-US" sz="3600" dirty="0">
                <a:solidFill>
                  <a:srgbClr val="00B050"/>
                </a:solidFill>
                <a:latin typeface="Times New Roman" panose="02020603050405020304" pitchFamily="18" charset="0"/>
                <a:cs typeface="Times New Roman" panose="02020603050405020304" pitchFamily="18" charset="0"/>
              </a:rPr>
              <a:t>.</a:t>
            </a:r>
          </a:p>
        </p:txBody>
      </p:sp>
      <p:pic>
        <p:nvPicPr>
          <p:cNvPr id="7" name="Picture 5" descr="C:\Users\ADMIN\Desktop\Tai nguyen thiet ke tro choi\Bảng gỗ\tro ve.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671954" y="594124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2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thế nào để bôi trơn các bản lề cửa? Làm thế nào để bôi trơn các bản lề  mà không cần loại bỏ các cửa để họ không creak? Lựa chọ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242"/>
            <a:ext cx="3200400" cy="2625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ướng dẫn cách chọn dầu tra xích xe đạp thể thao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06114"/>
            <a:ext cx="3665595" cy="2657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279514"/>
            <a:ext cx="11686032" cy="1200329"/>
          </a:xfrm>
          <a:prstGeom prst="rect">
            <a:avLst/>
          </a:prstGeom>
        </p:spPr>
        <p:txBody>
          <a:bodyPr wrap="square">
            <a:spAutoFit/>
          </a:bodyPr>
          <a:lstStyle/>
          <a:p>
            <a:pPr algn="ctr"/>
            <a:r>
              <a:rPr lang="en-US" sz="3600" dirty="0" err="1">
                <a:solidFill>
                  <a:srgbClr val="FF0000"/>
                </a:solidFill>
                <a:latin typeface="Arial" panose="020B0604020202020204" pitchFamily="34" charset="0"/>
                <a:cs typeface="Arial" panose="020B0604020202020204" pitchFamily="34" charset="0"/>
              </a:rPr>
              <a:t>Vì</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sao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phải</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định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kì</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dầu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mỡ</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vào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bản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lề</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cửa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trục</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xe</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xích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xe</a:t>
            </a:r>
            <a:r>
              <a:rPr lang="en-US" sz="3600" dirty="0">
                <a:solidFill>
                  <a:srgbClr val="FF0000"/>
                </a:solidFill>
                <a:latin typeface="Arial" panose="020B0604020202020204" pitchFamily="34" charset="0"/>
                <a:cs typeface="Arial" panose="020B0604020202020204" pitchFamily="34" charset="0"/>
              </a:rPr>
              <a:t> ?</a:t>
            </a:r>
          </a:p>
        </p:txBody>
      </p:sp>
      <p:sp>
        <p:nvSpPr>
          <p:cNvPr id="5" name="Rectangle 4"/>
          <p:cNvSpPr/>
          <p:nvPr/>
        </p:nvSpPr>
        <p:spPr>
          <a:xfrm>
            <a:off x="-96012" y="4479843"/>
            <a:ext cx="11878056" cy="1200329"/>
          </a:xfrm>
          <a:prstGeom prst="rect">
            <a:avLst/>
          </a:prstGeom>
        </p:spPr>
        <p:txBody>
          <a:bodyPr wrap="square">
            <a:spAutoFit/>
          </a:bodyPr>
          <a:lstStyle/>
          <a:p>
            <a:pPr algn="ctr"/>
            <a:r>
              <a:rPr lang="en-US" sz="3600" dirty="0">
                <a:solidFill>
                  <a:srgbClr val="00B050"/>
                </a:solidFill>
                <a:latin typeface="Arial" panose="020B0604020202020204" pitchFamily="34" charset="0"/>
                <a:cs typeface="Arial" panose="020B0604020202020204" pitchFamily="34" charset="0"/>
              </a:rPr>
              <a:t>-&gt; </a:t>
            </a:r>
            <a:r>
              <a:rPr lang="en-US" sz="3600" dirty="0" err="1">
                <a:solidFill>
                  <a:srgbClr val="00B050"/>
                </a:solidFill>
                <a:latin typeface="Arial" panose="020B0604020202020204" pitchFamily="34" charset="0"/>
                <a:cs typeface="Arial" panose="020B0604020202020204" pitchFamily="34" charset="0"/>
              </a:rPr>
              <a:t>Để</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làm</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giảm</a:t>
            </a:r>
            <a:r>
              <a:rPr lang="en-US" sz="3600" dirty="0">
                <a:solidFill>
                  <a:srgbClr val="00B050"/>
                </a:solidFill>
                <a:latin typeface="Arial" panose="020B0604020202020204" pitchFamily="34" charset="0"/>
                <a:cs typeface="Arial" panose="020B0604020202020204" pitchFamily="34" charset="0"/>
              </a:rPr>
              <a:t> ma </a:t>
            </a:r>
            <a:r>
              <a:rPr lang="en-US" sz="3600" dirty="0" err="1">
                <a:solidFill>
                  <a:srgbClr val="00B050"/>
                </a:solidFill>
                <a:latin typeface="Arial" panose="020B0604020202020204" pitchFamily="34" charset="0"/>
                <a:cs typeface="Arial" panose="020B0604020202020204" pitchFamily="34" charset="0"/>
              </a:rPr>
              <a:t>sát</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giữa</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các</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bộ</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phận</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chuyển</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động</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tránh</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bị</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làm</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mòn</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các</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bộ</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phận</a:t>
            </a:r>
            <a:r>
              <a:rPr lang="en-US" sz="3600" dirty="0">
                <a:solidFill>
                  <a:srgbClr val="00B05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stretch>
            <a:fillRect/>
          </a:stretch>
        </p:blipFill>
        <p:spPr>
          <a:xfrm>
            <a:off x="6865995" y="406114"/>
            <a:ext cx="5605919" cy="2763781"/>
          </a:xfrm>
          <a:prstGeom prst="rect">
            <a:avLst/>
          </a:prstGeom>
        </p:spPr>
      </p:pic>
      <p:pic>
        <p:nvPicPr>
          <p:cNvPr id="7"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763394" y="5912142"/>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38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ốp xe máy Honda Dream II loại dùng ruột hãng Dunlop | Tik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610" y="160337"/>
            <a:ext cx="3545894" cy="241401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Đế giày"/>
          <p:cNvSpPr>
            <a:spLocks noChangeAspect="1" noChangeArrowheads="1"/>
          </p:cNvSpPr>
          <p:nvPr/>
        </p:nvSpPr>
        <p:spPr bwMode="auto">
          <a:xfrm>
            <a:off x="2269046" y="79581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Đế già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Giày Converse cao cổ full đ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937"/>
            <a:ext cx="4489577" cy="317555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Lốp xe đạp trẻ em - Xe Đạp Khánh Hiệp - Phụ tùng xe đạp trẻ e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Lốp xe đạp trẻ em - Xe Đạp Khánh Hiệp - Phụ tùng xe đạp trẻ 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0849" y="160337"/>
            <a:ext cx="2918354" cy="2601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3279514"/>
            <a:ext cx="11686032" cy="1200329"/>
          </a:xfrm>
          <a:prstGeom prst="rect">
            <a:avLst/>
          </a:prstGeom>
        </p:spPr>
        <p:txBody>
          <a:bodyPr wrap="square">
            <a:spAutoFit/>
          </a:bodyPr>
          <a:lstStyle/>
          <a:p>
            <a:pPr algn="ctr"/>
            <a:r>
              <a:rPr lang="en-US" sz="3600" dirty="0" err="1">
                <a:solidFill>
                  <a:srgbClr val="FF0000"/>
                </a:solidFill>
                <a:latin typeface="Arial" panose="020B0604020202020204" pitchFamily="34" charset="0"/>
                <a:cs typeface="Arial" panose="020B0604020202020204" pitchFamily="34" charset="0"/>
              </a:rPr>
              <a:t>Vì</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sao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đế</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giày</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dép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lốp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lốp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xe</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đạp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phải</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khía</a:t>
            </a:r>
            <a:r>
              <a:rPr lang="en-US" sz="3600" dirty="0">
                <a:solidFill>
                  <a:srgbClr val="FF0000"/>
                </a:solidFill>
                <a:latin typeface="Arial" panose="020B0604020202020204" pitchFamily="34" charset="0"/>
                <a:cs typeface="Arial" panose="020B0604020202020204" pitchFamily="34" charset="0"/>
              </a:rPr>
              <a:t> ở </a:t>
            </a:r>
            <a:r>
              <a:rPr lang="en-US" sz="3600" dirty="0" err="1">
                <a:solidFill>
                  <a:srgbClr val="FF0000"/>
                </a:solidFill>
                <a:latin typeface="Arial" panose="020B0604020202020204" pitchFamily="34" charset="0"/>
                <a:cs typeface="Arial" panose="020B0604020202020204" pitchFamily="34" charset="0"/>
              </a:rPr>
              <a:t>mặt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cao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su</a:t>
            </a:r>
            <a:r>
              <a:rPr lang="en-US" sz="3600" dirty="0">
                <a:solidFill>
                  <a:srgbClr val="FF0000"/>
                </a:solidFill>
                <a:latin typeface="Arial" panose="020B0604020202020204" pitchFamily="34" charset="0"/>
                <a:cs typeface="Arial" panose="020B0604020202020204" pitchFamily="34" charset="0"/>
              </a:rPr>
              <a:t>?</a:t>
            </a:r>
          </a:p>
        </p:txBody>
      </p:sp>
      <p:sp>
        <p:nvSpPr>
          <p:cNvPr id="9" name="Rectangle 8"/>
          <p:cNvSpPr/>
          <p:nvPr/>
        </p:nvSpPr>
        <p:spPr>
          <a:xfrm>
            <a:off x="-96012" y="4479843"/>
            <a:ext cx="11878056" cy="1200329"/>
          </a:xfrm>
          <a:prstGeom prst="rect">
            <a:avLst/>
          </a:prstGeom>
        </p:spPr>
        <p:txBody>
          <a:bodyPr wrap="square">
            <a:spAutoFit/>
          </a:bodyPr>
          <a:lstStyle/>
          <a:p>
            <a:pPr algn="ctr"/>
            <a:r>
              <a:rPr lang="en-US" sz="3600" dirty="0">
                <a:solidFill>
                  <a:srgbClr val="00B050"/>
                </a:solidFill>
                <a:latin typeface="Arial" panose="020B0604020202020204" pitchFamily="34" charset="0"/>
                <a:cs typeface="Arial" panose="020B0604020202020204" pitchFamily="34" charset="0"/>
              </a:rPr>
              <a:t>-&gt; </a:t>
            </a:r>
            <a:r>
              <a:rPr lang="en-US" sz="3600" dirty="0" err="1">
                <a:solidFill>
                  <a:srgbClr val="00B050"/>
                </a:solidFill>
                <a:latin typeface="Arial" panose="020B0604020202020204" pitchFamily="34" charset="0"/>
                <a:cs typeface="Arial" panose="020B0604020202020204" pitchFamily="34" charset="0"/>
              </a:rPr>
              <a:t>Để</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làm</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tăng</a:t>
            </a:r>
            <a:r>
              <a:rPr lang="en-US" sz="3600" dirty="0">
                <a:solidFill>
                  <a:srgbClr val="00B050"/>
                </a:solidFill>
                <a:latin typeface="Arial" panose="020B0604020202020204" pitchFamily="34" charset="0"/>
                <a:cs typeface="Arial" panose="020B0604020202020204" pitchFamily="34" charset="0"/>
              </a:rPr>
              <a:t> ma </a:t>
            </a:r>
            <a:r>
              <a:rPr lang="en-US" sz="3600" dirty="0" err="1">
                <a:solidFill>
                  <a:srgbClr val="00B050"/>
                </a:solidFill>
                <a:latin typeface="Arial" panose="020B0604020202020204" pitchFamily="34" charset="0"/>
                <a:cs typeface="Arial" panose="020B0604020202020204" pitchFamily="34" charset="0"/>
              </a:rPr>
              <a:t>sát</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giữa</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đế</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dép</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bánh</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xe</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với</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mặt</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đất</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giúp</a:t>
            </a:r>
            <a:r>
              <a:rPr lang="en-US" sz="3600" dirty="0">
                <a:solidFill>
                  <a:srgbClr val="00B050"/>
                </a:solidFill>
                <a:latin typeface="Arial" panose="020B0604020202020204" pitchFamily="34" charset="0"/>
                <a:cs typeface="Arial" panose="020B0604020202020204" pitchFamily="34" charset="0"/>
              </a:rPr>
              <a:t> ta </a:t>
            </a:r>
            <a:r>
              <a:rPr lang="en-US" sz="3600" dirty="0" err="1">
                <a:solidFill>
                  <a:srgbClr val="00B050"/>
                </a:solidFill>
                <a:latin typeface="Arial" panose="020B0604020202020204" pitchFamily="34" charset="0"/>
                <a:cs typeface="Arial" panose="020B0604020202020204" pitchFamily="34" charset="0"/>
              </a:rPr>
              <a:t>có</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thể</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đi</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lại</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xe</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chạy</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được</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trên</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đường</a:t>
            </a:r>
            <a:r>
              <a:rPr lang="en-US" sz="3600" dirty="0">
                <a:solidFill>
                  <a:srgbClr val="00B050"/>
                </a:solidFill>
                <a:latin typeface="Arial" panose="020B0604020202020204" pitchFamily="34" charset="0"/>
                <a:cs typeface="Arial" panose="020B0604020202020204" pitchFamily="34" charset="0"/>
              </a:rPr>
              <a:t> </a:t>
            </a:r>
          </a:p>
        </p:txBody>
      </p:sp>
      <p:pic>
        <p:nvPicPr>
          <p:cNvPr id="10"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779403" y="5961362"/>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5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2286000" y="457200"/>
            <a:ext cx="80772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eaLnBrk="1" hangingPunct="1"/>
            <a:r>
              <a:rPr lang="en-US" sz="8000" spc="50" dirty="0">
                <a:ln w="11430"/>
                <a:solidFill>
                  <a:srgbClr val="FF0984"/>
                </a:solidFill>
                <a:effectLst>
                  <a:outerShdw blurRad="76200" dist="50800" dir="5400000" algn="tl" rotWithShape="0">
                    <a:srgbClr val="000000">
                      <a:alpha val="65000"/>
                    </a:srgbClr>
                  </a:outerShdw>
                </a:effectLst>
                <a:latin typeface="Times New Roman" pitchFamily="18" charset="0"/>
              </a:rPr>
              <a:t> </a:t>
            </a:r>
            <a:r>
              <a:rPr lang="en-US" sz="6000" u="sng" spc="50" dirty="0" err="1">
                <a:ln w="11430"/>
                <a:solidFill>
                  <a:srgbClr val="FF0984"/>
                </a:solidFill>
                <a:effectLst>
                  <a:outerShdw blurRad="76200" dist="50800" dir="5400000" algn="tl" rotWithShape="0">
                    <a:srgbClr val="000000">
                      <a:alpha val="65000"/>
                    </a:srgbClr>
                  </a:outerShdw>
                </a:effectLst>
                <a:latin typeface="Times New Roman" pitchFamily="18" charset="0"/>
              </a:rPr>
              <a:t>Dặn</a:t>
            </a:r>
            <a:r>
              <a:rPr lang="en-US" sz="6000" u="sng" spc="50" dirty="0">
                <a:ln w="11430"/>
                <a:solidFill>
                  <a:srgbClr val="FF0984"/>
                </a:solidFill>
                <a:effectLst>
                  <a:outerShdw blurRad="76200" dist="50800" dir="5400000" algn="tl" rotWithShape="0">
                    <a:srgbClr val="000000">
                      <a:alpha val="65000"/>
                    </a:srgbClr>
                  </a:outerShdw>
                </a:effectLst>
                <a:latin typeface="Times New Roman" pitchFamily="18" charset="0"/>
              </a:rPr>
              <a:t> </a:t>
            </a:r>
            <a:r>
              <a:rPr lang="en-US" sz="6000" u="sng" spc="50" dirty="0" err="1">
                <a:ln w="11430"/>
                <a:solidFill>
                  <a:srgbClr val="FF0984"/>
                </a:solidFill>
                <a:effectLst>
                  <a:outerShdw blurRad="76200" dist="50800" dir="5400000" algn="tl" rotWithShape="0">
                    <a:srgbClr val="000000">
                      <a:alpha val="65000"/>
                    </a:srgbClr>
                  </a:outerShdw>
                </a:effectLst>
                <a:latin typeface="Times New Roman" pitchFamily="18" charset="0"/>
              </a:rPr>
              <a:t>dò</a:t>
            </a:r>
            <a:r>
              <a:rPr lang="en-US" sz="8000" spc="50" dirty="0">
                <a:ln w="11430"/>
                <a:solidFill>
                  <a:srgbClr val="FF0984"/>
                </a:solidFill>
                <a:effectLst>
                  <a:outerShdw blurRad="76200" dist="50800" dir="5400000" algn="tl" rotWithShape="0">
                    <a:srgbClr val="000000">
                      <a:alpha val="65000"/>
                    </a:srgbClr>
                  </a:outerShdw>
                </a:effectLst>
                <a:latin typeface="Times New Roman" pitchFamily="18" charset="0"/>
              </a:rPr>
              <a:t>:</a:t>
            </a:r>
          </a:p>
        </p:txBody>
      </p:sp>
      <p:sp>
        <p:nvSpPr>
          <p:cNvPr id="30724" name="Rectangle 3"/>
          <p:cNvSpPr>
            <a:spLocks noGrp="1" noChangeArrowheads="1"/>
          </p:cNvSpPr>
          <p:nvPr>
            <p:ph idx="4294967295"/>
          </p:nvPr>
        </p:nvSpPr>
        <p:spPr>
          <a:xfrm>
            <a:off x="250168" y="1940944"/>
            <a:ext cx="10955546" cy="2054984"/>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just" eaLnBrk="1" hangingPunct="1">
              <a:buNone/>
            </a:pPr>
            <a:r>
              <a:rPr lang="en-US" sz="4000" b="1" spc="50" dirty="0">
                <a:ln w="11430"/>
                <a:solidFill>
                  <a:srgbClr val="0070C0"/>
                </a:solidFill>
                <a:effectLst>
                  <a:outerShdw blurRad="76200" dist="50800" dir="5400000" algn="tl" rotWithShape="0">
                    <a:srgbClr val="000000">
                      <a:alpha val="65000"/>
                    </a:srgbClr>
                  </a:outerShdw>
                </a:effectLst>
              </a:rPr>
              <a:t>	- </a:t>
            </a:r>
            <a:r>
              <a:rPr lang="en-US" sz="4000" b="1" spc="50" dirty="0" err="1">
                <a:ln w="11430"/>
                <a:solidFill>
                  <a:srgbClr val="0070C0"/>
                </a:solidFill>
                <a:effectLst>
                  <a:outerShdw blurRad="76200" dist="50800" dir="5400000" algn="tl" rotWithShape="0">
                    <a:srgbClr val="000000">
                      <a:alpha val="65000"/>
                    </a:srgbClr>
                  </a:outerShdw>
                </a:effectLst>
              </a:rPr>
              <a:t>Học</a:t>
            </a:r>
            <a:r>
              <a:rPr lang="en-US" sz="4000" b="1" spc="50" dirty="0">
                <a:ln w="11430"/>
                <a:solidFill>
                  <a:srgbClr val="0070C0"/>
                </a:solidFill>
                <a:effectLst>
                  <a:outerShdw blurRad="76200" dist="50800" dir="5400000" algn="tl" rotWithShape="0">
                    <a:srgbClr val="000000">
                      <a:alpha val="65000"/>
                    </a:srgbClr>
                  </a:outerShdw>
                </a:effectLst>
              </a:rPr>
              <a:t> </a:t>
            </a:r>
            <a:r>
              <a:rPr lang="en-US" sz="4000" b="1" spc="50" dirty="0" err="1">
                <a:ln w="11430"/>
                <a:solidFill>
                  <a:srgbClr val="0070C0"/>
                </a:solidFill>
                <a:effectLst>
                  <a:outerShdw blurRad="76200" dist="50800" dir="5400000" algn="tl" rotWithShape="0">
                    <a:srgbClr val="000000">
                      <a:alpha val="65000"/>
                    </a:srgbClr>
                  </a:outerShdw>
                </a:effectLst>
              </a:rPr>
              <a:t>bài</a:t>
            </a:r>
            <a:r>
              <a:rPr lang="en-US" sz="4000" b="1" spc="50" dirty="0">
                <a:ln w="11430"/>
                <a:solidFill>
                  <a:srgbClr val="0070C0"/>
                </a:solidFill>
                <a:effectLst>
                  <a:outerShdw blurRad="76200" dist="50800" dir="5400000" algn="tl" rotWithShape="0">
                    <a:srgbClr val="000000">
                      <a:alpha val="65000"/>
                    </a:srgbClr>
                  </a:outerShdw>
                </a:effectLst>
              </a:rPr>
              <a:t> </a:t>
            </a:r>
            <a:r>
              <a:rPr lang="en-US" sz="4000" b="1" spc="50" dirty="0" err="1">
                <a:ln w="11430"/>
                <a:solidFill>
                  <a:srgbClr val="0070C0"/>
                </a:solidFill>
                <a:effectLst>
                  <a:outerShdw blurRad="76200" dist="50800" dir="5400000" algn="tl" rotWithShape="0">
                    <a:srgbClr val="000000">
                      <a:alpha val="65000"/>
                    </a:srgbClr>
                  </a:outerShdw>
                </a:effectLst>
              </a:rPr>
              <a:t>đã</a:t>
            </a:r>
            <a:r>
              <a:rPr lang="en-US" sz="4000" b="1" spc="50" dirty="0">
                <a:ln w="11430"/>
                <a:solidFill>
                  <a:srgbClr val="0070C0"/>
                </a:solidFill>
                <a:effectLst>
                  <a:outerShdw blurRad="76200" dist="50800" dir="5400000" algn="tl" rotWithShape="0">
                    <a:srgbClr val="000000">
                      <a:alpha val="65000"/>
                    </a:srgbClr>
                  </a:outerShdw>
                </a:effectLst>
              </a:rPr>
              <a:t> </a:t>
            </a:r>
            <a:r>
              <a:rPr lang="en-US" sz="4000" b="1" spc="50" dirty="0" err="1">
                <a:ln w="11430"/>
                <a:solidFill>
                  <a:srgbClr val="0070C0"/>
                </a:solidFill>
                <a:effectLst>
                  <a:outerShdw blurRad="76200" dist="50800" dir="5400000" algn="tl" rotWithShape="0">
                    <a:srgbClr val="000000">
                      <a:alpha val="65000"/>
                    </a:srgbClr>
                  </a:outerShdw>
                </a:effectLst>
              </a:rPr>
              <a:t>ghi</a:t>
            </a:r>
            <a:endParaRPr lang="en-US" sz="4000" b="1" spc="50" dirty="0">
              <a:ln w="11430"/>
              <a:solidFill>
                <a:srgbClr val="0070C0"/>
              </a:solidFill>
              <a:effectLst>
                <a:outerShdw blurRad="76200" dist="50800" dir="5400000" algn="tl" rotWithShape="0">
                  <a:srgbClr val="000000">
                    <a:alpha val="65000"/>
                  </a:srgbClr>
                </a:outerShdw>
              </a:effectLst>
            </a:endParaRPr>
          </a:p>
          <a:p>
            <a:pPr marL="0" indent="0" algn="just" eaLnBrk="1" hangingPunct="1">
              <a:buNone/>
            </a:pPr>
            <a:r>
              <a:rPr lang="en-US" sz="4000" b="1" spc="50" dirty="0">
                <a:ln w="11430"/>
                <a:solidFill>
                  <a:srgbClr val="0070C0"/>
                </a:solidFill>
                <a:effectLst>
                  <a:outerShdw blurRad="76200" dist="50800" dir="5400000" algn="tl" rotWithShape="0">
                    <a:srgbClr val="000000">
                      <a:alpha val="65000"/>
                    </a:srgbClr>
                  </a:outerShdw>
                </a:effectLst>
              </a:rPr>
              <a:t>	- </a:t>
            </a:r>
            <a:r>
              <a:rPr lang="en-US" sz="4000" b="1" spc="50" dirty="0" err="1">
                <a:ln w="11430"/>
                <a:solidFill>
                  <a:srgbClr val="0070C0"/>
                </a:solidFill>
                <a:effectLst>
                  <a:outerShdw blurRad="76200" dist="50800" dir="5400000" algn="tl" rotWithShape="0">
                    <a:srgbClr val="000000">
                      <a:alpha val="65000"/>
                    </a:srgbClr>
                  </a:outerShdw>
                </a:effectLst>
              </a:rPr>
              <a:t>Xem</a:t>
            </a:r>
            <a:r>
              <a:rPr lang="en-US" sz="4000" b="1" spc="50" dirty="0">
                <a:ln w="11430"/>
                <a:solidFill>
                  <a:srgbClr val="0070C0"/>
                </a:solidFill>
                <a:effectLst>
                  <a:outerShdw blurRad="76200" dist="50800" dir="5400000" algn="tl" rotWithShape="0">
                    <a:srgbClr val="000000">
                      <a:alpha val="65000"/>
                    </a:srgbClr>
                  </a:outerShdw>
                </a:effectLst>
              </a:rPr>
              <a:t> </a:t>
            </a:r>
            <a:r>
              <a:rPr lang="en-US" sz="4000" b="1" spc="50" dirty="0" err="1">
                <a:ln w="11430"/>
                <a:solidFill>
                  <a:srgbClr val="0070C0"/>
                </a:solidFill>
                <a:effectLst>
                  <a:outerShdw blurRad="76200" dist="50800" dir="5400000" algn="tl" rotWithShape="0">
                    <a:srgbClr val="000000">
                      <a:alpha val="65000"/>
                    </a:srgbClr>
                  </a:outerShdw>
                </a:effectLst>
              </a:rPr>
              <a:t>trước</a:t>
            </a:r>
            <a:r>
              <a:rPr lang="en-US" sz="4000" b="1" spc="50" dirty="0">
                <a:ln w="11430"/>
                <a:solidFill>
                  <a:srgbClr val="0070C0"/>
                </a:solidFill>
                <a:effectLst>
                  <a:outerShdw blurRad="76200" dist="50800" dir="5400000" algn="tl" rotWithShape="0">
                    <a:srgbClr val="000000">
                      <a:alpha val="65000"/>
                    </a:srgbClr>
                  </a:outerShdw>
                </a:effectLst>
              </a:rPr>
              <a:t> </a:t>
            </a:r>
            <a:r>
              <a:rPr lang="en-US" sz="4000" b="1" spc="50" dirty="0" err="1">
                <a:ln w="11430"/>
                <a:solidFill>
                  <a:srgbClr val="0070C0"/>
                </a:solidFill>
                <a:effectLst>
                  <a:outerShdw blurRad="76200" dist="50800" dir="5400000" algn="tl" rotWithShape="0">
                    <a:srgbClr val="000000">
                      <a:alpha val="65000"/>
                    </a:srgbClr>
                  </a:outerShdw>
                </a:effectLst>
              </a:rPr>
              <a:t>phần</a:t>
            </a:r>
            <a:r>
              <a:rPr lang="en-US" sz="4000" b="1" spc="50" dirty="0">
                <a:ln w="11430"/>
                <a:solidFill>
                  <a:srgbClr val="0070C0"/>
                </a:solidFill>
                <a:effectLst>
                  <a:outerShdw blurRad="76200" dist="50800" dir="5400000" algn="tl" rotWithShape="0">
                    <a:srgbClr val="000000">
                      <a:alpha val="65000"/>
                    </a:srgbClr>
                  </a:outerShdw>
                </a:effectLst>
              </a:rPr>
              <a:t> II </a:t>
            </a:r>
          </a:p>
          <a:p>
            <a:pPr marL="0" indent="0" algn="just" eaLnBrk="1" hangingPunct="1">
              <a:buNone/>
            </a:pPr>
            <a:r>
              <a:rPr lang="en-US" sz="4000" b="1" spc="50" dirty="0">
                <a:ln w="11430"/>
                <a:solidFill>
                  <a:srgbClr val="0070C0"/>
                </a:solidFill>
                <a:effectLst>
                  <a:outerShdw blurRad="76200" dist="50800" dir="5400000" algn="tl" rotWithShape="0">
                    <a:srgbClr val="000000">
                      <a:alpha val="65000"/>
                    </a:srgbClr>
                  </a:outerShdw>
                </a:effectLst>
              </a:rPr>
              <a:t>	</a:t>
            </a:r>
          </a:p>
        </p:txBody>
      </p:sp>
    </p:spTree>
    <p:extLst>
      <p:ext uri="{BB962C8B-B14F-4D97-AF65-F5344CB8AC3E}">
        <p14:creationId xmlns:p14="http://schemas.microsoft.com/office/powerpoint/2010/main" val="2368946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9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76600"/>
            <a:ext cx="9144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1419226"/>
            <a:ext cx="899477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466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3362" y="97118"/>
            <a:ext cx="7255038" cy="769441"/>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lIns="91440" tIns="45720" rIns="91440" bIns="45720">
            <a:spAutoFit/>
          </a:bodyPr>
          <a:lstStyle/>
          <a:p>
            <a:pPr algn="ctr"/>
            <a:r>
              <a:rPr lang="en-GB"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LỰC MA SÁT TRƯỢT</a:t>
            </a:r>
            <a:endParaRPr lang="en-US"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83734" y="955468"/>
            <a:ext cx="7949613" cy="707886"/>
          </a:xfrm>
          <a:prstGeom prst="rect">
            <a:avLst/>
          </a:prstGeom>
          <a:noFill/>
        </p:spPr>
        <p:txBody>
          <a:bodyPr wrap="none" lIns="91440" tIns="45720" rIns="91440" bIns="45720">
            <a:spAutoFit/>
          </a:bodyPr>
          <a:lstStyle/>
          <a:p>
            <a:pPr algn="ctr"/>
            <a:r>
              <a:rPr lang="en-US" sz="4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xuất</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lực</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trượt</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507682" y="1635336"/>
            <a:ext cx="11582401" cy="1016240"/>
          </a:xfrm>
          <a:prstGeom prst="rect">
            <a:avLst/>
          </a:prstGeom>
        </p:spPr>
        <p:txBody>
          <a:bodyPr wrap="square">
            <a:spAutoFit/>
          </a:bodyPr>
          <a:lstStyle/>
          <a:p>
            <a:pPr algn="just">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Đẩy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ma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Rectangle 8"/>
          <p:cNvSpPr/>
          <p:nvPr/>
        </p:nvSpPr>
        <p:spPr>
          <a:xfrm>
            <a:off x="716568" y="2779592"/>
            <a:ext cx="10345783" cy="1569660"/>
          </a:xfrm>
          <a:prstGeom prst="rect">
            <a:avLst/>
          </a:prstGeom>
        </p:spPr>
        <p:txBody>
          <a:bodyPr wrap="square">
            <a:spAutoFit/>
          </a:bodyPr>
          <a:lstStyle/>
          <a:p>
            <a:r>
              <a:rPr lang="en-GB" sz="3200" b="1" dirty="0">
                <a:solidFill>
                  <a:srgbClr val="FF0000"/>
                </a:solidFill>
                <a:latin typeface="Times New Roman" panose="02020603050405020304" pitchFamily="18" charset="0"/>
                <a:cs typeface="Times New Roman" panose="02020603050405020304" pitchFamily="18" charset="0"/>
              </a:rPr>
              <a:t>* </a:t>
            </a:r>
            <a:r>
              <a:rPr lang="en-GB" sz="3200" b="1" u="sng" dirty="0" err="1">
                <a:solidFill>
                  <a:srgbClr val="FF0000"/>
                </a:solidFill>
                <a:latin typeface="Times New Roman" panose="02020603050405020304" pitchFamily="18" charset="0"/>
                <a:cs typeface="Times New Roman" panose="02020603050405020304" pitchFamily="18" charset="0"/>
              </a:rPr>
              <a:t>Kết</a:t>
            </a:r>
            <a:r>
              <a:rPr lang="en-GB" sz="3200" b="1" u="sng" dirty="0">
                <a:solidFill>
                  <a:srgbClr val="FF0000"/>
                </a:solidFill>
                <a:latin typeface="Times New Roman" panose="02020603050405020304" pitchFamily="18" charset="0"/>
                <a:cs typeface="Times New Roman" panose="02020603050405020304" pitchFamily="18" charset="0"/>
              </a:rPr>
              <a:t> </a:t>
            </a:r>
            <a:r>
              <a:rPr lang="en-GB" sz="3200" b="1" u="sng" dirty="0" err="1">
                <a:solidFill>
                  <a:srgbClr val="FF0000"/>
                </a:solidFill>
                <a:latin typeface="Times New Roman" panose="02020603050405020304" pitchFamily="18" charset="0"/>
                <a:cs typeface="Times New Roman" panose="02020603050405020304" pitchFamily="18" charset="0"/>
              </a:rPr>
              <a:t>luận</a:t>
            </a:r>
            <a:r>
              <a:rPr lang="en-GB" sz="3200" b="1" dirty="0">
                <a:solidFill>
                  <a:srgbClr val="FF0000"/>
                </a:solidFill>
                <a:latin typeface="Times New Roman" panose="02020603050405020304" pitchFamily="18" charset="0"/>
                <a:cs typeface="Times New Roman" panose="02020603050405020304" pitchFamily="18" charset="0"/>
              </a:rPr>
              <a:t>:</a:t>
            </a:r>
          </a:p>
          <a:p>
            <a:r>
              <a:rPr lang="en-GB" sz="3200" b="1" dirty="0">
                <a:solidFill>
                  <a:srgbClr val="00B050"/>
                </a:solidFill>
                <a:latin typeface="Times New Roman" panose="02020603050405020304" pitchFamily="18" charset="0"/>
                <a:cs typeface="Times New Roman" panose="02020603050405020304" pitchFamily="18" charset="0"/>
              </a:rPr>
              <a:t>- L</a:t>
            </a:r>
            <a:r>
              <a:rPr lang="vi-VN" sz="3200" b="1" dirty="0">
                <a:solidFill>
                  <a:srgbClr val="00B050"/>
                </a:solidFill>
                <a:latin typeface="Times New Roman" panose="02020603050405020304" pitchFamily="18" charset="0"/>
                <a:cs typeface="Times New Roman" panose="02020603050405020304" pitchFamily="18" charset="0"/>
              </a:rPr>
              <a:t>ực ma sát trượt sinh ra khi 1 vật trượt trên bề mặt của vật khác</a:t>
            </a:r>
            <a:r>
              <a:rPr lang="en-GB" sz="3200" b="1" dirty="0">
                <a:solidFill>
                  <a:srgbClr val="00B050"/>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273" y="5202394"/>
            <a:ext cx="4827047" cy="1512410"/>
          </a:xfrm>
          <a:prstGeom prst="rect">
            <a:avLst/>
          </a:prstGeom>
        </p:spPr>
      </p:pic>
    </p:spTree>
    <p:extLst>
      <p:ext uri="{BB962C8B-B14F-4D97-AF65-F5344CB8AC3E}">
        <p14:creationId xmlns:p14="http://schemas.microsoft.com/office/powerpoint/2010/main" val="42059535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Effect transition="in" filter="fad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0" presetID="50" presetClass="entr" presetSubtype="0" decel="10000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66" y="1197074"/>
            <a:ext cx="2991525" cy="23812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816" y="4008157"/>
            <a:ext cx="3305775" cy="24533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119" y="1239432"/>
            <a:ext cx="3454357" cy="2442839"/>
          </a:xfrm>
          <a:prstGeom prst="rect">
            <a:avLst/>
          </a:prstGeom>
        </p:spPr>
      </p:pic>
      <p:sp>
        <p:nvSpPr>
          <p:cNvPr id="8" name="Rectangle 7"/>
          <p:cNvSpPr/>
          <p:nvPr/>
        </p:nvSpPr>
        <p:spPr>
          <a:xfrm>
            <a:off x="177666" y="205660"/>
            <a:ext cx="10831811" cy="707886"/>
          </a:xfrm>
          <a:prstGeom prst="rect">
            <a:avLst/>
          </a:prstGeom>
          <a:noFill/>
        </p:spPr>
        <p:txBody>
          <a:bodyPr wrap="none" lIns="91440" tIns="45720" rIns="91440" bIns="45720">
            <a:spAutoFit/>
          </a:bodyPr>
          <a:lstStyle/>
          <a:p>
            <a:pPr algn="ctr"/>
            <a:r>
              <a:rPr lang="en-US" sz="4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lực</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trượt</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4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Trượt băng Việt Nam tham vọng Thế vận hội mùa đông 2022 - Báo Vietnam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6471" y="1197074"/>
            <a:ext cx="3355849"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2320" y="4008157"/>
            <a:ext cx="3250693" cy="2219466"/>
          </a:xfrm>
          <a:prstGeom prst="rect">
            <a:avLst/>
          </a:prstGeom>
        </p:spPr>
      </p:pic>
      <p:sp>
        <p:nvSpPr>
          <p:cNvPr id="12" name="TextBox 11"/>
          <p:cNvSpPr txBox="1"/>
          <p:nvPr/>
        </p:nvSpPr>
        <p:spPr>
          <a:xfrm>
            <a:off x="5312664" y="3682271"/>
            <a:ext cx="265176" cy="369332"/>
          </a:xfrm>
          <a:prstGeom prst="rect">
            <a:avLst/>
          </a:prstGeom>
          <a:noFill/>
        </p:spPr>
        <p:txBody>
          <a:bodyPr wrap="square" rtlCol="0">
            <a:spAutoFit/>
          </a:bodyPr>
          <a:lstStyle/>
          <a:p>
            <a:r>
              <a:rPr lang="en-US" dirty="0"/>
              <a:t>2</a:t>
            </a:r>
          </a:p>
        </p:txBody>
      </p:sp>
      <p:sp>
        <p:nvSpPr>
          <p:cNvPr id="14" name="TextBox 13"/>
          <p:cNvSpPr txBox="1"/>
          <p:nvPr/>
        </p:nvSpPr>
        <p:spPr>
          <a:xfrm>
            <a:off x="8615935" y="3588831"/>
            <a:ext cx="141731" cy="369332"/>
          </a:xfrm>
          <a:prstGeom prst="rect">
            <a:avLst/>
          </a:prstGeom>
          <a:noFill/>
        </p:spPr>
        <p:txBody>
          <a:bodyPr wrap="square" rtlCol="0">
            <a:spAutoFit/>
          </a:bodyPr>
          <a:lstStyle/>
          <a:p>
            <a:r>
              <a:rPr lang="en-US" dirty="0"/>
              <a:t>3</a:t>
            </a:r>
          </a:p>
        </p:txBody>
      </p:sp>
      <p:sp>
        <p:nvSpPr>
          <p:cNvPr id="16" name="TextBox 15"/>
          <p:cNvSpPr txBox="1"/>
          <p:nvPr/>
        </p:nvSpPr>
        <p:spPr>
          <a:xfrm>
            <a:off x="10581895" y="5234816"/>
            <a:ext cx="336041" cy="369332"/>
          </a:xfrm>
          <a:prstGeom prst="rect">
            <a:avLst/>
          </a:prstGeom>
          <a:noFill/>
        </p:spPr>
        <p:txBody>
          <a:bodyPr wrap="square" rtlCol="0">
            <a:spAutoFit/>
          </a:bodyPr>
          <a:lstStyle/>
          <a:p>
            <a:r>
              <a:rPr lang="en-US" dirty="0"/>
              <a:t>4</a:t>
            </a:r>
          </a:p>
        </p:txBody>
      </p:sp>
      <p:sp>
        <p:nvSpPr>
          <p:cNvPr id="17" name="TextBox 16"/>
          <p:cNvSpPr txBox="1"/>
          <p:nvPr/>
        </p:nvSpPr>
        <p:spPr>
          <a:xfrm>
            <a:off x="5063269" y="5423930"/>
            <a:ext cx="249395" cy="369332"/>
          </a:xfrm>
          <a:prstGeom prst="rect">
            <a:avLst/>
          </a:prstGeom>
          <a:noFill/>
        </p:spPr>
        <p:txBody>
          <a:bodyPr wrap="square" rtlCol="0">
            <a:spAutoFit/>
          </a:bodyPr>
          <a:lstStyle/>
          <a:p>
            <a:r>
              <a:rPr lang="en-US" dirty="0"/>
              <a:t>5</a:t>
            </a:r>
          </a:p>
        </p:txBody>
      </p:sp>
      <p:sp>
        <p:nvSpPr>
          <p:cNvPr id="18" name="TextBox 17"/>
          <p:cNvSpPr txBox="1"/>
          <p:nvPr/>
        </p:nvSpPr>
        <p:spPr>
          <a:xfrm>
            <a:off x="1298228" y="3608574"/>
            <a:ext cx="265176"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0732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par>
                                <p:cTn id="14" presetID="1"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565959"/>
          </a:xfrm>
          <a:prstGeom prst="rect">
            <a:avLst/>
          </a:prstGeom>
        </p:spPr>
        <p:txBody>
          <a:bodyPr wrap="square">
            <a:spAutoFit/>
          </a:bodyPr>
          <a:lstStyle/>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 Ma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sát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lợi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ích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tốt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latin typeface="Times New Roman" panose="02020603050405020304" pitchFamily="18" charset="0"/>
                <a:ea typeface="Calibri" panose="020F0502020204030204" pitchFamily="34" charset="0"/>
                <a:cs typeface="Times New Roman" panose="02020603050405020304" pitchFamily="18" charset="0"/>
              </a:rPr>
              <a:t> ma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quay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quay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xe.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latin typeface="Times New Roman" panose="02020603050405020304" pitchFamily="18" charset="0"/>
                <a:ea typeface="Calibri" panose="020F0502020204030204" pitchFamily="34" charset="0"/>
                <a:cs typeface="Times New Roman" panose="02020603050405020304" pitchFamily="18" charset="0"/>
              </a:rPr>
              <a:t> ma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4"/>
          <p:cNvSpPr/>
          <p:nvPr/>
        </p:nvSpPr>
        <p:spPr>
          <a:xfrm>
            <a:off x="248194" y="4387122"/>
            <a:ext cx="11695612" cy="2170851"/>
          </a:xfrm>
          <a:prstGeom prst="rect">
            <a:avLst/>
          </a:prstGeom>
        </p:spPr>
        <p:txBody>
          <a:bodyPr wrap="square">
            <a:spAutoFit/>
          </a:bodyPr>
          <a:lstStyle/>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khá</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Ma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mòn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ma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3213544" y="2479790"/>
            <a:ext cx="3739346" cy="1949823"/>
          </a:xfrm>
          <a:prstGeom prst="rect">
            <a:avLst/>
          </a:prstGeom>
        </p:spPr>
      </p:pic>
    </p:spTree>
    <p:extLst>
      <p:ext uri="{BB962C8B-B14F-4D97-AF65-F5344CB8AC3E}">
        <p14:creationId xmlns:p14="http://schemas.microsoft.com/office/powerpoint/2010/main" val="3726584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69817" y="182879"/>
            <a:ext cx="8672431" cy="3069771"/>
          </a:xfrm>
          <a:prstGeom prst="horizontalScroll">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5" name="Rectangle 4"/>
          <p:cNvSpPr/>
          <p:nvPr/>
        </p:nvSpPr>
        <p:spPr>
          <a:xfrm>
            <a:off x="728890" y="932143"/>
            <a:ext cx="7445845" cy="1754326"/>
          </a:xfrm>
          <a:prstGeom prst="rect">
            <a:avLst/>
          </a:prstGeom>
          <a:noFill/>
        </p:spPr>
        <p:txBody>
          <a:bodyPr wrap="squar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Bài</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thuyết</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trình</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đến</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đây</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là</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kết</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thúc</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6" name="Horizontal Scroll 5"/>
          <p:cNvSpPr/>
          <p:nvPr/>
        </p:nvSpPr>
        <p:spPr>
          <a:xfrm>
            <a:off x="4353166" y="3062679"/>
            <a:ext cx="6844937" cy="3644537"/>
          </a:xfrm>
          <a:prstGeom prst="horizontalScroll">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Rectangle 6"/>
          <p:cNvSpPr/>
          <p:nvPr/>
        </p:nvSpPr>
        <p:spPr>
          <a:xfrm>
            <a:off x="4916486" y="3687271"/>
            <a:ext cx="5718295" cy="2585323"/>
          </a:xfrm>
          <a:prstGeom prst="rect">
            <a:avLst/>
          </a:prstGeom>
          <a:noFill/>
        </p:spPr>
        <p:txBody>
          <a:bodyPr wrap="square" lIns="91440" tIns="45720" rIns="91440" bIns="45720">
            <a:spAutoFit/>
          </a:bodyPr>
          <a:lstStyle/>
          <a:p>
            <a:pPr algn="ctr"/>
            <a:r>
              <a:rPr lang="en-US" sz="5400" b="1" cap="none" spc="0" dirty="0" err="1">
                <a:ln w="12700" cmpd="sng">
                  <a:solidFill>
                    <a:schemeClr val="accent4"/>
                  </a:solidFill>
                  <a:prstDash val="solid"/>
                </a:ln>
                <a:solidFill>
                  <a:srgbClr val="92D050"/>
                </a:solidFill>
                <a:effectLst/>
              </a:rPr>
              <a:t>Cảm</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ơn</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thầy</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cô</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và</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các</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bạn</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đã</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lắng</a:t>
            </a:r>
            <a:r>
              <a:rPr lang="en-US" sz="5400" b="1" cap="none" spc="0" dirty="0">
                <a:ln w="12700" cmpd="sng">
                  <a:solidFill>
                    <a:schemeClr val="accent4"/>
                  </a:solidFill>
                  <a:prstDash val="solid"/>
                </a:ln>
                <a:solidFill>
                  <a:srgbClr val="92D050"/>
                </a:solidFill>
                <a:effectLst/>
              </a:rPr>
              <a:t> </a:t>
            </a:r>
            <a:r>
              <a:rPr lang="en-US" sz="5400" b="1" cap="none" spc="0" dirty="0" err="1">
                <a:ln w="12700" cmpd="sng">
                  <a:solidFill>
                    <a:schemeClr val="accent4"/>
                  </a:solidFill>
                  <a:prstDash val="solid"/>
                </a:ln>
                <a:solidFill>
                  <a:srgbClr val="92D050"/>
                </a:solidFill>
                <a:effectLst/>
              </a:rPr>
              <a:t>nghe</a:t>
            </a:r>
            <a:endParaRPr lang="en-US" sz="5400" b="1" cap="none" spc="0" dirty="0">
              <a:ln w="12700" cmpd="sng">
                <a:solidFill>
                  <a:schemeClr val="accent4"/>
                </a:solidFill>
                <a:prstDash val="solid"/>
              </a:ln>
              <a:solidFill>
                <a:srgbClr val="92D050"/>
              </a:solidFill>
              <a:effectLst/>
            </a:endParaRPr>
          </a:p>
        </p:txBody>
      </p:sp>
    </p:spTree>
    <p:extLst>
      <p:ext uri="{BB962C8B-B14F-4D97-AF65-F5344CB8AC3E}">
        <p14:creationId xmlns:p14="http://schemas.microsoft.com/office/powerpoint/2010/main" val="341342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Scale>
                                      <p:cBhvr>
                                        <p:cTn id="1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
                                        </p:tgtEl>
                                        <p:attrNameLst>
                                          <p:attrName>ppt_x</p:attrName>
                                          <p:attrName>ppt_y</p:attrName>
                                        </p:attrNameLst>
                                      </p:cBhvr>
                                    </p:animMotion>
                                    <p:animEffect transition="in" filter="fade">
                                      <p:cBhvr>
                                        <p:cTn id="19" dur="1000"/>
                                        <p:tgtEl>
                                          <p:spTgt spid="6"/>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3985" y="120770"/>
            <a:ext cx="8915400" cy="646331"/>
          </a:xfrm>
          <a:prstGeom prst="rect">
            <a:avLst/>
          </a:prstGeom>
          <a:noFill/>
          <a:effectLst>
            <a:glow rad="228600">
              <a:schemeClr val="accent6">
                <a:satMod val="175000"/>
                <a:alpha val="40000"/>
              </a:schemeClr>
            </a:glow>
          </a:effectLst>
        </p:spPr>
        <p:txBody>
          <a:bodyPr wrap="square" lIns="91440" tIns="45720" rIns="91440" bIns="45720">
            <a:spAutoFit/>
          </a:bodyPr>
          <a:lstStyle/>
          <a:p>
            <a:pPr algn="ct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Chủ</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a:t>
            </a:r>
            <a:r>
              <a:rPr lang="en-US" sz="3600" b="1" dirty="0" err="1">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đề</a:t>
            </a:r>
            <a:r>
              <a:rPr lang="en-US" sz="3600" b="1" dirty="0">
                <a:ln w="18000">
                  <a:solidFill>
                    <a:srgbClr val="5ECCF3">
                      <a:satMod val="140000"/>
                    </a:srgbClr>
                  </a:solidFill>
                  <a:prstDash val="solid"/>
                  <a:miter lim="800000"/>
                </a:ln>
                <a:solidFill>
                  <a:srgbClr val="FF0000"/>
                </a:solidFill>
                <a:effectLst>
                  <a:outerShdw blurRad="25500" dist="23000" dir="7020000" algn="tl">
                    <a:srgbClr val="000000">
                      <a:alpha val="50000"/>
                    </a:srgbClr>
                  </a:outerShdw>
                </a:effectLst>
              </a:rPr>
              <a:t> 6: LỰC MA SÁT</a:t>
            </a:r>
          </a:p>
        </p:txBody>
      </p:sp>
      <p:sp>
        <p:nvSpPr>
          <p:cNvPr id="2" name="TextBox 1"/>
          <p:cNvSpPr txBox="1"/>
          <p:nvPr/>
        </p:nvSpPr>
        <p:spPr>
          <a:xfrm>
            <a:off x="457201" y="749153"/>
            <a:ext cx="8272732" cy="646331"/>
          </a:xfrm>
          <a:prstGeom prst="rect">
            <a:avLst/>
          </a:prstGeom>
          <a:noFill/>
        </p:spPr>
        <p:txBody>
          <a:bodyPr wrap="square" rtlCol="0">
            <a:spAutoFit/>
          </a:bodyPr>
          <a:lstStyle/>
          <a:p>
            <a:r>
              <a:rPr lang="en-US" sz="3600" dirty="0">
                <a:solidFill>
                  <a:srgbClr val="FF0000"/>
                </a:solidFill>
              </a:rPr>
              <a:t>I. </a:t>
            </a:r>
            <a:r>
              <a:rPr lang="en-US" sz="3600" u="sng" dirty="0" err="1">
                <a:solidFill>
                  <a:srgbClr val="FF0000"/>
                </a:solidFill>
              </a:rPr>
              <a:t>Thế</a:t>
            </a:r>
            <a:r>
              <a:rPr lang="en-US" sz="3600" u="sng" dirty="0">
                <a:solidFill>
                  <a:srgbClr val="FF0000"/>
                </a:solidFill>
              </a:rPr>
              <a:t> </a:t>
            </a:r>
            <a:r>
              <a:rPr lang="en-US" sz="3600" u="sng" dirty="0" err="1">
                <a:solidFill>
                  <a:srgbClr val="FF0000"/>
                </a:solidFill>
              </a:rPr>
              <a:t>nào</a:t>
            </a:r>
            <a:r>
              <a:rPr lang="en-US" sz="3600" u="sng" dirty="0">
                <a:solidFill>
                  <a:srgbClr val="FF0000"/>
                </a:solidFill>
              </a:rPr>
              <a:t> </a:t>
            </a:r>
            <a:r>
              <a:rPr lang="en-US" sz="3600" u="sng" dirty="0" err="1">
                <a:solidFill>
                  <a:srgbClr val="FF0000"/>
                </a:solidFill>
              </a:rPr>
              <a:t>là</a:t>
            </a:r>
            <a:r>
              <a:rPr lang="en-US" sz="3600" u="sng" dirty="0">
                <a:solidFill>
                  <a:srgbClr val="FF0000"/>
                </a:solidFill>
              </a:rPr>
              <a:t> </a:t>
            </a:r>
            <a:r>
              <a:rPr lang="en-US" sz="3600" u="sng" dirty="0" err="1">
                <a:solidFill>
                  <a:srgbClr val="FF0000"/>
                </a:solidFill>
              </a:rPr>
              <a:t>lực</a:t>
            </a:r>
            <a:r>
              <a:rPr lang="en-US" sz="3600" u="sng" dirty="0">
                <a:solidFill>
                  <a:srgbClr val="FF0000"/>
                </a:solidFill>
              </a:rPr>
              <a:t> ma </a:t>
            </a:r>
            <a:r>
              <a:rPr lang="en-US" sz="3600" u="sng" dirty="0" err="1">
                <a:solidFill>
                  <a:srgbClr val="FF0000"/>
                </a:solidFill>
              </a:rPr>
              <a:t>sát</a:t>
            </a:r>
            <a:r>
              <a:rPr lang="en-US" sz="3600" dirty="0">
                <a:solidFill>
                  <a:srgbClr val="FF0000"/>
                </a:solidFill>
              </a:rPr>
              <a:t>?</a:t>
            </a:r>
          </a:p>
        </p:txBody>
      </p:sp>
      <p:sp>
        <p:nvSpPr>
          <p:cNvPr id="5" name="TextBox 4"/>
          <p:cNvSpPr txBox="1"/>
          <p:nvPr/>
        </p:nvSpPr>
        <p:spPr>
          <a:xfrm>
            <a:off x="337868" y="1454265"/>
            <a:ext cx="8272732" cy="646331"/>
          </a:xfrm>
          <a:prstGeom prst="rect">
            <a:avLst/>
          </a:prstGeom>
          <a:noFill/>
        </p:spPr>
        <p:txBody>
          <a:bodyPr wrap="square" rtlCol="0">
            <a:spAutoFit/>
          </a:bodyPr>
          <a:lstStyle/>
          <a:p>
            <a:r>
              <a:rPr lang="en-US" sz="3600" dirty="0">
                <a:solidFill>
                  <a:srgbClr val="FF0000"/>
                </a:solidFill>
              </a:rPr>
              <a:t>II. </a:t>
            </a:r>
            <a:r>
              <a:rPr lang="en-US" sz="3600" u="sng" dirty="0" err="1">
                <a:solidFill>
                  <a:srgbClr val="FF0000"/>
                </a:solidFill>
              </a:rPr>
              <a:t>Một</a:t>
            </a:r>
            <a:r>
              <a:rPr lang="en-US" sz="3600" u="sng" dirty="0">
                <a:solidFill>
                  <a:srgbClr val="FF0000"/>
                </a:solidFill>
              </a:rPr>
              <a:t> </a:t>
            </a:r>
            <a:r>
              <a:rPr lang="en-US" sz="3600" u="sng" dirty="0" err="1">
                <a:solidFill>
                  <a:srgbClr val="FF0000"/>
                </a:solidFill>
              </a:rPr>
              <a:t>số</a:t>
            </a:r>
            <a:r>
              <a:rPr lang="en-US" sz="3600" u="sng" dirty="0">
                <a:solidFill>
                  <a:srgbClr val="FF0000"/>
                </a:solidFill>
              </a:rPr>
              <a:t> </a:t>
            </a:r>
            <a:r>
              <a:rPr lang="en-US" sz="3600" u="sng" dirty="0" err="1">
                <a:solidFill>
                  <a:srgbClr val="FF0000"/>
                </a:solidFill>
              </a:rPr>
              <a:t>loại</a:t>
            </a:r>
            <a:r>
              <a:rPr lang="en-US" sz="3600" u="sng" dirty="0">
                <a:solidFill>
                  <a:srgbClr val="FF0000"/>
                </a:solidFill>
              </a:rPr>
              <a:t> </a:t>
            </a:r>
            <a:r>
              <a:rPr lang="en-US" sz="3600" u="sng" dirty="0" err="1">
                <a:solidFill>
                  <a:srgbClr val="FF0000"/>
                </a:solidFill>
              </a:rPr>
              <a:t>lực</a:t>
            </a:r>
            <a:r>
              <a:rPr lang="en-US" sz="3600" u="sng" dirty="0">
                <a:solidFill>
                  <a:srgbClr val="FF0000"/>
                </a:solidFill>
              </a:rPr>
              <a:t> ma </a:t>
            </a:r>
            <a:r>
              <a:rPr lang="en-US" sz="3600" u="sng" dirty="0" err="1">
                <a:solidFill>
                  <a:srgbClr val="FF0000"/>
                </a:solidFill>
              </a:rPr>
              <a:t>sát</a:t>
            </a:r>
            <a:r>
              <a:rPr lang="en-US" sz="3600" u="sng" dirty="0">
                <a:solidFill>
                  <a:srgbClr val="FF0000"/>
                </a:solidFill>
              </a:rPr>
              <a:t> </a:t>
            </a:r>
            <a:r>
              <a:rPr lang="en-US" sz="3600" u="sng" dirty="0" err="1">
                <a:solidFill>
                  <a:srgbClr val="FF0000"/>
                </a:solidFill>
              </a:rPr>
              <a:t>thường</a:t>
            </a:r>
            <a:r>
              <a:rPr lang="en-US" sz="3600" u="sng" dirty="0">
                <a:solidFill>
                  <a:srgbClr val="FF0000"/>
                </a:solidFill>
              </a:rPr>
              <a:t> </a:t>
            </a:r>
            <a:r>
              <a:rPr lang="en-US" sz="3600" u="sng" dirty="0" err="1">
                <a:solidFill>
                  <a:srgbClr val="FF0000"/>
                </a:solidFill>
              </a:rPr>
              <a:t>gặp</a:t>
            </a:r>
            <a:r>
              <a:rPr lang="en-US" sz="3600" dirty="0">
                <a:solidFill>
                  <a:srgbClr val="FF0000"/>
                </a:solidFill>
              </a:rPr>
              <a:t>?</a:t>
            </a:r>
          </a:p>
        </p:txBody>
      </p:sp>
      <p:sp>
        <p:nvSpPr>
          <p:cNvPr id="6" name="Rounded Rectangle 5"/>
          <p:cNvSpPr/>
          <p:nvPr/>
        </p:nvSpPr>
        <p:spPr>
          <a:xfrm>
            <a:off x="1828800" y="4062475"/>
            <a:ext cx="3581400" cy="863204"/>
          </a:xfrm>
          <a:prstGeom prst="round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cxnSp>
        <p:nvCxnSpPr>
          <p:cNvPr id="7" name="Straight Connector 6"/>
          <p:cNvCxnSpPr>
            <a:stCxn id="6" idx="3"/>
          </p:cNvCxnSpPr>
          <p:nvPr/>
        </p:nvCxnSpPr>
        <p:spPr>
          <a:xfrm flipV="1">
            <a:off x="5410200" y="2715881"/>
            <a:ext cx="1582656" cy="177819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3"/>
          </p:cNvCxnSpPr>
          <p:nvPr/>
        </p:nvCxnSpPr>
        <p:spPr>
          <a:xfrm>
            <a:off x="5410200" y="4494077"/>
            <a:ext cx="16002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3"/>
          </p:cNvCxnSpPr>
          <p:nvPr/>
        </p:nvCxnSpPr>
        <p:spPr>
          <a:xfrm>
            <a:off x="5410201" y="4494078"/>
            <a:ext cx="1574603" cy="157460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TextBox 9">
            <a:hlinkClick r:id="rId2" action="ppaction://hlinksldjump"/>
          </p:cNvPr>
          <p:cNvSpPr txBox="1"/>
          <p:nvPr/>
        </p:nvSpPr>
        <p:spPr>
          <a:xfrm>
            <a:off x="7162800" y="2411081"/>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trượt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hlinkClick r:id="rId3" action="ppaction://hlinksldjump"/>
          </p:cNvPr>
          <p:cNvSpPr txBox="1"/>
          <p:nvPr/>
        </p:nvSpPr>
        <p:spPr>
          <a:xfrm>
            <a:off x="7162800" y="4201690"/>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lăn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162800" y="5884015"/>
            <a:ext cx="28956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nghỉ</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936365" y="4062475"/>
            <a:ext cx="3384837" cy="7078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Lực</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 ma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rPr>
              <a:t>sát</a:t>
            </a:r>
            <a:endPar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3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6" grpId="0" animBg="1"/>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B727-7AF3-4FD9-B552-1D28EC9264C8}"/>
              </a:ext>
            </a:extLst>
          </p:cNvPr>
          <p:cNvSpPr>
            <a:spLocks noGrp="1"/>
          </p:cNvSpPr>
          <p:nvPr>
            <p:ph type="title"/>
          </p:nvPr>
        </p:nvSpPr>
        <p:spPr>
          <a:xfrm>
            <a:off x="782490" y="4024503"/>
            <a:ext cx="10848678" cy="1143000"/>
          </a:xfrm>
        </p:spPr>
        <p:txBody>
          <a:bodyPr/>
          <a:lstStyle/>
          <a:p>
            <a:pPr algn="ctr"/>
            <a:r>
              <a:rPr lang="en-GB" dirty="0" err="1">
                <a:solidFill>
                  <a:srgbClr val="00B050"/>
                </a:solidFill>
                <a:latin typeface="Times New Roman"/>
                <a:cs typeface="Times New Roman"/>
              </a:rPr>
              <a:t>Kính</a:t>
            </a:r>
            <a:r>
              <a:rPr lang="en-GB" dirty="0">
                <a:solidFill>
                  <a:srgbClr val="00B050"/>
                </a:solidFill>
                <a:latin typeface="Times New Roman"/>
                <a:cs typeface="Times New Roman"/>
              </a:rPr>
              <a:t> </a:t>
            </a:r>
            <a:r>
              <a:rPr lang="en-GB" dirty="0" err="1">
                <a:solidFill>
                  <a:srgbClr val="00B050"/>
                </a:solidFill>
                <a:latin typeface="Times New Roman"/>
                <a:cs typeface="Times New Roman"/>
              </a:rPr>
              <a:t>chào</a:t>
            </a:r>
            <a:r>
              <a:rPr lang="en-GB" dirty="0">
                <a:solidFill>
                  <a:srgbClr val="00B050"/>
                </a:solidFill>
                <a:latin typeface="Times New Roman"/>
                <a:cs typeface="Times New Roman"/>
              </a:rPr>
              <a:t> </a:t>
            </a:r>
            <a:r>
              <a:rPr lang="en-GB" dirty="0" err="1">
                <a:solidFill>
                  <a:srgbClr val="00B050"/>
                </a:solidFill>
                <a:latin typeface="Times New Roman"/>
                <a:cs typeface="Times New Roman"/>
              </a:rPr>
              <a:t>quý</a:t>
            </a:r>
            <a:r>
              <a:rPr lang="en-GB" dirty="0">
                <a:solidFill>
                  <a:srgbClr val="00B050"/>
                </a:solidFill>
                <a:latin typeface="Times New Roman"/>
                <a:cs typeface="Times New Roman"/>
              </a:rPr>
              <a:t> </a:t>
            </a:r>
            <a:r>
              <a:rPr lang="en-GB" dirty="0" err="1">
                <a:solidFill>
                  <a:srgbClr val="00B050"/>
                </a:solidFill>
                <a:latin typeface="Times New Roman"/>
                <a:cs typeface="Times New Roman"/>
              </a:rPr>
              <a:t>thầy</a:t>
            </a:r>
            <a:r>
              <a:rPr lang="en-GB" dirty="0">
                <a:solidFill>
                  <a:srgbClr val="00B050"/>
                </a:solidFill>
                <a:latin typeface="Times New Roman"/>
                <a:cs typeface="Times New Roman"/>
              </a:rPr>
              <a:t> </a:t>
            </a:r>
            <a:r>
              <a:rPr lang="en-GB" dirty="0" err="1">
                <a:solidFill>
                  <a:srgbClr val="00B050"/>
                </a:solidFill>
                <a:latin typeface="Times New Roman"/>
                <a:cs typeface="Times New Roman"/>
              </a:rPr>
              <a:t>cô</a:t>
            </a:r>
            <a:r>
              <a:rPr lang="en-GB" dirty="0">
                <a:solidFill>
                  <a:srgbClr val="00B050"/>
                </a:solidFill>
                <a:latin typeface="Times New Roman"/>
                <a:cs typeface="Times New Roman"/>
              </a:rPr>
              <a:t> </a:t>
            </a:r>
            <a:r>
              <a:rPr lang="en-GB" dirty="0" err="1">
                <a:solidFill>
                  <a:srgbClr val="00B050"/>
                </a:solidFill>
                <a:latin typeface="Times New Roman"/>
                <a:cs typeface="Times New Roman"/>
              </a:rPr>
              <a:t>và</a:t>
            </a:r>
            <a:r>
              <a:rPr lang="en-GB" dirty="0">
                <a:solidFill>
                  <a:srgbClr val="00B050"/>
                </a:solidFill>
                <a:latin typeface="Times New Roman"/>
                <a:cs typeface="Times New Roman"/>
              </a:rPr>
              <a:t> </a:t>
            </a:r>
            <a:r>
              <a:rPr lang="en-GB" dirty="0" err="1">
                <a:solidFill>
                  <a:srgbClr val="00B050"/>
                </a:solidFill>
                <a:latin typeface="Times New Roman"/>
                <a:cs typeface="Times New Roman"/>
              </a:rPr>
              <a:t>các</a:t>
            </a:r>
            <a:r>
              <a:rPr lang="en-GB" dirty="0">
                <a:solidFill>
                  <a:srgbClr val="00B050"/>
                </a:solidFill>
                <a:latin typeface="Times New Roman"/>
                <a:cs typeface="Times New Roman"/>
              </a:rPr>
              <a:t> </a:t>
            </a:r>
            <a:r>
              <a:rPr lang="en-GB" dirty="0" err="1">
                <a:solidFill>
                  <a:srgbClr val="00B050"/>
                </a:solidFill>
                <a:latin typeface="Times New Roman"/>
                <a:cs typeface="Times New Roman"/>
              </a:rPr>
              <a:t>bạn</a:t>
            </a:r>
            <a:r>
              <a:rPr lang="en-GB" dirty="0">
                <a:solidFill>
                  <a:srgbClr val="00B050"/>
                </a:solidFill>
                <a:latin typeface="Times New Roman"/>
                <a:cs typeface="Times New Roman"/>
              </a:rPr>
              <a:t>!</a:t>
            </a:r>
            <a:endParaRPr lang="en-US" dirty="0">
              <a:ea typeface="+mj-lt"/>
              <a:cs typeface="+mj-lt"/>
            </a:endParaRPr>
          </a:p>
          <a:p>
            <a:endParaRPr lang="en-US" dirty="0">
              <a:cs typeface="Calibri Light"/>
            </a:endParaRPr>
          </a:p>
        </p:txBody>
      </p:sp>
      <p:pic>
        <p:nvPicPr>
          <p:cNvPr id="4" name="Picture 4" descr="Logo, company name&#10;&#10;Description automatically generated">
            <a:extLst>
              <a:ext uri="{FF2B5EF4-FFF2-40B4-BE49-F238E27FC236}">
                <a16:creationId xmlns:a16="http://schemas.microsoft.com/office/drawing/2014/main" id="{73AA80AB-2894-4ED6-A2E9-A0AF66FB9AAA}"/>
              </a:ext>
            </a:extLst>
          </p:cNvPr>
          <p:cNvPicPr>
            <a:picLocks noGrp="1" noChangeAspect="1"/>
          </p:cNvPicPr>
          <p:nvPr>
            <p:ph idx="4294967295"/>
          </p:nvPr>
        </p:nvPicPr>
        <p:blipFill>
          <a:blip r:embed="rId2"/>
          <a:stretch>
            <a:fillRect/>
          </a:stretch>
        </p:blipFill>
        <p:spPr>
          <a:xfrm>
            <a:off x="405680" y="170561"/>
            <a:ext cx="5801784" cy="4351338"/>
          </a:xfrm>
          <a:prstGeom prst="rect">
            <a:avLst/>
          </a:prstGeom>
        </p:spPr>
      </p:pic>
    </p:spTree>
    <p:extLst>
      <p:ext uri="{BB962C8B-B14F-4D97-AF65-F5344CB8AC3E}">
        <p14:creationId xmlns:p14="http://schemas.microsoft.com/office/powerpoint/2010/main" val="677040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0231" y="1276705"/>
            <a:ext cx="8384875" cy="1323439"/>
          </a:xfrm>
          <a:prstGeom prst="rect">
            <a:avLst/>
          </a:prstGeom>
          <a:noFill/>
        </p:spPr>
        <p:txBody>
          <a:bodyPr wrap="square" rtlCol="0">
            <a:spAutoFit/>
          </a:bodyPr>
          <a:lstStyle/>
          <a:p>
            <a:r>
              <a:rPr lang="en-US" sz="4000" b="1" dirty="0" err="1">
                <a:solidFill>
                  <a:srgbClr val="FF0000"/>
                </a:solidFill>
              </a:rPr>
              <a:t>Phần</a:t>
            </a:r>
            <a:r>
              <a:rPr lang="en-US" sz="4000" b="1" dirty="0">
                <a:solidFill>
                  <a:srgbClr val="FF0000"/>
                </a:solidFill>
              </a:rPr>
              <a:t> 2. </a:t>
            </a:r>
            <a:r>
              <a:rPr lang="en-US" sz="4000" b="1" u="sng" dirty="0" err="1">
                <a:solidFill>
                  <a:srgbClr val="FF0000"/>
                </a:solidFill>
              </a:rPr>
              <a:t>Lực</a:t>
            </a:r>
            <a:r>
              <a:rPr lang="en-US" sz="4000" b="1" u="sng" dirty="0">
                <a:solidFill>
                  <a:srgbClr val="FF0000"/>
                </a:solidFill>
              </a:rPr>
              <a:t> ma </a:t>
            </a:r>
            <a:r>
              <a:rPr lang="en-US" sz="4000" b="1" u="sng" dirty="0" err="1">
                <a:solidFill>
                  <a:srgbClr val="FF0000"/>
                </a:solidFill>
              </a:rPr>
              <a:t>sát</a:t>
            </a:r>
            <a:r>
              <a:rPr lang="en-US" sz="4000" b="1" u="sng" dirty="0">
                <a:solidFill>
                  <a:srgbClr val="FF0000"/>
                </a:solidFill>
              </a:rPr>
              <a:t> </a:t>
            </a:r>
            <a:r>
              <a:rPr lang="en-US" sz="4000" b="1" u="sng" dirty="0" err="1">
                <a:solidFill>
                  <a:srgbClr val="FF0000"/>
                </a:solidFill>
              </a:rPr>
              <a:t>lăn</a:t>
            </a:r>
            <a:r>
              <a:rPr lang="en-US" sz="4000" b="1" dirty="0">
                <a:solidFill>
                  <a:srgbClr val="FF0000"/>
                </a:solidFill>
              </a:rPr>
              <a:t>:</a:t>
            </a:r>
            <a:endParaRPr lang="en-US" sz="4000" dirty="0">
              <a:solidFill>
                <a:srgbClr val="FF0000"/>
              </a:solidFill>
            </a:endParaRPr>
          </a:p>
          <a:p>
            <a:endParaRPr lang="en-US" sz="4000" dirty="0">
              <a:solidFill>
                <a:srgbClr val="FF0000"/>
              </a:solidFill>
            </a:endParaRPr>
          </a:p>
        </p:txBody>
      </p:sp>
      <p:pic>
        <p:nvPicPr>
          <p:cNvPr id="2" name="Picture 4" descr="Shape&#10;&#10;Description automatically generated">
            <a:extLst>
              <a:ext uri="{FF2B5EF4-FFF2-40B4-BE49-F238E27FC236}">
                <a16:creationId xmlns:a16="http://schemas.microsoft.com/office/drawing/2014/main" id="{F7E6B727-1E18-46EC-818D-08219ADC72A5}"/>
              </a:ext>
            </a:extLst>
          </p:cNvPr>
          <p:cNvPicPr>
            <a:picLocks noChangeAspect="1"/>
          </p:cNvPicPr>
          <p:nvPr/>
        </p:nvPicPr>
        <p:blipFill>
          <a:blip r:embed="rId2"/>
          <a:stretch>
            <a:fillRect/>
          </a:stretch>
        </p:blipFill>
        <p:spPr>
          <a:xfrm>
            <a:off x="2197100" y="3288748"/>
            <a:ext cx="6667500" cy="2426804"/>
          </a:xfrm>
          <a:prstGeom prst="rect">
            <a:avLst/>
          </a:prstGeom>
        </p:spPr>
      </p:pic>
    </p:spTree>
    <p:extLst>
      <p:ext uri="{BB962C8B-B14F-4D97-AF65-F5344CB8AC3E}">
        <p14:creationId xmlns:p14="http://schemas.microsoft.com/office/powerpoint/2010/main" val="1749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3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4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941</Words>
  <Application>Microsoft Office PowerPoint</Application>
  <PresentationFormat>Widescreen</PresentationFormat>
  <Paragraphs>92</Paragraphs>
  <Slides>27</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Georgia</vt:lpstr>
      <vt:lpstr>Times New Roman</vt:lpstr>
      <vt:lpstr>Trebuchet MS</vt:lpstr>
      <vt:lpstr>1_Slipstream</vt:lpstr>
      <vt:lpstr>3_Slipstream</vt:lpstr>
      <vt:lpstr>4_Slipstream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Kính chào quý thầy cô và các bạn!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Dặn dò:</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Le Hang</dc:creator>
  <cp:lastModifiedBy>chinadoll</cp:lastModifiedBy>
  <cp:revision>51</cp:revision>
  <dcterms:created xsi:type="dcterms:W3CDTF">2020-10-11T13:55:10Z</dcterms:created>
  <dcterms:modified xsi:type="dcterms:W3CDTF">2021-08-23T12:24:10Z</dcterms:modified>
</cp:coreProperties>
</file>