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5266C-E3D0-4673-B00A-238BA6E0BA2B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A95B1-19BB-4CC4-BCBB-6E4CFAD48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9D535E3-9BF0-4D4B-8AA3-7BA1F1CA2F36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êu đề và Bả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Bảng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vi-VN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3503D-2041-4DB2-88A6-BAC069619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4287"/>
      </p:ext>
    </p:extLst>
  </p:cSld>
  <p:clrMapOvr>
    <a:masterClrMapping/>
  </p:clrMapOvr>
  <p:transition>
    <p:wheel spokes="3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C8F8A-2C80-401F-A9E2-8DF26ED3A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7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D1867F-450B-4010-8624-E3CE3274CD51}" type="datetimeFigureOut">
              <a:rPr lang="en-US" smtClean="0"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0BFBA62-565D-4CCE-ACE1-6E5D71058F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../../video/Bazo/PH&#7842;N%20&#7912;NG%20C&#7910;A%20Cu(OH)2%20V&#7898;I%20H2SO4%20ll%20&#212;ng%20gi&#225;o%20d&#7841;y%20h&#243;a.mp4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3.gif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../video/Bazo/Dung%20D&#7883;ch%20Axit-%20Bazo%20l&#224;m%20&#273;&#7893;i%20m&#224;u%20qu&#7923;%20T&#237;m.mp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../../video/Bazo/S&#7921;%20&#273;&#7893;i%20m&#224;u%20c&#7911;a%20dung%20d&#7883;ch%20phenolphtalein.mp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../../video/Bazo/Kh&#237;%20Cacbonic%20(CO2)%20t&#225;c%20d&#7909;ng%20v&#7899;i%20n&#432;&#7899;c%20v&#244;i%20trong%20Ca(OH)2.mp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304800"/>
            <a:ext cx="91440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en-US" sz="36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CHƯƠNG 1</a:t>
            </a:r>
            <a:r>
              <a:rPr lang="en-US" altLang="en-US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. </a:t>
            </a:r>
            <a:br>
              <a:rPr lang="en-US" altLang="en-US" dirty="0" smtClean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altLang="en-US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CÁC LOẠI HỢP CHẤT VÔ CƠ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2286000"/>
            <a:ext cx="91440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>
                <a:solidFill>
                  <a:srgbClr val="FF00FF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3600" dirty="0">
                <a:solidFill>
                  <a:srgbClr val="FF00FF"/>
                </a:solidFill>
                <a:latin typeface="Times New Roman" panose="02020603050405020304" pitchFamily="18" charset="0"/>
              </a:rPr>
            </a:br>
            <a:r>
              <a:rPr lang="en-US" alt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3: BASE </a:t>
            </a:r>
            <a:endParaRPr lang="en-US" altLang="en-US" sz="6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40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52400" y="812800"/>
            <a:ext cx="88392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1.Tác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27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63513" y="1295400"/>
            <a:ext cx="882808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2.Tác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7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acidic oxide</a:t>
            </a:r>
            <a:endParaRPr lang="en-US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0" y="19304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(kiềm)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acidic oxide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838200" y="2971800"/>
            <a:ext cx="693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2NaOH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+ CO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→  Na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+      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O </a:t>
            </a:r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76200" y="3590925"/>
            <a:ext cx="693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Hoặc     NaOH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+ CO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→  NaHCO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1066800" y="4495800"/>
            <a:ext cx="342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P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→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4267200" y="4495800"/>
            <a:ext cx="388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(PO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+     H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838200" y="44958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6553200" y="44958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1941" y="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14115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812800"/>
            <a:ext cx="8839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191000" y="2209800"/>
            <a:ext cx="4267200" cy="3581400"/>
          </a:xfrm>
          <a:prstGeom prst="wedgeEllipseCallout">
            <a:avLst>
              <a:gd name="adj1" fmla="val -77918"/>
              <a:gd name="adj2" fmla="val 54749"/>
            </a:avLst>
          </a:prstGeom>
          <a:solidFill>
            <a:srgbClr val="66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cid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base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chất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5876925"/>
            <a:ext cx="403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 muối và nước.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0" y="12954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acidic oxide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0" y="17526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228600" y="2217738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Base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tan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tan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acid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28600" y="3657600"/>
            <a:ext cx="39624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→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3927475" y="3657600"/>
            <a:ext cx="37338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+      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6330950" y="3657600"/>
            <a:ext cx="2921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304800" y="3124200"/>
            <a:ext cx="29718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+ HCl →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3048000" y="3124200"/>
            <a:ext cx="29718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80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+    H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pic>
        <p:nvPicPr>
          <p:cNvPr id="13326" name="Picture 11" descr="Book-0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33400" y="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97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21" grpId="0"/>
      <p:bldP spid="22" grpId="0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0" y="812800"/>
            <a:ext cx="8839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12954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acidic oxide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0" y="17526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0" y="2205038"/>
            <a:ext cx="7239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hủy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900128"/>
              </p:ext>
            </p:extLst>
          </p:nvPr>
        </p:nvGraphicFramePr>
        <p:xfrm>
          <a:off x="190500" y="3200400"/>
          <a:ext cx="4152900" cy="1553369"/>
        </p:xfrm>
        <a:graphic>
          <a:graphicData uri="http://schemas.openxmlformats.org/drawingml/2006/table">
            <a:tbl>
              <a:tblPr/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533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Tiến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hành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thí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nghiệm</a:t>
                      </a:r>
                      <a:endParaRPr kumimoji="0" lang="en-US" sz="2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12802" y="3770313"/>
            <a:ext cx="3505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u(OH)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5" descr="DSC_03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5" t="9969" r="2658" b="13957"/>
          <a:stretch>
            <a:fillRect/>
          </a:stretch>
        </p:blipFill>
        <p:spPr bwMode="auto">
          <a:xfrm>
            <a:off x="4572000" y="3505200"/>
            <a:ext cx="4419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33400" y="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619598"/>
      </p:ext>
    </p:extLst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812800"/>
            <a:ext cx="8839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0" y="12954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acidic oxide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17526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0" y="2205038"/>
            <a:ext cx="7239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hủy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0" y="3124200"/>
            <a:ext cx="5910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448471"/>
              </p:ext>
            </p:extLst>
          </p:nvPr>
        </p:nvGraphicFramePr>
        <p:xfrm>
          <a:off x="304800" y="3138488"/>
          <a:ext cx="8610600" cy="3186123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53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Tiến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hành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thí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nghiệm</a:t>
                      </a:r>
                      <a:endParaRPr kumimoji="0" lang="en-US" sz="2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Hiện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tượng</a:t>
                      </a:r>
                      <a:endParaRPr kumimoji="0" lang="en-US" sz="2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Kết</a:t>
                      </a: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luận</a:t>
                      </a:r>
                      <a:endParaRPr kumimoji="0" lang="en-US" sz="2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0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743200" y="4311650"/>
            <a:ext cx="1981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 màu xanh lơ  → màu đen và  có hơi nước bám trên thành ống nghiệm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4724400" y="4343400"/>
            <a:ext cx="4038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Cu(OH)</a:t>
            </a:r>
            <a:r>
              <a:rPr lang="en-US" sz="20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PTHH: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1000" y="4379913"/>
            <a:ext cx="2286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i="1"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800" b="1" i="1"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2800" b="1" i="1">
                <a:latin typeface="Times New Roman" pitchFamily="18" charset="0"/>
                <a:cs typeface="Times New Roman" pitchFamily="18" charset="0"/>
              </a:rPr>
              <a:t>u(OH)</a:t>
            </a:r>
            <a:r>
              <a:rPr lang="en-US" sz="2800" b="1" i="1" baseline="-25000">
                <a:latin typeface="Times New Roman" pitchFamily="18" charset="0"/>
                <a:cs typeface="Times New Roman" pitchFamily="18" charset="0"/>
              </a:rPr>
              <a:t>2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94314" y="5715000"/>
            <a:ext cx="301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</a:t>
            </a:r>
            <a:r>
              <a:rPr lang="en-US" sz="1400" baseline="30000" dirty="0" smtClean="0"/>
              <a:t>o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120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3400" y="857250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Cu(OH)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Fe(OH)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Al(OH)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oxide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85800" y="2225675"/>
            <a:ext cx="8153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basic oxide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2438400" y="3276600"/>
            <a:ext cx="3886200" cy="2590800"/>
          </a:xfrm>
          <a:prstGeom prst="wedgeEllipseCallout">
            <a:avLst>
              <a:gd name="adj1" fmla="val -42958"/>
              <a:gd name="adj2" fmla="val 64620"/>
            </a:avLst>
          </a:prstGeom>
          <a:solidFill>
            <a:srgbClr val="66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chất hóa học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tan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318850"/>
      </p:ext>
    </p:extLst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381000"/>
            <a:ext cx="88392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base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Base tan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76200" y="1371600"/>
            <a:ext cx="72390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acidic oxide</a:t>
            </a:r>
          </a:p>
          <a:p>
            <a:pPr eaLnBrk="1" hangingPunct="1">
              <a:spcBef>
                <a:spcPts val="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base + acidic oxide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PTHH:  Ba(OH)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BaCO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2400" y="2436018"/>
            <a:ext cx="72390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acid</a:t>
            </a:r>
          </a:p>
          <a:p>
            <a:pPr eaLnBrk="1" hangingPunct="1"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Base (tan/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tan) + acid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PTHH:   Mg(OH)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MgSO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28600" y="3429000"/>
            <a:ext cx="7239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hủy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9601" y="4255532"/>
            <a:ext cx="5562600" cy="392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PTHH:  Cu(OH)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CuO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434111" y="4114800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33400" y="3810000"/>
            <a:ext cx="640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oxide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7418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975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6200" y="4572000"/>
            <a:ext cx="914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: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Fe(OH)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FeO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Nung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ngoài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khí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4Fe(OH)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O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2Fe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+ 4H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</a:p>
          <a:p>
            <a:pPr marL="342900" indent="-342900" algn="just">
              <a:spcBef>
                <a:spcPct val="2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2819400" y="4800600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3532496" y="5540992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76200" y="6019800"/>
            <a:ext cx="9372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Ngoài ra, dung dịch 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còn t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(Học ở bài 9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64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9144000" cy="1219200"/>
          </a:xfrm>
        </p:spPr>
        <p:txBody>
          <a:bodyPr/>
          <a:lstStyle/>
          <a:p>
            <a:pPr eaLnBrk="1" hangingPunct="1"/>
            <a:r>
              <a:rPr lang="en-US" sz="3600" b="1" i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CỦNG CỐ 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133600" y="1524000"/>
            <a:ext cx="4724400" cy="534988"/>
          </a:xfrm>
          <a:prstGeom prst="rect">
            <a:avLst/>
          </a:prstGeom>
          <a:solidFill>
            <a:srgbClr val="66FFCC"/>
          </a:solidFill>
          <a:ln w="28575">
            <a:solidFill>
              <a:srgbClr val="336600"/>
            </a:solidFill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TCHH CỦA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BASE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47800" y="2820988"/>
            <a:ext cx="2438400" cy="436562"/>
          </a:xfrm>
          <a:prstGeom prst="rect">
            <a:avLst/>
          </a:prstGeom>
          <a:solidFill>
            <a:srgbClr val="FFFF00"/>
          </a:solidFill>
          <a:ln w="28575">
            <a:solidFill>
              <a:srgbClr val="33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22250" indent="-222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tan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876800" y="2744788"/>
            <a:ext cx="3581400" cy="436562"/>
          </a:xfrm>
          <a:prstGeom prst="rect">
            <a:avLst/>
          </a:prstGeom>
          <a:solidFill>
            <a:srgbClr val="FFFF00"/>
          </a:solidFill>
          <a:ln w="28575">
            <a:solidFill>
              <a:srgbClr val="33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22250" indent="-222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tan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66700" y="4181475"/>
            <a:ext cx="1157288" cy="206692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.VnArial"/>
                <a:sym typeface="Symbol" pitchFamily="18" charset="2"/>
              </a:rPr>
              <a:t>T/d </a:t>
            </a:r>
            <a:r>
              <a:rPr lang="en-US" sz="2400" dirty="0" err="1" smtClean="0">
                <a:latin typeface=".VnArial"/>
                <a:sym typeface="Symbol" pitchFamily="18" charset="2"/>
              </a:rPr>
              <a:t>với</a:t>
            </a:r>
            <a:r>
              <a:rPr lang="en-US" sz="2400" dirty="0" smtClean="0">
                <a:latin typeface=".VnArial"/>
                <a:sym typeface="Symbol" pitchFamily="18" charset="2"/>
              </a:rPr>
              <a:t> </a:t>
            </a:r>
            <a:r>
              <a:rPr lang="en-US" sz="2400" dirty="0" err="1" smtClean="0">
                <a:latin typeface=".VnArial"/>
                <a:sym typeface="Symbol" pitchFamily="18" charset="2"/>
              </a:rPr>
              <a:t>chất</a:t>
            </a:r>
            <a:r>
              <a:rPr lang="en-US" sz="2400" dirty="0" smtClean="0">
                <a:latin typeface=".VnArial"/>
                <a:sym typeface="Symbol" pitchFamily="18" charset="2"/>
              </a:rPr>
              <a:t> </a:t>
            </a:r>
            <a:r>
              <a:rPr lang="en-US" sz="2400" dirty="0" err="1" smtClean="0">
                <a:latin typeface=".VnArial"/>
                <a:sym typeface="Symbol" pitchFamily="18" charset="2"/>
              </a:rPr>
              <a:t>chỉ</a:t>
            </a:r>
            <a:r>
              <a:rPr lang="en-US" sz="2400" dirty="0" smtClean="0">
                <a:latin typeface=".VnArial"/>
                <a:sym typeface="Symbol" pitchFamily="18" charset="2"/>
              </a:rPr>
              <a:t> </a:t>
            </a:r>
            <a:r>
              <a:rPr lang="en-US" sz="2400" dirty="0" err="1" smtClean="0">
                <a:latin typeface=".VnArial"/>
                <a:sym typeface="Symbol" pitchFamily="18" charset="2"/>
              </a:rPr>
              <a:t>thị</a:t>
            </a:r>
            <a:endParaRPr lang="en-US" sz="2400" dirty="0">
              <a:latin typeface=".VnArial"/>
              <a:sym typeface="Symbol" pitchFamily="18" charset="2"/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565275" y="4164013"/>
            <a:ext cx="914400" cy="20843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.VnArial" pitchFamily="34" charset="0"/>
              </a:rPr>
              <a:t>T/d </a:t>
            </a:r>
            <a:r>
              <a:rPr lang="en-US" sz="2400" dirty="0" err="1" smtClean="0">
                <a:latin typeface=".VnArial" pitchFamily="34" charset="0"/>
              </a:rPr>
              <a:t>với</a:t>
            </a:r>
            <a:r>
              <a:rPr lang="en-US" sz="2400" dirty="0" smtClean="0">
                <a:latin typeface=".VnArial" pitchFamily="34" charset="0"/>
              </a:rPr>
              <a:t> acid</a:t>
            </a:r>
            <a:endParaRPr lang="en-US" sz="2400" dirty="0">
              <a:latin typeface=".VnArial" pitchFamily="34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538413" y="4151313"/>
            <a:ext cx="1119187" cy="209708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.VnArial" pitchFamily="34" charset="0"/>
                <a:sym typeface="Symbol" pitchFamily="18" charset="2"/>
              </a:rPr>
              <a:t>T/d </a:t>
            </a:r>
            <a:r>
              <a:rPr lang="en-US" sz="2400" dirty="0" err="1" smtClean="0">
                <a:latin typeface=".VnArial" pitchFamily="34" charset="0"/>
                <a:sym typeface="Symbol" pitchFamily="18" charset="2"/>
              </a:rPr>
              <a:t>với</a:t>
            </a:r>
            <a:r>
              <a:rPr lang="en-US" sz="2400" dirty="0" smtClean="0">
                <a:latin typeface=".VnArial" pitchFamily="34" charset="0"/>
                <a:sym typeface="Symbol" pitchFamily="18" charset="2"/>
              </a:rPr>
              <a:t> acidic oxide</a:t>
            </a:r>
            <a:endParaRPr lang="en-US" sz="2400" dirty="0">
              <a:latin typeface=".VnArial" pitchFamily="34" charset="0"/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733800" y="4122738"/>
            <a:ext cx="977900" cy="212566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.VnArial" pitchFamily="34" charset="0"/>
                <a:sym typeface="Symbol" pitchFamily="18" charset="2"/>
              </a:rPr>
              <a:t>T/d </a:t>
            </a:r>
            <a:r>
              <a:rPr lang="en-US" sz="2400" dirty="0" err="1" smtClean="0">
                <a:latin typeface=".VnArial" pitchFamily="34" charset="0"/>
                <a:sym typeface="Symbol" pitchFamily="18" charset="2"/>
              </a:rPr>
              <a:t>với</a:t>
            </a:r>
            <a:r>
              <a:rPr lang="en-US" sz="2400" dirty="0" smtClean="0">
                <a:latin typeface=".VnArial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.VnArial" pitchFamily="34" charset="0"/>
                <a:sym typeface="Symbol" pitchFamily="18" charset="2"/>
              </a:rPr>
              <a:t>muối</a:t>
            </a:r>
            <a:endParaRPr lang="en-US" sz="2400" dirty="0">
              <a:latin typeface=".VnArial" pitchFamily="34" charset="0"/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5105400" y="4122738"/>
            <a:ext cx="1066800" cy="2125662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sz="2400" dirty="0" smtClean="0">
                <a:latin typeface=".VnArial" pitchFamily="34" charset="0"/>
              </a:rPr>
              <a:t>T/d </a:t>
            </a:r>
            <a:r>
              <a:rPr lang="en-US" sz="2400" dirty="0" err="1" smtClean="0">
                <a:latin typeface=".VnArial" pitchFamily="34" charset="0"/>
              </a:rPr>
              <a:t>với</a:t>
            </a:r>
            <a:r>
              <a:rPr lang="en-US" sz="2400" dirty="0" smtClean="0">
                <a:latin typeface=".VnArial" pitchFamily="34" charset="0"/>
              </a:rPr>
              <a:t> acid</a:t>
            </a:r>
            <a:endParaRPr lang="en-US" sz="2400" dirty="0">
              <a:latin typeface=".VnArial" pitchFamily="34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781800" y="4105275"/>
            <a:ext cx="1160463" cy="2143125"/>
          </a:xfrm>
          <a:prstGeom prst="rect">
            <a:avLst/>
          </a:prstGeom>
          <a:gradFill rotWithShape="0">
            <a:gsLst>
              <a:gs pos="0">
                <a:srgbClr val="FF99FF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rgbClr val="336600"/>
            </a:solidFill>
            <a:miter lim="800000"/>
            <a:headEnd/>
            <a:tailEnd/>
          </a:ln>
        </p:spPr>
        <p:txBody>
          <a:bodyPr lIns="45720" rIns="4572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dirty="0" err="1" smtClean="0">
                <a:latin typeface=".VnArial" pitchFamily="34" charset="0"/>
              </a:rPr>
              <a:t>Bị</a:t>
            </a:r>
            <a:r>
              <a:rPr lang="en-US" sz="2400" dirty="0" smtClean="0">
                <a:latin typeface=".VnArial" pitchFamily="34" charset="0"/>
              </a:rPr>
              <a:t> </a:t>
            </a:r>
            <a:r>
              <a:rPr lang="en-US" sz="2400" dirty="0" err="1" smtClean="0">
                <a:latin typeface=".VnArial" pitchFamily="34" charset="0"/>
              </a:rPr>
              <a:t>nhiệt</a:t>
            </a:r>
            <a:r>
              <a:rPr lang="en-US" sz="2400" dirty="0" smtClean="0">
                <a:latin typeface=".VnArial" pitchFamily="34" charset="0"/>
              </a:rPr>
              <a:t> </a:t>
            </a:r>
            <a:r>
              <a:rPr lang="en-US" sz="2400" dirty="0" err="1" smtClean="0">
                <a:latin typeface=".VnArial" pitchFamily="34" charset="0"/>
              </a:rPr>
              <a:t>phân</a:t>
            </a:r>
            <a:r>
              <a:rPr lang="en-US" sz="2400" dirty="0" smtClean="0">
                <a:latin typeface=".VnArial" pitchFamily="34" charset="0"/>
              </a:rPr>
              <a:t> </a:t>
            </a:r>
            <a:r>
              <a:rPr lang="en-US" sz="2400" dirty="0" err="1" smtClean="0">
                <a:latin typeface=".VnArial" pitchFamily="34" charset="0"/>
              </a:rPr>
              <a:t>hủy</a:t>
            </a:r>
            <a:endParaRPr lang="en-US" sz="2400" dirty="0">
              <a:latin typeface=".VnArial" pitchFamily="34" charset="0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2667000" y="2363788"/>
            <a:ext cx="3810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655888" y="2363788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465888" y="2363788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4416425" y="2058988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1143000" y="3506788"/>
            <a:ext cx="2971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655888" y="3201988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486400" y="3506788"/>
            <a:ext cx="1981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6475413" y="3236913"/>
            <a:ext cx="1587" cy="228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Line 30"/>
          <p:cNvSpPr>
            <a:spLocks noChangeShapeType="1"/>
          </p:cNvSpPr>
          <p:nvPr/>
        </p:nvSpPr>
        <p:spPr bwMode="auto">
          <a:xfrm>
            <a:off x="1143000" y="35829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36"/>
          <p:cNvSpPr>
            <a:spLocks noChangeShapeType="1"/>
          </p:cNvSpPr>
          <p:nvPr/>
        </p:nvSpPr>
        <p:spPr bwMode="auto">
          <a:xfrm>
            <a:off x="1143000" y="3506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37"/>
          <p:cNvSpPr>
            <a:spLocks noChangeShapeType="1"/>
          </p:cNvSpPr>
          <p:nvPr/>
        </p:nvSpPr>
        <p:spPr bwMode="auto">
          <a:xfrm>
            <a:off x="2133600" y="3506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38"/>
          <p:cNvSpPr>
            <a:spLocks noChangeShapeType="1"/>
          </p:cNvSpPr>
          <p:nvPr/>
        </p:nvSpPr>
        <p:spPr bwMode="auto">
          <a:xfrm>
            <a:off x="3124200" y="3506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39"/>
          <p:cNvSpPr>
            <a:spLocks noChangeShapeType="1"/>
          </p:cNvSpPr>
          <p:nvPr/>
        </p:nvSpPr>
        <p:spPr bwMode="auto">
          <a:xfrm>
            <a:off x="4114800" y="3506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40"/>
          <p:cNvSpPr>
            <a:spLocks noChangeShapeType="1"/>
          </p:cNvSpPr>
          <p:nvPr/>
        </p:nvSpPr>
        <p:spPr bwMode="auto">
          <a:xfrm>
            <a:off x="5486400" y="3506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41"/>
          <p:cNvSpPr>
            <a:spLocks noChangeShapeType="1"/>
          </p:cNvSpPr>
          <p:nvPr/>
        </p:nvSpPr>
        <p:spPr bwMode="auto">
          <a:xfrm>
            <a:off x="7467600" y="3506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60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609600" y="-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1878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8" grpId="0" animBg="1"/>
      <p:bldP spid="16405" grpId="0" animBg="1"/>
      <p:bldP spid="16406" grpId="0" animBg="1"/>
      <p:bldP spid="16407" grpId="0" animBg="1"/>
      <p:bldP spid="16408" grpId="0" animBg="1"/>
      <p:bldP spid="16409" grpId="0" animBg="1"/>
      <p:bldP spid="164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6248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+mn-lt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066800"/>
            <a:ext cx="8534400" cy="4267200"/>
            <a:chOff x="192" y="912"/>
            <a:chExt cx="5568" cy="768"/>
          </a:xfrm>
        </p:grpSpPr>
        <p:sp>
          <p:nvSpPr>
            <p:cNvPr id="19465" name="AutoShape 5"/>
            <p:cNvSpPr>
              <a:spLocks noChangeArrowheads="1"/>
            </p:cNvSpPr>
            <p:nvPr/>
          </p:nvSpPr>
          <p:spPr bwMode="auto">
            <a:xfrm>
              <a:off x="192" y="912"/>
              <a:ext cx="5568" cy="76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+mn-lt"/>
              </a:endParaRPr>
            </a:p>
          </p:txBody>
        </p:sp>
        <p:sp>
          <p:nvSpPr>
            <p:cNvPr id="19466" name="Rectangle 6"/>
            <p:cNvSpPr>
              <a:spLocks noChangeArrowheads="1"/>
            </p:cNvSpPr>
            <p:nvPr/>
          </p:nvSpPr>
          <p:spPr bwMode="auto">
            <a:xfrm>
              <a:off x="288" y="967"/>
              <a:ext cx="5376" cy="645"/>
            </a:xfrm>
            <a:prstGeom prst="rect">
              <a:avLst/>
            </a:prstGeom>
            <a:solidFill>
              <a:srgbClr val="FEDEFE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2400" b="1" i="1" u="sng" dirty="0" err="1">
                  <a:latin typeface="+mn-lt"/>
                </a:rPr>
                <a:t>Bài</a:t>
              </a:r>
              <a:r>
                <a:rPr lang="en-US" sz="2400" b="1" i="1" u="sng" dirty="0">
                  <a:latin typeface="+mn-lt"/>
                </a:rPr>
                <a:t> </a:t>
              </a:r>
              <a:r>
                <a:rPr lang="en-US" sz="2400" b="1" i="1" u="sng" dirty="0" err="1">
                  <a:latin typeface="+mn-lt"/>
                </a:rPr>
                <a:t>tập</a:t>
              </a:r>
              <a:r>
                <a:rPr lang="en-US" sz="2400" b="1" i="1" u="sng" dirty="0">
                  <a:latin typeface="+mn-lt"/>
                </a:rPr>
                <a:t> 1: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Có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các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chất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sau</a:t>
              </a:r>
              <a:r>
                <a:rPr lang="en-US" sz="2400" b="1" dirty="0">
                  <a:latin typeface="+mn-lt"/>
                </a:rPr>
                <a:t>: Cu(OH)</a:t>
              </a:r>
              <a:r>
                <a:rPr lang="en-US" sz="2400" b="1" baseline="-25000" dirty="0">
                  <a:latin typeface="+mn-lt"/>
                </a:rPr>
                <a:t>2</a:t>
              </a:r>
              <a:r>
                <a:rPr lang="en-US" sz="2400" b="1" dirty="0">
                  <a:latin typeface="+mn-lt"/>
                </a:rPr>
                <a:t> ; </a:t>
              </a:r>
              <a:r>
                <a:rPr lang="en-US" sz="2400" b="1" dirty="0" err="1">
                  <a:latin typeface="+mn-lt"/>
                </a:rPr>
                <a:t>NaOH</a:t>
              </a:r>
              <a:r>
                <a:rPr lang="en-US" sz="2400" b="1" dirty="0">
                  <a:latin typeface="+mn-lt"/>
                </a:rPr>
                <a:t>; Ba(OH)</a:t>
              </a:r>
              <a:r>
                <a:rPr lang="en-US" sz="2400" b="1" baseline="-25000" dirty="0">
                  <a:latin typeface="+mn-lt"/>
                </a:rPr>
                <a:t>2</a:t>
              </a:r>
              <a:r>
                <a:rPr lang="en-US" sz="2400" b="1" dirty="0">
                  <a:latin typeface="+mn-lt"/>
                </a:rPr>
                <a:t> . </a:t>
              </a:r>
              <a:r>
                <a:rPr lang="en-US" sz="2400" b="1" dirty="0" err="1">
                  <a:latin typeface="+mn-lt"/>
                </a:rPr>
                <a:t>Hãy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cho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biết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những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smtClean="0">
                  <a:latin typeface="+mn-lt"/>
                </a:rPr>
                <a:t>base </a:t>
              </a:r>
              <a:r>
                <a:rPr lang="en-US" sz="2400" b="1" dirty="0" err="1">
                  <a:latin typeface="+mn-lt"/>
                </a:rPr>
                <a:t>nào</a:t>
              </a:r>
              <a:r>
                <a:rPr lang="en-US" sz="2400" b="1" dirty="0">
                  <a:latin typeface="+mn-lt"/>
                </a:rPr>
                <a:t>: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 b="1" dirty="0">
                  <a:latin typeface="+mn-lt"/>
                </a:rPr>
                <a:t>a/ </a:t>
              </a:r>
              <a:r>
                <a:rPr lang="en-US" sz="2400" b="1" dirty="0" err="1">
                  <a:latin typeface="+mn-lt"/>
                </a:rPr>
                <a:t>Tác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dụng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được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với</a:t>
              </a:r>
              <a:r>
                <a:rPr lang="en-US" sz="2400" b="1" dirty="0">
                  <a:latin typeface="+mn-lt"/>
                </a:rPr>
                <a:t> dung </a:t>
              </a:r>
              <a:r>
                <a:rPr lang="en-US" sz="2400" b="1" dirty="0" err="1">
                  <a:latin typeface="+mn-lt"/>
                </a:rPr>
                <a:t>dịch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HCl</a:t>
              </a:r>
              <a:r>
                <a:rPr lang="en-US" sz="2400" b="1" dirty="0">
                  <a:latin typeface="+mn-lt"/>
                </a:rPr>
                <a:t>?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 b="1" dirty="0">
                  <a:latin typeface="+mn-lt"/>
                </a:rPr>
                <a:t>b/ </a:t>
              </a:r>
              <a:r>
                <a:rPr lang="en-US" sz="2400" b="1" dirty="0" err="1">
                  <a:latin typeface="+mn-lt"/>
                </a:rPr>
                <a:t>Đổi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màu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quỳ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tím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thành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xanh</a:t>
              </a:r>
              <a:r>
                <a:rPr lang="en-US" sz="2400" b="1" dirty="0">
                  <a:latin typeface="+mn-lt"/>
                </a:rPr>
                <a:t>?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 b="1" dirty="0">
                  <a:latin typeface="+mn-lt"/>
                </a:rPr>
                <a:t>c/ </a:t>
              </a:r>
              <a:r>
                <a:rPr lang="en-US" sz="2400" b="1" dirty="0" err="1">
                  <a:latin typeface="+mn-lt"/>
                </a:rPr>
                <a:t>Bị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nhiệt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phân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hủy</a:t>
              </a:r>
              <a:r>
                <a:rPr lang="en-US" sz="2400" b="1" dirty="0">
                  <a:latin typeface="+mn-lt"/>
                </a:rPr>
                <a:t>?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 b="1" dirty="0">
                  <a:latin typeface="+mn-lt"/>
                </a:rPr>
                <a:t>d/ </a:t>
              </a:r>
              <a:r>
                <a:rPr lang="en-US" sz="2400" b="1" dirty="0" err="1">
                  <a:latin typeface="+mn-lt"/>
                </a:rPr>
                <a:t>Tác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dụng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với</a:t>
              </a:r>
              <a:r>
                <a:rPr lang="en-US" sz="2400" b="1" dirty="0">
                  <a:latin typeface="+mn-lt"/>
                </a:rPr>
                <a:t> CO</a:t>
              </a:r>
              <a:r>
                <a:rPr lang="en-US" sz="2400" b="1" baseline="-25000" dirty="0">
                  <a:latin typeface="+mn-lt"/>
                </a:rPr>
                <a:t>2 </a:t>
              </a:r>
              <a:r>
                <a:rPr lang="en-US" sz="2400" b="1" dirty="0">
                  <a:latin typeface="+mn-lt"/>
                </a:rPr>
                <a:t>?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 b="1" dirty="0" err="1">
                  <a:latin typeface="+mn-lt"/>
                </a:rPr>
                <a:t>Viết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các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phương</a:t>
              </a:r>
              <a:r>
                <a:rPr lang="en-US" sz="2400" b="1" dirty="0">
                  <a:latin typeface="+mn-lt"/>
                </a:rPr>
                <a:t> </a:t>
              </a:r>
              <a:r>
                <a:rPr lang="en-US" sz="2400" b="1" dirty="0" err="1">
                  <a:latin typeface="+mn-lt"/>
                </a:rPr>
                <a:t>trình</a:t>
              </a:r>
              <a:r>
                <a:rPr lang="vi-VN" sz="2400" b="1" dirty="0">
                  <a:latin typeface="+mn-lt"/>
                </a:rPr>
                <a:t> hóa học.</a:t>
              </a:r>
              <a:r>
                <a:rPr lang="en-US" sz="2400" b="1" dirty="0">
                  <a:latin typeface="+mn-lt"/>
                </a:rPr>
                <a:t> </a:t>
              </a:r>
              <a:endParaRPr lang="en-US" sz="2400" b="1" baseline="-25000" dirty="0">
                <a:latin typeface="+mn-lt"/>
              </a:endParaRPr>
            </a:p>
            <a:p>
              <a:pPr marL="342900" indent="-342900">
                <a:spcBef>
                  <a:spcPct val="20000"/>
                </a:spcBef>
              </a:pPr>
              <a:endParaRPr lang="en-US" sz="2400" b="1" dirty="0">
                <a:latin typeface="+mn-lt"/>
              </a:endParaRPr>
            </a:p>
          </p:txBody>
        </p:sp>
      </p:grpSp>
      <p:sp>
        <p:nvSpPr>
          <p:cNvPr id="19462" name="Text Box 9"/>
          <p:cNvSpPr txBox="1">
            <a:spLocks noChangeArrowheads="1"/>
          </p:cNvSpPr>
          <p:nvPr/>
        </p:nvSpPr>
        <p:spPr bwMode="auto">
          <a:xfrm>
            <a:off x="-92075" y="6742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vi-VN">
              <a:latin typeface="+mn-lt"/>
            </a:endParaRPr>
          </a:p>
        </p:txBody>
      </p:sp>
      <p:pic>
        <p:nvPicPr>
          <p:cNvPr id="19464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57200" y="0"/>
            <a:ext cx="5041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59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-4763" y="609600"/>
            <a:ext cx="9144001" cy="6248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1600">
              <a:latin typeface="+mn-lt"/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4408488" y="873125"/>
            <a:ext cx="4735512" cy="1870075"/>
          </a:xfrm>
          <a:prstGeom prst="rect">
            <a:avLst/>
          </a:prstGeom>
          <a:solidFill>
            <a:srgbClr val="FEDEFE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+mn-lt"/>
              </a:rPr>
              <a:t>a/ </a:t>
            </a:r>
            <a:r>
              <a:rPr lang="en-US" sz="2000" dirty="0" err="1">
                <a:latin typeface="+mn-lt"/>
              </a:rPr>
              <a:t>Tác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dụng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được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với</a:t>
            </a:r>
            <a:r>
              <a:rPr lang="en-US" sz="2000" dirty="0">
                <a:latin typeface="+mn-lt"/>
              </a:rPr>
              <a:t> dung </a:t>
            </a:r>
            <a:r>
              <a:rPr lang="en-US" sz="2000" dirty="0" err="1">
                <a:latin typeface="+mn-lt"/>
              </a:rPr>
              <a:t>dịch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HCl</a:t>
            </a:r>
            <a:r>
              <a:rPr lang="en-US" sz="2000" dirty="0">
                <a:latin typeface="+mn-lt"/>
              </a:rPr>
              <a:t>: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+mn-lt"/>
              </a:rPr>
              <a:t> Cu(OH)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 + 2HCl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  <a:sym typeface="Wingdings" pitchFamily="2" charset="2"/>
              </a:rPr>
              <a:t> CuCl</a:t>
            </a:r>
            <a:r>
              <a:rPr lang="en-US" sz="2000" baseline="-25000" dirty="0">
                <a:latin typeface="+mn-lt"/>
                <a:sym typeface="Wingdings" pitchFamily="2" charset="2"/>
              </a:rPr>
              <a:t>2  </a:t>
            </a:r>
            <a:r>
              <a:rPr lang="en-US" sz="2000" dirty="0">
                <a:latin typeface="+mn-lt"/>
                <a:sym typeface="Wingdings" pitchFamily="2" charset="2"/>
              </a:rPr>
              <a:t>+ 2H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O</a:t>
            </a:r>
            <a:endParaRPr lang="en-US" sz="2000" baseline="-25000" dirty="0">
              <a:latin typeface="+mn-lt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dirty="0" err="1">
                <a:latin typeface="+mn-lt"/>
              </a:rPr>
              <a:t>NaOH</a:t>
            </a:r>
            <a:r>
              <a:rPr lang="en-US" sz="2000" dirty="0">
                <a:latin typeface="+mn-lt"/>
              </a:rPr>
              <a:t> + </a:t>
            </a:r>
            <a:r>
              <a:rPr lang="en-US" sz="2000" dirty="0" err="1">
                <a:latin typeface="+mn-lt"/>
              </a:rPr>
              <a:t>HCl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>
                <a:latin typeface="+mn-lt"/>
                <a:sym typeface="Wingdings" pitchFamily="2" charset="2"/>
              </a:rPr>
              <a:t>  </a:t>
            </a:r>
            <a:r>
              <a:rPr lang="en-US" sz="2000" dirty="0" err="1">
                <a:latin typeface="+mn-lt"/>
                <a:sym typeface="Wingdings" pitchFamily="2" charset="2"/>
              </a:rPr>
              <a:t>NaCl</a:t>
            </a:r>
            <a:r>
              <a:rPr lang="en-US" sz="2000" dirty="0">
                <a:latin typeface="+mn-lt"/>
                <a:sym typeface="Wingdings" pitchFamily="2" charset="2"/>
              </a:rPr>
              <a:t>  + H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O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+mn-lt"/>
              </a:rPr>
              <a:t>Ba(OH)</a:t>
            </a:r>
            <a:r>
              <a:rPr lang="en-US" sz="2000" baseline="-25000" dirty="0">
                <a:latin typeface="+mn-lt"/>
              </a:rPr>
              <a:t>2 </a:t>
            </a:r>
            <a:r>
              <a:rPr lang="en-US" sz="2000" dirty="0">
                <a:latin typeface="+mn-lt"/>
              </a:rPr>
              <a:t>+ 2HCl </a:t>
            </a:r>
            <a:r>
              <a:rPr lang="en-US" sz="2000" dirty="0">
                <a:latin typeface="+mn-lt"/>
                <a:sym typeface="Wingdings" pitchFamily="2" charset="2"/>
              </a:rPr>
              <a:t>  BaCl</a:t>
            </a:r>
            <a:r>
              <a:rPr lang="en-US" sz="2000" baseline="-25000" dirty="0">
                <a:latin typeface="+mn-lt"/>
                <a:sym typeface="Wingdings" pitchFamily="2" charset="2"/>
              </a:rPr>
              <a:t>2  </a:t>
            </a:r>
            <a:r>
              <a:rPr lang="en-US" sz="2000" dirty="0">
                <a:latin typeface="+mn-lt"/>
                <a:sym typeface="Wingdings" pitchFamily="2" charset="2"/>
              </a:rPr>
              <a:t>+ 2H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O</a:t>
            </a:r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-92075" y="6361113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vi-VN" sz="1600">
              <a:latin typeface="+mn-lt"/>
            </a:endParaRP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4408488" y="3733800"/>
            <a:ext cx="4735512" cy="1143000"/>
          </a:xfrm>
          <a:prstGeom prst="rect">
            <a:avLst/>
          </a:prstGeom>
          <a:solidFill>
            <a:srgbClr val="FEDEFE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>
                <a:latin typeface="+mn-lt"/>
              </a:rPr>
              <a:t>c/ Bị nhiệt phân hủy: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>
                <a:latin typeface="+mn-lt"/>
              </a:rPr>
              <a:t>Cu(OH)</a:t>
            </a:r>
            <a:r>
              <a:rPr lang="en-US" sz="2000" baseline="-25000">
                <a:latin typeface="+mn-lt"/>
              </a:rPr>
              <a:t>2 </a:t>
            </a:r>
            <a:r>
              <a:rPr lang="en-US" sz="2000">
                <a:latin typeface="+mn-lt"/>
                <a:sym typeface="Wingdings" pitchFamily="2" charset="2"/>
              </a:rPr>
              <a:t> CuO + H</a:t>
            </a:r>
            <a:r>
              <a:rPr lang="en-US" sz="2000" baseline="-25000">
                <a:latin typeface="+mn-lt"/>
                <a:sym typeface="Wingdings" pitchFamily="2" charset="2"/>
              </a:rPr>
              <a:t>2</a:t>
            </a:r>
            <a:r>
              <a:rPr lang="en-US" sz="2000">
                <a:latin typeface="+mn-lt"/>
                <a:sym typeface="Wingdings" pitchFamily="2" charset="2"/>
              </a:rPr>
              <a:t>O</a:t>
            </a:r>
          </a:p>
          <a:p>
            <a:pPr marL="342900" indent="-342900" algn="just">
              <a:spcBef>
                <a:spcPct val="20000"/>
              </a:spcBef>
            </a:pPr>
            <a:endParaRPr lang="en-US" sz="2000" baseline="-25000">
              <a:latin typeface="+mn-lt"/>
            </a:endParaRPr>
          </a:p>
        </p:txBody>
      </p:sp>
      <p:sp>
        <p:nvSpPr>
          <p:cNvPr id="19465" name="Rectangle 14"/>
          <p:cNvSpPr>
            <a:spLocks noChangeArrowheads="1"/>
          </p:cNvSpPr>
          <p:nvPr/>
        </p:nvSpPr>
        <p:spPr bwMode="auto">
          <a:xfrm>
            <a:off x="4408488" y="4854575"/>
            <a:ext cx="4735512" cy="2003425"/>
          </a:xfrm>
          <a:prstGeom prst="rect">
            <a:avLst/>
          </a:prstGeom>
          <a:solidFill>
            <a:srgbClr val="FEDEFE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+mn-lt"/>
              </a:rPr>
              <a:t>d/ </a:t>
            </a:r>
            <a:r>
              <a:rPr lang="en-US" sz="2000" dirty="0" err="1">
                <a:latin typeface="+mn-lt"/>
              </a:rPr>
              <a:t>Tác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dụng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với</a:t>
            </a:r>
            <a:r>
              <a:rPr lang="en-US" sz="2000" dirty="0">
                <a:latin typeface="+mn-lt"/>
              </a:rPr>
              <a:t> CO</a:t>
            </a:r>
            <a:r>
              <a:rPr lang="en-US" sz="2000" baseline="-25000" dirty="0">
                <a:latin typeface="+mn-lt"/>
              </a:rPr>
              <a:t>2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+mn-lt"/>
                <a:sym typeface="Wingdings" pitchFamily="2" charset="2"/>
              </a:rPr>
              <a:t> 2</a:t>
            </a:r>
            <a:r>
              <a:rPr lang="en-US" sz="2000" dirty="0">
                <a:latin typeface="+mn-lt"/>
              </a:rPr>
              <a:t>NaOH</a:t>
            </a:r>
            <a:r>
              <a:rPr lang="en-US" sz="2000" dirty="0">
                <a:latin typeface="+mn-lt"/>
                <a:sym typeface="Wingdings" pitchFamily="2" charset="2"/>
              </a:rPr>
              <a:t>  + CO</a:t>
            </a:r>
            <a:r>
              <a:rPr lang="en-US" sz="2000" baseline="-25000" dirty="0">
                <a:latin typeface="+mn-lt"/>
                <a:sym typeface="Wingdings" pitchFamily="2" charset="2"/>
              </a:rPr>
              <a:t>2 </a:t>
            </a:r>
            <a:r>
              <a:rPr lang="en-US" sz="2000" dirty="0">
                <a:latin typeface="+mn-lt"/>
                <a:sym typeface="Wingdings" pitchFamily="2" charset="2"/>
              </a:rPr>
              <a:t> Na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CO</a:t>
            </a:r>
            <a:r>
              <a:rPr lang="en-US" sz="2000" baseline="-25000" dirty="0">
                <a:latin typeface="+mn-lt"/>
                <a:sym typeface="Wingdings" pitchFamily="2" charset="2"/>
              </a:rPr>
              <a:t>3</a:t>
            </a:r>
            <a:r>
              <a:rPr lang="en-US" sz="2000" dirty="0">
                <a:latin typeface="+mn-lt"/>
                <a:sym typeface="Wingdings" pitchFamily="2" charset="2"/>
              </a:rPr>
              <a:t> + H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 err="1">
                <a:latin typeface="+mn-lt"/>
                <a:sym typeface="Wingdings" pitchFamily="2" charset="2"/>
              </a:rPr>
              <a:t>Hoặc</a:t>
            </a:r>
            <a:r>
              <a:rPr lang="en-US" sz="2000" dirty="0">
                <a:latin typeface="+mn-lt"/>
                <a:sym typeface="Wingdings" pitchFamily="2" charset="2"/>
              </a:rPr>
              <a:t>:     </a:t>
            </a:r>
            <a:r>
              <a:rPr lang="en-US" sz="2000" dirty="0" err="1">
                <a:latin typeface="+mn-lt"/>
                <a:sym typeface="Wingdings" pitchFamily="2" charset="2"/>
              </a:rPr>
              <a:t>NaOH</a:t>
            </a:r>
            <a:r>
              <a:rPr lang="en-US" sz="2000" dirty="0">
                <a:latin typeface="+mn-lt"/>
                <a:sym typeface="Wingdings" pitchFamily="2" charset="2"/>
              </a:rPr>
              <a:t> + CO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  </a:t>
            </a:r>
            <a:r>
              <a:rPr lang="en-US" sz="2000" dirty="0" smtClean="0">
                <a:latin typeface="+mn-lt"/>
                <a:sym typeface="Wingdings" pitchFamily="2" charset="2"/>
              </a:rPr>
              <a:t>Na</a:t>
            </a:r>
            <a:r>
              <a:rPr lang="en-US" sz="2000" dirty="0">
                <a:sym typeface="Wingdings" pitchFamily="2" charset="2"/>
              </a:rPr>
              <a:t>H</a:t>
            </a:r>
            <a:r>
              <a:rPr lang="en-US" sz="2000" dirty="0" smtClean="0">
                <a:latin typeface="+mn-lt"/>
                <a:sym typeface="Wingdings" pitchFamily="2" charset="2"/>
              </a:rPr>
              <a:t>CO3 </a:t>
            </a:r>
            <a:endParaRPr lang="en-US" sz="2000" dirty="0">
              <a:latin typeface="+mn-lt"/>
              <a:sym typeface="Wingdings" pitchFamily="2" charset="2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en-US" sz="2000" dirty="0">
                <a:latin typeface="+mn-lt"/>
              </a:rPr>
              <a:t>Ba(OH)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  + CO</a:t>
            </a:r>
            <a:r>
              <a:rPr lang="en-US" sz="2000" baseline="-25000" dirty="0">
                <a:latin typeface="+mn-lt"/>
                <a:sym typeface="Wingdings" pitchFamily="2" charset="2"/>
              </a:rPr>
              <a:t>2 </a:t>
            </a:r>
            <a:r>
              <a:rPr lang="en-US" sz="2000" dirty="0">
                <a:latin typeface="+mn-lt"/>
                <a:sym typeface="Wingdings" pitchFamily="2" charset="2"/>
              </a:rPr>
              <a:t>   BaCO</a:t>
            </a:r>
            <a:r>
              <a:rPr lang="en-US" sz="2000" baseline="-25000" dirty="0">
                <a:latin typeface="+mn-lt"/>
                <a:sym typeface="Wingdings" pitchFamily="2" charset="2"/>
              </a:rPr>
              <a:t>3 </a:t>
            </a:r>
            <a:r>
              <a:rPr lang="en-US" sz="2000" dirty="0">
                <a:latin typeface="+mn-lt"/>
                <a:sym typeface="Wingdings" pitchFamily="2" charset="2"/>
              </a:rPr>
              <a:t>+ H</a:t>
            </a:r>
            <a:r>
              <a:rPr lang="en-US" sz="2000" baseline="-25000" dirty="0">
                <a:latin typeface="+mn-lt"/>
                <a:sym typeface="Wingdings" pitchFamily="2" charset="2"/>
              </a:rPr>
              <a:t>2</a:t>
            </a:r>
            <a:r>
              <a:rPr lang="en-US" sz="2000" dirty="0">
                <a:latin typeface="+mn-lt"/>
                <a:sym typeface="Wingdings" pitchFamily="2" charset="2"/>
              </a:rPr>
              <a:t>O</a:t>
            </a:r>
            <a:endParaRPr lang="en-US" sz="2000" baseline="-25000" dirty="0">
              <a:latin typeface="+mn-lt"/>
            </a:endParaRPr>
          </a:p>
          <a:p>
            <a:pPr marL="342900" indent="-342900" algn="just">
              <a:spcBef>
                <a:spcPct val="20000"/>
              </a:spcBef>
            </a:pPr>
            <a:endParaRPr lang="en-US" sz="2400" baseline="-25000" dirty="0">
              <a:latin typeface="+mn-lt"/>
            </a:endParaRPr>
          </a:p>
        </p:txBody>
      </p:sp>
      <p:sp>
        <p:nvSpPr>
          <p:cNvPr id="19466" name="Rectangle 15"/>
          <p:cNvSpPr>
            <a:spLocks noChangeArrowheads="1"/>
          </p:cNvSpPr>
          <p:nvPr/>
        </p:nvSpPr>
        <p:spPr bwMode="auto">
          <a:xfrm>
            <a:off x="4408488" y="2743200"/>
            <a:ext cx="4735512" cy="990600"/>
          </a:xfrm>
          <a:prstGeom prst="rect">
            <a:avLst/>
          </a:prstGeom>
          <a:solidFill>
            <a:srgbClr val="FEDEFE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>
                <a:latin typeface="+mn-lt"/>
              </a:rPr>
              <a:t>b/ Đổi màu quỳ tím thành xanh: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>
                <a:latin typeface="+mn-lt"/>
              </a:rPr>
              <a:t>NaOH; Ba(OH)</a:t>
            </a:r>
            <a:r>
              <a:rPr lang="en-US" sz="2000" baseline="-25000">
                <a:latin typeface="+mn-lt"/>
              </a:rPr>
              <a:t>2 </a:t>
            </a:r>
          </a:p>
        </p:txBody>
      </p:sp>
      <p:sp>
        <p:nvSpPr>
          <p:cNvPr id="20488" name="Rectangle 6"/>
          <p:cNvSpPr>
            <a:spLocks noChangeArrowheads="1"/>
          </p:cNvSpPr>
          <p:nvPr/>
        </p:nvSpPr>
        <p:spPr bwMode="auto">
          <a:xfrm>
            <a:off x="34925" y="879475"/>
            <a:ext cx="4343400" cy="5943600"/>
          </a:xfrm>
          <a:prstGeom prst="rect">
            <a:avLst/>
          </a:prstGeom>
          <a:solidFill>
            <a:srgbClr val="FEDEFE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000" b="1" i="1" u="sng" dirty="0" err="1">
                <a:latin typeface="+mn-lt"/>
              </a:rPr>
              <a:t>Bài</a:t>
            </a:r>
            <a:r>
              <a:rPr lang="en-US" sz="2000" b="1" i="1" u="sng" dirty="0">
                <a:latin typeface="+mn-lt"/>
              </a:rPr>
              <a:t> </a:t>
            </a:r>
            <a:r>
              <a:rPr lang="en-US" sz="2000" b="1" i="1" u="sng" dirty="0" err="1">
                <a:latin typeface="+mn-lt"/>
              </a:rPr>
              <a:t>tập</a:t>
            </a:r>
            <a:r>
              <a:rPr lang="en-US" sz="2000" b="1" i="1" u="sng" dirty="0">
                <a:latin typeface="+mn-lt"/>
              </a:rPr>
              <a:t> 1:</a:t>
            </a:r>
            <a:r>
              <a:rPr lang="en-US" sz="2000" b="1" dirty="0">
                <a:latin typeface="+mn-lt"/>
              </a:rPr>
              <a:t>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b="1" dirty="0" err="1">
                <a:latin typeface="+mn-lt"/>
              </a:rPr>
              <a:t>Có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các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chất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sau</a:t>
            </a:r>
            <a:r>
              <a:rPr lang="en-US" sz="2000" b="1" dirty="0">
                <a:latin typeface="+mn-lt"/>
              </a:rPr>
              <a:t>: Cu(OH)</a:t>
            </a:r>
            <a:r>
              <a:rPr lang="en-US" sz="2000" b="1" baseline="-25000" dirty="0">
                <a:latin typeface="+mn-lt"/>
              </a:rPr>
              <a:t>2</a:t>
            </a:r>
            <a:r>
              <a:rPr lang="en-US" sz="2000" b="1" dirty="0">
                <a:latin typeface="+mn-lt"/>
              </a:rPr>
              <a:t> ;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000" b="1" dirty="0" err="1">
                <a:latin typeface="+mn-lt"/>
              </a:rPr>
              <a:t>NaOH</a:t>
            </a:r>
            <a:r>
              <a:rPr lang="en-US" sz="2000" b="1" dirty="0">
                <a:latin typeface="+mn-lt"/>
              </a:rPr>
              <a:t>; Ba(OH)</a:t>
            </a:r>
            <a:r>
              <a:rPr lang="en-US" sz="2000" b="1" baseline="-25000" dirty="0">
                <a:latin typeface="+mn-lt"/>
              </a:rPr>
              <a:t>2</a:t>
            </a:r>
            <a:r>
              <a:rPr lang="en-US" sz="2000" b="1" dirty="0">
                <a:latin typeface="+mn-lt"/>
              </a:rPr>
              <a:t> . </a:t>
            </a:r>
            <a:r>
              <a:rPr lang="en-US" sz="2000" b="1" dirty="0" err="1">
                <a:latin typeface="+mn-lt"/>
              </a:rPr>
              <a:t>Hãy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cho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biết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những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base </a:t>
            </a:r>
            <a:r>
              <a:rPr lang="en-US" sz="2000" b="1" dirty="0" err="1">
                <a:latin typeface="+mn-lt"/>
              </a:rPr>
              <a:t>nào</a:t>
            </a:r>
            <a:r>
              <a:rPr lang="en-US" sz="2000" b="1" dirty="0">
                <a:latin typeface="+mn-lt"/>
              </a:rPr>
              <a:t>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+mn-lt"/>
              </a:rPr>
              <a:t>a/ </a:t>
            </a:r>
            <a:r>
              <a:rPr lang="en-US" sz="2000" b="1" dirty="0" err="1">
                <a:latin typeface="+mn-lt"/>
              </a:rPr>
              <a:t>Tác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dụng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được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với</a:t>
            </a:r>
            <a:r>
              <a:rPr lang="en-US" sz="2000" b="1" dirty="0">
                <a:latin typeface="+mn-lt"/>
              </a:rPr>
              <a:t> dung </a:t>
            </a:r>
            <a:r>
              <a:rPr lang="en-US" sz="2000" b="1" dirty="0" err="1">
                <a:latin typeface="+mn-lt"/>
              </a:rPr>
              <a:t>dịch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HCl</a:t>
            </a:r>
            <a:r>
              <a:rPr lang="en-US" sz="2000" b="1" dirty="0">
                <a:latin typeface="+mn-lt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+mn-lt"/>
              </a:rPr>
              <a:t>b/ </a:t>
            </a:r>
            <a:r>
              <a:rPr lang="en-US" sz="2000" b="1" dirty="0" err="1">
                <a:latin typeface="+mn-lt"/>
              </a:rPr>
              <a:t>Đổi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màu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quỳ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tím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thành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xanh</a:t>
            </a:r>
            <a:r>
              <a:rPr lang="en-US" sz="2000" b="1" dirty="0">
                <a:latin typeface="+mn-lt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+mn-lt"/>
              </a:rPr>
              <a:t>c/ </a:t>
            </a:r>
            <a:r>
              <a:rPr lang="en-US" sz="2000" b="1" dirty="0" err="1">
                <a:latin typeface="+mn-lt"/>
              </a:rPr>
              <a:t>Bị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nhiệt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phân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hủy</a:t>
            </a:r>
            <a:r>
              <a:rPr lang="en-US" sz="2000" b="1" dirty="0">
                <a:latin typeface="+mn-lt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+mn-lt"/>
              </a:rPr>
              <a:t>d/ </a:t>
            </a:r>
            <a:r>
              <a:rPr lang="en-US" sz="2000" b="1" dirty="0" err="1">
                <a:latin typeface="+mn-lt"/>
              </a:rPr>
              <a:t>Tác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dụng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với</a:t>
            </a:r>
            <a:r>
              <a:rPr lang="en-US" sz="2000" b="1" dirty="0">
                <a:latin typeface="+mn-lt"/>
              </a:rPr>
              <a:t> CO</a:t>
            </a:r>
            <a:r>
              <a:rPr lang="en-US" sz="2000" b="1" baseline="-25000" dirty="0">
                <a:latin typeface="+mn-lt"/>
              </a:rPr>
              <a:t>2 </a:t>
            </a:r>
            <a:r>
              <a:rPr lang="en-US" sz="2000" b="1" dirty="0">
                <a:latin typeface="+mn-lt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 err="1">
                <a:latin typeface="+mn-lt"/>
              </a:rPr>
              <a:t>Viết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các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phương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trình</a:t>
            </a:r>
            <a:r>
              <a:rPr lang="vi-VN" sz="2000" b="1" dirty="0">
                <a:latin typeface="+mn-lt"/>
              </a:rPr>
              <a:t> hóa học.</a:t>
            </a:r>
            <a:r>
              <a:rPr lang="en-US" sz="2000" b="1" dirty="0">
                <a:latin typeface="+mn-lt"/>
              </a:rPr>
              <a:t> </a:t>
            </a:r>
            <a:endParaRPr lang="en-US" sz="2000" b="1" baseline="-25000" dirty="0">
              <a:latin typeface="+mn-lt"/>
            </a:endParaRPr>
          </a:p>
          <a:p>
            <a:pPr marL="342900" indent="-342900">
              <a:spcBef>
                <a:spcPct val="20000"/>
              </a:spcBef>
            </a:pPr>
            <a:endParaRPr lang="en-US" sz="2000" b="1" dirty="0">
              <a:latin typeface="+mn-lt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586413" y="3908425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+mn-lt"/>
              </a:rPr>
              <a:t>t</a:t>
            </a:r>
            <a:r>
              <a:rPr lang="en-US" b="1" baseline="30000">
                <a:latin typeface="+mn-lt"/>
              </a:rPr>
              <a:t>o</a:t>
            </a:r>
          </a:p>
        </p:txBody>
      </p:sp>
      <p:pic>
        <p:nvPicPr>
          <p:cNvPr id="20491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70008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57200" y="0"/>
            <a:ext cx="5041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02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3" grpId="0" animBg="1"/>
      <p:bldP spid="19465" grpId="0" animBg="1"/>
      <p:bldP spid="19466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684588"/>
            <a:ext cx="23399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905000"/>
            <a:ext cx="2424113" cy="189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429000"/>
            <a:ext cx="2819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1900"/>
            <a:ext cx="2297113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2438400"/>
            <a:ext cx="24384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6000"/>
            <a:ext cx="2895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913" y="3556000"/>
            <a:ext cx="2478087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962400"/>
            <a:ext cx="1855788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87688" y="838200"/>
            <a:ext cx="35417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CC2206"/>
                </a:solidFill>
                <a:latin typeface="Times New Roman" pitchFamily="18" charset="0"/>
                <a:cs typeface="Times New Roman" pitchFamily="18" charset="0"/>
              </a:rPr>
              <a:t>TỔNG KẾT</a:t>
            </a:r>
            <a:endParaRPr lang="en-US" sz="3600" b="1">
              <a:solidFill>
                <a:srgbClr val="CC22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Moon 14"/>
          <p:cNvSpPr/>
          <p:nvPr/>
        </p:nvSpPr>
        <p:spPr>
          <a:xfrm rot="1219519" flipH="1">
            <a:off x="1737391" y="3788760"/>
            <a:ext cx="300370" cy="2799425"/>
          </a:xfrm>
          <a:prstGeom prst="moon">
            <a:avLst>
              <a:gd name="adj" fmla="val 11458"/>
            </a:avLst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-3775129">
            <a:off x="600075" y="5019675"/>
            <a:ext cx="2422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/>
              <a:t>Tác dụng với muối</a:t>
            </a:r>
          </a:p>
        </p:txBody>
      </p:sp>
      <p:pic>
        <p:nvPicPr>
          <p:cNvPr id="21520" name="Picture 11" descr="Book-0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7200" y="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99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0772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 TÍNH TAN TRONG NƯỚC CỦA CÁC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ACID – BASE – MUỐI</a:t>
            </a:r>
          </a:p>
        </p:txBody>
      </p:sp>
      <p:graphicFrame>
        <p:nvGraphicFramePr>
          <p:cNvPr id="69635" name="Group 3"/>
          <p:cNvGraphicFramePr>
            <a:graphicFrameLocks noGrp="1"/>
          </p:cNvGraphicFramePr>
          <p:nvPr>
            <p:ph type="tbl" idx="1"/>
          </p:nvPr>
        </p:nvGraphicFramePr>
        <p:xfrm>
          <a:off x="152400" y="1458913"/>
          <a:ext cx="8763000" cy="5018088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55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Ag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Mg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Ba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Zn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Hg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Pb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Cu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Fe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Fe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.VnTime" pitchFamily="34" charset="0"/>
                        </a:rPr>
                        <a:t>(III)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-OH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-Cl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-NO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=SO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=SO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t/kb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=CO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=S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=SiO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k/kb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=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PO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t/kb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650393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0"/>
            <a:ext cx="46346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III.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base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trọng</a:t>
            </a:r>
            <a:endParaRPr lang="en-US" sz="2800" b="1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78638"/>
            <a:ext cx="3288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1. Sodium hydroxide (</a:t>
            </a:r>
            <a:r>
              <a:rPr lang="en-US" b="1" dirty="0" err="1" smtClean="0"/>
              <a:t>NaOH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990600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a, </a:t>
            </a:r>
            <a:r>
              <a:rPr lang="en-US" b="1" i="1" dirty="0" err="1" smtClean="0"/>
              <a:t>Tính</a:t>
            </a:r>
            <a:r>
              <a:rPr lang="en-US" b="1" i="1" dirty="0" smtClean="0"/>
              <a:t> </a:t>
            </a:r>
            <a:r>
              <a:rPr lang="en-US" b="1" i="1" dirty="0" err="1" smtClean="0"/>
              <a:t>chất</a:t>
            </a:r>
            <a:r>
              <a:rPr lang="en-US" b="1" i="1" dirty="0" smtClean="0"/>
              <a:t> </a:t>
            </a:r>
            <a:r>
              <a:rPr lang="en-US" b="1" i="1" dirty="0" err="1" smtClean="0"/>
              <a:t>vật</a:t>
            </a:r>
            <a:r>
              <a:rPr lang="en-US" b="1" i="1" dirty="0" smtClean="0"/>
              <a:t> </a:t>
            </a:r>
            <a:r>
              <a:rPr lang="en-US" b="1" i="1" dirty="0" err="1" smtClean="0"/>
              <a:t>lí</a:t>
            </a:r>
            <a:r>
              <a:rPr lang="en-US" b="1" i="1" dirty="0" smtClean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1326" y="12954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Sodium hydroxide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rắn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, </a:t>
            </a:r>
            <a:r>
              <a:rPr lang="en-US" dirty="0" err="1" smtClean="0"/>
              <a:t>hút</a:t>
            </a:r>
            <a:r>
              <a:rPr lang="en-US" dirty="0" smtClean="0"/>
              <a:t> </a:t>
            </a:r>
            <a:r>
              <a:rPr lang="en-US" dirty="0" err="1" smtClean="0"/>
              <a:t>ẩm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, tan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tỏa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DD </a:t>
            </a:r>
            <a:r>
              <a:rPr lang="en-US" dirty="0" err="1" smtClean="0"/>
              <a:t>NaOH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nhờn</a:t>
            </a:r>
            <a:r>
              <a:rPr lang="en-US" dirty="0" smtClean="0"/>
              <a:t>,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bục</a:t>
            </a:r>
            <a:r>
              <a:rPr lang="en-US" dirty="0" smtClean="0"/>
              <a:t> </a:t>
            </a:r>
            <a:r>
              <a:rPr lang="en-US" dirty="0" err="1" smtClean="0"/>
              <a:t>vải</a:t>
            </a:r>
            <a:r>
              <a:rPr lang="en-US" dirty="0" smtClean="0"/>
              <a:t>, </a:t>
            </a:r>
            <a:r>
              <a:rPr lang="en-US" dirty="0" err="1" smtClean="0"/>
              <a:t>giấy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mòn</a:t>
            </a:r>
            <a:r>
              <a:rPr lang="en-US" dirty="0" smtClean="0"/>
              <a:t> da ( </a:t>
            </a:r>
            <a:r>
              <a:rPr lang="en-US" dirty="0" err="1" smtClean="0"/>
              <a:t>NaOH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/>
              <a:t>x</a:t>
            </a:r>
            <a:r>
              <a:rPr lang="en-US" dirty="0" err="1" smtClean="0"/>
              <a:t>út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da)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2526268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b, </a:t>
            </a:r>
            <a:r>
              <a:rPr lang="en-US" b="1" i="1" dirty="0" err="1" smtClean="0"/>
              <a:t>Tính</a:t>
            </a:r>
            <a:r>
              <a:rPr lang="en-US" b="1" i="1" dirty="0" smtClean="0"/>
              <a:t> </a:t>
            </a:r>
            <a:r>
              <a:rPr lang="en-US" b="1" i="1" dirty="0" err="1" smtClean="0"/>
              <a:t>chất</a:t>
            </a:r>
            <a:r>
              <a:rPr lang="en-US" b="1" i="1" dirty="0" smtClean="0"/>
              <a:t> </a:t>
            </a:r>
            <a:r>
              <a:rPr lang="en-US" b="1" i="1" dirty="0" err="1" smtClean="0"/>
              <a:t>hóa</a:t>
            </a:r>
            <a:r>
              <a:rPr lang="en-US" b="1" i="1" dirty="0" smtClean="0"/>
              <a:t> </a:t>
            </a:r>
            <a:r>
              <a:rPr lang="en-US" b="1" i="1" dirty="0" err="1" smtClean="0"/>
              <a:t>học</a:t>
            </a:r>
            <a:r>
              <a:rPr lang="en-US" b="1" i="1" dirty="0" smtClean="0"/>
              <a:t>:</a:t>
            </a:r>
            <a:endParaRPr lang="en-US" b="1" i="1" dirty="0"/>
          </a:p>
        </p:txBody>
      </p:sp>
      <p:sp>
        <p:nvSpPr>
          <p:cNvPr id="8" name="Oval Callout 7"/>
          <p:cNvSpPr/>
          <p:nvPr/>
        </p:nvSpPr>
        <p:spPr>
          <a:xfrm>
            <a:off x="5469937" y="794266"/>
            <a:ext cx="3657600" cy="286333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Dự</a:t>
            </a:r>
            <a:r>
              <a:rPr lang="en-US" sz="2400" dirty="0" smtClean="0"/>
              <a:t> </a:t>
            </a:r>
            <a:r>
              <a:rPr lang="en-US" sz="2400" dirty="0" err="1" smtClean="0"/>
              <a:t>đoán</a:t>
            </a:r>
            <a:r>
              <a:rPr lang="en-US" sz="2400" dirty="0" smtClean="0"/>
              <a:t>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chất</a:t>
            </a:r>
            <a:r>
              <a:rPr lang="en-US" sz="2400" dirty="0" smtClean="0"/>
              <a:t> </a:t>
            </a:r>
            <a:r>
              <a:rPr lang="en-US" sz="2400" dirty="0" err="1" smtClean="0"/>
              <a:t>hóa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dung </a:t>
            </a:r>
            <a:r>
              <a:rPr lang="en-US" sz="2400" dirty="0" err="1" smtClean="0"/>
              <a:t>dịch</a:t>
            </a:r>
            <a:r>
              <a:rPr lang="en-US" sz="2400" dirty="0" smtClean="0"/>
              <a:t> </a:t>
            </a:r>
            <a:r>
              <a:rPr lang="en-US" sz="2400" dirty="0" err="1" smtClean="0"/>
              <a:t>NaOH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2971800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NaOH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base tan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3341132"/>
            <a:ext cx="7290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đổi</a:t>
            </a:r>
            <a:r>
              <a:rPr lang="en-US" i="1" dirty="0" smtClean="0"/>
              <a:t> </a:t>
            </a:r>
            <a:r>
              <a:rPr lang="en-US" i="1" dirty="0" err="1" smtClean="0"/>
              <a:t>màu</a:t>
            </a:r>
            <a:r>
              <a:rPr lang="en-US" i="1" dirty="0" smtClean="0"/>
              <a:t> </a:t>
            </a:r>
            <a:r>
              <a:rPr lang="en-US" i="1" dirty="0" err="1" smtClean="0"/>
              <a:t>chất</a:t>
            </a:r>
            <a:r>
              <a:rPr lang="en-US" i="1" dirty="0" smtClean="0"/>
              <a:t> </a:t>
            </a:r>
            <a:r>
              <a:rPr lang="en-US" i="1" dirty="0" err="1" smtClean="0"/>
              <a:t>chỉ</a:t>
            </a:r>
            <a:r>
              <a:rPr lang="en-US" i="1" dirty="0" smtClean="0"/>
              <a:t> </a:t>
            </a:r>
            <a:r>
              <a:rPr lang="en-US" i="1" dirty="0" err="1" smtClean="0"/>
              <a:t>thị</a:t>
            </a:r>
            <a:r>
              <a:rPr lang="en-US" i="1" dirty="0" smtClean="0"/>
              <a:t> :</a:t>
            </a:r>
            <a:r>
              <a:rPr lang="en-US" dirty="0" smtClean="0"/>
              <a:t> </a:t>
            </a:r>
            <a:r>
              <a:rPr lang="en-US" dirty="0" err="1" smtClean="0"/>
              <a:t>Quỳ</a:t>
            </a:r>
            <a:r>
              <a:rPr lang="en-US" dirty="0" smtClean="0"/>
              <a:t> </a:t>
            </a:r>
            <a:r>
              <a:rPr lang="en-US" dirty="0" err="1" smtClean="0"/>
              <a:t>tím</a:t>
            </a:r>
            <a:r>
              <a:rPr lang="en-US" dirty="0" smtClean="0"/>
              <a:t> =&gt; </a:t>
            </a:r>
            <a:r>
              <a:rPr lang="en-US" dirty="0" err="1" smtClean="0"/>
              <a:t>xanh</a:t>
            </a:r>
            <a:r>
              <a:rPr lang="en-US" dirty="0" smtClean="0"/>
              <a:t>. </a:t>
            </a:r>
            <a:r>
              <a:rPr lang="en-US" dirty="0" err="1" smtClean="0"/>
              <a:t>Phenolphtalein</a:t>
            </a:r>
            <a:r>
              <a:rPr lang="en-US" dirty="0" smtClean="0"/>
              <a:t> =&gt; </a:t>
            </a:r>
            <a:r>
              <a:rPr lang="en-US" dirty="0" err="1" smtClean="0"/>
              <a:t>hồng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3657600"/>
            <a:ext cx="5626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i="1" dirty="0" err="1" smtClean="0"/>
              <a:t>Tác</a:t>
            </a:r>
            <a:r>
              <a:rPr lang="en-US" i="1" dirty="0" smtClean="0"/>
              <a:t> </a:t>
            </a:r>
            <a:r>
              <a:rPr lang="en-US" i="1" dirty="0" err="1" smtClean="0"/>
              <a:t>dụng</a:t>
            </a:r>
            <a:r>
              <a:rPr lang="en-US" i="1" dirty="0" smtClean="0"/>
              <a:t> </a:t>
            </a:r>
            <a:r>
              <a:rPr lang="en-US" i="1" dirty="0" err="1" smtClean="0"/>
              <a:t>vơi</a:t>
            </a:r>
            <a:r>
              <a:rPr lang="en-US" i="1" dirty="0" smtClean="0"/>
              <a:t> acid:        </a:t>
            </a:r>
            <a:r>
              <a:rPr lang="en-US" dirty="0" err="1" smtClean="0"/>
              <a:t>NaOH</a:t>
            </a:r>
            <a:r>
              <a:rPr lang="en-US" dirty="0" smtClean="0"/>
              <a:t> + acid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muối</a:t>
            </a:r>
            <a:r>
              <a:rPr lang="en-US" dirty="0" smtClean="0">
                <a:sym typeface="Wingdings" pitchFamily="2" charset="2"/>
              </a:rPr>
              <a:t> + </a:t>
            </a:r>
            <a:r>
              <a:rPr lang="en-US" dirty="0" err="1" smtClean="0">
                <a:sym typeface="Wingdings" pitchFamily="2" charset="2"/>
              </a:rPr>
              <a:t>nước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PTHH: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4267200"/>
            <a:ext cx="6848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i="1" dirty="0" err="1" smtClean="0"/>
              <a:t>Tác</a:t>
            </a:r>
            <a:r>
              <a:rPr lang="en-US" i="1" dirty="0" smtClean="0"/>
              <a:t> </a:t>
            </a:r>
            <a:r>
              <a:rPr lang="en-US" i="1" dirty="0" err="1" smtClean="0"/>
              <a:t>dụng</a:t>
            </a:r>
            <a:r>
              <a:rPr lang="en-US" i="1" dirty="0" smtClean="0"/>
              <a:t> </a:t>
            </a:r>
            <a:r>
              <a:rPr lang="en-US" i="1" dirty="0" err="1" smtClean="0"/>
              <a:t>với</a:t>
            </a:r>
            <a:r>
              <a:rPr lang="en-US" i="1" dirty="0" smtClean="0"/>
              <a:t> acidic oxide</a:t>
            </a:r>
            <a:r>
              <a:rPr lang="en-US" dirty="0" smtClean="0"/>
              <a:t>:    </a:t>
            </a:r>
            <a:r>
              <a:rPr lang="en-US" dirty="0" err="1" smtClean="0"/>
              <a:t>NaOH</a:t>
            </a:r>
            <a:r>
              <a:rPr lang="en-US" dirty="0" smtClean="0"/>
              <a:t> + acidic oxide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Muối</a:t>
            </a:r>
            <a:r>
              <a:rPr lang="en-US" dirty="0" smtClean="0">
                <a:sym typeface="Wingdings" pitchFamily="2" charset="2"/>
              </a:rPr>
              <a:t> + </a:t>
            </a:r>
            <a:r>
              <a:rPr lang="en-US" dirty="0" err="1" smtClean="0">
                <a:sym typeface="Wingdings" pitchFamily="2" charset="2"/>
              </a:rPr>
              <a:t>nước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PTHH: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21245" y="4876800"/>
            <a:ext cx="6635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i="1" dirty="0" err="1" smtClean="0"/>
              <a:t>Tác</a:t>
            </a:r>
            <a:r>
              <a:rPr lang="en-US" i="1" dirty="0" smtClean="0"/>
              <a:t> </a:t>
            </a:r>
            <a:r>
              <a:rPr lang="en-US" i="1" dirty="0" err="1" smtClean="0"/>
              <a:t>dụng</a:t>
            </a:r>
            <a:r>
              <a:rPr lang="en-US" i="1" dirty="0" smtClean="0"/>
              <a:t> </a:t>
            </a:r>
            <a:r>
              <a:rPr lang="en-US" i="1" dirty="0" err="1" smtClean="0"/>
              <a:t>với</a:t>
            </a:r>
            <a:r>
              <a:rPr lang="en-US" i="1" dirty="0" smtClean="0"/>
              <a:t> </a:t>
            </a:r>
            <a:r>
              <a:rPr lang="en-US" i="1" dirty="0" err="1" smtClean="0"/>
              <a:t>dd</a:t>
            </a:r>
            <a:r>
              <a:rPr lang="en-US" i="1" dirty="0" smtClean="0"/>
              <a:t> </a:t>
            </a:r>
            <a:r>
              <a:rPr lang="en-US" i="1" dirty="0" err="1" smtClean="0"/>
              <a:t>muối</a:t>
            </a:r>
            <a:r>
              <a:rPr lang="en-US" dirty="0" smtClean="0"/>
              <a:t>:  </a:t>
            </a:r>
            <a:r>
              <a:rPr lang="en-US" dirty="0" err="1" smtClean="0"/>
              <a:t>NaOH</a:t>
            </a:r>
            <a:r>
              <a:rPr lang="en-US" dirty="0" smtClean="0"/>
              <a:t> +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muối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mới</a:t>
            </a:r>
            <a:r>
              <a:rPr lang="en-US" dirty="0" smtClean="0">
                <a:sym typeface="Wingdings" pitchFamily="2" charset="2"/>
              </a:rPr>
              <a:t> + base </a:t>
            </a:r>
            <a:r>
              <a:rPr lang="en-US" dirty="0" err="1" smtClean="0">
                <a:sym typeface="Wingdings" pitchFamily="2" charset="2"/>
              </a:rPr>
              <a:t>mới</a:t>
            </a:r>
            <a:endParaRPr lang="en-US" dirty="0" smtClean="0">
              <a:sym typeface="Wingdings" pitchFamily="2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8940" y="5200471"/>
            <a:ext cx="80364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c, </a:t>
            </a:r>
            <a:r>
              <a:rPr lang="en-US" b="1" i="1" dirty="0" err="1" smtClean="0"/>
              <a:t>Ứng</a:t>
            </a:r>
            <a:r>
              <a:rPr lang="en-US" b="1" i="1" dirty="0" smtClean="0"/>
              <a:t> </a:t>
            </a:r>
            <a:r>
              <a:rPr lang="en-US" b="1" i="1" dirty="0" err="1" smtClean="0"/>
              <a:t>dụng</a:t>
            </a:r>
            <a:r>
              <a:rPr lang="en-US" b="1" i="1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xà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,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tẩy</a:t>
            </a:r>
            <a:r>
              <a:rPr lang="en-US" dirty="0" smtClean="0"/>
              <a:t> </a:t>
            </a:r>
            <a:r>
              <a:rPr lang="en-US" dirty="0" err="1" smtClean="0"/>
              <a:t>rửa</a:t>
            </a:r>
            <a:r>
              <a:rPr lang="en-US" dirty="0" smtClean="0"/>
              <a:t>, </a:t>
            </a:r>
            <a:r>
              <a:rPr lang="en-US" dirty="0" err="1" smtClean="0"/>
              <a:t>bột</a:t>
            </a:r>
            <a:r>
              <a:rPr lang="en-US" dirty="0" smtClean="0"/>
              <a:t> </a:t>
            </a:r>
            <a:r>
              <a:rPr lang="en-US" dirty="0" err="1" smtClean="0"/>
              <a:t>giặt</a:t>
            </a:r>
            <a:r>
              <a:rPr lang="en-US" dirty="0" smtClean="0"/>
              <a:t>,..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dầu</a:t>
            </a:r>
            <a:r>
              <a:rPr lang="en-US" dirty="0" smtClean="0"/>
              <a:t> </a:t>
            </a:r>
            <a:r>
              <a:rPr lang="en-US" dirty="0" err="1" smtClean="0"/>
              <a:t>mỏ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nghiệp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, </a:t>
            </a:r>
            <a:r>
              <a:rPr lang="en-US" dirty="0" err="1" smtClean="0"/>
              <a:t>nhôm</a:t>
            </a:r>
            <a:r>
              <a:rPr lang="en-US" dirty="0" smtClean="0"/>
              <a:t>, </a:t>
            </a:r>
            <a:r>
              <a:rPr lang="en-US" dirty="0" err="1" smtClean="0"/>
              <a:t>giấy</a:t>
            </a:r>
            <a:r>
              <a:rPr lang="en-US" dirty="0" smtClean="0"/>
              <a:t> </a:t>
            </a:r>
            <a:r>
              <a:rPr lang="en-US" dirty="0" err="1" smtClean="0"/>
              <a:t>tơ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2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8" grpId="1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0"/>
            <a:ext cx="5266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III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base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trọng</a:t>
            </a:r>
            <a:endParaRPr lang="en-US" sz="3200" b="1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066800"/>
            <a:ext cx="4330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d, </a:t>
            </a:r>
            <a:r>
              <a:rPr lang="en-US" sz="2400" b="1" i="1" dirty="0" err="1" smtClean="0"/>
              <a:t>Sản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xuất</a:t>
            </a:r>
            <a:r>
              <a:rPr lang="en-US" sz="2400" b="1" i="1" dirty="0" smtClean="0"/>
              <a:t> sodium hydroxide:</a:t>
            </a:r>
            <a:endParaRPr lang="en-US" sz="2400" b="1" i="1" dirty="0"/>
          </a:p>
        </p:txBody>
      </p:sp>
      <p:sp>
        <p:nvSpPr>
          <p:cNvPr id="5" name="Oval Callout 4"/>
          <p:cNvSpPr/>
          <p:nvPr/>
        </p:nvSpPr>
        <p:spPr>
          <a:xfrm>
            <a:off x="3897680" y="615711"/>
            <a:ext cx="5715000" cy="2514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Trong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nghiệp</a:t>
            </a:r>
            <a:r>
              <a:rPr lang="en-US" sz="2000" dirty="0" smtClean="0"/>
              <a:t>, </a:t>
            </a:r>
            <a:r>
              <a:rPr lang="en-US" sz="2000" dirty="0" err="1" smtClean="0"/>
              <a:t>NaOH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sản</a:t>
            </a:r>
            <a:r>
              <a:rPr lang="en-US" sz="2000" dirty="0" smtClean="0"/>
              <a:t> </a:t>
            </a:r>
            <a:r>
              <a:rPr lang="en-US" sz="2000" dirty="0" err="1" smtClean="0"/>
              <a:t>xuất</a:t>
            </a:r>
            <a:r>
              <a:rPr lang="en-US" sz="2000" dirty="0" smtClean="0"/>
              <a:t> </a:t>
            </a:r>
            <a:r>
              <a:rPr lang="en-US" sz="2000" dirty="0" err="1" smtClean="0"/>
              <a:t>từ</a:t>
            </a:r>
            <a:r>
              <a:rPr lang="en-US" sz="2000" dirty="0" smtClean="0"/>
              <a:t> </a:t>
            </a:r>
            <a:r>
              <a:rPr lang="en-US" sz="2000" dirty="0" err="1" smtClean="0"/>
              <a:t>nguyên</a:t>
            </a:r>
            <a:r>
              <a:rPr lang="en-US" sz="2000" dirty="0" smtClean="0"/>
              <a:t> </a:t>
            </a:r>
            <a:r>
              <a:rPr lang="en-US" sz="2000" dirty="0" err="1" smtClean="0"/>
              <a:t>liệu</a:t>
            </a:r>
            <a:r>
              <a:rPr lang="en-US" sz="2000" dirty="0" smtClean="0"/>
              <a:t> </a:t>
            </a:r>
            <a:r>
              <a:rPr lang="en-US" sz="2000" dirty="0" err="1" smtClean="0"/>
              <a:t>chính</a:t>
            </a:r>
            <a:r>
              <a:rPr lang="en-US" sz="2000" dirty="0" smtClean="0"/>
              <a:t> </a:t>
            </a:r>
            <a:r>
              <a:rPr lang="en-US" sz="2000" dirty="0" err="1" smtClean="0"/>
              <a:t>nào</a:t>
            </a:r>
            <a:r>
              <a:rPr lang="en-US" sz="2000" dirty="0" smtClean="0"/>
              <a:t>? </a:t>
            </a:r>
            <a:r>
              <a:rPr lang="en-US" sz="2000" dirty="0" err="1" smtClean="0"/>
              <a:t>Bằng</a:t>
            </a:r>
            <a:r>
              <a:rPr lang="en-US" sz="2000" dirty="0" smtClean="0"/>
              <a:t>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pháp</a:t>
            </a:r>
            <a:r>
              <a:rPr lang="en-US" sz="2000" dirty="0" smtClean="0"/>
              <a:t> </a:t>
            </a:r>
            <a:r>
              <a:rPr lang="en-US" sz="2000" dirty="0" err="1" smtClean="0"/>
              <a:t>nào</a:t>
            </a:r>
            <a:r>
              <a:rPr lang="en-US" sz="2000" dirty="0" smtClean="0"/>
              <a:t>? </a:t>
            </a:r>
            <a:r>
              <a:rPr lang="en-US" sz="2000" dirty="0" err="1" smtClean="0"/>
              <a:t>Sản</a:t>
            </a:r>
            <a:r>
              <a:rPr lang="en-US" sz="2000" dirty="0" smtClean="0"/>
              <a:t> </a:t>
            </a:r>
            <a:r>
              <a:rPr lang="en-US" sz="2000" dirty="0" err="1" smtClean="0"/>
              <a:t>phẩm</a:t>
            </a:r>
            <a:r>
              <a:rPr lang="en-US" sz="2000" dirty="0" smtClean="0"/>
              <a:t> </a:t>
            </a:r>
            <a:r>
              <a:rPr lang="en-US" sz="2000" dirty="0" err="1" smtClean="0"/>
              <a:t>phản</a:t>
            </a:r>
            <a:r>
              <a:rPr lang="en-US" sz="2000" dirty="0" smtClean="0"/>
              <a:t> </a:t>
            </a:r>
            <a:r>
              <a:rPr lang="en-US" sz="2000" dirty="0" err="1" smtClean="0"/>
              <a:t>ứng</a:t>
            </a:r>
            <a:r>
              <a:rPr lang="en-US" sz="2000" dirty="0" smtClean="0"/>
              <a:t> </a:t>
            </a:r>
            <a:r>
              <a:rPr lang="en-US" sz="2000" dirty="0" err="1" smtClean="0"/>
              <a:t>là</a:t>
            </a:r>
            <a:r>
              <a:rPr lang="en-US" sz="2000" dirty="0" smtClean="0"/>
              <a:t>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</a:t>
            </a:r>
            <a:r>
              <a:rPr lang="en-US" sz="2000" dirty="0" err="1" smtClean="0"/>
              <a:t>chất</a:t>
            </a:r>
            <a:r>
              <a:rPr lang="en-US" sz="2000" dirty="0" smtClean="0"/>
              <a:t> </a:t>
            </a:r>
            <a:r>
              <a:rPr lang="en-US" sz="2000" dirty="0" err="1" smtClean="0"/>
              <a:t>nào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611868"/>
            <a:ext cx="3810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- </a:t>
            </a:r>
            <a:r>
              <a:rPr lang="en-US" sz="2000" dirty="0" err="1" smtClean="0"/>
              <a:t>Nguyên</a:t>
            </a:r>
            <a:r>
              <a:rPr lang="en-US" sz="2000" dirty="0" smtClean="0"/>
              <a:t> </a:t>
            </a:r>
            <a:r>
              <a:rPr lang="en-US" sz="2000" dirty="0" err="1" smtClean="0"/>
              <a:t>liệu</a:t>
            </a:r>
            <a:r>
              <a:rPr lang="en-US" sz="2000" dirty="0" smtClean="0"/>
              <a:t>: </a:t>
            </a:r>
            <a:r>
              <a:rPr lang="en-US" sz="2000" dirty="0" err="1" smtClean="0"/>
              <a:t>dd</a:t>
            </a:r>
            <a:r>
              <a:rPr lang="en-US" sz="2000" dirty="0" smtClean="0"/>
              <a:t> </a:t>
            </a:r>
            <a:r>
              <a:rPr lang="en-US" sz="2000" dirty="0" err="1" smtClean="0"/>
              <a:t>NaCl</a:t>
            </a:r>
            <a:r>
              <a:rPr lang="en-US" sz="2000" dirty="0" smtClean="0"/>
              <a:t> </a:t>
            </a:r>
            <a:r>
              <a:rPr lang="en-US" sz="2000" dirty="0" err="1" smtClean="0"/>
              <a:t>bão</a:t>
            </a:r>
            <a:r>
              <a:rPr lang="en-US" sz="2000" dirty="0" smtClean="0"/>
              <a:t> </a:t>
            </a:r>
            <a:r>
              <a:rPr lang="en-US" sz="2000" dirty="0" err="1" smtClean="0"/>
              <a:t>hòa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069068"/>
            <a:ext cx="48718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-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pháp</a:t>
            </a:r>
            <a:r>
              <a:rPr lang="en-US" sz="2000" dirty="0" smtClean="0"/>
              <a:t>: </a:t>
            </a:r>
            <a:r>
              <a:rPr lang="en-US" sz="2000" dirty="0" err="1" smtClean="0"/>
              <a:t>Điện</a:t>
            </a:r>
            <a:r>
              <a:rPr lang="en-US" sz="2000" dirty="0" smtClean="0"/>
              <a:t> </a:t>
            </a:r>
            <a:r>
              <a:rPr lang="en-US" sz="2000" dirty="0" err="1" smtClean="0"/>
              <a:t>phân</a:t>
            </a:r>
            <a:r>
              <a:rPr lang="en-US" sz="2000" dirty="0" smtClean="0"/>
              <a:t> </a:t>
            </a:r>
            <a:r>
              <a:rPr lang="en-US" sz="2000" dirty="0" err="1" smtClean="0"/>
              <a:t>có</a:t>
            </a:r>
            <a:r>
              <a:rPr lang="en-US" sz="2000" dirty="0" smtClean="0"/>
              <a:t> </a:t>
            </a:r>
            <a:r>
              <a:rPr lang="en-US" sz="2000" dirty="0" err="1" smtClean="0"/>
              <a:t>màng</a:t>
            </a:r>
            <a:r>
              <a:rPr lang="en-US" sz="2000" dirty="0" smtClean="0"/>
              <a:t> </a:t>
            </a:r>
            <a:r>
              <a:rPr lang="en-US" sz="2000" dirty="0" err="1" smtClean="0"/>
              <a:t>ngăn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816761" y="2505670"/>
            <a:ext cx="55002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 err="1" smtClean="0"/>
              <a:t>Sản</a:t>
            </a:r>
            <a:r>
              <a:rPr lang="en-US" sz="2000" dirty="0" smtClean="0"/>
              <a:t> </a:t>
            </a:r>
            <a:r>
              <a:rPr lang="en-US" sz="2000" dirty="0" err="1" smtClean="0"/>
              <a:t>phẩm</a:t>
            </a:r>
            <a:r>
              <a:rPr lang="en-US" sz="2000" dirty="0" smtClean="0"/>
              <a:t>: +, </a:t>
            </a:r>
            <a:r>
              <a:rPr lang="en-US" sz="2000" dirty="0" err="1" smtClean="0"/>
              <a:t>Khí</a:t>
            </a:r>
            <a:r>
              <a:rPr lang="en-US" sz="2000" dirty="0" smtClean="0"/>
              <a:t>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ở </a:t>
            </a:r>
            <a:r>
              <a:rPr lang="en-US" sz="2000" dirty="0" err="1" smtClean="0"/>
              <a:t>cực</a:t>
            </a:r>
            <a:r>
              <a:rPr lang="en-US" sz="2000" dirty="0" smtClean="0"/>
              <a:t> </a:t>
            </a:r>
            <a:r>
              <a:rPr lang="en-US" sz="2000" dirty="0" err="1" smtClean="0"/>
              <a:t>âm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                         +, </a:t>
            </a:r>
            <a:r>
              <a:rPr lang="en-US" sz="2000" dirty="0" err="1" smtClean="0"/>
              <a:t>Khí</a:t>
            </a:r>
            <a:r>
              <a:rPr lang="en-US" sz="2000" dirty="0" smtClean="0"/>
              <a:t> Cl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ở </a:t>
            </a:r>
            <a:r>
              <a:rPr lang="en-US" sz="2000" dirty="0" err="1" smtClean="0"/>
              <a:t>cực</a:t>
            </a:r>
            <a:r>
              <a:rPr lang="en-US" sz="2000" dirty="0" smtClean="0"/>
              <a:t> </a:t>
            </a:r>
            <a:r>
              <a:rPr lang="en-US" sz="2000" dirty="0" err="1" smtClean="0"/>
              <a:t>dương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                    +, </a:t>
            </a:r>
            <a:r>
              <a:rPr lang="en-US" sz="2000" dirty="0" err="1" smtClean="0"/>
              <a:t>NaOH</a:t>
            </a:r>
            <a:r>
              <a:rPr lang="en-US" sz="2000" dirty="0" smtClean="0"/>
              <a:t> </a:t>
            </a:r>
            <a:r>
              <a:rPr lang="en-US" sz="2000" dirty="0" err="1" smtClean="0"/>
              <a:t>trong</a:t>
            </a:r>
            <a:r>
              <a:rPr lang="en-US" sz="2000" dirty="0" smtClean="0"/>
              <a:t> </a:t>
            </a:r>
            <a:r>
              <a:rPr lang="en-US" sz="2000" dirty="0" err="1" smtClean="0"/>
              <a:t>thùng</a:t>
            </a:r>
            <a:r>
              <a:rPr lang="en-US" sz="2000" dirty="0" smtClean="0"/>
              <a:t> </a:t>
            </a:r>
            <a:r>
              <a:rPr lang="en-US" sz="2000" dirty="0" err="1" smtClean="0"/>
              <a:t>điện</a:t>
            </a:r>
            <a:r>
              <a:rPr lang="en-US" sz="2000" dirty="0" smtClean="0"/>
              <a:t> </a:t>
            </a:r>
            <a:r>
              <a:rPr lang="en-US" sz="2000" dirty="0" err="1" smtClean="0"/>
              <a:t>phân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609600"/>
            <a:ext cx="3288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1. Sodium hydroxide (</a:t>
            </a:r>
            <a:r>
              <a:rPr lang="en-US" b="1" dirty="0" err="1" smtClean="0"/>
              <a:t>NaOH</a:t>
            </a:r>
            <a:r>
              <a:rPr lang="en-US" b="1" dirty="0" smtClean="0"/>
              <a:t>)</a:t>
            </a:r>
            <a:endParaRPr lang="en-US" b="1" dirty="0"/>
          </a:p>
        </p:txBody>
      </p:sp>
      <p:grpSp>
        <p:nvGrpSpPr>
          <p:cNvPr id="14" name="Group 13"/>
          <p:cNvGrpSpPr/>
          <p:nvPr/>
        </p:nvGrpSpPr>
        <p:grpSpPr>
          <a:xfrm>
            <a:off x="1413308" y="3657600"/>
            <a:ext cx="4682692" cy="932337"/>
            <a:chOff x="1066800" y="4114800"/>
            <a:chExt cx="4682692" cy="932337"/>
          </a:xfrm>
        </p:grpSpPr>
        <p:sp>
          <p:nvSpPr>
            <p:cNvPr id="4" name="TextBox 3"/>
            <p:cNvSpPr txBox="1"/>
            <p:nvPr/>
          </p:nvSpPr>
          <p:spPr>
            <a:xfrm>
              <a:off x="1066800" y="4114800"/>
              <a:ext cx="46826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PTHH:</a:t>
              </a:r>
            </a:p>
            <a:p>
              <a:r>
                <a:rPr lang="en-US" dirty="0" smtClean="0"/>
                <a:t> 2NaCl + 2H</a:t>
              </a:r>
              <a:r>
                <a:rPr lang="en-US" baseline="-25000" dirty="0" smtClean="0"/>
                <a:t>2</a:t>
              </a:r>
              <a:r>
                <a:rPr lang="en-US" dirty="0" smtClean="0"/>
                <a:t>O           </a:t>
              </a:r>
              <a:r>
                <a:rPr lang="en-US" dirty="0" smtClean="0">
                  <a:sym typeface="Wingdings" pitchFamily="2" charset="2"/>
                </a:rPr>
                <a:t>         2NaOH + H</a:t>
              </a:r>
              <a:r>
                <a:rPr lang="en-US" baseline="-25000" dirty="0" smtClean="0">
                  <a:sym typeface="Wingdings" pitchFamily="2" charset="2"/>
                </a:rPr>
                <a:t>2</a:t>
              </a:r>
              <a:r>
                <a:rPr lang="en-US" dirty="0" smtClean="0">
                  <a:sym typeface="Wingdings" pitchFamily="2" charset="2"/>
                </a:rPr>
                <a:t> + Cl</a:t>
              </a:r>
              <a:r>
                <a:rPr lang="en-US" baseline="-25000" dirty="0" smtClean="0">
                  <a:sym typeface="Wingdings" pitchFamily="2" charset="2"/>
                </a:rPr>
                <a:t>2</a:t>
              </a:r>
              <a:endParaRPr lang="en-US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2818075" y="4572000"/>
              <a:ext cx="9144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743200" y="4264223"/>
              <a:ext cx="10631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Điện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phân</a:t>
              </a: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49186" y="4739360"/>
              <a:ext cx="13484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Có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màng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ngăn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3459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Line 3"/>
          <p:cNvSpPr>
            <a:spLocks noChangeShapeType="1"/>
          </p:cNvSpPr>
          <p:nvPr/>
        </p:nvSpPr>
        <p:spPr bwMode="auto">
          <a:xfrm>
            <a:off x="2997200" y="26924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0" y="2952750"/>
            <a:ext cx="1774825" cy="76200"/>
            <a:chOff x="1392" y="2494"/>
            <a:chExt cx="1118" cy="2"/>
          </a:xfrm>
        </p:grpSpPr>
        <p:sp>
          <p:nvSpPr>
            <p:cNvPr id="16609" name="Line 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10" name="Line 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11" name="Line 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12" name="Line 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454650" y="2816225"/>
            <a:ext cx="1774825" cy="3175"/>
            <a:chOff x="1392" y="2494"/>
            <a:chExt cx="1118" cy="2"/>
          </a:xfrm>
        </p:grpSpPr>
        <p:sp>
          <p:nvSpPr>
            <p:cNvPr id="16605" name="Line 1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6" name="Line 1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7" name="Line 1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8" name="Line 1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971800" y="3130550"/>
            <a:ext cx="1816100" cy="74613"/>
            <a:chOff x="1392" y="2494"/>
            <a:chExt cx="1118" cy="2"/>
          </a:xfrm>
        </p:grpSpPr>
        <p:sp>
          <p:nvSpPr>
            <p:cNvPr id="16601" name="Line 1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2" name="Line 1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3" name="Line 1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4" name="Line 1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524500" y="3162300"/>
            <a:ext cx="1752600" cy="87313"/>
            <a:chOff x="1392" y="2494"/>
            <a:chExt cx="1118" cy="2"/>
          </a:xfrm>
        </p:grpSpPr>
        <p:sp>
          <p:nvSpPr>
            <p:cNvPr id="16597" name="Line 2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8" name="Line 2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9" name="Line 2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00" name="Line 2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3187700" y="3349625"/>
            <a:ext cx="1765300" cy="79375"/>
            <a:chOff x="1392" y="2494"/>
            <a:chExt cx="1118" cy="2"/>
          </a:xfrm>
        </p:grpSpPr>
        <p:sp>
          <p:nvSpPr>
            <p:cNvPr id="16593" name="Line 2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4" name="Line 2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5" name="Line 2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6" name="Line 2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5410200" y="3390900"/>
            <a:ext cx="1774825" cy="76200"/>
            <a:chOff x="1392" y="2494"/>
            <a:chExt cx="1118" cy="2"/>
          </a:xfrm>
        </p:grpSpPr>
        <p:sp>
          <p:nvSpPr>
            <p:cNvPr id="16589" name="Line 3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" name="Line 3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1" name="Line 3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2" name="Line 3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3073400" y="3606800"/>
            <a:ext cx="1774825" cy="3175"/>
            <a:chOff x="1392" y="2494"/>
            <a:chExt cx="1118" cy="2"/>
          </a:xfrm>
        </p:grpSpPr>
        <p:sp>
          <p:nvSpPr>
            <p:cNvPr id="16585" name="Line 3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6" name="Line 3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7" name="Line 3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8" name="Line 3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5508625" y="3673475"/>
            <a:ext cx="1774825" cy="3175"/>
            <a:chOff x="1392" y="2494"/>
            <a:chExt cx="1118" cy="2"/>
          </a:xfrm>
        </p:grpSpPr>
        <p:sp>
          <p:nvSpPr>
            <p:cNvPr id="16581" name="Line 4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2" name="Line 4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3" name="Line 4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4" name="Line 4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2997200" y="3911600"/>
            <a:ext cx="1774825" cy="3175"/>
            <a:chOff x="1392" y="2494"/>
            <a:chExt cx="1118" cy="2"/>
          </a:xfrm>
        </p:grpSpPr>
        <p:sp>
          <p:nvSpPr>
            <p:cNvPr id="16577" name="Line 4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8" name="Line 4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9" name="Line 4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0" name="Line 4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5470525" y="3886200"/>
            <a:ext cx="1774825" cy="3175"/>
            <a:chOff x="1392" y="2494"/>
            <a:chExt cx="1118" cy="2"/>
          </a:xfrm>
        </p:grpSpPr>
        <p:sp>
          <p:nvSpPr>
            <p:cNvPr id="16573" name="Line 5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4" name="Line 5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5" name="Line 5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6" name="Line 5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3232150" y="4162425"/>
            <a:ext cx="1774825" cy="3175"/>
            <a:chOff x="1392" y="2494"/>
            <a:chExt cx="1118" cy="2"/>
          </a:xfrm>
        </p:grpSpPr>
        <p:sp>
          <p:nvSpPr>
            <p:cNvPr id="16569" name="Line 5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0" name="Line 5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1" name="Line 5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2" name="Line 5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59"/>
          <p:cNvGrpSpPr>
            <a:grpSpLocks/>
          </p:cNvGrpSpPr>
          <p:nvPr/>
        </p:nvGrpSpPr>
        <p:grpSpPr bwMode="auto">
          <a:xfrm>
            <a:off x="5454650" y="4162425"/>
            <a:ext cx="1774825" cy="3175"/>
            <a:chOff x="1392" y="2494"/>
            <a:chExt cx="1118" cy="2"/>
          </a:xfrm>
        </p:grpSpPr>
        <p:sp>
          <p:nvSpPr>
            <p:cNvPr id="16565" name="Line 6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6" name="Line 6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7" name="Line 6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8" name="Line 6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64"/>
          <p:cNvGrpSpPr>
            <a:grpSpLocks/>
          </p:cNvGrpSpPr>
          <p:nvPr/>
        </p:nvGrpSpPr>
        <p:grpSpPr bwMode="auto">
          <a:xfrm flipV="1">
            <a:off x="3048000" y="4378325"/>
            <a:ext cx="1781175" cy="136525"/>
            <a:chOff x="1392" y="2494"/>
            <a:chExt cx="1118" cy="2"/>
          </a:xfrm>
        </p:grpSpPr>
        <p:sp>
          <p:nvSpPr>
            <p:cNvPr id="16561" name="Line 6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2" name="Line 6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3" name="Line 6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4" name="Line 6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69"/>
          <p:cNvGrpSpPr>
            <a:grpSpLocks/>
          </p:cNvGrpSpPr>
          <p:nvPr/>
        </p:nvGrpSpPr>
        <p:grpSpPr bwMode="auto">
          <a:xfrm>
            <a:off x="5505450" y="4438650"/>
            <a:ext cx="1733550" cy="92075"/>
            <a:chOff x="1392" y="2494"/>
            <a:chExt cx="1118" cy="2"/>
          </a:xfrm>
        </p:grpSpPr>
        <p:sp>
          <p:nvSpPr>
            <p:cNvPr id="16557" name="Line 7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8" name="Line 7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9" name="Line 7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0" name="Line 7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74"/>
          <p:cNvGrpSpPr>
            <a:grpSpLocks/>
          </p:cNvGrpSpPr>
          <p:nvPr/>
        </p:nvGrpSpPr>
        <p:grpSpPr bwMode="auto">
          <a:xfrm>
            <a:off x="3187700" y="4724400"/>
            <a:ext cx="1774825" cy="3175"/>
            <a:chOff x="1392" y="2494"/>
            <a:chExt cx="1118" cy="2"/>
          </a:xfrm>
        </p:grpSpPr>
        <p:sp>
          <p:nvSpPr>
            <p:cNvPr id="16553" name="Line 7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4" name="Line 7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5" name="Line 7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6" name="Line 7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79"/>
          <p:cNvGrpSpPr>
            <a:grpSpLocks/>
          </p:cNvGrpSpPr>
          <p:nvPr/>
        </p:nvGrpSpPr>
        <p:grpSpPr bwMode="auto">
          <a:xfrm>
            <a:off x="5410200" y="4724400"/>
            <a:ext cx="1774825" cy="3175"/>
            <a:chOff x="1392" y="2494"/>
            <a:chExt cx="1118" cy="2"/>
          </a:xfrm>
        </p:grpSpPr>
        <p:sp>
          <p:nvSpPr>
            <p:cNvPr id="16549" name="Line 8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0" name="Line 8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1" name="Line 8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2" name="Line 8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84"/>
          <p:cNvGrpSpPr>
            <a:grpSpLocks/>
          </p:cNvGrpSpPr>
          <p:nvPr/>
        </p:nvGrpSpPr>
        <p:grpSpPr bwMode="auto">
          <a:xfrm>
            <a:off x="3038475" y="4943475"/>
            <a:ext cx="1774825" cy="3175"/>
            <a:chOff x="1392" y="2494"/>
            <a:chExt cx="1118" cy="2"/>
          </a:xfrm>
        </p:grpSpPr>
        <p:sp>
          <p:nvSpPr>
            <p:cNvPr id="16545" name="Line 8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6" name="Line 8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7" name="Line 8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8" name="Line 8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89"/>
          <p:cNvGrpSpPr>
            <a:grpSpLocks/>
          </p:cNvGrpSpPr>
          <p:nvPr/>
        </p:nvGrpSpPr>
        <p:grpSpPr bwMode="auto">
          <a:xfrm>
            <a:off x="5502275" y="4943475"/>
            <a:ext cx="1774825" cy="3175"/>
            <a:chOff x="1392" y="2494"/>
            <a:chExt cx="1118" cy="2"/>
          </a:xfrm>
        </p:grpSpPr>
        <p:sp>
          <p:nvSpPr>
            <p:cNvPr id="16541" name="Line 9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2" name="Line 9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3" name="Line 9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4" name="Line 9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94"/>
          <p:cNvGrpSpPr>
            <a:grpSpLocks/>
          </p:cNvGrpSpPr>
          <p:nvPr/>
        </p:nvGrpSpPr>
        <p:grpSpPr bwMode="auto">
          <a:xfrm>
            <a:off x="3187700" y="5218113"/>
            <a:ext cx="1765300" cy="74612"/>
            <a:chOff x="1392" y="2494"/>
            <a:chExt cx="1118" cy="2"/>
          </a:xfrm>
        </p:grpSpPr>
        <p:sp>
          <p:nvSpPr>
            <p:cNvPr id="16537" name="Line 9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8" name="Line 9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9" name="Line 9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0" name="Line 9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99"/>
          <p:cNvGrpSpPr>
            <a:grpSpLocks/>
          </p:cNvGrpSpPr>
          <p:nvPr/>
        </p:nvGrpSpPr>
        <p:grpSpPr bwMode="auto">
          <a:xfrm>
            <a:off x="5391150" y="5197475"/>
            <a:ext cx="1828800" cy="133350"/>
            <a:chOff x="1392" y="2494"/>
            <a:chExt cx="1118" cy="2"/>
          </a:xfrm>
        </p:grpSpPr>
        <p:sp>
          <p:nvSpPr>
            <p:cNvPr id="16533" name="Line 10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4" name="Line 10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5" name="Line 10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6" name="Line 10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104"/>
          <p:cNvGrpSpPr>
            <a:grpSpLocks/>
          </p:cNvGrpSpPr>
          <p:nvPr/>
        </p:nvGrpSpPr>
        <p:grpSpPr bwMode="auto">
          <a:xfrm>
            <a:off x="3219450" y="5448300"/>
            <a:ext cx="1892300" cy="120650"/>
            <a:chOff x="1392" y="2494"/>
            <a:chExt cx="1118" cy="2"/>
          </a:xfrm>
        </p:grpSpPr>
        <p:sp>
          <p:nvSpPr>
            <p:cNvPr id="16529" name="Line 10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0" name="Line 10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1" name="Line 10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2" name="Line 10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109"/>
          <p:cNvGrpSpPr>
            <a:grpSpLocks/>
          </p:cNvGrpSpPr>
          <p:nvPr/>
        </p:nvGrpSpPr>
        <p:grpSpPr bwMode="auto">
          <a:xfrm>
            <a:off x="4991100" y="5486400"/>
            <a:ext cx="2133600" cy="120650"/>
            <a:chOff x="1392" y="2494"/>
            <a:chExt cx="1118" cy="2"/>
          </a:xfrm>
        </p:grpSpPr>
        <p:sp>
          <p:nvSpPr>
            <p:cNvPr id="16525" name="Line 11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6" name="Line 11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7" name="Line 11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8" name="Line 11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114"/>
          <p:cNvGrpSpPr>
            <a:grpSpLocks/>
          </p:cNvGrpSpPr>
          <p:nvPr/>
        </p:nvGrpSpPr>
        <p:grpSpPr bwMode="auto">
          <a:xfrm>
            <a:off x="3041650" y="5695950"/>
            <a:ext cx="1835150" cy="95250"/>
            <a:chOff x="1392" y="2494"/>
            <a:chExt cx="1118" cy="2"/>
          </a:xfrm>
        </p:grpSpPr>
        <p:sp>
          <p:nvSpPr>
            <p:cNvPr id="16521" name="Line 115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2" name="Line 116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3" name="Line 117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4" name="Line 118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119"/>
          <p:cNvGrpSpPr>
            <a:grpSpLocks/>
          </p:cNvGrpSpPr>
          <p:nvPr/>
        </p:nvGrpSpPr>
        <p:grpSpPr bwMode="auto">
          <a:xfrm>
            <a:off x="5448300" y="5638800"/>
            <a:ext cx="1851025" cy="155575"/>
            <a:chOff x="1392" y="2494"/>
            <a:chExt cx="1118" cy="2"/>
          </a:xfrm>
        </p:grpSpPr>
        <p:sp>
          <p:nvSpPr>
            <p:cNvPr id="16517" name="Line 120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18" name="Line 121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19" name="Line 122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0" name="Line 123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12" name="Line 124"/>
          <p:cNvSpPr>
            <a:spLocks noChangeShapeType="1"/>
          </p:cNvSpPr>
          <p:nvPr/>
        </p:nvSpPr>
        <p:spPr bwMode="auto">
          <a:xfrm>
            <a:off x="4175125" y="762000"/>
            <a:ext cx="0" cy="661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125"/>
          <p:cNvSpPr>
            <a:spLocks noChangeShapeType="1"/>
          </p:cNvSpPr>
          <p:nvPr/>
        </p:nvSpPr>
        <p:spPr bwMode="auto">
          <a:xfrm flipH="1">
            <a:off x="3576638" y="757238"/>
            <a:ext cx="614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414" name="Group 126"/>
          <p:cNvGrpSpPr>
            <a:grpSpLocks/>
          </p:cNvGrpSpPr>
          <p:nvPr/>
        </p:nvGrpSpPr>
        <p:grpSpPr bwMode="auto">
          <a:xfrm>
            <a:off x="2286000" y="457200"/>
            <a:ext cx="5765800" cy="5486400"/>
            <a:chOff x="1062" y="460"/>
            <a:chExt cx="3632" cy="3456"/>
          </a:xfrm>
          <a:solidFill>
            <a:srgbClr val="FF0000"/>
          </a:solidFill>
        </p:grpSpPr>
        <p:sp>
          <p:nvSpPr>
            <p:cNvPr id="16496" name="Line 127"/>
            <p:cNvSpPr>
              <a:spLocks noChangeShapeType="1"/>
            </p:cNvSpPr>
            <p:nvPr/>
          </p:nvSpPr>
          <p:spPr bwMode="auto">
            <a:xfrm flipH="1">
              <a:off x="1480" y="1058"/>
              <a:ext cx="20" cy="2592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7" name="Line 128"/>
            <p:cNvSpPr>
              <a:spLocks noChangeShapeType="1"/>
            </p:cNvSpPr>
            <p:nvPr/>
          </p:nvSpPr>
          <p:spPr bwMode="auto">
            <a:xfrm>
              <a:off x="1062" y="3890"/>
              <a:ext cx="3160" cy="26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8" name="Line 129"/>
            <p:cNvSpPr>
              <a:spLocks noChangeShapeType="1"/>
            </p:cNvSpPr>
            <p:nvPr/>
          </p:nvSpPr>
          <p:spPr bwMode="auto">
            <a:xfrm flipH="1">
              <a:off x="4218" y="1476"/>
              <a:ext cx="54" cy="2440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9" name="Line 130"/>
            <p:cNvSpPr>
              <a:spLocks noChangeShapeType="1"/>
            </p:cNvSpPr>
            <p:nvPr/>
          </p:nvSpPr>
          <p:spPr bwMode="auto">
            <a:xfrm>
              <a:off x="4266" y="1064"/>
              <a:ext cx="0" cy="144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0" name="Line 131"/>
            <p:cNvSpPr>
              <a:spLocks noChangeShapeType="1"/>
            </p:cNvSpPr>
            <p:nvPr/>
          </p:nvSpPr>
          <p:spPr bwMode="auto">
            <a:xfrm>
              <a:off x="4262" y="1482"/>
              <a:ext cx="432" cy="0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1" name="Line 132"/>
            <p:cNvSpPr>
              <a:spLocks noChangeShapeType="1"/>
            </p:cNvSpPr>
            <p:nvPr/>
          </p:nvSpPr>
          <p:spPr bwMode="auto">
            <a:xfrm>
              <a:off x="1062" y="3652"/>
              <a:ext cx="432" cy="0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2" name="Line 133"/>
            <p:cNvSpPr>
              <a:spLocks noChangeShapeType="1"/>
            </p:cNvSpPr>
            <p:nvPr/>
          </p:nvSpPr>
          <p:spPr bwMode="auto">
            <a:xfrm>
              <a:off x="4255" y="1211"/>
              <a:ext cx="432" cy="0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3" name="Line 134"/>
            <p:cNvSpPr>
              <a:spLocks noChangeShapeType="1"/>
            </p:cNvSpPr>
            <p:nvPr/>
          </p:nvSpPr>
          <p:spPr bwMode="auto">
            <a:xfrm>
              <a:off x="2166" y="1072"/>
              <a:ext cx="0" cy="2304"/>
            </a:xfrm>
            <a:prstGeom prst="line">
              <a:avLst/>
            </a:prstGeom>
            <a:grpFill/>
            <a:ln w="76200">
              <a:solidFill>
                <a:srgbClr val="003399"/>
              </a:solidFill>
              <a:prstDash val="sysDot"/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4" name="Line 135"/>
            <p:cNvSpPr>
              <a:spLocks noChangeShapeType="1"/>
            </p:cNvSpPr>
            <p:nvPr/>
          </p:nvSpPr>
          <p:spPr bwMode="auto">
            <a:xfrm>
              <a:off x="3388" y="1056"/>
              <a:ext cx="0" cy="2304"/>
            </a:xfrm>
            <a:prstGeom prst="line">
              <a:avLst/>
            </a:prstGeom>
            <a:grpFill/>
            <a:ln w="76200">
              <a:solidFill>
                <a:srgbClr val="003399"/>
              </a:solidFill>
              <a:prstDash val="sysDot"/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5" name="Line 136"/>
            <p:cNvSpPr>
              <a:spLocks noChangeShapeType="1"/>
            </p:cNvSpPr>
            <p:nvPr/>
          </p:nvSpPr>
          <p:spPr bwMode="auto">
            <a:xfrm>
              <a:off x="2118" y="3402"/>
              <a:ext cx="1296" cy="0"/>
            </a:xfrm>
            <a:prstGeom prst="line">
              <a:avLst/>
            </a:prstGeom>
            <a:grpFill/>
            <a:ln w="76200">
              <a:solidFill>
                <a:srgbClr val="003399"/>
              </a:solidFill>
              <a:prstDash val="sysDot"/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7" name="Line 138"/>
            <p:cNvSpPr>
              <a:spLocks noChangeShapeType="1"/>
            </p:cNvSpPr>
            <p:nvPr/>
          </p:nvSpPr>
          <p:spPr bwMode="auto">
            <a:xfrm>
              <a:off x="3791" y="625"/>
              <a:ext cx="0" cy="44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8" name="Line 139"/>
            <p:cNvSpPr>
              <a:spLocks noChangeShapeType="1"/>
            </p:cNvSpPr>
            <p:nvPr/>
          </p:nvSpPr>
          <p:spPr bwMode="auto">
            <a:xfrm>
              <a:off x="2553" y="487"/>
              <a:ext cx="0" cy="57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09" name="Line 140"/>
            <p:cNvSpPr>
              <a:spLocks noChangeShapeType="1"/>
            </p:cNvSpPr>
            <p:nvPr/>
          </p:nvSpPr>
          <p:spPr bwMode="auto">
            <a:xfrm>
              <a:off x="1883" y="495"/>
              <a:ext cx="672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0" name="Line 141"/>
            <p:cNvSpPr>
              <a:spLocks noChangeShapeType="1"/>
            </p:cNvSpPr>
            <p:nvPr/>
          </p:nvSpPr>
          <p:spPr bwMode="auto">
            <a:xfrm>
              <a:off x="3496" y="460"/>
              <a:ext cx="0" cy="60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1" name="Line 142"/>
            <p:cNvSpPr>
              <a:spLocks noChangeShapeType="1"/>
            </p:cNvSpPr>
            <p:nvPr/>
          </p:nvSpPr>
          <p:spPr bwMode="auto">
            <a:xfrm flipH="1">
              <a:off x="3783" y="624"/>
              <a:ext cx="432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2" name="Line 143"/>
            <p:cNvSpPr>
              <a:spLocks noChangeShapeType="1"/>
            </p:cNvSpPr>
            <p:nvPr/>
          </p:nvSpPr>
          <p:spPr bwMode="auto">
            <a:xfrm>
              <a:off x="3486" y="460"/>
              <a:ext cx="744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3" name="Line 144"/>
            <p:cNvSpPr>
              <a:spLocks noChangeShapeType="1"/>
            </p:cNvSpPr>
            <p:nvPr/>
          </p:nvSpPr>
          <p:spPr bwMode="auto">
            <a:xfrm flipV="1">
              <a:off x="1490" y="1058"/>
              <a:ext cx="770" cy="1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4" name="Line 145"/>
            <p:cNvSpPr>
              <a:spLocks noChangeShapeType="1"/>
            </p:cNvSpPr>
            <p:nvPr/>
          </p:nvSpPr>
          <p:spPr bwMode="auto">
            <a:xfrm flipV="1">
              <a:off x="2548" y="1056"/>
              <a:ext cx="948" cy="1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5" name="Line 146"/>
            <p:cNvSpPr>
              <a:spLocks noChangeShapeType="1"/>
            </p:cNvSpPr>
            <p:nvPr/>
          </p:nvSpPr>
          <p:spPr bwMode="auto">
            <a:xfrm flipV="1">
              <a:off x="3798" y="1056"/>
              <a:ext cx="480" cy="1"/>
            </a:xfrm>
            <a:prstGeom prst="line">
              <a:avLst/>
            </a:prstGeom>
            <a:grpFill/>
            <a:ln w="38100">
              <a:solidFill>
                <a:srgbClr val="0000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6" name="AutoShape 147"/>
            <p:cNvSpPr>
              <a:spLocks noChangeArrowheads="1"/>
            </p:cNvSpPr>
            <p:nvPr/>
          </p:nvSpPr>
          <p:spPr bwMode="auto">
            <a:xfrm>
              <a:off x="2770" y="842"/>
              <a:ext cx="294" cy="2312"/>
            </a:xfrm>
            <a:prstGeom prst="flowChartProcess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</p:grpSp>
      <p:grpSp>
        <p:nvGrpSpPr>
          <p:cNvPr id="16415" name="Group 148"/>
          <p:cNvGrpSpPr>
            <a:grpSpLocks/>
          </p:cNvGrpSpPr>
          <p:nvPr/>
        </p:nvGrpSpPr>
        <p:grpSpPr bwMode="auto">
          <a:xfrm>
            <a:off x="6829425" y="876300"/>
            <a:ext cx="381000" cy="304800"/>
            <a:chOff x="4512" y="3360"/>
            <a:chExt cx="288" cy="192"/>
          </a:xfrm>
        </p:grpSpPr>
        <p:sp>
          <p:nvSpPr>
            <p:cNvPr id="16494" name="Oval 149"/>
            <p:cNvSpPr>
              <a:spLocks noChangeArrowheads="1"/>
            </p:cNvSpPr>
            <p:nvPr/>
          </p:nvSpPr>
          <p:spPr bwMode="auto">
            <a:xfrm>
              <a:off x="4512" y="3360"/>
              <a:ext cx="288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95" name="Line 150"/>
            <p:cNvSpPr>
              <a:spLocks noChangeShapeType="1"/>
            </p:cNvSpPr>
            <p:nvPr/>
          </p:nvSpPr>
          <p:spPr bwMode="auto">
            <a:xfrm>
              <a:off x="4574" y="3454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16" name="Group 151"/>
          <p:cNvGrpSpPr>
            <a:grpSpLocks/>
          </p:cNvGrpSpPr>
          <p:nvPr/>
        </p:nvGrpSpPr>
        <p:grpSpPr bwMode="auto">
          <a:xfrm>
            <a:off x="3048000" y="895350"/>
            <a:ext cx="381000" cy="304800"/>
            <a:chOff x="4512" y="3360"/>
            <a:chExt cx="288" cy="192"/>
          </a:xfrm>
        </p:grpSpPr>
        <p:sp>
          <p:nvSpPr>
            <p:cNvPr id="16492" name="Oval 152"/>
            <p:cNvSpPr>
              <a:spLocks noChangeArrowheads="1"/>
            </p:cNvSpPr>
            <p:nvPr/>
          </p:nvSpPr>
          <p:spPr bwMode="auto">
            <a:xfrm>
              <a:off x="4512" y="3360"/>
              <a:ext cx="288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93" name="Line 153"/>
            <p:cNvSpPr>
              <a:spLocks noChangeShapeType="1"/>
            </p:cNvSpPr>
            <p:nvPr/>
          </p:nvSpPr>
          <p:spPr bwMode="auto">
            <a:xfrm>
              <a:off x="4574" y="3454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17" name="Group 154"/>
          <p:cNvGrpSpPr>
            <a:grpSpLocks/>
          </p:cNvGrpSpPr>
          <p:nvPr/>
        </p:nvGrpSpPr>
        <p:grpSpPr bwMode="auto">
          <a:xfrm>
            <a:off x="4940300" y="536575"/>
            <a:ext cx="609600" cy="381000"/>
            <a:chOff x="4416" y="2544"/>
            <a:chExt cx="384" cy="240"/>
          </a:xfrm>
        </p:grpSpPr>
        <p:sp>
          <p:nvSpPr>
            <p:cNvPr id="16489" name="Oval 155"/>
            <p:cNvSpPr>
              <a:spLocks noChangeArrowheads="1"/>
            </p:cNvSpPr>
            <p:nvPr/>
          </p:nvSpPr>
          <p:spPr bwMode="auto">
            <a:xfrm>
              <a:off x="4416" y="2544"/>
              <a:ext cx="384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90" name="Line 156"/>
            <p:cNvSpPr>
              <a:spLocks noChangeShapeType="1"/>
            </p:cNvSpPr>
            <p:nvPr/>
          </p:nvSpPr>
          <p:spPr bwMode="auto">
            <a:xfrm>
              <a:off x="4614" y="2568"/>
              <a:ext cx="0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91" name="Line 157"/>
            <p:cNvSpPr>
              <a:spLocks noChangeShapeType="1"/>
            </p:cNvSpPr>
            <p:nvPr/>
          </p:nvSpPr>
          <p:spPr bwMode="auto">
            <a:xfrm>
              <a:off x="4518" y="2664"/>
              <a:ext cx="19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18" name="Group 158"/>
          <p:cNvGrpSpPr>
            <a:grpSpLocks/>
          </p:cNvGrpSpPr>
          <p:nvPr/>
        </p:nvGrpSpPr>
        <p:grpSpPr bwMode="auto">
          <a:xfrm>
            <a:off x="6827838" y="869950"/>
            <a:ext cx="381000" cy="304800"/>
            <a:chOff x="4512" y="3360"/>
            <a:chExt cx="288" cy="192"/>
          </a:xfrm>
        </p:grpSpPr>
        <p:sp>
          <p:nvSpPr>
            <p:cNvPr id="16487" name="Oval 159"/>
            <p:cNvSpPr>
              <a:spLocks noChangeArrowheads="1"/>
            </p:cNvSpPr>
            <p:nvPr/>
          </p:nvSpPr>
          <p:spPr bwMode="auto">
            <a:xfrm>
              <a:off x="4512" y="3360"/>
              <a:ext cx="288" cy="192"/>
            </a:xfrm>
            <a:prstGeom prst="ellipse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88" name="Line 160"/>
            <p:cNvSpPr>
              <a:spLocks noChangeShapeType="1"/>
            </p:cNvSpPr>
            <p:nvPr/>
          </p:nvSpPr>
          <p:spPr bwMode="auto">
            <a:xfrm>
              <a:off x="4574" y="3454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19" name="Group 161"/>
          <p:cNvGrpSpPr>
            <a:grpSpLocks/>
          </p:cNvGrpSpPr>
          <p:nvPr/>
        </p:nvGrpSpPr>
        <p:grpSpPr bwMode="auto">
          <a:xfrm>
            <a:off x="3046413" y="889000"/>
            <a:ext cx="381000" cy="304800"/>
            <a:chOff x="4512" y="3360"/>
            <a:chExt cx="288" cy="192"/>
          </a:xfrm>
        </p:grpSpPr>
        <p:sp>
          <p:nvSpPr>
            <p:cNvPr id="16485" name="Oval 162"/>
            <p:cNvSpPr>
              <a:spLocks noChangeArrowheads="1"/>
            </p:cNvSpPr>
            <p:nvPr/>
          </p:nvSpPr>
          <p:spPr bwMode="auto">
            <a:xfrm>
              <a:off x="4512" y="3360"/>
              <a:ext cx="288" cy="192"/>
            </a:xfrm>
            <a:prstGeom prst="ellipse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86" name="Line 163"/>
            <p:cNvSpPr>
              <a:spLocks noChangeShapeType="1"/>
            </p:cNvSpPr>
            <p:nvPr/>
          </p:nvSpPr>
          <p:spPr bwMode="auto">
            <a:xfrm>
              <a:off x="4574" y="3454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20" name="Group 164"/>
          <p:cNvGrpSpPr>
            <a:grpSpLocks/>
          </p:cNvGrpSpPr>
          <p:nvPr/>
        </p:nvGrpSpPr>
        <p:grpSpPr bwMode="auto">
          <a:xfrm>
            <a:off x="4938713" y="530225"/>
            <a:ext cx="609600" cy="381000"/>
            <a:chOff x="4416" y="2544"/>
            <a:chExt cx="384" cy="240"/>
          </a:xfrm>
        </p:grpSpPr>
        <p:sp>
          <p:nvSpPr>
            <p:cNvPr id="16482" name="Oval 165"/>
            <p:cNvSpPr>
              <a:spLocks noChangeArrowheads="1"/>
            </p:cNvSpPr>
            <p:nvPr/>
          </p:nvSpPr>
          <p:spPr bwMode="auto">
            <a:xfrm>
              <a:off x="4416" y="2544"/>
              <a:ext cx="384" cy="240"/>
            </a:xfrm>
            <a:prstGeom prst="ellipse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83" name="Line 166"/>
            <p:cNvSpPr>
              <a:spLocks noChangeShapeType="1"/>
            </p:cNvSpPr>
            <p:nvPr/>
          </p:nvSpPr>
          <p:spPr bwMode="auto">
            <a:xfrm>
              <a:off x="4614" y="2568"/>
              <a:ext cx="0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4" name="Line 167"/>
            <p:cNvSpPr>
              <a:spLocks noChangeShapeType="1"/>
            </p:cNvSpPr>
            <p:nvPr/>
          </p:nvSpPr>
          <p:spPr bwMode="auto">
            <a:xfrm>
              <a:off x="4518" y="2664"/>
              <a:ext cx="19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464" name="Text Box 168"/>
          <p:cNvSpPr txBox="1">
            <a:spLocks noChangeArrowheads="1"/>
          </p:cNvSpPr>
          <p:nvPr/>
        </p:nvSpPr>
        <p:spPr bwMode="auto">
          <a:xfrm>
            <a:off x="7718425" y="34607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dd NaCl</a:t>
            </a:r>
          </a:p>
        </p:txBody>
      </p:sp>
      <p:sp>
        <p:nvSpPr>
          <p:cNvPr id="55465" name="Text Box 169"/>
          <p:cNvSpPr txBox="1">
            <a:spLocks noChangeArrowheads="1"/>
          </p:cNvSpPr>
          <p:nvPr/>
        </p:nvSpPr>
        <p:spPr bwMode="auto">
          <a:xfrm>
            <a:off x="7788275" y="272415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err="1">
                <a:latin typeface="Arial" charset="0"/>
              </a:rPr>
              <a:t>dd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NaCl</a:t>
            </a:r>
            <a:endParaRPr lang="en-US" sz="2000" dirty="0">
              <a:latin typeface="Arial" charset="0"/>
            </a:endParaRPr>
          </a:p>
        </p:txBody>
      </p:sp>
      <p:sp>
        <p:nvSpPr>
          <p:cNvPr id="55466" name="Line 170"/>
          <p:cNvSpPr>
            <a:spLocks noChangeShapeType="1"/>
          </p:cNvSpPr>
          <p:nvPr/>
        </p:nvSpPr>
        <p:spPr bwMode="auto">
          <a:xfrm flipH="1">
            <a:off x="6466114" y="2885281"/>
            <a:ext cx="1473200" cy="6937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69" name="Text Box 173"/>
          <p:cNvSpPr txBox="1">
            <a:spLocks noChangeArrowheads="1"/>
          </p:cNvSpPr>
          <p:nvPr/>
        </p:nvSpPr>
        <p:spPr bwMode="auto">
          <a:xfrm>
            <a:off x="984250" y="2409825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Cực dương</a:t>
            </a:r>
          </a:p>
        </p:txBody>
      </p:sp>
      <p:sp>
        <p:nvSpPr>
          <p:cNvPr id="55470" name="Text Box 174"/>
          <p:cNvSpPr txBox="1">
            <a:spLocks noChangeArrowheads="1"/>
          </p:cNvSpPr>
          <p:nvPr/>
        </p:nvSpPr>
        <p:spPr bwMode="auto">
          <a:xfrm>
            <a:off x="981075" y="3895725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Cực âm</a:t>
            </a:r>
          </a:p>
        </p:txBody>
      </p:sp>
      <p:sp>
        <p:nvSpPr>
          <p:cNvPr id="55471" name="Text Box 175"/>
          <p:cNvSpPr txBox="1">
            <a:spLocks noChangeArrowheads="1"/>
          </p:cNvSpPr>
          <p:nvPr/>
        </p:nvSpPr>
        <p:spPr bwMode="auto">
          <a:xfrm>
            <a:off x="774700" y="3095625"/>
            <a:ext cx="2168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Màng ngăn xốp</a:t>
            </a:r>
          </a:p>
        </p:txBody>
      </p:sp>
      <p:sp>
        <p:nvSpPr>
          <p:cNvPr id="55472" name="Text Box 176"/>
          <p:cNvSpPr txBox="1">
            <a:spLocks noChangeArrowheads="1"/>
          </p:cNvSpPr>
          <p:nvPr/>
        </p:nvSpPr>
        <p:spPr bwMode="auto">
          <a:xfrm>
            <a:off x="793750" y="546417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dd NaOH</a:t>
            </a:r>
          </a:p>
        </p:txBody>
      </p:sp>
      <p:sp>
        <p:nvSpPr>
          <p:cNvPr id="55473" name="Line 177"/>
          <p:cNvSpPr>
            <a:spLocks noChangeShapeType="1"/>
          </p:cNvSpPr>
          <p:nvPr/>
        </p:nvSpPr>
        <p:spPr bwMode="auto">
          <a:xfrm flipH="1">
            <a:off x="2060575" y="5670550"/>
            <a:ext cx="9144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74" name="Line 178"/>
          <p:cNvSpPr>
            <a:spLocks noChangeShapeType="1"/>
          </p:cNvSpPr>
          <p:nvPr/>
        </p:nvSpPr>
        <p:spPr bwMode="auto">
          <a:xfrm>
            <a:off x="2493282" y="2644774"/>
            <a:ext cx="2428875" cy="6492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75" name="Line 179"/>
          <p:cNvSpPr>
            <a:spLocks noChangeShapeType="1"/>
          </p:cNvSpPr>
          <p:nvPr/>
        </p:nvSpPr>
        <p:spPr bwMode="auto">
          <a:xfrm>
            <a:off x="2781300" y="3281362"/>
            <a:ext cx="1219200" cy="3254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76" name="Line 180"/>
          <p:cNvSpPr>
            <a:spLocks noChangeShapeType="1"/>
          </p:cNvSpPr>
          <p:nvPr/>
        </p:nvSpPr>
        <p:spPr bwMode="auto">
          <a:xfrm>
            <a:off x="2263775" y="4257675"/>
            <a:ext cx="1397794" cy="3746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77" name="Line 181"/>
          <p:cNvSpPr>
            <a:spLocks noChangeShapeType="1"/>
          </p:cNvSpPr>
          <p:nvPr/>
        </p:nvSpPr>
        <p:spPr bwMode="auto">
          <a:xfrm>
            <a:off x="7258050" y="1828800"/>
            <a:ext cx="838200" cy="0"/>
          </a:xfrm>
          <a:prstGeom prst="line">
            <a:avLst/>
          </a:prstGeom>
          <a:noFill/>
          <a:ln w="38100">
            <a:solidFill>
              <a:srgbClr val="FF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78" name="Text Box 182"/>
          <p:cNvSpPr txBox="1">
            <a:spLocks noChangeArrowheads="1"/>
          </p:cNvSpPr>
          <p:nvPr/>
        </p:nvSpPr>
        <p:spPr bwMode="auto">
          <a:xfrm>
            <a:off x="8105775" y="1717675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err="1">
                <a:latin typeface="Arial" charset="0"/>
              </a:rPr>
              <a:t>H</a:t>
            </a:r>
            <a:r>
              <a:rPr lang="en-US" sz="2000" baseline="-25000" dirty="0" err="1">
                <a:latin typeface="Arial" charset="0"/>
              </a:rPr>
              <a:t>2</a:t>
            </a:r>
            <a:endParaRPr lang="en-US" sz="2000" dirty="0">
              <a:latin typeface="Arial" charset="0"/>
            </a:endParaRPr>
          </a:p>
        </p:txBody>
      </p:sp>
      <p:sp>
        <p:nvSpPr>
          <p:cNvPr id="55479" name="Text Box 183"/>
          <p:cNvSpPr txBox="1">
            <a:spLocks noChangeArrowheads="1"/>
          </p:cNvSpPr>
          <p:nvPr/>
        </p:nvSpPr>
        <p:spPr bwMode="auto">
          <a:xfrm>
            <a:off x="2876550" y="381000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err="1">
                <a:latin typeface="Arial" charset="0"/>
              </a:rPr>
              <a:t>Cl</a:t>
            </a:r>
            <a:r>
              <a:rPr lang="en-US" sz="2000" baseline="-25000" dirty="0" err="1">
                <a:latin typeface="Arial" charset="0"/>
              </a:rPr>
              <a:t>2</a:t>
            </a:r>
            <a:endParaRPr lang="en-US" sz="2000" dirty="0">
              <a:latin typeface="Arial" charset="0"/>
            </a:endParaRPr>
          </a:p>
        </p:txBody>
      </p:sp>
      <p:sp>
        <p:nvSpPr>
          <p:cNvPr id="55480" name="Line 184"/>
          <p:cNvSpPr>
            <a:spLocks noChangeShapeType="1"/>
          </p:cNvSpPr>
          <p:nvPr/>
        </p:nvSpPr>
        <p:spPr bwMode="auto">
          <a:xfrm flipH="1">
            <a:off x="3441700" y="622300"/>
            <a:ext cx="6096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81" name="Line 185"/>
          <p:cNvSpPr>
            <a:spLocks noChangeShapeType="1"/>
          </p:cNvSpPr>
          <p:nvPr/>
        </p:nvSpPr>
        <p:spPr bwMode="auto">
          <a:xfrm>
            <a:off x="2300514" y="4216400"/>
            <a:ext cx="4613275" cy="222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297" name="Group 186"/>
          <p:cNvGrpSpPr>
            <a:grpSpLocks/>
          </p:cNvGrpSpPr>
          <p:nvPr/>
        </p:nvGrpSpPr>
        <p:grpSpPr bwMode="auto">
          <a:xfrm>
            <a:off x="3086100" y="2781300"/>
            <a:ext cx="1774825" cy="3175"/>
            <a:chOff x="1392" y="2494"/>
            <a:chExt cx="1118" cy="2"/>
          </a:xfrm>
        </p:grpSpPr>
        <p:sp>
          <p:nvSpPr>
            <p:cNvPr id="16478" name="Line 187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9" name="Line 188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0" name="Line 189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1" name="Line 190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298" name="Group 191"/>
          <p:cNvGrpSpPr>
            <a:grpSpLocks/>
          </p:cNvGrpSpPr>
          <p:nvPr/>
        </p:nvGrpSpPr>
        <p:grpSpPr bwMode="auto">
          <a:xfrm>
            <a:off x="5600700" y="2952750"/>
            <a:ext cx="1714500" cy="76200"/>
            <a:chOff x="1392" y="2494"/>
            <a:chExt cx="1118" cy="2"/>
          </a:xfrm>
        </p:grpSpPr>
        <p:sp>
          <p:nvSpPr>
            <p:cNvPr id="16474" name="Line 192"/>
            <p:cNvSpPr>
              <a:spLocks noChangeShapeType="1"/>
            </p:cNvSpPr>
            <p:nvPr/>
          </p:nvSpPr>
          <p:spPr bwMode="auto">
            <a:xfrm>
              <a:off x="139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5" name="Line 193"/>
            <p:cNvSpPr>
              <a:spLocks noChangeShapeType="1"/>
            </p:cNvSpPr>
            <p:nvPr/>
          </p:nvSpPr>
          <p:spPr bwMode="auto">
            <a:xfrm>
              <a:off x="1722" y="24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6" name="Line 194"/>
            <p:cNvSpPr>
              <a:spLocks noChangeShapeType="1"/>
            </p:cNvSpPr>
            <p:nvPr/>
          </p:nvSpPr>
          <p:spPr bwMode="auto">
            <a:xfrm>
              <a:off x="204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7" name="Line 195"/>
            <p:cNvSpPr>
              <a:spLocks noChangeShapeType="1"/>
            </p:cNvSpPr>
            <p:nvPr/>
          </p:nvSpPr>
          <p:spPr bwMode="auto">
            <a:xfrm>
              <a:off x="2318" y="24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492" name="Line 196"/>
          <p:cNvSpPr>
            <a:spLocks noChangeShapeType="1"/>
          </p:cNvSpPr>
          <p:nvPr/>
        </p:nvSpPr>
        <p:spPr bwMode="auto">
          <a:xfrm flipH="1">
            <a:off x="6572250" y="568325"/>
            <a:ext cx="1028700" cy="222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300" name="Group 197"/>
          <p:cNvGrpSpPr>
            <a:grpSpLocks/>
          </p:cNvGrpSpPr>
          <p:nvPr/>
        </p:nvGrpSpPr>
        <p:grpSpPr bwMode="auto">
          <a:xfrm>
            <a:off x="6824663" y="869950"/>
            <a:ext cx="381000" cy="304800"/>
            <a:chOff x="4512" y="3360"/>
            <a:chExt cx="288" cy="192"/>
          </a:xfrm>
        </p:grpSpPr>
        <p:sp>
          <p:nvSpPr>
            <p:cNvPr id="16472" name="Oval 198"/>
            <p:cNvSpPr>
              <a:spLocks noChangeArrowheads="1"/>
            </p:cNvSpPr>
            <p:nvPr/>
          </p:nvSpPr>
          <p:spPr bwMode="auto">
            <a:xfrm>
              <a:off x="4512" y="3360"/>
              <a:ext cx="288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73" name="Line 199"/>
            <p:cNvSpPr>
              <a:spLocks noChangeShapeType="1"/>
            </p:cNvSpPr>
            <p:nvPr/>
          </p:nvSpPr>
          <p:spPr bwMode="auto">
            <a:xfrm>
              <a:off x="4574" y="3454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1" name="Group 200"/>
          <p:cNvGrpSpPr>
            <a:grpSpLocks/>
          </p:cNvGrpSpPr>
          <p:nvPr/>
        </p:nvGrpSpPr>
        <p:grpSpPr bwMode="auto">
          <a:xfrm>
            <a:off x="3043238" y="889000"/>
            <a:ext cx="381000" cy="304800"/>
            <a:chOff x="4512" y="3360"/>
            <a:chExt cx="288" cy="192"/>
          </a:xfrm>
        </p:grpSpPr>
        <p:sp>
          <p:nvSpPr>
            <p:cNvPr id="16470" name="Oval 201"/>
            <p:cNvSpPr>
              <a:spLocks noChangeArrowheads="1"/>
            </p:cNvSpPr>
            <p:nvPr/>
          </p:nvSpPr>
          <p:spPr bwMode="auto">
            <a:xfrm>
              <a:off x="4512" y="3360"/>
              <a:ext cx="288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71" name="Line 202"/>
            <p:cNvSpPr>
              <a:spLocks noChangeShapeType="1"/>
            </p:cNvSpPr>
            <p:nvPr/>
          </p:nvSpPr>
          <p:spPr bwMode="auto">
            <a:xfrm>
              <a:off x="4574" y="3454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2" name="Group 203"/>
          <p:cNvGrpSpPr>
            <a:grpSpLocks/>
          </p:cNvGrpSpPr>
          <p:nvPr/>
        </p:nvGrpSpPr>
        <p:grpSpPr bwMode="auto">
          <a:xfrm>
            <a:off x="4953000" y="530225"/>
            <a:ext cx="609600" cy="381000"/>
            <a:chOff x="4416" y="2544"/>
            <a:chExt cx="384" cy="240"/>
          </a:xfrm>
        </p:grpSpPr>
        <p:sp>
          <p:nvSpPr>
            <p:cNvPr id="16467" name="Oval 204"/>
            <p:cNvSpPr>
              <a:spLocks noChangeArrowheads="1"/>
            </p:cNvSpPr>
            <p:nvPr/>
          </p:nvSpPr>
          <p:spPr bwMode="auto">
            <a:xfrm>
              <a:off x="4416" y="2544"/>
              <a:ext cx="384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3200" b="0" i="0">
                <a:latin typeface="Times New Roman" pitchFamily="18" charset="0"/>
              </a:endParaRPr>
            </a:p>
          </p:txBody>
        </p:sp>
        <p:sp>
          <p:nvSpPr>
            <p:cNvPr id="16468" name="Line 205"/>
            <p:cNvSpPr>
              <a:spLocks noChangeShapeType="1"/>
            </p:cNvSpPr>
            <p:nvPr/>
          </p:nvSpPr>
          <p:spPr bwMode="auto">
            <a:xfrm>
              <a:off x="4614" y="2568"/>
              <a:ext cx="0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9" name="Line 206"/>
            <p:cNvSpPr>
              <a:spLocks noChangeShapeType="1"/>
            </p:cNvSpPr>
            <p:nvPr/>
          </p:nvSpPr>
          <p:spPr bwMode="auto">
            <a:xfrm>
              <a:off x="4518" y="2664"/>
              <a:ext cx="19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503" name="Oval 207"/>
          <p:cNvSpPr>
            <a:spLocks noChangeArrowheads="1"/>
          </p:cNvSpPr>
          <p:nvPr/>
        </p:nvSpPr>
        <p:spPr bwMode="auto">
          <a:xfrm>
            <a:off x="6807200" y="54356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04" name="Oval 208"/>
          <p:cNvSpPr>
            <a:spLocks noChangeArrowheads="1"/>
          </p:cNvSpPr>
          <p:nvPr/>
        </p:nvSpPr>
        <p:spPr bwMode="auto">
          <a:xfrm>
            <a:off x="6578600" y="5583238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05" name="Oval 209"/>
          <p:cNvSpPr>
            <a:spLocks noChangeArrowheads="1"/>
          </p:cNvSpPr>
          <p:nvPr/>
        </p:nvSpPr>
        <p:spPr bwMode="auto">
          <a:xfrm>
            <a:off x="6426200" y="52832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06" name="Oval 210"/>
          <p:cNvSpPr>
            <a:spLocks noChangeArrowheads="1"/>
          </p:cNvSpPr>
          <p:nvPr/>
        </p:nvSpPr>
        <p:spPr bwMode="auto">
          <a:xfrm>
            <a:off x="6686550" y="4887913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07" name="Oval 211"/>
          <p:cNvSpPr>
            <a:spLocks noChangeArrowheads="1"/>
          </p:cNvSpPr>
          <p:nvPr/>
        </p:nvSpPr>
        <p:spPr bwMode="auto">
          <a:xfrm>
            <a:off x="6883400" y="51308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08" name="Oval 212"/>
          <p:cNvSpPr>
            <a:spLocks noChangeArrowheads="1"/>
          </p:cNvSpPr>
          <p:nvPr/>
        </p:nvSpPr>
        <p:spPr bwMode="auto">
          <a:xfrm>
            <a:off x="6858000" y="46482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09" name="Oval 213"/>
          <p:cNvSpPr>
            <a:spLocks noChangeArrowheads="1"/>
          </p:cNvSpPr>
          <p:nvPr/>
        </p:nvSpPr>
        <p:spPr bwMode="auto">
          <a:xfrm>
            <a:off x="6575425" y="514985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0" name="Oval 214"/>
          <p:cNvSpPr>
            <a:spLocks noChangeArrowheads="1"/>
          </p:cNvSpPr>
          <p:nvPr/>
        </p:nvSpPr>
        <p:spPr bwMode="auto">
          <a:xfrm>
            <a:off x="6389688" y="4746625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1" name="Oval 215"/>
          <p:cNvSpPr>
            <a:spLocks noChangeArrowheads="1"/>
          </p:cNvSpPr>
          <p:nvPr/>
        </p:nvSpPr>
        <p:spPr bwMode="auto">
          <a:xfrm>
            <a:off x="3614738" y="55626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2" name="Oval 216"/>
          <p:cNvSpPr>
            <a:spLocks noChangeArrowheads="1"/>
          </p:cNvSpPr>
          <p:nvPr/>
        </p:nvSpPr>
        <p:spPr bwMode="auto">
          <a:xfrm>
            <a:off x="3352800" y="5334000"/>
            <a:ext cx="166688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3" name="Oval 217"/>
          <p:cNvSpPr>
            <a:spLocks noChangeArrowheads="1"/>
          </p:cNvSpPr>
          <p:nvPr/>
        </p:nvSpPr>
        <p:spPr bwMode="auto">
          <a:xfrm>
            <a:off x="3700463" y="5399088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4" name="Oval 218"/>
          <p:cNvSpPr>
            <a:spLocks noChangeArrowheads="1"/>
          </p:cNvSpPr>
          <p:nvPr/>
        </p:nvSpPr>
        <p:spPr bwMode="auto">
          <a:xfrm>
            <a:off x="3530600" y="5207000"/>
            <a:ext cx="166688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5" name="Oval 219"/>
          <p:cNvSpPr>
            <a:spLocks noChangeArrowheads="1"/>
          </p:cNvSpPr>
          <p:nvPr/>
        </p:nvSpPr>
        <p:spPr bwMode="auto">
          <a:xfrm>
            <a:off x="4900613" y="4632325"/>
            <a:ext cx="152400" cy="152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6" name="Oval 220"/>
          <p:cNvSpPr>
            <a:spLocks noChangeArrowheads="1"/>
          </p:cNvSpPr>
          <p:nvPr/>
        </p:nvSpPr>
        <p:spPr bwMode="auto">
          <a:xfrm>
            <a:off x="5053013" y="4343400"/>
            <a:ext cx="152400" cy="228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7" name="Oval 221"/>
          <p:cNvSpPr>
            <a:spLocks noChangeArrowheads="1"/>
          </p:cNvSpPr>
          <p:nvPr/>
        </p:nvSpPr>
        <p:spPr bwMode="auto">
          <a:xfrm>
            <a:off x="5129213" y="4495800"/>
            <a:ext cx="152400" cy="152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8" name="Oval 222"/>
          <p:cNvSpPr>
            <a:spLocks noChangeArrowheads="1"/>
          </p:cNvSpPr>
          <p:nvPr/>
        </p:nvSpPr>
        <p:spPr bwMode="auto">
          <a:xfrm>
            <a:off x="5283200" y="4216400"/>
            <a:ext cx="152400" cy="228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19" name="Oval 223"/>
          <p:cNvSpPr>
            <a:spLocks noChangeArrowheads="1"/>
          </p:cNvSpPr>
          <p:nvPr/>
        </p:nvSpPr>
        <p:spPr bwMode="auto">
          <a:xfrm>
            <a:off x="4800600" y="3962400"/>
            <a:ext cx="152400" cy="152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20" name="Oval 224"/>
          <p:cNvSpPr>
            <a:spLocks noChangeArrowheads="1"/>
          </p:cNvSpPr>
          <p:nvPr/>
        </p:nvSpPr>
        <p:spPr bwMode="auto">
          <a:xfrm>
            <a:off x="5181600" y="4038600"/>
            <a:ext cx="152400" cy="152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21" name="Oval 225"/>
          <p:cNvSpPr>
            <a:spLocks noChangeArrowheads="1"/>
          </p:cNvSpPr>
          <p:nvPr/>
        </p:nvSpPr>
        <p:spPr bwMode="auto">
          <a:xfrm>
            <a:off x="5129213" y="4648200"/>
            <a:ext cx="152400" cy="152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55522" name="Oval 226"/>
          <p:cNvSpPr>
            <a:spLocks noChangeArrowheads="1"/>
          </p:cNvSpPr>
          <p:nvPr/>
        </p:nvSpPr>
        <p:spPr bwMode="auto">
          <a:xfrm>
            <a:off x="4876800" y="4114800"/>
            <a:ext cx="152400" cy="152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 b="0" i="0">
              <a:latin typeface="Times New Roman" pitchFamily="18" charset="0"/>
            </a:endParaRPr>
          </a:p>
        </p:txBody>
      </p:sp>
      <p:sp>
        <p:nvSpPr>
          <p:cNvPr id="16465" name="Text Box 227"/>
          <p:cNvSpPr txBox="1">
            <a:spLocks noChangeArrowheads="1"/>
          </p:cNvSpPr>
          <p:nvPr/>
        </p:nvSpPr>
        <p:spPr bwMode="auto">
          <a:xfrm>
            <a:off x="1092200" y="6083300"/>
            <a:ext cx="838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Arial" charset="0"/>
              </a:rPr>
              <a:t>S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Ơ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ĐỒ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ĐIỆN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DUNG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DỊCH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NaCl</a:t>
            </a: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30600" y="1392918"/>
            <a:ext cx="261938" cy="3375931"/>
          </a:xfrm>
          <a:prstGeom prst="rect">
            <a:avLst/>
          </a:prstGeom>
          <a:solidFill>
            <a:srgbClr val="0070C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6756287" y="1392012"/>
            <a:ext cx="276338" cy="3375931"/>
          </a:xfrm>
          <a:prstGeom prst="rect">
            <a:avLst/>
          </a:prstGeom>
          <a:solidFill>
            <a:srgbClr val="0070C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133600" y="1614488"/>
            <a:ext cx="847725" cy="465137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981200" y="1622425"/>
            <a:ext cx="1066800" cy="4476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Text Box 182"/>
          <p:cNvSpPr txBox="1">
            <a:spLocks noChangeArrowheads="1"/>
          </p:cNvSpPr>
          <p:nvPr/>
        </p:nvSpPr>
        <p:spPr bwMode="auto">
          <a:xfrm>
            <a:off x="1181554" y="1614488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 eaLnBrk="0" hangingPunct="0">
              <a:defRPr sz="3600" b="1" i="1"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err="1">
                <a:latin typeface="Arial" charset="0"/>
              </a:rPr>
              <a:t>H</a:t>
            </a:r>
            <a:r>
              <a:rPr lang="en-US" sz="2000" baseline="-25000" dirty="0" err="1">
                <a:latin typeface="Arial" charset="0"/>
              </a:rPr>
              <a:t>2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1981200" y="1847056"/>
            <a:ext cx="838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6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5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1000"/>
                                        <p:tgtEl>
                                          <p:spTgt spid="5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1000"/>
                                        <p:tgtEl>
                                          <p:spTgt spid="5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1000"/>
                                        <p:tgtEl>
                                          <p:spTgt spid="5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1000"/>
                                        <p:tgtEl>
                                          <p:spTgt spid="5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8" presetClass="entr" presetSubtype="1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1000"/>
                                        <p:tgtEl>
                                          <p:spTgt spid="55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1000"/>
                                        <p:tgtEl>
                                          <p:spTgt spid="55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5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7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00416 L -0.00278 -0.26504 C -0.00278 -0.38217 0.03385 -0.52592 0.06389 -0.52592 L 0.13055 -0.52592 " pathEditMode="relative" rAng="0" ptsTypes="FfFF">
                                      <p:cBhvr>
                                        <p:cTn id="114" dur="2000" fill="hold"/>
                                        <p:tgtEl>
                                          <p:spTgt spid="555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26088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5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7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93987E-6 L 1.11111E-6 -0.27197 C 1.11111E-6 -0.39431 0.04184 -0.54394 0.07639 -0.54394 L 0.15278 -0.54394 " pathEditMode="relative" rAng="0" ptsTypes="FfFF">
                                      <p:cBhvr>
                                        <p:cTn id="119" dur="3000" fill="hold"/>
                                        <p:tgtEl>
                                          <p:spTgt spid="555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9" y="-27197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5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7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58834E-6 L -8.33333E-7 -0.25579 C -8.33333E-7 -0.37073 0.04219 -0.51134 0.07674 -0.51134 L 0.15365 -0.51134 " pathEditMode="relative" rAng="0" ptsTypes="FfFF">
                                      <p:cBhvr>
                                        <p:cTn id="124" dur="3000" fill="hold"/>
                                        <p:tgtEl>
                                          <p:spTgt spid="55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74" y="-25578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7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21832E-6 L -4.44444E-6 -0.22271 C -4.44444E-6 -0.32308 0.04184 -0.44542 0.07639 -0.44542 L 0.15278 -0.44542 " pathEditMode="relative" rAng="0" ptsTypes="FfFF">
                                      <p:cBhvr>
                                        <p:cTn id="129" dur="2000" fill="hold"/>
                                        <p:tgtEl>
                                          <p:spTgt spid="55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9" y="-22271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5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7" presetClass="path" presetSubtype="0" repeatCount="12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5.55042E-8 L -0.00694 -0.24977 C -0.00694 -0.36216 0.03142 -0.49954 0.0632 -0.49954 L 0.13333 -0.49954 " pathEditMode="relative" rAng="0" ptsTypes="FfFF">
                                      <p:cBhvr>
                                        <p:cTn id="134" dur="1000" fill="hold"/>
                                        <p:tgtEl>
                                          <p:spTgt spid="55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-24977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5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7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94912E-6 L -4.44444E-6 -0.21091 C -4.44444E-6 -0.30619 0.03334 -0.42183 0.06112 -0.42183 L 0.12223 -0.42183 " pathEditMode="relative" rAng="0" ptsTypes="FfFF">
                                      <p:cBhvr>
                                        <p:cTn id="139" dur="3000" fill="hold"/>
                                        <p:tgtEl>
                                          <p:spTgt spid="55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11" y="-21092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7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56984E-6 L -3.88889E-6 -0.24769 C -3.88889E-6 -0.35893 0.04219 -0.49492 0.07674 -0.49492 L 0.15365 -0.49492 " pathEditMode="relative" rAng="0" ptsTypes="FfFF">
                                      <p:cBhvr>
                                        <p:cTn id="144" dur="3000" fill="hold"/>
                                        <p:tgtEl>
                                          <p:spTgt spid="55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74" y="-24746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7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21832E-6 L -4.44444E-6 -0.22271 C -4.44444E-6 -0.32308 0.04184 -0.44542 0.07639 -0.44542 L 0.15278 -0.44542 " pathEditMode="relative" rAng="0" ptsTypes="FfFF">
                                      <p:cBhvr>
                                        <p:cTn id="149" dur="2000" fill="hold"/>
                                        <p:tgtEl>
                                          <p:spTgt spid="555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9" y="-22271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5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43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888 -0.03333 L -0.01146 -0.03333 C -0.03386 -0.03333 -0.06198 -0.16203 -0.06198 -0.26666 L -0.06198 -0.5 " pathEditMode="relative" rAng="0" ptsTypes="FfFF">
                                      <p:cBhvr>
                                        <p:cTn id="154" dur="3000" fill="hold"/>
                                        <p:tgtEl>
                                          <p:spTgt spid="555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2" y="-23333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5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43" presetClass="path" presetSubtype="0" repeatCount="13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31 -0.02777 L 0.02014 -0.02777 C -0.00399 -0.02777 -0.03402 -0.15046 -0.03402 -0.25 L -0.03402 -0.47222 " pathEditMode="relative" rAng="0" ptsTypes="FfFF">
                                      <p:cBhvr>
                                        <p:cTn id="159" dur="1000" fill="hold"/>
                                        <p:tgtEl>
                                          <p:spTgt spid="55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17" y="-22222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5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3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03559 3.7037E-7 C -0.05156 3.7037E-7 -0.07135 -0.14977 -0.07135 -0.27153 L -0.07135 -0.54282 " pathEditMode="relative" rAng="0" ptsTypes="FfFF">
                                      <p:cBhvr>
                                        <p:cTn id="164" dur="2000" fill="hold"/>
                                        <p:tgtEl>
                                          <p:spTgt spid="55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" y="-27153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55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43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81 0.00185 L -0.05764 0.00185 C -0.04462 0.00185 -0.02847 -0.14584 -0.02847 -0.26551 L -0.02847 -0.53149 " pathEditMode="relative" rAng="0" ptsTypes="FfFF">
                                      <p:cBhvr>
                                        <p:cTn id="169" dur="3000" fill="hold"/>
                                        <p:tgtEl>
                                          <p:spTgt spid="55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-26667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5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3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11 -0.05643 L -0.03211 -0.32423 C -0.03211 -0.44634 -0.06197 -0.59597 -0.08697 -0.59644 L -0.14427 -0.59736 " pathEditMode="relative" rAng="16200000" ptsTypes="FfFF">
                                      <p:cBhvr>
                                        <p:cTn id="174" dur="2000" fill="hold"/>
                                        <p:tgtEl>
                                          <p:spTgt spid="55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8" y="-27035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5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43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-0.00648 L -0.0467 -0.28055 C -0.0467 -0.40601 -0.07882 -0.55949 -0.10625 -0.55995 L -0.16927 -0.56157 " pathEditMode="relative" rAng="16200000" ptsTypes="FfFF">
                                      <p:cBhvr>
                                        <p:cTn id="179" dur="3000" fill="hold"/>
                                        <p:tgtEl>
                                          <p:spTgt spid="55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28" y="-27755"/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5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43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82 -0.1 L -0.07482 -0.33611 C -0.07482 -0.44398 -0.09982 -0.57639 -0.12083 -0.57685 L -0.16927 -0.57778 " pathEditMode="relative" rAng="16200000" ptsTypes="FfFF">
                                      <p:cBhvr>
                                        <p:cTn id="184" dur="2000" fill="hold"/>
                                        <p:tgtEl>
                                          <p:spTgt spid="55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-23889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5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3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82 -0.09667 L -0.07482 -0.31545 C -0.07482 -0.41605 -0.10694 -0.53885 -0.13437 -0.53908 L -0.19739 -0.5407 " pathEditMode="relative" rAng="16200000" ptsTypes="FfFF">
                                      <p:cBhvr>
                                        <p:cTn id="189" dur="3000" fill="hold"/>
                                        <p:tgtEl>
                                          <p:spTgt spid="555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28" y="-22202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5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0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972 L -0.02952 -0.00972 C -0.04219 -0.00972 -0.05868 -0.14408 -0.05868 -0.25463 L -0.05868 -0.49954 " pathEditMode="relative" rAng="10800000" ptsTypes="FfFF">
                                      <p:cBhvr>
                                        <p:cTn id="194" dur="2000" fill="hold"/>
                                        <p:tgtEl>
                                          <p:spTgt spid="55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-24491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0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0046 L -0.046 -0.00046 C -0.06562 -0.00046 -0.09166 -0.14015 -0.09166 -0.25555 L -0.09166 -0.51064 " pathEditMode="relative" rAng="10800000" ptsTypes="FfFF">
                                      <p:cBhvr>
                                        <p:cTn id="199" dur="2000" fill="hold"/>
                                        <p:tgtEl>
                                          <p:spTgt spid="55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66" y="-25509"/>
                                    </p:animMotion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5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43" presetClass="path" presetSubtype="0" repeatCount="7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16 -0.1 L -0.05816 -0.34652 C -0.05816 -0.45949 -0.08316 -0.59768 -0.10416 -0.59814 L -0.1526 -0.59953 " pathEditMode="relative" rAng="16200000" ptsTypes="FfFF">
                                      <p:cBhvr>
                                        <p:cTn id="204" dur="2000" fill="hold"/>
                                        <p:tgtEl>
                                          <p:spTgt spid="55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-24977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50" presetClass="path" presetSubtype="0" repeatCount="500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972 L -0.02952 -0.00972 C -0.04219 -0.00972 -0.05868 -0.14408 -0.05868 -0.25463 L -0.05868 -0.49954 " pathEditMode="relative" rAng="10800000" ptsTypes="FfFF">
                                      <p:cBhvr>
                                        <p:cTn id="209" dur="3000" fill="hold"/>
                                        <p:tgtEl>
                                          <p:spTgt spid="55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-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11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500"/>
                                        <p:tgtEl>
                                          <p:spTgt spid="55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500"/>
                                        <p:tgtEl>
                                          <p:spTgt spid="55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500"/>
                                        <p:tgtEl>
                                          <p:spTgt spid="55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500"/>
                                        <p:tgtEl>
                                          <p:spTgt spid="55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500"/>
                                        <p:tgtEl>
                                          <p:spTgt spid="55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500"/>
                                        <p:tgtEl>
                                          <p:spTgt spid="55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500"/>
                                        <p:tgtEl>
                                          <p:spTgt spid="55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500"/>
                                        <p:tgtEl>
                                          <p:spTgt spid="55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6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36" dur="500"/>
                                        <p:tgtEl>
                                          <p:spTgt spid="55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6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39" dur="500"/>
                                        <p:tgtEl>
                                          <p:spTgt spid="55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6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42" dur="500"/>
                                        <p:tgtEl>
                                          <p:spTgt spid="55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6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45" dur="500"/>
                                        <p:tgtEl>
                                          <p:spTgt spid="55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8" dur="500"/>
                                        <p:tgtEl>
                                          <p:spTgt spid="55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1" dur="500"/>
                                        <p:tgtEl>
                                          <p:spTgt spid="55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4" dur="500"/>
                                        <p:tgtEl>
                                          <p:spTgt spid="55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7" dur="500"/>
                                        <p:tgtEl>
                                          <p:spTgt spid="55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0" dur="500"/>
                                        <p:tgtEl>
                                          <p:spTgt spid="55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3" dur="500"/>
                                        <p:tgtEl>
                                          <p:spTgt spid="55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6" dur="500"/>
                                        <p:tgtEl>
                                          <p:spTgt spid="55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9" dur="500"/>
                                        <p:tgtEl>
                                          <p:spTgt spid="55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/>
      <p:bldP spid="55473" grpId="0" animBg="1"/>
      <p:bldP spid="55477" grpId="0" animBg="1"/>
      <p:bldP spid="55478" grpId="0"/>
      <p:bldP spid="55479" grpId="0"/>
      <p:bldP spid="55480" grpId="0" animBg="1"/>
      <p:bldP spid="55503" grpId="0" animBg="1"/>
      <p:bldP spid="55503" grpId="1" animBg="1"/>
      <p:bldP spid="55503" grpId="2" animBg="1"/>
      <p:bldP spid="55504" grpId="0" animBg="1"/>
      <p:bldP spid="55504" grpId="1" animBg="1"/>
      <p:bldP spid="55504" grpId="2" animBg="1"/>
      <p:bldP spid="55505" grpId="0" animBg="1"/>
      <p:bldP spid="55505" grpId="1" animBg="1"/>
      <p:bldP spid="55505" grpId="2" animBg="1"/>
      <p:bldP spid="55506" grpId="0" animBg="1"/>
      <p:bldP spid="55506" grpId="1" animBg="1"/>
      <p:bldP spid="55506" grpId="2" animBg="1"/>
      <p:bldP spid="55507" grpId="0" animBg="1"/>
      <p:bldP spid="55507" grpId="1" animBg="1"/>
      <p:bldP spid="55507" grpId="2" animBg="1"/>
      <p:bldP spid="55508" grpId="0" animBg="1"/>
      <p:bldP spid="55508" grpId="1" animBg="1"/>
      <p:bldP spid="55508" grpId="2" animBg="1"/>
      <p:bldP spid="55509" grpId="0" animBg="1"/>
      <p:bldP spid="55509" grpId="1" animBg="1"/>
      <p:bldP spid="55509" grpId="2" animBg="1"/>
      <p:bldP spid="55510" grpId="0" animBg="1"/>
      <p:bldP spid="55510" grpId="1" animBg="1"/>
      <p:bldP spid="55510" grpId="2" animBg="1"/>
      <p:bldP spid="55511" grpId="0" animBg="1"/>
      <p:bldP spid="55511" grpId="1" animBg="1"/>
      <p:bldP spid="55511" grpId="2" animBg="1"/>
      <p:bldP spid="55512" grpId="0" animBg="1"/>
      <p:bldP spid="55512" grpId="1" animBg="1"/>
      <p:bldP spid="55512" grpId="2" animBg="1"/>
      <p:bldP spid="55513" grpId="0" animBg="1"/>
      <p:bldP spid="55513" grpId="1" animBg="1"/>
      <p:bldP spid="55513" grpId="2" animBg="1"/>
      <p:bldP spid="55514" grpId="0" animBg="1"/>
      <p:bldP spid="55514" grpId="1" animBg="1"/>
      <p:bldP spid="55514" grpId="2" animBg="1"/>
      <p:bldP spid="55515" grpId="0" animBg="1"/>
      <p:bldP spid="55515" grpId="1" animBg="1"/>
      <p:bldP spid="55515" grpId="2" animBg="1"/>
      <p:bldP spid="55516" grpId="0" animBg="1"/>
      <p:bldP spid="55516" grpId="1" animBg="1"/>
      <p:bldP spid="55516" grpId="2" animBg="1"/>
      <p:bldP spid="55517" grpId="0" animBg="1"/>
      <p:bldP spid="55517" grpId="1" animBg="1"/>
      <p:bldP spid="55517" grpId="2" animBg="1"/>
      <p:bldP spid="55518" grpId="0" animBg="1"/>
      <p:bldP spid="55518" grpId="1" animBg="1"/>
      <p:bldP spid="55518" grpId="2" animBg="1"/>
      <p:bldP spid="55519" grpId="0" animBg="1"/>
      <p:bldP spid="55519" grpId="1" animBg="1"/>
      <p:bldP spid="55519" grpId="2" animBg="1"/>
      <p:bldP spid="55520" grpId="0" animBg="1"/>
      <p:bldP spid="55520" grpId="1" animBg="1"/>
      <p:bldP spid="55520" grpId="2" animBg="1"/>
      <p:bldP spid="55521" grpId="0" animBg="1"/>
      <p:bldP spid="55521" grpId="1" animBg="1"/>
      <p:bldP spid="55521" grpId="2" animBg="1"/>
      <p:bldP spid="55522" grpId="0" animBg="1"/>
      <p:bldP spid="55522" grpId="1" animBg="1"/>
      <p:bldP spid="55522" grpId="2" animBg="1"/>
      <p:bldP spid="2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229600" cy="4525963"/>
          </a:xfrm>
        </p:spPr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b,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5266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III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base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trọng</a:t>
            </a:r>
            <a:endParaRPr lang="en-US" sz="3200" b="1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09600"/>
            <a:ext cx="4665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</a:t>
            </a:r>
            <a:r>
              <a:rPr lang="en-US" sz="2400" b="1" dirty="0" smtClean="0"/>
              <a:t>. Calcium hydroxide (Ca(OH)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  <p:sp>
        <p:nvSpPr>
          <p:cNvPr id="2" name="Oval Callout 1"/>
          <p:cNvSpPr/>
          <p:nvPr/>
        </p:nvSpPr>
        <p:spPr>
          <a:xfrm>
            <a:off x="4752109" y="951223"/>
            <a:ext cx="4419600" cy="3124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Dự</a:t>
            </a:r>
            <a:r>
              <a:rPr lang="en-US" sz="2400" dirty="0" smtClean="0"/>
              <a:t> </a:t>
            </a:r>
            <a:r>
              <a:rPr lang="en-US" sz="2400" dirty="0" err="1" smtClean="0"/>
              <a:t>đoán</a:t>
            </a:r>
            <a:r>
              <a:rPr lang="en-US" sz="2400" dirty="0" smtClean="0"/>
              <a:t>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chất</a:t>
            </a:r>
            <a:r>
              <a:rPr lang="en-US" sz="2400" dirty="0" smtClean="0"/>
              <a:t> </a:t>
            </a:r>
            <a:r>
              <a:rPr lang="en-US" sz="2400" dirty="0" err="1" smtClean="0"/>
              <a:t>hóa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Ca</a:t>
            </a:r>
            <a:r>
              <a:rPr lang="en-US" sz="2400" dirty="0" smtClean="0"/>
              <a:t>(OH)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819400"/>
            <a:ext cx="60292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Ca(OH)</a:t>
            </a:r>
            <a:r>
              <a:rPr lang="en-US" sz="2400" baseline="-25000" dirty="0" smtClean="0"/>
              <a:t>2 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chất</a:t>
            </a:r>
            <a:r>
              <a:rPr lang="en-US" sz="2400" dirty="0" smtClean="0"/>
              <a:t> </a:t>
            </a:r>
            <a:r>
              <a:rPr lang="en-US" sz="2400" dirty="0" err="1" smtClean="0"/>
              <a:t>hóa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base tan: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3200400"/>
            <a:ext cx="9334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i="1" dirty="0" err="1" smtClean="0"/>
              <a:t>Làm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đổi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màu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chất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chỉ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thị</a:t>
            </a:r>
            <a:r>
              <a:rPr lang="en-US" sz="2400" i="1" dirty="0" smtClean="0"/>
              <a:t> :</a:t>
            </a:r>
            <a:r>
              <a:rPr lang="en-US" sz="2400" dirty="0" smtClean="0"/>
              <a:t> </a:t>
            </a:r>
            <a:r>
              <a:rPr lang="en-US" sz="2400" dirty="0" err="1" smtClean="0"/>
              <a:t>Quỳ</a:t>
            </a:r>
            <a:r>
              <a:rPr lang="en-US" sz="2400" dirty="0" smtClean="0"/>
              <a:t> </a:t>
            </a:r>
            <a:r>
              <a:rPr lang="en-US" sz="2400" dirty="0" err="1" smtClean="0"/>
              <a:t>tím</a:t>
            </a:r>
            <a:r>
              <a:rPr lang="en-US" sz="2400" dirty="0" smtClean="0"/>
              <a:t> =&gt; </a:t>
            </a:r>
            <a:r>
              <a:rPr lang="en-US" sz="2400" dirty="0" err="1" smtClean="0"/>
              <a:t>xanh</a:t>
            </a:r>
            <a:r>
              <a:rPr lang="en-US" sz="2400" dirty="0" smtClean="0"/>
              <a:t>. </a:t>
            </a:r>
            <a:r>
              <a:rPr lang="en-US" sz="2400" dirty="0" err="1" smtClean="0"/>
              <a:t>Phenolphtalein</a:t>
            </a:r>
            <a:r>
              <a:rPr lang="en-US" sz="2400" dirty="0" smtClean="0"/>
              <a:t> =&gt; </a:t>
            </a:r>
            <a:r>
              <a:rPr lang="en-US" sz="2400" dirty="0" err="1" smtClean="0"/>
              <a:t>hồng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" y="3516868"/>
            <a:ext cx="76113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i="1" dirty="0" err="1" smtClean="0"/>
              <a:t>Tác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dụng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vơi</a:t>
            </a:r>
            <a:r>
              <a:rPr lang="en-US" sz="2400" i="1" dirty="0" smtClean="0"/>
              <a:t> acid:        </a:t>
            </a:r>
            <a:r>
              <a:rPr lang="en-US" sz="2400" dirty="0" smtClean="0"/>
              <a:t>Ca(OH)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+ acid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muối</a:t>
            </a:r>
            <a:r>
              <a:rPr lang="en-US" sz="2400" dirty="0" smtClean="0">
                <a:sym typeface="Wingdings" pitchFamily="2" charset="2"/>
              </a:rPr>
              <a:t> + </a:t>
            </a:r>
            <a:r>
              <a:rPr lang="en-US" sz="2400" dirty="0" err="1" smtClean="0">
                <a:sym typeface="Wingdings" pitchFamily="2" charset="2"/>
              </a:rPr>
              <a:t>nước</a:t>
            </a:r>
            <a:endParaRPr lang="en-US" sz="2400" dirty="0" smtClean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PTHH: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4126468"/>
            <a:ext cx="9236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i="1" dirty="0" err="1" smtClean="0"/>
              <a:t>Tác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dụng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với</a:t>
            </a:r>
            <a:r>
              <a:rPr lang="en-US" sz="2400" i="1" dirty="0" smtClean="0"/>
              <a:t> acidic oxide</a:t>
            </a:r>
            <a:r>
              <a:rPr lang="en-US" sz="2400" dirty="0" smtClean="0"/>
              <a:t>:    Ca(OH)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+ acidic oxide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Muối</a:t>
            </a:r>
            <a:r>
              <a:rPr lang="en-US" sz="2400" dirty="0" smtClean="0">
                <a:sym typeface="Wingdings" pitchFamily="2" charset="2"/>
              </a:rPr>
              <a:t> + </a:t>
            </a:r>
            <a:r>
              <a:rPr lang="en-US" sz="2400" dirty="0" err="1" smtClean="0">
                <a:sym typeface="Wingdings" pitchFamily="2" charset="2"/>
              </a:rPr>
              <a:t>nước</a:t>
            </a:r>
            <a:endParaRPr lang="en-US" sz="2400" dirty="0" smtClean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PTHH: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39612" y="4888468"/>
            <a:ext cx="9004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400" i="1" dirty="0" err="1" smtClean="0"/>
              <a:t>Tác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dụng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với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muối</a:t>
            </a:r>
            <a:r>
              <a:rPr lang="en-US" sz="2400" dirty="0" smtClean="0"/>
              <a:t>:  Ca(OH)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+ </a:t>
            </a:r>
            <a:r>
              <a:rPr lang="en-US" sz="2400" dirty="0" err="1" smtClean="0"/>
              <a:t>muối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muối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mới</a:t>
            </a:r>
            <a:r>
              <a:rPr lang="en-US" sz="2400" dirty="0" smtClean="0">
                <a:sym typeface="Wingdings" pitchFamily="2" charset="2"/>
              </a:rPr>
              <a:t> + base </a:t>
            </a:r>
            <a:r>
              <a:rPr lang="en-US" sz="2400" dirty="0" err="1" smtClean="0">
                <a:sym typeface="Wingdings" pitchFamily="2" charset="2"/>
              </a:rPr>
              <a:t>mới</a:t>
            </a:r>
            <a:endParaRPr lang="en-US" sz="2400" dirty="0" smtClean="0">
              <a:sym typeface="Wingdings" pitchFamily="2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5352871"/>
            <a:ext cx="80364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c, </a:t>
            </a:r>
            <a:r>
              <a:rPr lang="en-US" b="1" i="1" dirty="0" err="1" smtClean="0"/>
              <a:t>Ứng</a:t>
            </a:r>
            <a:r>
              <a:rPr lang="en-US" b="1" i="1" dirty="0" smtClean="0"/>
              <a:t> </a:t>
            </a:r>
            <a:r>
              <a:rPr lang="en-US" b="1" i="1" dirty="0" err="1" smtClean="0"/>
              <a:t>dụng</a:t>
            </a:r>
            <a:r>
              <a:rPr lang="en-US" b="1" i="1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..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khử</a:t>
            </a:r>
            <a:r>
              <a:rPr lang="en-US" dirty="0" smtClean="0"/>
              <a:t> </a:t>
            </a:r>
            <a:r>
              <a:rPr lang="en-US" dirty="0" err="1" smtClean="0"/>
              <a:t>chua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trồng</a:t>
            </a:r>
            <a:r>
              <a:rPr lang="en-US" dirty="0" smtClean="0"/>
              <a:t>, </a:t>
            </a:r>
            <a:r>
              <a:rPr lang="en-US" dirty="0" err="1" smtClean="0"/>
              <a:t>khử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vôi</a:t>
            </a:r>
            <a:r>
              <a:rPr lang="en-US" dirty="0" smtClean="0"/>
              <a:t>, </a:t>
            </a:r>
            <a:r>
              <a:rPr lang="en-US" dirty="0" err="1" smtClean="0"/>
              <a:t>khử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thải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chết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vôi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50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35" y="804703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pH: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Thang pH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base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pH</a:t>
            </a:r>
          </a:p>
          <a:p>
            <a:pPr marL="0" indent="0">
              <a:buNone/>
            </a:pP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 = 7 =&gt; dung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 &gt; 7 =&gt; dung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base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base)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pH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base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 &lt; 7 =&gt; dung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pH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-304800" y="-74126"/>
            <a:ext cx="6019800" cy="836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III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base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trọng</a:t>
            </a:r>
            <a:endParaRPr lang="en-US" sz="3200" b="1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5410200" y="284018"/>
            <a:ext cx="3505200" cy="2667000"/>
          </a:xfrm>
          <a:prstGeom prst="wedgeEllipse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Người</a:t>
            </a:r>
            <a:r>
              <a:rPr lang="en-US" sz="2800" dirty="0" smtClean="0"/>
              <a:t> ta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thang</a:t>
            </a:r>
            <a:r>
              <a:rPr lang="en-US" sz="2800" dirty="0" smtClean="0"/>
              <a:t> pH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gì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9" name="Oval Callout 8"/>
          <p:cNvSpPr/>
          <p:nvPr/>
        </p:nvSpPr>
        <p:spPr>
          <a:xfrm>
            <a:off x="5618018" y="400685"/>
            <a:ext cx="3505200" cy="2057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Thang</a:t>
            </a:r>
            <a:r>
              <a:rPr lang="en-US" sz="2400" dirty="0" smtClean="0"/>
              <a:t> pH </a:t>
            </a:r>
            <a:r>
              <a:rPr lang="en-US" sz="2400" dirty="0" err="1" smtClean="0"/>
              <a:t>gồm</a:t>
            </a:r>
            <a:r>
              <a:rPr lang="en-US" sz="2400" dirty="0" smtClean="0"/>
              <a:t> </a:t>
            </a:r>
            <a:r>
              <a:rPr lang="en-US" sz="2400" dirty="0" err="1" smtClean="0"/>
              <a:t>bao</a:t>
            </a:r>
            <a:r>
              <a:rPr lang="en-US" sz="2400" dirty="0" smtClean="0"/>
              <a:t> </a:t>
            </a:r>
            <a:r>
              <a:rPr lang="en-US" sz="2400" dirty="0" err="1" smtClean="0"/>
              <a:t>nhiêu</a:t>
            </a:r>
            <a:r>
              <a:rPr lang="en-US" sz="2400" dirty="0" smtClean="0"/>
              <a:t> </a:t>
            </a:r>
            <a:r>
              <a:rPr lang="en-US" sz="2400" dirty="0" err="1" smtClean="0"/>
              <a:t>nấc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533400" y="2371497"/>
            <a:ext cx="5169966" cy="676503"/>
            <a:chOff x="962891" y="2334490"/>
            <a:chExt cx="5169966" cy="676503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066800" y="2438400"/>
              <a:ext cx="4800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962891" y="263473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066800" y="2341415"/>
              <a:ext cx="0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67400" y="2337955"/>
              <a:ext cx="0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505200" y="2334490"/>
              <a:ext cx="0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355159" y="2641661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17359" y="260246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</p:grpSp>
      <p:sp>
        <p:nvSpPr>
          <p:cNvPr id="2" name="Oval Callout 1"/>
          <p:cNvSpPr/>
          <p:nvPr/>
        </p:nvSpPr>
        <p:spPr>
          <a:xfrm>
            <a:off x="5410200" y="2678668"/>
            <a:ext cx="3048000" cy="2325193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 </a:t>
            </a:r>
            <a:r>
              <a:rPr lang="en-US" sz="2400" dirty="0" err="1" smtClean="0"/>
              <a:t>càng</a:t>
            </a:r>
            <a:r>
              <a:rPr lang="en-US" sz="2400" dirty="0" smtClean="0"/>
              <a:t> </a:t>
            </a:r>
            <a:r>
              <a:rPr lang="en-US" sz="2400" dirty="0" err="1" smtClean="0"/>
              <a:t>lớn</a:t>
            </a:r>
            <a:r>
              <a:rPr lang="en-US" sz="2400" dirty="0" smtClean="0"/>
              <a:t> </a:t>
            </a:r>
            <a:r>
              <a:rPr lang="en-US" sz="2400" dirty="0" err="1" smtClean="0"/>
              <a:t>thì</a:t>
            </a:r>
            <a:r>
              <a:rPr lang="en-US" sz="2400" dirty="0" smtClean="0"/>
              <a:t> </a:t>
            </a:r>
            <a:r>
              <a:rPr lang="en-US" sz="2400" dirty="0" err="1" smtClean="0"/>
              <a:t>độ</a:t>
            </a:r>
            <a:r>
              <a:rPr lang="en-US" sz="2400" dirty="0" smtClean="0"/>
              <a:t> </a:t>
            </a:r>
            <a:r>
              <a:rPr lang="en-US" sz="2400" dirty="0" err="1" smtClean="0"/>
              <a:t>bazo</a:t>
            </a:r>
            <a:r>
              <a:rPr lang="en-US" sz="2400" dirty="0" smtClean="0"/>
              <a:t> </a:t>
            </a:r>
            <a:r>
              <a:rPr lang="en-US" sz="2400" dirty="0" err="1" smtClean="0"/>
              <a:t>lớn</a:t>
            </a:r>
            <a:r>
              <a:rPr lang="en-US" sz="2400" dirty="0" smtClean="0"/>
              <a:t> hay </a:t>
            </a:r>
            <a:r>
              <a:rPr lang="en-US" sz="2400" dirty="0" err="1" smtClean="0"/>
              <a:t>nhỏ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6" name="Oval Callout 5"/>
          <p:cNvSpPr/>
          <p:nvPr/>
        </p:nvSpPr>
        <p:spPr>
          <a:xfrm>
            <a:off x="5618018" y="2565461"/>
            <a:ext cx="4017818" cy="2438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 </a:t>
            </a:r>
            <a:r>
              <a:rPr lang="en-US" sz="2400" dirty="0" err="1" smtClean="0"/>
              <a:t>càng</a:t>
            </a:r>
            <a:r>
              <a:rPr lang="en-US" sz="2400" dirty="0" smtClean="0"/>
              <a:t> </a:t>
            </a:r>
            <a:r>
              <a:rPr lang="en-US" sz="2400" dirty="0" err="1" smtClean="0"/>
              <a:t>nhỏ</a:t>
            </a:r>
            <a:r>
              <a:rPr lang="en-US" sz="2400" dirty="0" smtClean="0"/>
              <a:t> </a:t>
            </a:r>
            <a:r>
              <a:rPr lang="en-US" sz="2400" dirty="0" err="1" smtClean="0"/>
              <a:t>thì</a:t>
            </a:r>
            <a:r>
              <a:rPr lang="en-US" sz="2400" dirty="0" smtClean="0"/>
              <a:t> </a:t>
            </a:r>
            <a:r>
              <a:rPr lang="en-US" sz="2400" dirty="0" err="1" smtClean="0"/>
              <a:t>độ</a:t>
            </a:r>
            <a:r>
              <a:rPr lang="en-US" sz="2400" dirty="0" smtClean="0"/>
              <a:t> acid </a:t>
            </a:r>
            <a:r>
              <a:rPr lang="en-US" sz="2400" dirty="0" err="1" smtClean="0"/>
              <a:t>lớn</a:t>
            </a:r>
            <a:r>
              <a:rPr lang="en-US" sz="2400" dirty="0" smtClean="0"/>
              <a:t> hay </a:t>
            </a:r>
            <a:r>
              <a:rPr lang="en-US" sz="2400" dirty="0" err="1" smtClean="0"/>
              <a:t>nhỏ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934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animBg="1"/>
      <p:bldP spid="5" grpId="1" uiExpand="1" animBg="1"/>
      <p:bldP spid="9" grpId="0" uiExpand="1" animBg="1"/>
      <p:bldP spid="9" grpId="1" uiExpand="1" animBg="1"/>
      <p:bldP spid="2" grpId="0" uiExpand="1" animBg="1"/>
      <p:bldP spid="2" grpId="1" uiExpand="1" animBg="1"/>
      <p:bldP spid="6" grpId="0" animBg="1"/>
      <p:bldP spid="6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85800"/>
          </a:xfrm>
        </p:spPr>
        <p:txBody>
          <a:bodyPr/>
          <a:lstStyle/>
          <a:p>
            <a:pPr algn="l"/>
            <a:r>
              <a:rPr lang="en-US" sz="2800" dirty="0" err="1" smtClean="0"/>
              <a:t>Bài</a:t>
            </a:r>
            <a:r>
              <a:rPr lang="en-US" sz="2800" dirty="0" smtClean="0"/>
              <a:t> 1: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54725"/>
              </p:ext>
            </p:extLst>
          </p:nvPr>
        </p:nvGraphicFramePr>
        <p:xfrm>
          <a:off x="304800" y="838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Cu(OH)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KOH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Fe(OH)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Ba(OH)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4600" y="123086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123086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96822" y="123086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43800" y="123086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2057400"/>
            <a:ext cx="497604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PTHH:</a:t>
            </a:r>
          </a:p>
          <a:p>
            <a:r>
              <a:rPr lang="en-US" dirty="0" smtClean="0"/>
              <a:t>1.  2KOH + 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K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CO</a:t>
            </a:r>
            <a:r>
              <a:rPr lang="en-US" baseline="-25000" dirty="0" smtClean="0">
                <a:sym typeface="Wingdings" pitchFamily="2" charset="2"/>
              </a:rPr>
              <a:t>3</a:t>
            </a:r>
            <a:r>
              <a:rPr lang="en-US" dirty="0" smtClean="0">
                <a:sym typeface="Wingdings" pitchFamily="2" charset="2"/>
              </a:rPr>
              <a:t> + H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O        (</a:t>
            </a:r>
            <a:r>
              <a:rPr lang="en-US" dirty="0" err="1" smtClean="0">
                <a:sym typeface="Wingdings" pitchFamily="2" charset="2"/>
              </a:rPr>
              <a:t>dư</a:t>
            </a:r>
            <a:r>
              <a:rPr lang="en-US" dirty="0" smtClean="0">
                <a:sym typeface="Wingdings" pitchFamily="2" charset="2"/>
              </a:rPr>
              <a:t> KOH)</a:t>
            </a:r>
          </a:p>
          <a:p>
            <a:pPr marL="342900" indent="-342900">
              <a:buAutoNum type="arabicPeriod" startAt="2"/>
            </a:pPr>
            <a:r>
              <a:rPr lang="en-US" dirty="0" smtClean="0"/>
              <a:t>Ba(OH)</a:t>
            </a:r>
            <a:r>
              <a:rPr lang="en-US" baseline="-25000" dirty="0" smtClean="0"/>
              <a:t>2</a:t>
            </a:r>
            <a:r>
              <a:rPr lang="en-US" dirty="0" smtClean="0"/>
              <a:t> + 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BaCO</a:t>
            </a:r>
            <a:r>
              <a:rPr lang="en-US" baseline="-25000" dirty="0" smtClean="0">
                <a:sym typeface="Wingdings" pitchFamily="2" charset="2"/>
              </a:rPr>
              <a:t>3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latin typeface="Arial"/>
                <a:cs typeface="Arial"/>
                <a:sym typeface="Wingdings" pitchFamily="2" charset="2"/>
              </a:rPr>
              <a:t>↓</a:t>
            </a:r>
            <a:r>
              <a:rPr lang="en-US" dirty="0" smtClean="0">
                <a:sym typeface="Wingdings" pitchFamily="2" charset="2"/>
              </a:rPr>
              <a:t>+ H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O</a:t>
            </a:r>
          </a:p>
          <a:p>
            <a:r>
              <a:rPr lang="en-US" dirty="0">
                <a:sym typeface="Wingdings" pitchFamily="2" charset="2"/>
              </a:rPr>
              <a:t> 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Hoặc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marL="342900" indent="-342900">
              <a:buAutoNum type="arabicPeriod"/>
            </a:pPr>
            <a:r>
              <a:rPr lang="en-US" dirty="0" smtClean="0">
                <a:sym typeface="Wingdings" pitchFamily="2" charset="2"/>
              </a:rPr>
              <a:t>KOH + CO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smtClean="0">
                <a:sym typeface="Wingdings" pitchFamily="2" charset="2"/>
              </a:rPr>
              <a:t>KHCO</a:t>
            </a:r>
            <a:r>
              <a:rPr lang="en-US" baseline="-25000" smtClean="0">
                <a:sym typeface="Wingdings" pitchFamily="2" charset="2"/>
              </a:rPr>
              <a:t>3</a:t>
            </a:r>
            <a:r>
              <a:rPr lang="en-US" smtClean="0">
                <a:sym typeface="Wingdings" pitchFamily="2" charset="2"/>
              </a:rPr>
              <a:t>                  </a:t>
            </a:r>
            <a:endParaRPr lang="en-US" dirty="0" smtClean="0">
              <a:sym typeface="Wingdings" pitchFamily="2" charset="2"/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ym typeface="Wingdings" pitchFamily="2" charset="2"/>
              </a:rPr>
              <a:t>Ba(OH)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+ 2CO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 Ba(HCO</a:t>
            </a:r>
            <a:r>
              <a:rPr lang="en-US" baseline="-25000" dirty="0" smtClean="0">
                <a:sym typeface="Wingdings" pitchFamily="2" charset="2"/>
              </a:rPr>
              <a:t>3</a:t>
            </a:r>
            <a:r>
              <a:rPr lang="en-US" dirty="0" smtClean="0">
                <a:sym typeface="Wingdings" pitchFamily="2" charset="2"/>
              </a:rPr>
              <a:t>)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    (</a:t>
            </a:r>
            <a:r>
              <a:rPr lang="en-US" dirty="0" err="1" smtClean="0">
                <a:sym typeface="Wingdings" pitchFamily="2" charset="2"/>
              </a:rPr>
              <a:t>dư</a:t>
            </a:r>
            <a:r>
              <a:rPr lang="en-US" dirty="0" smtClean="0">
                <a:sym typeface="Wingdings" pitchFamily="2" charset="2"/>
              </a:rPr>
              <a:t> CO</a:t>
            </a:r>
            <a:r>
              <a:rPr lang="en-US" baseline="-25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37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6200" y="5334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base.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04800" y="1143000"/>
            <a:ext cx="8915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Base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hydroxide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(- OH).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</a:t>
            </a:r>
            <a:r>
              <a:rPr lang="en-US" sz="2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04800" y="2697755"/>
            <a:ext cx="88392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tan,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VD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KOH,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tan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VD: Mg(OH)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Al(OH)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...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07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+ “Hydroxide”.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045826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10" grpId="0" build="allAtOnce"/>
      <p:bldP spid="11" grpId="0" build="allAtOnce"/>
      <p:bldP spid="1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597677"/>
              </p:ext>
            </p:extLst>
          </p:nvPr>
        </p:nvGraphicFramePr>
        <p:xfrm>
          <a:off x="228600" y="762000"/>
          <a:ext cx="7543800" cy="457208"/>
        </p:xfrm>
        <a:graphic>
          <a:graphicData uri="http://schemas.openxmlformats.org/drawingml/2006/table">
            <a:tbl>
              <a:tblPr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1. </a:t>
                      </a:r>
                      <a:r>
                        <a:rPr lang="en-US" sz="2400" b="1" u="sng" dirty="0" err="1" smtClean="0"/>
                        <a:t>Tác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dụng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của</a:t>
                      </a:r>
                      <a:r>
                        <a:rPr lang="en-US" sz="2400" b="1" u="sng" dirty="0" smtClean="0"/>
                        <a:t> dung </a:t>
                      </a:r>
                      <a:r>
                        <a:rPr lang="en-US" sz="2400" b="1" u="sng" dirty="0" err="1" smtClean="0"/>
                        <a:t>dịch</a:t>
                      </a:r>
                      <a:r>
                        <a:rPr lang="en-US" sz="2400" b="1" u="sng" dirty="0" smtClean="0"/>
                        <a:t> base </a:t>
                      </a:r>
                      <a:r>
                        <a:rPr lang="en-US" sz="2400" b="1" u="sng" dirty="0" err="1" smtClean="0"/>
                        <a:t>với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chất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chỉ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thị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màu</a:t>
                      </a:r>
                      <a:r>
                        <a:rPr lang="en-US" sz="2400" b="1" dirty="0" smtClean="0"/>
                        <a:t>: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448607"/>
              </p:ext>
            </p:extLst>
          </p:nvPr>
        </p:nvGraphicFramePr>
        <p:xfrm>
          <a:off x="152400" y="1344613"/>
          <a:ext cx="8686800" cy="5565775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02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tượng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3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Nhỏ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1 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giọt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dung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dịch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NaOH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vào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mẩu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giấy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quỳ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tím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file"/>
                        </a:rPr>
                        <a:t>.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Nhỏ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1 - 2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giọt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dung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dịch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NaOH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vào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mẩu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giấy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phenolphtalein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không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màu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 action="ppaction://hlinkfile"/>
                        </a:rPr>
                        <a:t>.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Rectangle 2"/>
          <p:cNvSpPr txBox="1">
            <a:spLocks noChangeArrowheads="1"/>
          </p:cNvSpPr>
          <p:nvPr/>
        </p:nvSpPr>
        <p:spPr bwMode="auto">
          <a:xfrm>
            <a:off x="3048000" y="2743200"/>
            <a:ext cx="2514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2971800" y="4419600"/>
            <a:ext cx="2514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5715000" y="2438400"/>
            <a:ext cx="2971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 bwMode="auto">
          <a:xfrm>
            <a:off x="5638800" y="4308475"/>
            <a:ext cx="3276600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524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31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143000" y="1447800"/>
            <a:ext cx="6858000" cy="3886200"/>
          </a:xfrm>
          <a:prstGeom prst="wedgeEllipseCallout">
            <a:avLst>
              <a:gd name="adj1" fmla="val -39115"/>
              <a:gd name="adj2" fmla="val 32125"/>
            </a:avLst>
          </a:prstGeom>
          <a:solidFill>
            <a:srgbClr val="66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KOH, Ba(OH)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Ca(OH)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5800" y="5599113"/>
            <a:ext cx="7620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?.</a:t>
            </a:r>
          </a:p>
        </p:txBody>
      </p:sp>
      <p:graphicFrame>
        <p:nvGraphicFramePr>
          <p:cNvPr id="7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921127"/>
              </p:ext>
            </p:extLst>
          </p:nvPr>
        </p:nvGraphicFramePr>
        <p:xfrm>
          <a:off x="228600" y="685800"/>
          <a:ext cx="7543800" cy="457208"/>
        </p:xfrm>
        <a:graphic>
          <a:graphicData uri="http://schemas.openxmlformats.org/drawingml/2006/table">
            <a:tbl>
              <a:tblPr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1. </a:t>
                      </a:r>
                      <a:r>
                        <a:rPr lang="en-US" sz="2400" b="1" u="sng" dirty="0" err="1" smtClean="0"/>
                        <a:t>Tác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dụng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của</a:t>
                      </a:r>
                      <a:r>
                        <a:rPr lang="en-US" sz="2400" b="1" u="sng" dirty="0" smtClean="0"/>
                        <a:t> dung </a:t>
                      </a:r>
                      <a:r>
                        <a:rPr lang="en-US" sz="2400" b="1" u="sng" dirty="0" err="1" smtClean="0"/>
                        <a:t>dịch</a:t>
                      </a:r>
                      <a:r>
                        <a:rPr lang="en-US" sz="2400" b="1" u="sng" dirty="0" smtClean="0"/>
                        <a:t> base </a:t>
                      </a:r>
                      <a:r>
                        <a:rPr lang="en-US" sz="2400" b="1" u="sng" dirty="0" err="1" smtClean="0"/>
                        <a:t>với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chất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chỉ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thị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màu</a:t>
                      </a:r>
                      <a:r>
                        <a:rPr lang="en-US" sz="2400" b="1" dirty="0" smtClean="0"/>
                        <a:t>: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87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vi-VN" sz="2700" dirty="0">
                <a:latin typeface="Times New Roman" pitchFamily="18" charset="0"/>
                <a:cs typeface="Times New Roman" pitchFamily="18" charset="0"/>
              </a:rPr>
              <a:t>(kiềm)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700" dirty="0">
                <a:latin typeface="Times New Roman" pitchFamily="18" charset="0"/>
                <a:cs typeface="Times New Roman" pitchFamily="18" charset="0"/>
              </a:rPr>
              <a:t>thành màu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vi-VN" sz="27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Phenolphtalein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700" dirty="0">
                <a:latin typeface="Times New Roman" pitchFamily="18" charset="0"/>
                <a:cs typeface="Times New Roman" pitchFamily="18" charset="0"/>
              </a:rPr>
              <a:t>thành màu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278242"/>
              </p:ext>
            </p:extLst>
          </p:nvPr>
        </p:nvGraphicFramePr>
        <p:xfrm>
          <a:off x="228600" y="762000"/>
          <a:ext cx="7543800" cy="457208"/>
        </p:xfrm>
        <a:graphic>
          <a:graphicData uri="http://schemas.openxmlformats.org/drawingml/2006/table">
            <a:tbl>
              <a:tblPr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1. </a:t>
                      </a:r>
                      <a:r>
                        <a:rPr lang="en-US" sz="2400" b="1" u="sng" dirty="0" err="1" smtClean="0"/>
                        <a:t>Tác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dụng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của</a:t>
                      </a:r>
                      <a:r>
                        <a:rPr lang="en-US" sz="2400" b="1" u="sng" dirty="0" smtClean="0"/>
                        <a:t> dung </a:t>
                      </a:r>
                      <a:r>
                        <a:rPr lang="en-US" sz="2400" b="1" u="sng" dirty="0" err="1" smtClean="0"/>
                        <a:t>dịch</a:t>
                      </a:r>
                      <a:r>
                        <a:rPr lang="en-US" sz="2400" b="1" u="sng" dirty="0" smtClean="0"/>
                        <a:t> base </a:t>
                      </a:r>
                      <a:r>
                        <a:rPr lang="en-US" sz="2400" b="1" u="sng" dirty="0" err="1" smtClean="0"/>
                        <a:t>với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chất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chỉ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thị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màu</a:t>
                      </a:r>
                      <a:r>
                        <a:rPr lang="en-US" sz="2400" b="1" dirty="0" smtClean="0"/>
                        <a:t>: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1524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66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2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2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2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2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2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2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12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12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12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220917"/>
              </p:ext>
            </p:extLst>
          </p:nvPr>
        </p:nvGraphicFramePr>
        <p:xfrm>
          <a:off x="381000" y="2743200"/>
          <a:ext cx="8763000" cy="1798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86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?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Có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những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base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sau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Cu(OH)</a:t>
                      </a:r>
                      <a:r>
                        <a:rPr lang="en-US" sz="2800" baseline="-25000" dirty="0" smtClean="0"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; 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</a:rPr>
                        <a:t>NaOH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 ; Ba(OH)</a:t>
                      </a:r>
                      <a:r>
                        <a:rPr lang="en-US" sz="2800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sz="28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Hãy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cho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biết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những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base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nào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đổi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màu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quỳ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tím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thành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</a:rPr>
                        <a:t>xanh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GB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eaLnBrk="1" hangingPunct="1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ext Box 28"/>
          <p:cNvSpPr txBox="1">
            <a:spLocks noChangeArrowheads="1"/>
          </p:cNvSpPr>
          <p:nvPr/>
        </p:nvSpPr>
        <p:spPr bwMode="auto">
          <a:xfrm>
            <a:off x="647700" y="4267200"/>
            <a:ext cx="7772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26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GB" sz="2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/>
            <a:r>
              <a:rPr lang="en-GB" sz="2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Ba(OH)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1371600" y="4495800"/>
            <a:ext cx="1752600" cy="5334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09600" y="1524000"/>
            <a:ext cx="2286000" cy="9906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graphicFrame>
        <p:nvGraphicFramePr>
          <p:cNvPr id="11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012138"/>
              </p:ext>
            </p:extLst>
          </p:nvPr>
        </p:nvGraphicFramePr>
        <p:xfrm>
          <a:off x="228600" y="762000"/>
          <a:ext cx="7543800" cy="457208"/>
        </p:xfrm>
        <a:graphic>
          <a:graphicData uri="http://schemas.openxmlformats.org/drawingml/2006/table">
            <a:tbl>
              <a:tblPr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1. </a:t>
                      </a:r>
                      <a:r>
                        <a:rPr lang="en-US" sz="2400" b="1" u="sng" dirty="0" err="1" smtClean="0"/>
                        <a:t>Tác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dụng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của</a:t>
                      </a:r>
                      <a:r>
                        <a:rPr lang="en-US" sz="2400" b="1" u="sng" dirty="0" smtClean="0"/>
                        <a:t> dung </a:t>
                      </a:r>
                      <a:r>
                        <a:rPr lang="en-US" sz="2400" b="1" u="sng" dirty="0" err="1" smtClean="0"/>
                        <a:t>dịch</a:t>
                      </a:r>
                      <a:r>
                        <a:rPr lang="en-US" sz="2400" b="1" u="sng" dirty="0" smtClean="0"/>
                        <a:t> base </a:t>
                      </a:r>
                      <a:r>
                        <a:rPr lang="en-US" sz="2400" b="1" u="sng" dirty="0" err="1" smtClean="0"/>
                        <a:t>với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chất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chỉ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thị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màu</a:t>
                      </a:r>
                      <a:r>
                        <a:rPr lang="en-US" sz="2400" b="1" dirty="0" smtClean="0"/>
                        <a:t>: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81000" y="1524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67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148237"/>
              </p:ext>
            </p:extLst>
          </p:nvPr>
        </p:nvGraphicFramePr>
        <p:xfrm>
          <a:off x="152400" y="1295400"/>
          <a:ext cx="89916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u="sng" dirty="0" smtClean="0">
                          <a:solidFill>
                            <a:schemeClr val="tx1"/>
                          </a:solidFill>
                        </a:rPr>
                        <a:t>? </a:t>
                      </a:r>
                      <a:r>
                        <a:rPr lang="en-US" sz="3200" b="1" u="sng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320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sng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320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sng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320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sng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320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Em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hãy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nêu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phương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pháp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nhận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biết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3 lọ hóa chất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đựng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các dung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dịch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mất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nhãn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sau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NaOH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</a:rPr>
                        <a:t>NaCl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, HCl</a:t>
                      </a:r>
                      <a:endParaRPr lang="en-GB" sz="2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29356"/>
              </p:ext>
            </p:extLst>
          </p:nvPr>
        </p:nvGraphicFramePr>
        <p:xfrm>
          <a:off x="685800" y="4073525"/>
          <a:ext cx="7848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5400">
                <a:tc>
                  <a:txBody>
                    <a:bodyPr/>
                    <a:lstStyle/>
                    <a:p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05200" y="2692400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775325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Quỳ tím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475288" y="5597525"/>
            <a:ext cx="544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304088" y="5743575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Đỏ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00400" y="5749925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Xanh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73100" y="4073525"/>
            <a:ext cx="1981200" cy="1284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0875" y="4913313"/>
            <a:ext cx="1600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Thuốc thử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230313" y="4149725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Mẫu thử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8600" y="2971800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124200" y="3540125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257800" y="3540125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134225" y="3505200"/>
            <a:ext cx="13239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Acid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210425" y="4367213"/>
            <a:ext cx="10477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HCl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105400" y="435610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NaCl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030538" y="4354513"/>
            <a:ext cx="14652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NaOH</a:t>
            </a:r>
          </a:p>
        </p:txBody>
      </p:sp>
      <p:pic>
        <p:nvPicPr>
          <p:cNvPr id="10281" name="Picture 11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135006"/>
              </p:ext>
            </p:extLst>
          </p:nvPr>
        </p:nvGraphicFramePr>
        <p:xfrm>
          <a:off x="228600" y="762000"/>
          <a:ext cx="7543800" cy="457208"/>
        </p:xfrm>
        <a:graphic>
          <a:graphicData uri="http://schemas.openxmlformats.org/drawingml/2006/table">
            <a:tbl>
              <a:tblPr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1. </a:t>
                      </a:r>
                      <a:r>
                        <a:rPr lang="en-US" sz="2400" b="1" u="sng" dirty="0" err="1" smtClean="0"/>
                        <a:t>Tác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dụng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của</a:t>
                      </a:r>
                      <a:r>
                        <a:rPr lang="en-US" sz="2400" b="1" u="sng" dirty="0" smtClean="0"/>
                        <a:t> dung </a:t>
                      </a:r>
                      <a:r>
                        <a:rPr lang="en-US" sz="2400" b="1" u="sng" dirty="0" err="1" smtClean="0"/>
                        <a:t>dịch</a:t>
                      </a:r>
                      <a:r>
                        <a:rPr lang="en-US" sz="2400" b="1" u="sng" dirty="0" smtClean="0"/>
                        <a:t> base </a:t>
                      </a:r>
                      <a:r>
                        <a:rPr lang="en-US" sz="2400" b="1" u="sng" dirty="0" err="1" smtClean="0"/>
                        <a:t>với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chất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chỉ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thị</a:t>
                      </a:r>
                      <a:r>
                        <a:rPr lang="en-US" sz="2400" b="1" u="sng" dirty="0" smtClean="0"/>
                        <a:t> </a:t>
                      </a:r>
                      <a:r>
                        <a:rPr lang="en-US" sz="2400" b="1" u="sng" dirty="0" err="1" smtClean="0"/>
                        <a:t>màu</a:t>
                      </a:r>
                      <a:r>
                        <a:rPr lang="en-US" sz="2400" b="1" dirty="0" smtClean="0"/>
                        <a:t>: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81000" y="152400"/>
            <a:ext cx="4140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73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812800"/>
            <a:ext cx="883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1.Tác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67" name="Text Box 11"/>
          <p:cNvSpPr txBox="1">
            <a:spLocks noChangeArrowheads="1"/>
          </p:cNvSpPr>
          <p:nvPr/>
        </p:nvSpPr>
        <p:spPr bwMode="auto">
          <a:xfrm>
            <a:off x="914400" y="542448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267200" y="2133600"/>
            <a:ext cx="3962400" cy="3581400"/>
          </a:xfrm>
          <a:prstGeom prst="wedgeEllipseCallout">
            <a:avLst>
              <a:gd name="adj1" fmla="val -77918"/>
              <a:gd name="adj2" fmla="val 54749"/>
            </a:avLst>
          </a:prstGeom>
          <a:solidFill>
            <a:srgbClr val="66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acidic oxide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base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chất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5876925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 muối và nước.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11113" y="1295400"/>
            <a:ext cx="85994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2.Tác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base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acidic oxide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8600" y="1752600"/>
            <a:ext cx="8915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dịch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base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(kiềm)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acidic oxide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46088" y="4495800"/>
            <a:ext cx="39624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Hoặc NaOH + CO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→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4343400" y="4489450"/>
            <a:ext cx="38100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NaHCO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34938" y="3856038"/>
            <a:ext cx="39624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+ CO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→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3429000" y="3879850"/>
            <a:ext cx="358775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 +      H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569913" y="3856038"/>
            <a:ext cx="315912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1278" name="Picture 11" descr="Book-0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33400" y="76200"/>
            <a:ext cx="479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base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3905" y="2819400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CO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CaCO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↓ +H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546547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4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5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7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7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11" grpId="0" build="allAtOnce"/>
      <p:bldP spid="12" grpId="0" build="allAtOnce" animBg="1"/>
      <p:bldP spid="12" grpId="1" build="allAtOnce" animBg="1"/>
      <p:bldP spid="12" grpId="2" build="allAtOnce" animBg="1"/>
      <p:bldP spid="13" grpId="0" build="allAtOnce" animBg="1"/>
      <p:bldP spid="13" grpId="1" build="allAtOnce" animBg="1"/>
      <p:bldP spid="13" grpId="2" build="allAtOnce" animBg="1"/>
      <p:bldP spid="17" grpId="0" build="allAtOnce" animBg="1"/>
      <p:bldP spid="17" grpId="1" build="allAtOnce" animBg="1"/>
      <p:bldP spid="17" grpId="2" build="allAtOnce" animBg="1"/>
      <p:bldP spid="18" grpId="0" build="allAtOnce" animBg="1"/>
      <p:bldP spid="18" grpId="1" build="allAtOnce" animBg="1"/>
      <p:bldP spid="18" grpId="2" build="allAtOnce" animBg="1"/>
      <p:bldP spid="19" grpId="0" build="allAtOnce" animBg="1"/>
      <p:bldP spid="19" grpId="1" build="allAtOnce" animBg="1"/>
      <p:bldP spid="19" grpId="2" build="allAtOnce" animBg="1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287</TotalTime>
  <Words>2286</Words>
  <Application>Microsoft Office PowerPoint</Application>
  <PresentationFormat>On-screen Show (4:3)</PresentationFormat>
  <Paragraphs>437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.VnArial</vt:lpstr>
      <vt:lpstr>.VnTime</vt:lpstr>
      <vt:lpstr>Arial</vt:lpstr>
      <vt:lpstr>Calibri</vt:lpstr>
      <vt:lpstr>Century Gothic</vt:lpstr>
      <vt:lpstr>Courier New</vt:lpstr>
      <vt:lpstr>Palatino Linotype</vt:lpstr>
      <vt:lpstr>Symbol</vt:lpstr>
      <vt:lpstr>Tahoma</vt:lpstr>
      <vt:lpstr>Times New Roman</vt:lpstr>
      <vt:lpstr>Wingdings</vt:lpstr>
      <vt:lpstr>Wingdings 3</vt:lpstr>
      <vt:lpstr>Executive</vt:lpstr>
      <vt:lpstr>PowerPoint Presentation</vt:lpstr>
      <vt:lpstr>BẢNG TÍNH TAN TRONG NƯỚC CỦA CÁC  ACID – BASE – MUỐI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Một số base quan trọng</vt:lpstr>
      <vt:lpstr>Bài 1: </vt:lpstr>
    </vt:vector>
  </TitlesOfParts>
  <Company>minhtuan6990@gmail.com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MINH TUAN</dc:creator>
  <cp:lastModifiedBy>Quyen</cp:lastModifiedBy>
  <cp:revision>25</cp:revision>
  <dcterms:created xsi:type="dcterms:W3CDTF">2021-02-19T10:48:56Z</dcterms:created>
  <dcterms:modified xsi:type="dcterms:W3CDTF">2021-08-31T08:07:52Z</dcterms:modified>
</cp:coreProperties>
</file>