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3" r:id="rId4"/>
    <p:sldId id="315" r:id="rId5"/>
    <p:sldId id="306" r:id="rId6"/>
    <p:sldId id="258" r:id="rId7"/>
    <p:sldId id="263" r:id="rId8"/>
    <p:sldId id="307" r:id="rId9"/>
    <p:sldId id="261" r:id="rId10"/>
    <p:sldId id="267" r:id="rId11"/>
    <p:sldId id="308" r:id="rId12"/>
    <p:sldId id="274" r:id="rId13"/>
    <p:sldId id="272" r:id="rId14"/>
    <p:sldId id="309" r:id="rId15"/>
    <p:sldId id="277" r:id="rId16"/>
    <p:sldId id="278" r:id="rId17"/>
    <p:sldId id="280" r:id="rId18"/>
    <p:sldId id="281" r:id="rId19"/>
    <p:sldId id="310" r:id="rId20"/>
    <p:sldId id="314" r:id="rId21"/>
    <p:sldId id="311" r:id="rId22"/>
    <p:sldId id="312" r:id="rId23"/>
    <p:sldId id="286" r:id="rId24"/>
    <p:sldId id="287" r:id="rId25"/>
    <p:sldId id="288" r:id="rId26"/>
    <p:sldId id="31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4C1663-A742-43D9-9FB7-7728405EF07E}">
          <p14:sldIdLst>
            <p14:sldId id="304"/>
            <p14:sldId id="305"/>
            <p14:sldId id="303"/>
            <p14:sldId id="315"/>
            <p14:sldId id="306"/>
            <p14:sldId id="258"/>
            <p14:sldId id="263"/>
            <p14:sldId id="307"/>
            <p14:sldId id="261"/>
            <p14:sldId id="267"/>
            <p14:sldId id="308"/>
            <p14:sldId id="274"/>
            <p14:sldId id="272"/>
            <p14:sldId id="309"/>
            <p14:sldId id="277"/>
            <p14:sldId id="278"/>
            <p14:sldId id="280"/>
            <p14:sldId id="281"/>
            <p14:sldId id="310"/>
            <p14:sldId id="314"/>
            <p14:sldId id="311"/>
            <p14:sldId id="312"/>
            <p14:sldId id="286"/>
            <p14:sldId id="287"/>
            <p14:sldId id="288"/>
            <p14:sldId id="313"/>
          </p14:sldIdLst>
        </p14:section>
        <p14:section name="Untitled Section" id="{5358DC07-4E4B-4B40-A0C7-88749A0ADE1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0-08-22T09:33:10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19794 7069</inkml:trace>
  <inkml:trace contextRef="#ctx0" brushRef="#br0" timeOffset="1510.9908">20836 7045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1560-4E9E-4384-B1E4-98C1D88B8FA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E51-95BC-42AE-84CF-F5E963FB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7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1560-4E9E-4384-B1E4-98C1D88B8FA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E51-95BC-42AE-84CF-F5E963FB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7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1560-4E9E-4384-B1E4-98C1D88B8FA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E51-95BC-42AE-84CF-F5E963FB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2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1560-4E9E-4384-B1E4-98C1D88B8FA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E51-95BC-42AE-84CF-F5E963FB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7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1560-4E9E-4384-B1E4-98C1D88B8FA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E51-95BC-42AE-84CF-F5E963FB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1560-4E9E-4384-B1E4-98C1D88B8FA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E51-95BC-42AE-84CF-F5E963FB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7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1560-4E9E-4384-B1E4-98C1D88B8FA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E51-95BC-42AE-84CF-F5E963FB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0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1560-4E9E-4384-B1E4-98C1D88B8FA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E51-95BC-42AE-84CF-F5E963FB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8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1560-4E9E-4384-B1E4-98C1D88B8FA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E51-95BC-42AE-84CF-F5E963FB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1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1560-4E9E-4384-B1E4-98C1D88B8FA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E51-95BC-42AE-84CF-F5E963FB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2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1560-4E9E-4384-B1E4-98C1D88B8FA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E51-95BC-42AE-84CF-F5E963FB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21560-4E9E-4384-B1E4-98C1D88B8FA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A1E51-95BC-42AE-84CF-F5E963FB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5.png"/><Relationship Id="rId2" Type="http://schemas.openxmlformats.org/officeDocument/2006/relationships/hyperlink" Target="https://4.bp.blogspot.com/-oTQPm4MYCt4/VAceeq7ZO3I/AAAAAAAADHY/ixZyqO86fmQ/s1600/Hinh+5-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2.bp.blogspot.com/-mA01qeUIBf0/VAcepkxCHeI/AAAAAAAADHg/VhVr6af7R98/s1600/Hinh+5-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36.jpeg"/><Relationship Id="rId7" Type="http://schemas.openxmlformats.org/officeDocument/2006/relationships/customXml" Target="../ink/ink1.xml"/><Relationship Id="rId2" Type="http://schemas.openxmlformats.org/officeDocument/2006/relationships/hyperlink" Target="https://3.bp.blogspot.com/-_dZ7cDmsP6k/VAceyvbG-BI/AAAAAAAADHo/fxCpntUFG8A/s1600/Hinh+5-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13" y="4560888"/>
            <a:ext cx="153035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Ảnh động Powerpoint CT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3275">
            <a:off x="1463675" y="684214"/>
            <a:ext cx="15763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71800" y="0"/>
            <a:ext cx="5943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HOA LƯ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KHOA HỌC TỰ NHIÊN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03450" y="2706688"/>
            <a:ext cx="79136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00B050"/>
                </a:solidFill>
                <a:latin typeface=".VnTime" pitchFamily="34" charset="0"/>
              </a:rPr>
              <a:t>DẠY HỌC ONLINE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00B050"/>
                </a:solidFill>
                <a:latin typeface=".VnTime" pitchFamily="34" charset="0"/>
              </a:rPr>
              <a:t> MÔN VẬT LÝ 9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2362201" y="5307014"/>
            <a:ext cx="63928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LỆ HẰNG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75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1524000" y="3977325"/>
            <a:ext cx="32766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1524000" y="4914900"/>
            <a:ext cx="32766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V="1">
            <a:off x="1524000" y="5562600"/>
            <a:ext cx="32766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1" name="WordArt 69"/>
          <p:cNvSpPr>
            <a:spLocks noChangeArrowheads="1" noChangeShapeType="1" noTextEdit="1"/>
          </p:cNvSpPr>
          <p:nvPr/>
        </p:nvSpPr>
        <p:spPr bwMode="auto">
          <a:xfrm>
            <a:off x="580534" y="406924"/>
            <a:ext cx="3810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latin typeface=".VnCooper"/>
              </a:rPr>
              <a:t>?</a:t>
            </a:r>
          </a:p>
        </p:txBody>
      </p:sp>
      <p:grpSp>
        <p:nvGrpSpPr>
          <p:cNvPr id="33862" name="Group 70"/>
          <p:cNvGrpSpPr>
            <a:grpSpLocks/>
          </p:cNvGrpSpPr>
          <p:nvPr/>
        </p:nvGrpSpPr>
        <p:grpSpPr bwMode="auto">
          <a:xfrm>
            <a:off x="3048000" y="314449"/>
            <a:ext cx="4495800" cy="2133600"/>
            <a:chOff x="1200" y="1056"/>
            <a:chExt cx="2832" cy="1344"/>
          </a:xfrm>
        </p:grpSpPr>
        <p:sp>
          <p:nvSpPr>
            <p:cNvPr id="33863" name="Freeform 71"/>
            <p:cNvSpPr>
              <a:spLocks/>
            </p:cNvSpPr>
            <p:nvPr/>
          </p:nvSpPr>
          <p:spPr bwMode="auto">
            <a:xfrm>
              <a:off x="1200" y="1392"/>
              <a:ext cx="1584" cy="864"/>
            </a:xfrm>
            <a:custGeom>
              <a:avLst/>
              <a:gdLst>
                <a:gd name="T0" fmla="*/ 1584 w 1584"/>
                <a:gd name="T1" fmla="*/ 0 h 864"/>
                <a:gd name="T2" fmla="*/ 0 w 1584"/>
                <a:gd name="T3" fmla="*/ 0 h 864"/>
                <a:gd name="T4" fmla="*/ 0 w 1584"/>
                <a:gd name="T5" fmla="*/ 864 h 864"/>
                <a:gd name="T6" fmla="*/ 480 w 1584"/>
                <a:gd name="T7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4" h="864">
                  <a:moveTo>
                    <a:pt x="1584" y="0"/>
                  </a:moveTo>
                  <a:lnTo>
                    <a:pt x="0" y="0"/>
                  </a:lnTo>
                  <a:lnTo>
                    <a:pt x="0" y="864"/>
                  </a:lnTo>
                  <a:lnTo>
                    <a:pt x="480" y="864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Freeform 72"/>
            <p:cNvSpPr>
              <a:spLocks/>
            </p:cNvSpPr>
            <p:nvPr/>
          </p:nvSpPr>
          <p:spPr bwMode="auto">
            <a:xfrm>
              <a:off x="1920" y="1392"/>
              <a:ext cx="2112" cy="864"/>
            </a:xfrm>
            <a:custGeom>
              <a:avLst/>
              <a:gdLst>
                <a:gd name="T0" fmla="*/ 1248 w 2112"/>
                <a:gd name="T1" fmla="*/ 0 h 864"/>
                <a:gd name="T2" fmla="*/ 2112 w 2112"/>
                <a:gd name="T3" fmla="*/ 0 h 864"/>
                <a:gd name="T4" fmla="*/ 2112 w 2112"/>
                <a:gd name="T5" fmla="*/ 864 h 864"/>
                <a:gd name="T6" fmla="*/ 0 w 2112"/>
                <a:gd name="T7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2" h="864">
                  <a:moveTo>
                    <a:pt x="1248" y="0"/>
                  </a:moveTo>
                  <a:lnTo>
                    <a:pt x="2112" y="0"/>
                  </a:lnTo>
                  <a:lnTo>
                    <a:pt x="2112" y="864"/>
                  </a:lnTo>
                  <a:lnTo>
                    <a:pt x="0" y="864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Line 73"/>
            <p:cNvSpPr>
              <a:spLocks noChangeShapeType="1"/>
            </p:cNvSpPr>
            <p:nvPr/>
          </p:nvSpPr>
          <p:spPr bwMode="auto">
            <a:xfrm flipV="1">
              <a:off x="1680" y="211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66" name="Group 74"/>
            <p:cNvGrpSpPr>
              <a:grpSpLocks/>
            </p:cNvGrpSpPr>
            <p:nvPr/>
          </p:nvGrpSpPr>
          <p:grpSpPr bwMode="auto">
            <a:xfrm>
              <a:off x="1584" y="1344"/>
              <a:ext cx="480" cy="96"/>
              <a:chOff x="1440" y="1344"/>
              <a:chExt cx="480" cy="96"/>
            </a:xfrm>
          </p:grpSpPr>
          <p:sp>
            <p:nvSpPr>
              <p:cNvPr id="33867" name="Rectangle 75"/>
              <p:cNvSpPr>
                <a:spLocks noChangeArrowheads="1"/>
              </p:cNvSpPr>
              <p:nvPr/>
            </p:nvSpPr>
            <p:spPr bwMode="auto">
              <a:xfrm>
                <a:off x="1440" y="1344"/>
                <a:ext cx="480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8" name="Line 76"/>
              <p:cNvSpPr>
                <a:spLocks noChangeShapeType="1"/>
              </p:cNvSpPr>
              <p:nvPr/>
            </p:nvSpPr>
            <p:spPr bwMode="auto">
              <a:xfrm>
                <a:off x="1440" y="1344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69" name="AutoShape 77"/>
            <p:cNvSpPr>
              <a:spLocks noChangeArrowheads="1"/>
            </p:cNvSpPr>
            <p:nvPr/>
          </p:nvSpPr>
          <p:spPr bwMode="auto">
            <a:xfrm>
              <a:off x="2400" y="2064"/>
              <a:ext cx="384" cy="336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0" name="AutoShape 78"/>
            <p:cNvSpPr>
              <a:spLocks noChangeArrowheads="1"/>
            </p:cNvSpPr>
            <p:nvPr/>
          </p:nvSpPr>
          <p:spPr bwMode="auto">
            <a:xfrm>
              <a:off x="3216" y="2064"/>
              <a:ext cx="384" cy="336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1" name="Text Box 79"/>
            <p:cNvSpPr txBox="1">
              <a:spLocks noChangeArrowheads="1"/>
            </p:cNvSpPr>
            <p:nvPr/>
          </p:nvSpPr>
          <p:spPr bwMode="auto">
            <a:xfrm>
              <a:off x="1392" y="1392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Cầu chì</a:t>
              </a:r>
            </a:p>
          </p:txBody>
        </p:sp>
        <p:sp>
          <p:nvSpPr>
            <p:cNvPr id="33872" name="Text Box 80"/>
            <p:cNvSpPr txBox="1">
              <a:spLocks noChangeArrowheads="1"/>
            </p:cNvSpPr>
            <p:nvPr/>
          </p:nvSpPr>
          <p:spPr bwMode="auto">
            <a:xfrm>
              <a:off x="1536" y="192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3873" name="Line 81"/>
            <p:cNvSpPr>
              <a:spLocks noChangeShapeType="1"/>
            </p:cNvSpPr>
            <p:nvPr/>
          </p:nvSpPr>
          <p:spPr bwMode="auto">
            <a:xfrm flipH="1">
              <a:off x="2736" y="134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Line 82"/>
            <p:cNvSpPr>
              <a:spLocks noChangeShapeType="1"/>
            </p:cNvSpPr>
            <p:nvPr/>
          </p:nvSpPr>
          <p:spPr bwMode="auto">
            <a:xfrm flipH="1">
              <a:off x="3120" y="134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Text Box 83"/>
            <p:cNvSpPr txBox="1">
              <a:spLocks noChangeArrowheads="1"/>
            </p:cNvSpPr>
            <p:nvPr/>
          </p:nvSpPr>
          <p:spPr bwMode="auto">
            <a:xfrm>
              <a:off x="2448" y="1728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Đ</a:t>
              </a:r>
              <a:r>
                <a:rPr lang="en-US" altLang="en-US" sz="2800" baseline="-25000">
                  <a:latin typeface="Times New Roman" panose="02020603050405020304" pitchFamily="18" charset="0"/>
                </a:rPr>
                <a:t>1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33876" name="Text Box 84"/>
            <p:cNvSpPr txBox="1">
              <a:spLocks noChangeArrowheads="1"/>
            </p:cNvSpPr>
            <p:nvPr/>
          </p:nvSpPr>
          <p:spPr bwMode="auto">
            <a:xfrm>
              <a:off x="3360" y="1776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Đ</a:t>
              </a:r>
              <a:r>
                <a:rPr lang="en-US" altLang="en-US" sz="2800" baseline="-25000">
                  <a:latin typeface="Times New Roman" panose="02020603050405020304" pitchFamily="18" charset="0"/>
                </a:rPr>
                <a:t>2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2592" y="1056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A     B</a:t>
              </a:r>
            </a:p>
          </p:txBody>
        </p:sp>
        <p:sp>
          <p:nvSpPr>
            <p:cNvPr id="33878" name="Text Box 86"/>
            <p:cNvSpPr txBox="1">
              <a:spLocks noChangeArrowheads="1"/>
            </p:cNvSpPr>
            <p:nvPr/>
          </p:nvSpPr>
          <p:spPr bwMode="auto">
            <a:xfrm>
              <a:off x="2640" y="1344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3879" name="Text Box 87"/>
            <p:cNvSpPr txBox="1">
              <a:spLocks noChangeArrowheads="1"/>
            </p:cNvSpPr>
            <p:nvPr/>
          </p:nvSpPr>
          <p:spPr bwMode="auto">
            <a:xfrm>
              <a:off x="3072" y="1200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_</a:t>
              </a:r>
            </a:p>
          </p:txBody>
        </p:sp>
      </p:grpSp>
      <p:sp>
        <p:nvSpPr>
          <p:cNvPr id="33880" name="Text Box 88"/>
          <p:cNvSpPr txBox="1">
            <a:spLocks noChangeArrowheads="1"/>
          </p:cNvSpPr>
          <p:nvPr/>
        </p:nvSpPr>
        <p:spPr bwMode="auto">
          <a:xfrm>
            <a:off x="1135340" y="2695252"/>
            <a:ext cx="102993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tắc</a:t>
            </a:r>
            <a:r>
              <a:rPr lang="en-US" altLang="en-US" sz="3200" dirty="0">
                <a:latin typeface="Times New Roman" panose="02020603050405020304" pitchFamily="18" charset="0"/>
              </a:rPr>
              <a:t> K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đèn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</a:rPr>
              <a:t>?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Vì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sao</a:t>
            </a:r>
            <a:r>
              <a:rPr lang="en-US" altLang="en-US" sz="32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3881" name="Text Box 89"/>
          <p:cNvSpPr txBox="1">
            <a:spLocks noChangeArrowheads="1"/>
          </p:cNvSpPr>
          <p:nvPr/>
        </p:nvSpPr>
        <p:spPr bwMode="auto">
          <a:xfrm>
            <a:off x="1233733" y="3368211"/>
            <a:ext cx="97245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tắc</a:t>
            </a:r>
            <a:r>
              <a:rPr lang="en-US" altLang="en-US" sz="3200" dirty="0">
                <a:latin typeface="Times New Roman" panose="02020603050405020304" pitchFamily="18" charset="0"/>
              </a:rPr>
              <a:t> K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đóng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cầu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chì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đứt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đèn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</a:rPr>
              <a:t>?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Vì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sao</a:t>
            </a:r>
            <a:r>
              <a:rPr lang="en-US" altLang="en-US" sz="32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3882" name="Text Box 90"/>
          <p:cNvSpPr txBox="1">
            <a:spLocks noChangeArrowheads="1"/>
          </p:cNvSpPr>
          <p:nvPr/>
        </p:nvSpPr>
        <p:spPr bwMode="auto">
          <a:xfrm>
            <a:off x="1233733" y="4465405"/>
            <a:ext cx="1049831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tắc</a:t>
            </a:r>
            <a:r>
              <a:rPr lang="en-US" altLang="en-US" sz="3200" dirty="0">
                <a:latin typeface="Times New Roman" panose="02020603050405020304" pitchFamily="18" charset="0"/>
              </a:rPr>
              <a:t> K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đóng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dây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tóc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đèn</a:t>
            </a:r>
            <a:r>
              <a:rPr lang="en-US" altLang="en-US" sz="3200" dirty="0">
                <a:latin typeface="Times New Roman" panose="02020603050405020304" pitchFamily="18" charset="0"/>
              </a:rPr>
              <a:t> Đ</a:t>
            </a:r>
            <a:r>
              <a:rPr lang="en-US" altLang="en-US" sz="3200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đứt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đèn</a:t>
            </a:r>
            <a:r>
              <a:rPr lang="en-US" altLang="en-US" sz="3200" dirty="0">
                <a:latin typeface="Times New Roman" panose="02020603050405020304" pitchFamily="18" charset="0"/>
              </a:rPr>
              <a:t> Đ</a:t>
            </a:r>
            <a:r>
              <a:rPr lang="en-US" altLang="en-US" sz="32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</a:rPr>
              <a:t>?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Vì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sao</a:t>
            </a:r>
            <a:r>
              <a:rPr lang="en-US" altLang="en-US" sz="3200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584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3000"/>
                                        <p:tgtEl>
                                          <p:spTgt spid="3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3000"/>
                                        <p:tgtEl>
                                          <p:spTgt spid="3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3000"/>
                                        <p:tgtEl>
                                          <p:spTgt spid="3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 animBg="1"/>
      <p:bldP spid="33861" grpId="0"/>
      <p:bldP spid="33880" grpId="0"/>
      <p:bldP spid="33881" grpId="0"/>
      <p:bldP spid="338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3" y="64980"/>
            <a:ext cx="8757714" cy="679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352800"/>
            <a:ext cx="3505200" cy="3276600"/>
          </a:xfrm>
        </p:spPr>
      </p:pic>
      <p:sp>
        <p:nvSpPr>
          <p:cNvPr id="6" name="Cloud Callout 5"/>
          <p:cNvSpPr/>
          <p:nvPr/>
        </p:nvSpPr>
        <p:spPr>
          <a:xfrm>
            <a:off x="1554143" y="1195462"/>
            <a:ext cx="6477000" cy="3200400"/>
          </a:xfrm>
          <a:prstGeom prst="cloudCallout">
            <a:avLst>
              <a:gd name="adj1" fmla="val 42999"/>
              <a:gd name="adj2" fmla="val 61225"/>
            </a:avLst>
          </a:prstGeom>
          <a:solidFill>
            <a:srgbClr val="0099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đoạn mạch song song, điện trở tương đương của đoạn mạch có bằng tổng các điện trở thành phần không?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07529" y="0"/>
            <a:ext cx="6554917" cy="637037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cap="all" smtClean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ĐOẠN MẠCH </a:t>
            </a:r>
            <a:endParaRPr lang="en-US" sz="3600" b="1" cap="all" dirty="0">
              <a:ln w="0">
                <a:solidFill>
                  <a:srgbClr val="006600"/>
                </a:solidFill>
              </a:ln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8391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34" y="536554"/>
            <a:ext cx="96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II.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507529" y="0"/>
            <a:ext cx="6554917" cy="637037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cap="all" smtClean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ĐOẠN MẠCH </a:t>
            </a:r>
            <a:endParaRPr lang="en-US" sz="3600" b="1" cap="all" dirty="0">
              <a:ln w="0">
                <a:solidFill>
                  <a:srgbClr val="006600"/>
                </a:solidFill>
              </a:ln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9840" y="1196219"/>
            <a:ext cx="110979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ường độ dòng điện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3092" y="1732773"/>
            <a:ext cx="10604679" cy="5582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( </a:t>
            </a:r>
            <a:r>
              <a:rPr lang="en-US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song)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911476" y="2502877"/>
            <a:ext cx="5064125" cy="2605088"/>
            <a:chOff x="1488" y="1104"/>
            <a:chExt cx="3190" cy="1728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488" y="1104"/>
              <a:ext cx="2880" cy="1728"/>
              <a:chOff x="384" y="672"/>
              <a:chExt cx="4752" cy="3120"/>
            </a:xfrm>
          </p:grpSpPr>
          <p:pic>
            <p:nvPicPr>
              <p:cNvPr id="12" name="Picture 2" descr="Pindai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64" t="31644" r="26569" b="46941"/>
              <a:stretch>
                <a:fillRect/>
              </a:stretch>
            </p:blipFill>
            <p:spPr bwMode="auto">
              <a:xfrm>
                <a:off x="528" y="672"/>
                <a:ext cx="115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" descr="Pindai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64" t="31644" r="26569" b="46941"/>
              <a:stretch>
                <a:fillRect/>
              </a:stretch>
            </p:blipFill>
            <p:spPr bwMode="auto">
              <a:xfrm>
                <a:off x="1632" y="672"/>
                <a:ext cx="115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5" descr="bongdendeghep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7" t="12500" r="21014" b="41072"/>
              <a:stretch>
                <a:fillRect/>
              </a:stretch>
            </p:blipFill>
            <p:spPr bwMode="auto">
              <a:xfrm>
                <a:off x="1755" y="2544"/>
                <a:ext cx="206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5136" y="1008"/>
                <a:ext cx="0" cy="1776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 flipH="1">
                <a:off x="4080" y="2784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 flipH="1">
                <a:off x="384" y="2832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 flipV="1">
                <a:off x="384" y="1104"/>
                <a:ext cx="0" cy="1728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" name="Picture 13" descr="bongdendeghep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7" t="12500" r="21014" b="41072"/>
              <a:stretch>
                <a:fillRect/>
              </a:stretch>
            </p:blipFill>
            <p:spPr bwMode="auto">
              <a:xfrm>
                <a:off x="1728" y="1344"/>
                <a:ext cx="206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 flipH="1">
                <a:off x="1392" y="220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>
                <a:off x="1392" y="2208"/>
                <a:ext cx="0" cy="1344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1392" y="3552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>
                <a:off x="4080" y="2208"/>
                <a:ext cx="0" cy="1296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 flipH="1">
                <a:off x="3600" y="3504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7" name="Picture 11" descr="congtacdo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18" t="43306" r="13289" b="38284"/>
              <a:stretch>
                <a:fillRect/>
              </a:stretch>
            </p:blipFill>
            <p:spPr bwMode="auto">
              <a:xfrm>
                <a:off x="3036" y="860"/>
                <a:ext cx="1632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Line 6"/>
              <p:cNvSpPr>
                <a:spLocks noChangeShapeType="1"/>
              </p:cNvSpPr>
              <p:nvPr/>
            </p:nvSpPr>
            <p:spPr bwMode="auto">
              <a:xfrm>
                <a:off x="2710" y="1017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>
                <a:off x="4464" y="1008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 rot="-16200000">
                <a:off x="4848" y="1968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auto">
              <a:xfrm rot="-10800000">
                <a:off x="3792" y="3504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 rot="-10800000">
                <a:off x="3744" y="2208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3503" y="1688"/>
              <a:ext cx="28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3495" y="2400"/>
              <a:ext cx="28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4390" y="1676"/>
              <a:ext cx="288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6503377" y="2925806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sz="2800" b="1" baseline="-25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6655777" y="4251368"/>
            <a:ext cx="2743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= U</a:t>
            </a:r>
            <a:r>
              <a:rPr lang="en-US" altLang="en-US" sz="2600" b="1" baseline="-250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U</a:t>
            </a:r>
            <a:r>
              <a:rPr lang="en-US" altLang="en-US" sz="2600" b="1" baseline="-250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en-US" sz="2600" b="1" baseline="-250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2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34" y="536554"/>
            <a:ext cx="96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II.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507529" y="0"/>
            <a:ext cx="6554917" cy="637037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cap="all" smtClean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ĐOẠN MẠCH </a:t>
            </a:r>
            <a:endParaRPr lang="en-US" sz="3600" b="1" cap="all" dirty="0">
              <a:ln w="0">
                <a:solidFill>
                  <a:srgbClr val="006600"/>
                </a:solidFill>
              </a:ln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9840" y="1196219"/>
            <a:ext cx="110979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ường độ dòng điện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49933" y="2037802"/>
                <a:ext cx="8648281" cy="2860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dòng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mạch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dòng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nhánh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= I</a:t>
                </a:r>
                <a:r>
                  <a:rPr lang="en-US" sz="2800" b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I</a:t>
                </a:r>
                <a:r>
                  <a:rPr lang="en-US" sz="2800" b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mạch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mạch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nhánh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= U</a:t>
                </a:r>
                <a:r>
                  <a:rPr lang="en-US" sz="2800" b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U</a:t>
                </a:r>
                <a:r>
                  <a:rPr lang="en-US" sz="2800" b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R: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933" y="2037802"/>
                <a:ext cx="8648281" cy="2860270"/>
              </a:xfrm>
              <a:prstGeom prst="rect">
                <a:avLst/>
              </a:prstGeom>
              <a:blipFill rotWithShape="0">
                <a:blip r:embed="rId2"/>
                <a:stretch>
                  <a:fillRect l="-1480" t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40" y="2242195"/>
            <a:ext cx="25908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6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24388" y="-13327"/>
            <a:ext cx="1331912" cy="1069975"/>
            <a:chOff x="1776" y="976"/>
            <a:chExt cx="839" cy="67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776" y="1365"/>
              <a:ext cx="24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298" y="1365"/>
              <a:ext cx="29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312" y="1340"/>
              <a:ext cx="30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2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200" i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321" y="976"/>
              <a:ext cx="28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200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866" y="1334"/>
              <a:ext cx="1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3200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857" y="977"/>
              <a:ext cx="1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3200" i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090" y="1182"/>
              <a:ext cx="12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2" name="Text Box 80"/>
          <p:cNvSpPr txBox="1">
            <a:spLocks noChangeArrowheads="1"/>
          </p:cNvSpPr>
          <p:nvPr/>
        </p:nvSpPr>
        <p:spPr bwMode="auto">
          <a:xfrm>
            <a:off x="1604169" y="61119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46163" y="1409818"/>
            <a:ext cx="42672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82"/>
          <p:cNvSpPr>
            <a:spLocks noChangeArrowheads="1"/>
          </p:cNvSpPr>
          <p:nvPr/>
        </p:nvSpPr>
        <p:spPr bwMode="auto">
          <a:xfrm>
            <a:off x="5360413" y="1426436"/>
            <a:ext cx="1593574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.R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84"/>
          <p:cNvSpPr>
            <a:spLocks noChangeArrowheads="1"/>
          </p:cNvSpPr>
          <p:nvPr/>
        </p:nvSpPr>
        <p:spPr bwMode="auto">
          <a:xfrm>
            <a:off x="5475288" y="2094683"/>
            <a:ext cx="1905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.R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85"/>
          <p:cNvSpPr>
            <a:spLocks noChangeArrowheads="1"/>
          </p:cNvSpPr>
          <p:nvPr/>
        </p:nvSpPr>
        <p:spPr bwMode="auto">
          <a:xfrm>
            <a:off x="1456173" y="2876142"/>
            <a:ext cx="2334777" cy="3555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U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29186"/>
              </p:ext>
            </p:extLst>
          </p:nvPr>
        </p:nvGraphicFramePr>
        <p:xfrm>
          <a:off x="2827338" y="3842659"/>
          <a:ext cx="4591050" cy="135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3" imgW="1511280" imgH="444240" progId="Equation.DSMT4">
                  <p:embed/>
                </p:oleObj>
              </mc:Choice>
              <mc:Fallback>
                <p:oleObj name="Equation" r:id="rId3" imgW="1511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7338" y="3842659"/>
                        <a:ext cx="4591050" cy="1350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95557" y="2838489"/>
            <a:ext cx="481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85858" y="2813098"/>
            <a:ext cx="481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2"/>
          <a:stretch/>
        </p:blipFill>
        <p:spPr>
          <a:xfrm>
            <a:off x="9978013" y="4404797"/>
            <a:ext cx="2880528" cy="54878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7148" y="-147146"/>
            <a:ext cx="11921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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513105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43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850" y="500621"/>
            <a:ext cx="8572675" cy="578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u="sng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u="sng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000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3000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000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3000" u="sng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000" u="sng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u="sng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9"/>
          <p:cNvSpPr txBox="1">
            <a:spLocks noChangeArrowheads="1"/>
          </p:cNvSpPr>
          <p:nvPr/>
        </p:nvSpPr>
        <p:spPr bwMode="auto">
          <a:xfrm>
            <a:off x="489711" y="3634508"/>
            <a:ext cx="262241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 = I</a:t>
            </a:r>
            <a:r>
              <a:rPr lang="en-US" alt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alt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60"/>
          <p:cNvGrpSpPr>
            <a:grpSpLocks/>
          </p:cNvGrpSpPr>
          <p:nvPr/>
        </p:nvGrpSpPr>
        <p:grpSpPr bwMode="auto">
          <a:xfrm>
            <a:off x="2516998" y="3310122"/>
            <a:ext cx="6477000" cy="1274763"/>
            <a:chOff x="1440" y="3120"/>
            <a:chExt cx="4080" cy="803"/>
          </a:xfrm>
        </p:grpSpPr>
        <p:grpSp>
          <p:nvGrpSpPr>
            <p:cNvPr id="24" name="Group 61"/>
            <p:cNvGrpSpPr>
              <a:grpSpLocks/>
            </p:cNvGrpSpPr>
            <p:nvPr/>
          </p:nvGrpSpPr>
          <p:grpSpPr bwMode="auto">
            <a:xfrm>
              <a:off x="1440" y="3168"/>
              <a:ext cx="2277" cy="755"/>
              <a:chOff x="1584" y="2688"/>
              <a:chExt cx="2277" cy="755"/>
            </a:xfrm>
          </p:grpSpPr>
          <p:sp>
            <p:nvSpPr>
              <p:cNvPr id="41" name="Text Box 62"/>
              <p:cNvSpPr txBox="1">
                <a:spLocks noChangeArrowheads="1"/>
              </p:cNvSpPr>
              <p:nvPr/>
            </p:nvSpPr>
            <p:spPr bwMode="auto">
              <a:xfrm>
                <a:off x="1584" y="2832"/>
                <a:ext cx="960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</p:txBody>
          </p:sp>
          <p:grpSp>
            <p:nvGrpSpPr>
              <p:cNvPr id="42" name="Group 63"/>
              <p:cNvGrpSpPr>
                <a:grpSpLocks noChangeAspect="1"/>
              </p:cNvGrpSpPr>
              <p:nvPr/>
            </p:nvGrpSpPr>
            <p:grpSpPr bwMode="auto">
              <a:xfrm>
                <a:off x="2421" y="2688"/>
                <a:ext cx="1440" cy="755"/>
                <a:chOff x="2448" y="2688"/>
                <a:chExt cx="1440" cy="755"/>
              </a:xfrm>
            </p:grpSpPr>
            <p:sp>
              <p:nvSpPr>
                <p:cNvPr id="43" name="AutoShape 6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48" y="2688"/>
                  <a:ext cx="1440" cy="6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Line 65"/>
                <p:cNvSpPr>
                  <a:spLocks noChangeShapeType="1"/>
                </p:cNvSpPr>
                <p:nvPr/>
              </p:nvSpPr>
              <p:spPr bwMode="auto">
                <a:xfrm>
                  <a:off x="2492" y="2984"/>
                  <a:ext cx="2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Line 66"/>
                <p:cNvSpPr>
                  <a:spLocks noChangeShapeType="1"/>
                </p:cNvSpPr>
                <p:nvPr/>
              </p:nvSpPr>
              <p:spPr bwMode="auto">
                <a:xfrm>
                  <a:off x="2998" y="2984"/>
                  <a:ext cx="268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Line 67"/>
                <p:cNvSpPr>
                  <a:spLocks noChangeShapeType="1"/>
                </p:cNvSpPr>
                <p:nvPr/>
              </p:nvSpPr>
              <p:spPr bwMode="auto">
                <a:xfrm>
                  <a:off x="3515" y="2984"/>
                  <a:ext cx="228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68"/>
                <p:cNvSpPr>
                  <a:spLocks noChangeArrowheads="1"/>
                </p:cNvSpPr>
                <p:nvPr/>
              </p:nvSpPr>
              <p:spPr bwMode="auto">
                <a:xfrm>
                  <a:off x="3765" y="3107"/>
                  <a:ext cx="12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30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altLang="en-US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69"/>
                <p:cNvSpPr>
                  <a:spLocks noChangeArrowheads="1"/>
                </p:cNvSpPr>
                <p:nvPr/>
              </p:nvSpPr>
              <p:spPr bwMode="auto">
                <a:xfrm>
                  <a:off x="3162" y="3152"/>
                  <a:ext cx="12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30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altLang="en-US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70"/>
                <p:cNvSpPr>
                  <a:spLocks noChangeArrowheads="1"/>
                </p:cNvSpPr>
                <p:nvPr/>
              </p:nvSpPr>
              <p:spPr bwMode="auto">
                <a:xfrm>
                  <a:off x="3553" y="3015"/>
                  <a:ext cx="14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3000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71"/>
                <p:cNvSpPr>
                  <a:spLocks noChangeArrowheads="1"/>
                </p:cNvSpPr>
                <p:nvPr/>
              </p:nvSpPr>
              <p:spPr bwMode="auto">
                <a:xfrm>
                  <a:off x="3508" y="2702"/>
                  <a:ext cx="17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30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endParaRPr lang="en-US" altLang="en-US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72"/>
                <p:cNvSpPr>
                  <a:spLocks noChangeArrowheads="1"/>
                </p:cNvSpPr>
                <p:nvPr/>
              </p:nvSpPr>
              <p:spPr bwMode="auto">
                <a:xfrm>
                  <a:off x="3023" y="3015"/>
                  <a:ext cx="14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30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en-US" altLang="en-US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73"/>
                <p:cNvSpPr>
                  <a:spLocks noChangeArrowheads="1"/>
                </p:cNvSpPr>
                <p:nvPr/>
              </p:nvSpPr>
              <p:spPr bwMode="auto">
                <a:xfrm>
                  <a:off x="3011" y="2702"/>
                  <a:ext cx="17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30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endParaRPr lang="en-US" altLang="en-US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74"/>
                <p:cNvSpPr>
                  <a:spLocks noChangeArrowheads="1"/>
                </p:cNvSpPr>
                <p:nvPr/>
              </p:nvSpPr>
              <p:spPr bwMode="auto">
                <a:xfrm>
                  <a:off x="2530" y="3015"/>
                  <a:ext cx="27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3000" i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r>
                    <a:rPr lang="en-US" altLang="en-US" sz="3000" i="1" baseline="-250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tđ</a:t>
                  </a:r>
                  <a:endParaRPr lang="en-US" altLang="en-US" sz="3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75"/>
                <p:cNvSpPr>
                  <a:spLocks noChangeArrowheads="1"/>
                </p:cNvSpPr>
                <p:nvPr/>
              </p:nvSpPr>
              <p:spPr bwMode="auto">
                <a:xfrm>
                  <a:off x="2485" y="2702"/>
                  <a:ext cx="17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3000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endPara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76"/>
                <p:cNvSpPr>
                  <a:spLocks noChangeArrowheads="1"/>
                </p:cNvSpPr>
                <p:nvPr/>
              </p:nvSpPr>
              <p:spPr bwMode="auto">
                <a:xfrm>
                  <a:off x="3319" y="2817"/>
                  <a:ext cx="1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30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endParaRPr lang="en-US" altLang="en-US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angle 77"/>
                <p:cNvSpPr>
                  <a:spLocks noChangeArrowheads="1"/>
                </p:cNvSpPr>
                <p:nvPr/>
              </p:nvSpPr>
              <p:spPr bwMode="auto">
                <a:xfrm>
                  <a:off x="2789" y="2817"/>
                  <a:ext cx="1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30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en-US" altLang="en-US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5" name="Group 78"/>
            <p:cNvGrpSpPr>
              <a:grpSpLocks noChangeAspect="1"/>
            </p:cNvGrpSpPr>
            <p:nvPr/>
          </p:nvGrpSpPr>
          <p:grpSpPr bwMode="auto">
            <a:xfrm>
              <a:off x="4176" y="3120"/>
              <a:ext cx="1344" cy="737"/>
              <a:chOff x="2496" y="3360"/>
              <a:chExt cx="1344" cy="737"/>
            </a:xfrm>
          </p:grpSpPr>
          <p:sp>
            <p:nvSpPr>
              <p:cNvPr id="27" name="AutoShape 79"/>
              <p:cNvSpPr>
                <a:spLocks noChangeAspect="1" noChangeArrowheads="1" noTextEdit="1"/>
              </p:cNvSpPr>
              <p:nvPr/>
            </p:nvSpPr>
            <p:spPr bwMode="auto">
              <a:xfrm>
                <a:off x="2496" y="3360"/>
                <a:ext cx="1344" cy="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Line 80"/>
              <p:cNvSpPr>
                <a:spLocks noChangeShapeType="1"/>
              </p:cNvSpPr>
              <p:nvPr/>
            </p:nvSpPr>
            <p:spPr bwMode="auto">
              <a:xfrm>
                <a:off x="2538" y="3645"/>
                <a:ext cx="1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81"/>
              <p:cNvSpPr>
                <a:spLocks noChangeShapeType="1"/>
              </p:cNvSpPr>
              <p:nvPr/>
            </p:nvSpPr>
            <p:spPr bwMode="auto">
              <a:xfrm>
                <a:off x="3001" y="3645"/>
                <a:ext cx="25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Line 82"/>
              <p:cNvSpPr>
                <a:spLocks noChangeShapeType="1"/>
              </p:cNvSpPr>
              <p:nvPr/>
            </p:nvSpPr>
            <p:spPr bwMode="auto">
              <a:xfrm>
                <a:off x="3499" y="3645"/>
                <a:ext cx="2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83"/>
              <p:cNvSpPr>
                <a:spLocks noChangeArrowheads="1"/>
              </p:cNvSpPr>
              <p:nvPr/>
            </p:nvSpPr>
            <p:spPr bwMode="auto">
              <a:xfrm>
                <a:off x="3674" y="3806"/>
                <a:ext cx="12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84"/>
              <p:cNvSpPr>
                <a:spLocks noChangeArrowheads="1"/>
              </p:cNvSpPr>
              <p:nvPr/>
            </p:nvSpPr>
            <p:spPr bwMode="auto">
              <a:xfrm>
                <a:off x="3159" y="3806"/>
                <a:ext cx="12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85"/>
              <p:cNvSpPr>
                <a:spLocks noChangeArrowheads="1"/>
              </p:cNvSpPr>
              <p:nvPr/>
            </p:nvSpPr>
            <p:spPr bwMode="auto">
              <a:xfrm>
                <a:off x="3579" y="3374"/>
                <a:ext cx="12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86"/>
              <p:cNvSpPr>
                <a:spLocks noChangeArrowheads="1"/>
              </p:cNvSpPr>
              <p:nvPr/>
            </p:nvSpPr>
            <p:spPr bwMode="auto">
              <a:xfrm>
                <a:off x="3067" y="3374"/>
                <a:ext cx="12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87"/>
              <p:cNvSpPr>
                <a:spLocks noChangeArrowheads="1"/>
              </p:cNvSpPr>
              <p:nvPr/>
            </p:nvSpPr>
            <p:spPr bwMode="auto">
              <a:xfrm>
                <a:off x="2573" y="3374"/>
                <a:ext cx="12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88"/>
              <p:cNvSpPr>
                <a:spLocks noChangeArrowheads="1"/>
              </p:cNvSpPr>
              <p:nvPr/>
            </p:nvSpPr>
            <p:spPr bwMode="auto">
              <a:xfrm>
                <a:off x="3524" y="3675"/>
                <a:ext cx="1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89"/>
              <p:cNvSpPr>
                <a:spLocks noChangeArrowheads="1"/>
              </p:cNvSpPr>
              <p:nvPr/>
            </p:nvSpPr>
            <p:spPr bwMode="auto">
              <a:xfrm>
                <a:off x="3026" y="3675"/>
                <a:ext cx="1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90"/>
              <p:cNvSpPr>
                <a:spLocks noChangeArrowheads="1"/>
              </p:cNvSpPr>
              <p:nvPr/>
            </p:nvSpPr>
            <p:spPr bwMode="auto">
              <a:xfrm>
                <a:off x="2563" y="3675"/>
                <a:ext cx="27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3000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tđ</a:t>
                </a:r>
                <a:endParaRPr lang="en-US" altLang="en-US" sz="3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91"/>
              <p:cNvSpPr>
                <a:spLocks noChangeArrowheads="1"/>
              </p:cNvSpPr>
              <p:nvPr/>
            </p:nvSpPr>
            <p:spPr bwMode="auto">
              <a:xfrm>
                <a:off x="3310" y="3483"/>
                <a:ext cx="13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92"/>
              <p:cNvSpPr>
                <a:spLocks noChangeArrowheads="1"/>
              </p:cNvSpPr>
              <p:nvPr/>
            </p:nvSpPr>
            <p:spPr bwMode="auto">
              <a:xfrm>
                <a:off x="2801" y="3483"/>
                <a:ext cx="13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26" name="Object 93"/>
            <p:cNvGraphicFramePr>
              <a:graphicFrameLocks noChangeAspect="1"/>
            </p:cNvGraphicFramePr>
            <p:nvPr/>
          </p:nvGraphicFramePr>
          <p:xfrm>
            <a:off x="3828" y="3360"/>
            <a:ext cx="252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3" name="Equation" r:id="rId3" imgW="190440" imgH="152280" progId="Equation.3">
                    <p:embed/>
                  </p:oleObj>
                </mc:Choice>
                <mc:Fallback>
                  <p:oleObj name="Equation" r:id="rId3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8" y="3360"/>
                          <a:ext cx="252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Text Box 94"/>
          <p:cNvSpPr txBox="1">
            <a:spLocks noChangeArrowheads="1"/>
          </p:cNvSpPr>
          <p:nvPr/>
        </p:nvSpPr>
        <p:spPr bwMode="auto">
          <a:xfrm>
            <a:off x="2874168" y="2020351"/>
            <a:ext cx="33289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 = U</a:t>
            </a:r>
            <a:r>
              <a:rPr lang="en-US" alt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U</a:t>
            </a:r>
            <a:r>
              <a:rPr lang="en-US" alt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8" name="Group 95"/>
          <p:cNvGrpSpPr>
            <a:grpSpLocks/>
          </p:cNvGrpSpPr>
          <p:nvPr/>
        </p:nvGrpSpPr>
        <p:grpSpPr bwMode="auto">
          <a:xfrm>
            <a:off x="2470945" y="2395020"/>
            <a:ext cx="4495800" cy="1062038"/>
            <a:chOff x="2592" y="2160"/>
            <a:chExt cx="2832" cy="669"/>
          </a:xfrm>
        </p:grpSpPr>
        <p:grpSp>
          <p:nvGrpSpPr>
            <p:cNvPr id="59" name="Group 96"/>
            <p:cNvGrpSpPr>
              <a:grpSpLocks noChangeAspect="1"/>
            </p:cNvGrpSpPr>
            <p:nvPr/>
          </p:nvGrpSpPr>
          <p:grpSpPr bwMode="auto">
            <a:xfrm>
              <a:off x="4712" y="2160"/>
              <a:ext cx="712" cy="558"/>
              <a:chOff x="1104" y="2016"/>
              <a:chExt cx="712" cy="558"/>
            </a:xfrm>
          </p:grpSpPr>
          <p:sp>
            <p:nvSpPr>
              <p:cNvPr id="81" name="AutoShape 97"/>
              <p:cNvSpPr>
                <a:spLocks noChangeAspect="1" noChangeArrowheads="1" noTextEdit="1"/>
              </p:cNvSpPr>
              <p:nvPr/>
            </p:nvSpPr>
            <p:spPr bwMode="auto">
              <a:xfrm>
                <a:off x="1104" y="2016"/>
                <a:ext cx="712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Line 98"/>
              <p:cNvSpPr>
                <a:spLocks noChangeShapeType="1"/>
              </p:cNvSpPr>
              <p:nvPr/>
            </p:nvSpPr>
            <p:spPr bwMode="auto">
              <a:xfrm>
                <a:off x="1507" y="2257"/>
                <a:ext cx="268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Rectangle 99"/>
              <p:cNvSpPr>
                <a:spLocks noChangeArrowheads="1"/>
              </p:cNvSpPr>
              <p:nvPr/>
            </p:nvSpPr>
            <p:spPr bwMode="auto">
              <a:xfrm>
                <a:off x="1531" y="2283"/>
                <a:ext cx="27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3000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tđ</a:t>
                </a:r>
                <a:endParaRPr lang="en-US" altLang="en-US" sz="3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Rectangle 100"/>
              <p:cNvSpPr>
                <a:spLocks noChangeArrowheads="1"/>
              </p:cNvSpPr>
              <p:nvPr/>
            </p:nvSpPr>
            <p:spPr bwMode="auto">
              <a:xfrm>
                <a:off x="1529" y="2028"/>
                <a:ext cx="17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Rectangle 101"/>
              <p:cNvSpPr>
                <a:spLocks noChangeArrowheads="1"/>
              </p:cNvSpPr>
              <p:nvPr/>
            </p:nvSpPr>
            <p:spPr bwMode="auto">
              <a:xfrm>
                <a:off x="1149" y="2142"/>
                <a:ext cx="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Rectangle 102"/>
              <p:cNvSpPr>
                <a:spLocks noChangeArrowheads="1"/>
              </p:cNvSpPr>
              <p:nvPr/>
            </p:nvSpPr>
            <p:spPr bwMode="auto">
              <a:xfrm>
                <a:off x="1313" y="2121"/>
                <a:ext cx="13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0" name="Group 103"/>
            <p:cNvGrpSpPr>
              <a:grpSpLocks noChangeAspect="1"/>
            </p:cNvGrpSpPr>
            <p:nvPr/>
          </p:nvGrpSpPr>
          <p:grpSpPr bwMode="auto">
            <a:xfrm>
              <a:off x="2840" y="2160"/>
              <a:ext cx="854" cy="669"/>
              <a:chOff x="2256" y="1776"/>
              <a:chExt cx="854" cy="669"/>
            </a:xfrm>
          </p:grpSpPr>
          <p:sp>
            <p:nvSpPr>
              <p:cNvPr id="72" name="AutoShape 104"/>
              <p:cNvSpPr>
                <a:spLocks noChangeAspect="1" noChangeArrowheads="1" noTextEdit="1"/>
              </p:cNvSpPr>
              <p:nvPr/>
            </p:nvSpPr>
            <p:spPr bwMode="auto">
              <a:xfrm>
                <a:off x="2256" y="1776"/>
                <a:ext cx="854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Line 105"/>
              <p:cNvSpPr>
                <a:spLocks noChangeShapeType="1"/>
              </p:cNvSpPr>
              <p:nvPr/>
            </p:nvSpPr>
            <p:spPr bwMode="auto">
              <a:xfrm>
                <a:off x="2719" y="2017"/>
                <a:ext cx="25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Rectangle 106"/>
              <p:cNvSpPr>
                <a:spLocks noChangeArrowheads="1"/>
              </p:cNvSpPr>
              <p:nvPr/>
            </p:nvSpPr>
            <p:spPr bwMode="auto">
              <a:xfrm>
                <a:off x="3003" y="1902"/>
                <a:ext cx="6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107"/>
              <p:cNvSpPr>
                <a:spLocks noChangeArrowheads="1"/>
              </p:cNvSpPr>
              <p:nvPr/>
            </p:nvSpPr>
            <p:spPr bwMode="auto">
              <a:xfrm>
                <a:off x="2872" y="2154"/>
                <a:ext cx="12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108"/>
              <p:cNvSpPr>
                <a:spLocks noChangeArrowheads="1"/>
              </p:cNvSpPr>
              <p:nvPr/>
            </p:nvSpPr>
            <p:spPr bwMode="auto">
              <a:xfrm>
                <a:off x="2384" y="2013"/>
                <a:ext cx="12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Rectangle 109"/>
              <p:cNvSpPr>
                <a:spLocks noChangeArrowheads="1"/>
              </p:cNvSpPr>
              <p:nvPr/>
            </p:nvSpPr>
            <p:spPr bwMode="auto">
              <a:xfrm>
                <a:off x="2743" y="2043"/>
                <a:ext cx="1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Rectangle 110"/>
              <p:cNvSpPr>
                <a:spLocks noChangeArrowheads="1"/>
              </p:cNvSpPr>
              <p:nvPr/>
            </p:nvSpPr>
            <p:spPr bwMode="auto">
              <a:xfrm>
                <a:off x="2731" y="1788"/>
                <a:ext cx="17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 111"/>
              <p:cNvSpPr>
                <a:spLocks noChangeArrowheads="1"/>
              </p:cNvSpPr>
              <p:nvPr/>
            </p:nvSpPr>
            <p:spPr bwMode="auto">
              <a:xfrm>
                <a:off x="2300" y="1902"/>
                <a:ext cx="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 112"/>
              <p:cNvSpPr>
                <a:spLocks noChangeArrowheads="1"/>
              </p:cNvSpPr>
              <p:nvPr/>
            </p:nvSpPr>
            <p:spPr bwMode="auto">
              <a:xfrm>
                <a:off x="2525" y="1881"/>
                <a:ext cx="13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Group 113"/>
            <p:cNvGrpSpPr>
              <a:grpSpLocks noChangeAspect="1"/>
            </p:cNvGrpSpPr>
            <p:nvPr/>
          </p:nvGrpSpPr>
          <p:grpSpPr bwMode="auto">
            <a:xfrm>
              <a:off x="3752" y="2160"/>
              <a:ext cx="895" cy="669"/>
              <a:chOff x="3665" y="2016"/>
              <a:chExt cx="895" cy="669"/>
            </a:xfrm>
          </p:grpSpPr>
          <p:sp>
            <p:nvSpPr>
              <p:cNvPr id="63" name="AutoShape 114"/>
              <p:cNvSpPr>
                <a:spLocks noChangeAspect="1" noChangeArrowheads="1" noTextEdit="1"/>
              </p:cNvSpPr>
              <p:nvPr/>
            </p:nvSpPr>
            <p:spPr bwMode="auto">
              <a:xfrm>
                <a:off x="3665" y="2016"/>
                <a:ext cx="895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Line 115"/>
              <p:cNvSpPr>
                <a:spLocks noChangeShapeType="1"/>
              </p:cNvSpPr>
              <p:nvPr/>
            </p:nvSpPr>
            <p:spPr bwMode="auto">
              <a:xfrm>
                <a:off x="4155" y="2257"/>
                <a:ext cx="277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ectangle 116"/>
              <p:cNvSpPr>
                <a:spLocks noChangeArrowheads="1"/>
              </p:cNvSpPr>
              <p:nvPr/>
            </p:nvSpPr>
            <p:spPr bwMode="auto">
              <a:xfrm>
                <a:off x="4466" y="2142"/>
                <a:ext cx="6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117"/>
              <p:cNvSpPr>
                <a:spLocks noChangeArrowheads="1"/>
              </p:cNvSpPr>
              <p:nvPr/>
            </p:nvSpPr>
            <p:spPr bwMode="auto">
              <a:xfrm>
                <a:off x="4324" y="2394"/>
                <a:ext cx="12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Rectangle 118"/>
              <p:cNvSpPr>
                <a:spLocks noChangeArrowheads="1"/>
              </p:cNvSpPr>
              <p:nvPr/>
            </p:nvSpPr>
            <p:spPr bwMode="auto">
              <a:xfrm>
                <a:off x="3809" y="2253"/>
                <a:ext cx="12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Rectangle 119"/>
              <p:cNvSpPr>
                <a:spLocks noChangeArrowheads="1"/>
              </p:cNvSpPr>
              <p:nvPr/>
            </p:nvSpPr>
            <p:spPr bwMode="auto">
              <a:xfrm>
                <a:off x="4179" y="2283"/>
                <a:ext cx="1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ectangle 120"/>
              <p:cNvSpPr>
                <a:spLocks noChangeArrowheads="1"/>
              </p:cNvSpPr>
              <p:nvPr/>
            </p:nvSpPr>
            <p:spPr bwMode="auto">
              <a:xfrm>
                <a:off x="4181" y="2028"/>
                <a:ext cx="17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Rectangle 121"/>
              <p:cNvSpPr>
                <a:spLocks noChangeArrowheads="1"/>
              </p:cNvSpPr>
              <p:nvPr/>
            </p:nvSpPr>
            <p:spPr bwMode="auto">
              <a:xfrm>
                <a:off x="3709" y="2142"/>
                <a:ext cx="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Rectangle 122"/>
              <p:cNvSpPr>
                <a:spLocks noChangeArrowheads="1"/>
              </p:cNvSpPr>
              <p:nvPr/>
            </p:nvSpPr>
            <p:spPr bwMode="auto">
              <a:xfrm>
                <a:off x="3961" y="2121"/>
                <a:ext cx="13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62" name="Object 123"/>
            <p:cNvGraphicFramePr>
              <a:graphicFrameLocks noChangeAspect="1"/>
            </p:cNvGraphicFramePr>
            <p:nvPr/>
          </p:nvGraphicFramePr>
          <p:xfrm>
            <a:off x="2592" y="2317"/>
            <a:ext cx="252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Equation" r:id="rId5" imgW="190440" imgH="152280" progId="Equation.3">
                    <p:embed/>
                  </p:oleObj>
                </mc:Choice>
                <mc:Fallback>
                  <p:oleObj name="Equation" r:id="rId5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2317"/>
                          <a:ext cx="252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341570"/>
              </p:ext>
            </p:extLst>
          </p:nvPr>
        </p:nvGraphicFramePr>
        <p:xfrm>
          <a:off x="9829023" y="3298602"/>
          <a:ext cx="24003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6" imgW="965160" imgH="444240" progId="Equation.3">
                  <p:embed/>
                </p:oleObj>
              </mc:Choice>
              <mc:Fallback>
                <p:oleObj name="Equation" r:id="rId6" imgW="965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9023" y="3298602"/>
                        <a:ext cx="24003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232926" y="-86136"/>
            <a:ext cx="9656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II.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000" dirty="0" smtClean="0">
                <a:solidFill>
                  <a:srgbClr val="FF0000"/>
                </a:solidFill>
              </a:rPr>
              <a:t>: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0" name="AutoShape 39"/>
          <p:cNvSpPr>
            <a:spLocks noChangeAspect="1" noChangeArrowheads="1" noTextEdit="1"/>
          </p:cNvSpPr>
          <p:nvPr/>
        </p:nvSpPr>
        <p:spPr bwMode="auto">
          <a:xfrm>
            <a:off x="6592888" y="2117725"/>
            <a:ext cx="2209800" cy="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" name="Group 38"/>
          <p:cNvGrpSpPr>
            <a:grpSpLocks noChangeAspect="1"/>
          </p:cNvGrpSpPr>
          <p:nvPr/>
        </p:nvGrpSpPr>
        <p:grpSpPr bwMode="auto">
          <a:xfrm>
            <a:off x="6348432" y="1004985"/>
            <a:ext cx="2209800" cy="1196236"/>
            <a:chOff x="2496" y="3360"/>
            <a:chExt cx="1608" cy="870"/>
          </a:xfrm>
        </p:grpSpPr>
        <p:sp>
          <p:nvSpPr>
            <p:cNvPr id="97" name="AutoShape 39"/>
            <p:cNvSpPr>
              <a:spLocks noChangeAspect="1" noChangeArrowheads="1" noTextEdit="1"/>
            </p:cNvSpPr>
            <p:nvPr/>
          </p:nvSpPr>
          <p:spPr bwMode="auto">
            <a:xfrm>
              <a:off x="2496" y="3360"/>
              <a:ext cx="1608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Line 40"/>
            <p:cNvSpPr>
              <a:spLocks noChangeShapeType="1"/>
            </p:cNvSpPr>
            <p:nvPr/>
          </p:nvSpPr>
          <p:spPr bwMode="auto">
            <a:xfrm>
              <a:off x="2546" y="3701"/>
              <a:ext cx="234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Line 41"/>
            <p:cNvSpPr>
              <a:spLocks noChangeShapeType="1"/>
            </p:cNvSpPr>
            <p:nvPr/>
          </p:nvSpPr>
          <p:spPr bwMode="auto">
            <a:xfrm>
              <a:off x="3101" y="3701"/>
              <a:ext cx="30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Line 42"/>
            <p:cNvSpPr>
              <a:spLocks noChangeShapeType="1"/>
            </p:cNvSpPr>
            <p:nvPr/>
          </p:nvSpPr>
          <p:spPr bwMode="auto">
            <a:xfrm>
              <a:off x="3697" y="3701"/>
              <a:ext cx="341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43"/>
            <p:cNvSpPr>
              <a:spLocks noChangeArrowheads="1"/>
            </p:cNvSpPr>
            <p:nvPr/>
          </p:nvSpPr>
          <p:spPr bwMode="auto">
            <a:xfrm>
              <a:off x="3906" y="3893"/>
              <a:ext cx="1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44"/>
            <p:cNvSpPr>
              <a:spLocks noChangeArrowheads="1"/>
            </p:cNvSpPr>
            <p:nvPr/>
          </p:nvSpPr>
          <p:spPr bwMode="auto">
            <a:xfrm>
              <a:off x="3290" y="3894"/>
              <a:ext cx="1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45"/>
            <p:cNvSpPr>
              <a:spLocks noChangeArrowheads="1"/>
            </p:cNvSpPr>
            <p:nvPr/>
          </p:nvSpPr>
          <p:spPr bwMode="auto">
            <a:xfrm>
              <a:off x="3792" y="3375"/>
              <a:ext cx="1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46"/>
            <p:cNvSpPr>
              <a:spLocks noChangeArrowheads="1"/>
            </p:cNvSpPr>
            <p:nvPr/>
          </p:nvSpPr>
          <p:spPr bwMode="auto">
            <a:xfrm>
              <a:off x="3179" y="3375"/>
              <a:ext cx="1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47"/>
            <p:cNvSpPr>
              <a:spLocks noChangeArrowheads="1"/>
            </p:cNvSpPr>
            <p:nvPr/>
          </p:nvSpPr>
          <p:spPr bwMode="auto">
            <a:xfrm>
              <a:off x="2587" y="3375"/>
              <a:ext cx="1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48"/>
            <p:cNvSpPr>
              <a:spLocks noChangeArrowheads="1"/>
            </p:cNvSpPr>
            <p:nvPr/>
          </p:nvSpPr>
          <p:spPr bwMode="auto">
            <a:xfrm>
              <a:off x="3726" y="3736"/>
              <a:ext cx="1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0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49"/>
            <p:cNvSpPr>
              <a:spLocks noChangeArrowheads="1"/>
            </p:cNvSpPr>
            <p:nvPr/>
          </p:nvSpPr>
          <p:spPr bwMode="auto">
            <a:xfrm>
              <a:off x="3130" y="3736"/>
              <a:ext cx="20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0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50"/>
            <p:cNvSpPr>
              <a:spLocks noChangeArrowheads="1"/>
            </p:cNvSpPr>
            <p:nvPr/>
          </p:nvSpPr>
          <p:spPr bwMode="auto">
            <a:xfrm>
              <a:off x="2576" y="3737"/>
              <a:ext cx="3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0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000" i="1" baseline="-2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sz="3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endParaRPr lang="en-US" altLang="en-US" sz="3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51"/>
            <p:cNvSpPr>
              <a:spLocks noChangeArrowheads="1"/>
            </p:cNvSpPr>
            <p:nvPr/>
          </p:nvSpPr>
          <p:spPr bwMode="auto">
            <a:xfrm>
              <a:off x="3470" y="3508"/>
              <a:ext cx="15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52"/>
            <p:cNvSpPr>
              <a:spLocks noChangeArrowheads="1"/>
            </p:cNvSpPr>
            <p:nvPr/>
          </p:nvSpPr>
          <p:spPr bwMode="auto">
            <a:xfrm>
              <a:off x="2861" y="3508"/>
              <a:ext cx="15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Text Box 80"/>
          <p:cNvSpPr txBox="1">
            <a:spLocks noChangeArrowheads="1"/>
          </p:cNvSpPr>
          <p:nvPr/>
        </p:nvSpPr>
        <p:spPr bwMode="auto">
          <a:xfrm>
            <a:off x="608404" y="2000473"/>
            <a:ext cx="238502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34332" y="1884084"/>
            <a:ext cx="9567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</a:t>
            </a:r>
            <a:endParaRPr lang="en-US" sz="3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9011461" y="3513342"/>
            <a:ext cx="1330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516284" y="4831213"/>
            <a:ext cx="9583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11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57" grpId="0"/>
      <p:bldP spid="89" grpId="0"/>
      <p:bldP spid="90" grpId="0"/>
      <p:bldP spid="111" grpId="0"/>
      <p:bldP spid="112" grpId="0"/>
      <p:bldP spid="113" grpId="0"/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21805" y="730911"/>
            <a:ext cx="101706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alt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alt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538716"/>
              </p:ext>
            </p:extLst>
          </p:nvPr>
        </p:nvGraphicFramePr>
        <p:xfrm>
          <a:off x="4143496" y="1371480"/>
          <a:ext cx="24003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3" imgW="965160" imgH="444240" progId="Equation.3">
                  <p:embed/>
                </p:oleObj>
              </mc:Choice>
              <mc:Fallback>
                <p:oleObj name="Equation" r:id="rId3" imgW="965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496" y="1371480"/>
                        <a:ext cx="24003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21805" y="3930399"/>
            <a:ext cx="108204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7909"/>
              </p:ext>
            </p:extLst>
          </p:nvPr>
        </p:nvGraphicFramePr>
        <p:xfrm>
          <a:off x="5006714" y="4642045"/>
          <a:ext cx="142081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5" imgW="571320" imgH="393480" progId="Equation.3">
                  <p:embed/>
                </p:oleObj>
              </mc:Choice>
              <mc:Fallback>
                <p:oleObj name="Equation" r:id="rId5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714" y="4642045"/>
                        <a:ext cx="1420812" cy="1009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0628" y="0"/>
            <a:ext cx="8572675" cy="578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815502" y="2397828"/>
            <a:ext cx="83824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kumimoji="0" lang="en-US" altLang="en-US" sz="32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kumimoji="0" lang="en-US" altLang="en-US" sz="32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kumimoji="0" lang="en-US" altLang="en-US" sz="32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294867"/>
              </p:ext>
            </p:extLst>
          </p:nvPr>
        </p:nvGraphicFramePr>
        <p:xfrm>
          <a:off x="4416965" y="3081501"/>
          <a:ext cx="3305907" cy="84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7" imgW="1485900" imgH="431800" progId="Equation.3">
                  <p:embed/>
                </p:oleObj>
              </mc:Choice>
              <mc:Fallback>
                <p:oleObj name="Equation" r:id="rId7" imgW="1485900" imgH="4318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965" y="3081501"/>
                        <a:ext cx="3305907" cy="848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8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91" y="95551"/>
            <a:ext cx="8169310" cy="670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728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0665505"/>
                  </p:ext>
                </p:extLst>
              </p:nvPr>
            </p:nvGraphicFramePr>
            <p:xfrm>
              <a:off x="251209" y="646331"/>
              <a:ext cx="11384782" cy="608259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31053"/>
                    <a:gridCol w="4025097"/>
                    <a:gridCol w="3828632"/>
                  </a:tblGrid>
                  <a:tr h="81052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 </a:t>
                          </a:r>
                          <a:endParaRPr lang="en-US" sz="2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R</a:t>
                          </a:r>
                          <a:r>
                            <a:rPr lang="en-US" sz="2600" baseline="-25000">
                              <a:effectLst/>
                            </a:rPr>
                            <a:t>1</a:t>
                          </a:r>
                          <a:r>
                            <a:rPr lang="en-US" sz="2600">
                              <a:effectLst/>
                            </a:rPr>
                            <a:t> mắc nối tiếp R</a:t>
                          </a:r>
                          <a:r>
                            <a:rPr lang="en-US" sz="2600" baseline="-25000">
                              <a:effectLst/>
                            </a:rPr>
                            <a:t>2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R</a:t>
                          </a:r>
                          <a:r>
                            <a:rPr lang="en-US" sz="2600" baseline="-25000">
                              <a:effectLst/>
                            </a:rPr>
                            <a:t>1</a:t>
                          </a:r>
                          <a:r>
                            <a:rPr lang="en-US" sz="2600">
                              <a:effectLst/>
                            </a:rPr>
                            <a:t> mắc song song R</a:t>
                          </a:r>
                          <a:r>
                            <a:rPr lang="en-US" sz="2600" baseline="-25000">
                              <a:effectLst/>
                            </a:rPr>
                            <a:t>2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930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1. </a:t>
                          </a:r>
                          <a:r>
                            <a:rPr lang="en-US" sz="2600" dirty="0" err="1">
                              <a:effectLst/>
                            </a:rPr>
                            <a:t>Cường</a:t>
                          </a:r>
                          <a:r>
                            <a:rPr lang="en-US" sz="2600" dirty="0">
                              <a:effectLst/>
                            </a:rPr>
                            <a:t> </a:t>
                          </a:r>
                          <a:r>
                            <a:rPr lang="en-US" sz="2600" dirty="0" err="1">
                              <a:effectLst/>
                            </a:rPr>
                            <a:t>độ</a:t>
                          </a:r>
                          <a:r>
                            <a:rPr lang="en-US" sz="2600" dirty="0">
                              <a:effectLst/>
                            </a:rPr>
                            <a:t> </a:t>
                          </a:r>
                          <a:r>
                            <a:rPr lang="en-US" sz="2600" dirty="0" err="1">
                              <a:effectLst/>
                            </a:rPr>
                            <a:t>dòng</a:t>
                          </a:r>
                          <a:r>
                            <a:rPr lang="en-US" sz="2600" dirty="0">
                              <a:effectLst/>
                            </a:rPr>
                            <a:t> </a:t>
                          </a:r>
                          <a:r>
                            <a:rPr lang="en-US" sz="2600" dirty="0" err="1">
                              <a:effectLst/>
                            </a:rPr>
                            <a:t>điện</a:t>
                          </a:r>
                          <a:r>
                            <a:rPr lang="en-US" sz="2600" dirty="0">
                              <a:effectLst/>
                            </a:rPr>
                            <a:t> </a:t>
                          </a:r>
                          <a:endParaRPr lang="en-US" sz="2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I =  I</a:t>
                          </a:r>
                          <a:r>
                            <a:rPr lang="en-US" sz="2600" baseline="-25000" dirty="0">
                              <a:effectLst/>
                            </a:rPr>
                            <a:t>1 </a:t>
                          </a:r>
                          <a:r>
                            <a:rPr lang="en-US" sz="2600" dirty="0">
                              <a:effectLst/>
                            </a:rPr>
                            <a:t>= </a:t>
                          </a:r>
                          <a:r>
                            <a:rPr lang="en-US" sz="2600" dirty="0" smtClean="0">
                              <a:effectLst/>
                            </a:rPr>
                            <a:t>I</a:t>
                          </a:r>
                          <a:r>
                            <a:rPr lang="en-US" sz="2600" baseline="-25000" dirty="0" smtClean="0">
                              <a:effectLst/>
                            </a:rPr>
                            <a:t>2</a:t>
                          </a:r>
                          <a:r>
                            <a:rPr lang="en-US" sz="2600" dirty="0">
                              <a:effectLst/>
                            </a:rPr>
                            <a:t> </a:t>
                          </a:r>
                          <a:endParaRPr lang="en-US" sz="2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I = I</a:t>
                          </a:r>
                          <a:r>
                            <a:rPr lang="en-US" sz="2600" baseline="-25000" dirty="0">
                              <a:effectLst/>
                            </a:rPr>
                            <a:t>1 </a:t>
                          </a:r>
                          <a:r>
                            <a:rPr lang="en-US" sz="2600" dirty="0">
                              <a:effectLst/>
                            </a:rPr>
                            <a:t>+ I</a:t>
                          </a:r>
                          <a:r>
                            <a:rPr lang="en-US" sz="2600" baseline="-25000" dirty="0">
                              <a:effectLst/>
                            </a:rPr>
                            <a:t>2</a:t>
                          </a:r>
                          <a:endParaRPr lang="en-US" sz="2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07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2. Hiệu điện thế 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U = U</a:t>
                          </a:r>
                          <a:r>
                            <a:rPr lang="en-US" sz="2600" baseline="-25000">
                              <a:effectLst/>
                            </a:rPr>
                            <a:t>1 </a:t>
                          </a:r>
                          <a:r>
                            <a:rPr lang="en-US" sz="2600">
                              <a:effectLst/>
                            </a:rPr>
                            <a:t>+ U</a:t>
                          </a:r>
                          <a:r>
                            <a:rPr lang="en-US" sz="2600" baseline="-25000">
                              <a:effectLst/>
                            </a:rPr>
                            <a:t>2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U = U</a:t>
                          </a:r>
                          <a:r>
                            <a:rPr lang="en-US" sz="2600" baseline="-25000">
                              <a:effectLst/>
                            </a:rPr>
                            <a:t>1 </a:t>
                          </a:r>
                          <a:r>
                            <a:rPr lang="en-US" sz="2600">
                              <a:effectLst/>
                            </a:rPr>
                            <a:t>= U</a:t>
                          </a:r>
                          <a:r>
                            <a:rPr lang="en-US" sz="2600" baseline="-25000">
                              <a:effectLst/>
                            </a:rPr>
                            <a:t>2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523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3. Điện trở tương đương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286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R</a:t>
                          </a:r>
                          <a:r>
                            <a:rPr lang="en-US" sz="2600" baseline="-25000">
                              <a:effectLst/>
                            </a:rPr>
                            <a:t>tđ</a:t>
                          </a:r>
                          <a:r>
                            <a:rPr lang="en-US" sz="2600">
                              <a:effectLst/>
                            </a:rPr>
                            <a:t> = R</a:t>
                          </a:r>
                          <a:r>
                            <a:rPr lang="en-US" sz="2600" baseline="-25000">
                              <a:effectLst/>
                            </a:rPr>
                            <a:t>1 </a:t>
                          </a:r>
                          <a:r>
                            <a:rPr lang="en-US" sz="2600">
                              <a:effectLst/>
                            </a:rPr>
                            <a:t>+ R</a:t>
                          </a:r>
                          <a:r>
                            <a:rPr lang="en-US" sz="2600" baseline="-25000">
                              <a:effectLst/>
                            </a:rPr>
                            <a:t>2</a:t>
                          </a:r>
                          <a:endParaRPr lang="en-US" sz="26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 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6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6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6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 smtClean="0">
                              <a:effectLst/>
                            </a:rPr>
                            <a:t>Hay</a:t>
                          </a:r>
                          <a:r>
                            <a:rPr lang="en-US" sz="2600" dirty="0">
                              <a:effectLst/>
                            </a:rPr>
                            <a:t>: </a:t>
                          </a:r>
                          <a:r>
                            <a:rPr lang="en-US" sz="2600" dirty="0" err="1">
                              <a:effectLst/>
                            </a:rPr>
                            <a:t>R</a:t>
                          </a:r>
                          <a:r>
                            <a:rPr lang="en-US" sz="2600" baseline="-25000" dirty="0" err="1">
                              <a:effectLst/>
                            </a:rPr>
                            <a:t>t</a:t>
                          </a:r>
                          <a:r>
                            <a:rPr lang="en-US" sz="2600" baseline="-25000" dirty="0">
                              <a:effectLst/>
                            </a:rPr>
                            <a:t> đ </a:t>
                          </a:r>
                          <a:r>
                            <a:rPr lang="en-US" sz="2600" dirty="0">
                              <a:effectLst/>
                            </a:rPr>
                            <a:t>=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 </a:t>
                          </a:r>
                          <a:endParaRPr lang="en-US" sz="2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80143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4. Có n điện trở giống nhau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382270" algn="l"/>
                            </a:tabLst>
                          </a:pPr>
                          <a:r>
                            <a:rPr lang="en-US" sz="2600">
                              <a:effectLst/>
                            </a:rPr>
                            <a:t>R</a:t>
                          </a:r>
                          <a:r>
                            <a:rPr lang="en-US" sz="2600" baseline="-25000">
                              <a:effectLst/>
                            </a:rPr>
                            <a:t>tđ</a:t>
                          </a:r>
                          <a:r>
                            <a:rPr lang="en-US" sz="2600">
                              <a:effectLst/>
                            </a:rPr>
                            <a:t> = n . R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 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 err="1">
                              <a:effectLst/>
                            </a:rPr>
                            <a:t>R</a:t>
                          </a:r>
                          <a:r>
                            <a:rPr lang="en-US" sz="2600" baseline="-25000" dirty="0" err="1">
                              <a:effectLst/>
                            </a:rPr>
                            <a:t>tđ</a:t>
                          </a:r>
                          <a:r>
                            <a:rPr lang="en-US" sz="2600" baseline="-25000" dirty="0">
                              <a:effectLst/>
                            </a:rPr>
                            <a:t> </a:t>
                          </a:r>
                          <a:r>
                            <a:rPr lang="en-US" sz="2600" dirty="0">
                              <a:effectLst/>
                            </a:rPr>
                            <a:t>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num>
                                <m:den>
                                  <m:r>
                                    <a:rPr lang="en-US" sz="260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endParaRPr lang="en-US" sz="2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2164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5. </a:t>
                          </a:r>
                          <a:r>
                            <a:rPr lang="en-US" sz="2600" dirty="0" err="1">
                              <a:effectLst/>
                            </a:rPr>
                            <a:t>Mối</a:t>
                          </a:r>
                          <a:r>
                            <a:rPr lang="en-US" sz="2600" dirty="0">
                              <a:effectLst/>
                            </a:rPr>
                            <a:t> </a:t>
                          </a:r>
                          <a:r>
                            <a:rPr lang="en-US" sz="2600" dirty="0" err="1">
                              <a:effectLst/>
                            </a:rPr>
                            <a:t>liên</a:t>
                          </a:r>
                          <a:r>
                            <a:rPr lang="en-US" sz="2600" dirty="0">
                              <a:effectLst/>
                            </a:rPr>
                            <a:t> </a:t>
                          </a:r>
                          <a:r>
                            <a:rPr lang="en-US" sz="2600" dirty="0" err="1">
                              <a:effectLst/>
                            </a:rPr>
                            <a:t>hệ</a:t>
                          </a:r>
                          <a:endParaRPr lang="en-US" sz="2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𝑼</m:t>
                                        </m:r>
                                      </m:e>
                                      <m:sub>
                                        <m:r>
                                          <a:rPr lang="en-US" sz="2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𝑼</m:t>
                                        </m:r>
                                      </m:e>
                                      <m:sub>
                                        <m:r>
                                          <a:rPr lang="en-US" sz="2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en-US" sz="2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en-US" sz="2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 </a:t>
                          </a:r>
                          <a:endParaRPr lang="en-US" sz="2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38227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e>
                                      <m:sub>
                                        <m:r>
                                          <a:rPr lang="en-US" sz="2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e>
                                      <m:sub>
                                        <m:r>
                                          <a:rPr lang="en-US" sz="2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en-US" sz="2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en-US" sz="2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 </a:t>
                          </a:r>
                          <a:endParaRPr lang="en-US" sz="2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0665505"/>
                  </p:ext>
                </p:extLst>
              </p:nvPr>
            </p:nvGraphicFramePr>
            <p:xfrm>
              <a:off x="251209" y="646331"/>
              <a:ext cx="11384782" cy="599877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31053"/>
                    <a:gridCol w="4025097"/>
                    <a:gridCol w="3828632"/>
                  </a:tblGrid>
                  <a:tr h="81052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 </a:t>
                          </a:r>
                          <a:endParaRPr lang="en-US" sz="2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R</a:t>
                          </a:r>
                          <a:r>
                            <a:rPr lang="en-US" sz="2600" baseline="-25000">
                              <a:effectLst/>
                            </a:rPr>
                            <a:t>1</a:t>
                          </a:r>
                          <a:r>
                            <a:rPr lang="en-US" sz="2600">
                              <a:effectLst/>
                            </a:rPr>
                            <a:t> mắc nối tiếp R</a:t>
                          </a:r>
                          <a:r>
                            <a:rPr lang="en-US" sz="2600" baseline="-25000">
                              <a:effectLst/>
                            </a:rPr>
                            <a:t>2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R</a:t>
                          </a:r>
                          <a:r>
                            <a:rPr lang="en-US" sz="2600" baseline="-25000">
                              <a:effectLst/>
                            </a:rPr>
                            <a:t>1</a:t>
                          </a:r>
                          <a:r>
                            <a:rPr lang="en-US" sz="2600">
                              <a:effectLst/>
                            </a:rPr>
                            <a:t> mắc song song R</a:t>
                          </a:r>
                          <a:r>
                            <a:rPr lang="en-US" sz="2600" baseline="-25000">
                              <a:effectLst/>
                            </a:rPr>
                            <a:t>2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930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1. </a:t>
                          </a:r>
                          <a:r>
                            <a:rPr lang="en-US" sz="2600" dirty="0" err="1">
                              <a:effectLst/>
                            </a:rPr>
                            <a:t>Cường</a:t>
                          </a:r>
                          <a:r>
                            <a:rPr lang="en-US" sz="2600" dirty="0">
                              <a:effectLst/>
                            </a:rPr>
                            <a:t> </a:t>
                          </a:r>
                          <a:r>
                            <a:rPr lang="en-US" sz="2600" dirty="0" err="1">
                              <a:effectLst/>
                            </a:rPr>
                            <a:t>độ</a:t>
                          </a:r>
                          <a:r>
                            <a:rPr lang="en-US" sz="2600" dirty="0">
                              <a:effectLst/>
                            </a:rPr>
                            <a:t> </a:t>
                          </a:r>
                          <a:r>
                            <a:rPr lang="en-US" sz="2600" dirty="0" err="1">
                              <a:effectLst/>
                            </a:rPr>
                            <a:t>dòng</a:t>
                          </a:r>
                          <a:r>
                            <a:rPr lang="en-US" sz="2600" dirty="0">
                              <a:effectLst/>
                            </a:rPr>
                            <a:t> </a:t>
                          </a:r>
                          <a:r>
                            <a:rPr lang="en-US" sz="2600" dirty="0" err="1">
                              <a:effectLst/>
                            </a:rPr>
                            <a:t>điện</a:t>
                          </a:r>
                          <a:r>
                            <a:rPr lang="en-US" sz="2600" dirty="0">
                              <a:effectLst/>
                            </a:rPr>
                            <a:t> </a:t>
                          </a:r>
                          <a:endParaRPr lang="en-US" sz="2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I =  I</a:t>
                          </a:r>
                          <a:r>
                            <a:rPr lang="en-US" sz="2600" baseline="-25000" dirty="0">
                              <a:effectLst/>
                            </a:rPr>
                            <a:t>1 </a:t>
                          </a:r>
                          <a:r>
                            <a:rPr lang="en-US" sz="2600" dirty="0">
                              <a:effectLst/>
                            </a:rPr>
                            <a:t>= </a:t>
                          </a:r>
                          <a:r>
                            <a:rPr lang="en-US" sz="2600" dirty="0" smtClean="0">
                              <a:effectLst/>
                            </a:rPr>
                            <a:t>I</a:t>
                          </a:r>
                          <a:r>
                            <a:rPr lang="en-US" sz="2600" baseline="-25000" dirty="0" smtClean="0">
                              <a:effectLst/>
                            </a:rPr>
                            <a:t>2</a:t>
                          </a:r>
                          <a:r>
                            <a:rPr lang="en-US" sz="2600" dirty="0">
                              <a:effectLst/>
                            </a:rPr>
                            <a:t> </a:t>
                          </a:r>
                          <a:endParaRPr lang="en-US" sz="2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I = I</a:t>
                          </a:r>
                          <a:r>
                            <a:rPr lang="en-US" sz="2600" baseline="-25000" dirty="0">
                              <a:effectLst/>
                            </a:rPr>
                            <a:t>1 </a:t>
                          </a:r>
                          <a:r>
                            <a:rPr lang="en-US" sz="2600" dirty="0">
                              <a:effectLst/>
                            </a:rPr>
                            <a:t>+ I</a:t>
                          </a:r>
                          <a:r>
                            <a:rPr lang="en-US" sz="2600" baseline="-25000" dirty="0">
                              <a:effectLst/>
                            </a:rPr>
                            <a:t>2</a:t>
                          </a:r>
                          <a:endParaRPr lang="en-US" sz="2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303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2. Hiệu điện thế 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U = U</a:t>
                          </a:r>
                          <a:r>
                            <a:rPr lang="en-US" sz="2600" baseline="-25000">
                              <a:effectLst/>
                            </a:rPr>
                            <a:t>1 </a:t>
                          </a:r>
                          <a:r>
                            <a:rPr lang="en-US" sz="2600">
                              <a:effectLst/>
                            </a:rPr>
                            <a:t>+ U</a:t>
                          </a:r>
                          <a:r>
                            <a:rPr lang="en-US" sz="2600" baseline="-25000">
                              <a:effectLst/>
                            </a:rPr>
                            <a:t>2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U = U</a:t>
                          </a:r>
                          <a:r>
                            <a:rPr lang="en-US" sz="2600" baseline="-25000">
                              <a:effectLst/>
                            </a:rPr>
                            <a:t>1 </a:t>
                          </a:r>
                          <a:r>
                            <a:rPr lang="en-US" sz="2600">
                              <a:effectLst/>
                            </a:rPr>
                            <a:t>= U</a:t>
                          </a:r>
                          <a:r>
                            <a:rPr lang="en-US" sz="2600" baseline="-25000">
                              <a:effectLst/>
                            </a:rPr>
                            <a:t>2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989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3. Điện trở tương đương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286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R</a:t>
                          </a:r>
                          <a:r>
                            <a:rPr lang="en-US" sz="2600" baseline="-25000">
                              <a:effectLst/>
                            </a:rPr>
                            <a:t>tđ</a:t>
                          </a:r>
                          <a:r>
                            <a:rPr lang="en-US" sz="2600">
                              <a:effectLst/>
                            </a:rPr>
                            <a:t> = R</a:t>
                          </a:r>
                          <a:r>
                            <a:rPr lang="en-US" sz="2600" baseline="-25000">
                              <a:effectLst/>
                            </a:rPr>
                            <a:t>1 </a:t>
                          </a:r>
                          <a:r>
                            <a:rPr lang="en-US" sz="2600">
                              <a:effectLst/>
                            </a:rPr>
                            <a:t>+ R</a:t>
                          </a:r>
                          <a:r>
                            <a:rPr lang="en-US" sz="2600" baseline="-25000">
                              <a:effectLst/>
                            </a:rPr>
                            <a:t>2</a:t>
                          </a:r>
                          <a:endParaRPr lang="en-US" sz="26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 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6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6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6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 smtClean="0">
                              <a:effectLst/>
                            </a:rPr>
                            <a:t>Hay</a:t>
                          </a:r>
                          <a:r>
                            <a:rPr lang="en-US" sz="2600" dirty="0">
                              <a:effectLst/>
                            </a:rPr>
                            <a:t>: </a:t>
                          </a:r>
                          <a:r>
                            <a:rPr lang="en-US" sz="2600" dirty="0" err="1">
                              <a:effectLst/>
                            </a:rPr>
                            <a:t>R</a:t>
                          </a:r>
                          <a:r>
                            <a:rPr lang="en-US" sz="2600" baseline="-25000" dirty="0" err="1">
                              <a:effectLst/>
                            </a:rPr>
                            <a:t>t</a:t>
                          </a:r>
                          <a:r>
                            <a:rPr lang="en-US" sz="2600" baseline="-25000" dirty="0">
                              <a:effectLst/>
                            </a:rPr>
                            <a:t> đ </a:t>
                          </a:r>
                          <a:r>
                            <a:rPr lang="en-US" sz="2600" dirty="0">
                              <a:effectLst/>
                            </a:rPr>
                            <a:t>=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 </a:t>
                          </a:r>
                          <a:endParaRPr lang="en-US" sz="2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8270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4. Có n điện trở giống nhau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382270" algn="l"/>
                            </a:tabLst>
                          </a:pPr>
                          <a:r>
                            <a:rPr lang="en-US" sz="2600">
                              <a:effectLst/>
                            </a:rPr>
                            <a:t>R</a:t>
                          </a:r>
                          <a:r>
                            <a:rPr lang="en-US" sz="2600" baseline="-25000">
                              <a:effectLst/>
                            </a:rPr>
                            <a:t>tđ</a:t>
                          </a:r>
                          <a:r>
                            <a:rPr lang="en-US" sz="2600">
                              <a:effectLst/>
                            </a:rPr>
                            <a:t> = n . R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 </a:t>
                          </a:r>
                          <a:endParaRPr lang="en-US" sz="2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97611" t="-482353" r="-637" b="-154412"/>
                          </a:stretch>
                        </a:blipFill>
                      </a:tcPr>
                    </a:tc>
                  </a:tr>
                  <a:tr h="12661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5. </a:t>
                          </a:r>
                          <a:r>
                            <a:rPr lang="en-US" sz="2600" dirty="0" err="1">
                              <a:effectLst/>
                            </a:rPr>
                            <a:t>Mối</a:t>
                          </a:r>
                          <a:r>
                            <a:rPr lang="en-US" sz="2600" dirty="0">
                              <a:effectLst/>
                            </a:rPr>
                            <a:t> </a:t>
                          </a:r>
                          <a:r>
                            <a:rPr lang="en-US" sz="2600" dirty="0" err="1">
                              <a:effectLst/>
                            </a:rPr>
                            <a:t>liên</a:t>
                          </a:r>
                          <a:r>
                            <a:rPr lang="en-US" sz="2600" dirty="0">
                              <a:effectLst/>
                            </a:rPr>
                            <a:t> </a:t>
                          </a:r>
                          <a:r>
                            <a:rPr lang="en-US" sz="2600" dirty="0" err="1">
                              <a:effectLst/>
                            </a:rPr>
                            <a:t>hệ</a:t>
                          </a:r>
                          <a:endParaRPr lang="en-US" sz="2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87746" t="-380769" r="-95613" b="-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97611" t="-380769" r="-637" b="-9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800930"/>
              </p:ext>
            </p:extLst>
          </p:nvPr>
        </p:nvGraphicFramePr>
        <p:xfrm>
          <a:off x="8129116" y="2518158"/>
          <a:ext cx="1919235" cy="79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4" imgW="1040948" imgH="418918" progId="Equation.3">
                  <p:embed/>
                </p:oleObj>
              </mc:Choice>
              <mc:Fallback>
                <p:oleObj name="Equation" r:id="rId4" imgW="1040948" imgH="41891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9116" y="2518158"/>
                        <a:ext cx="1919235" cy="790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396" y="3567165"/>
            <a:ext cx="970794" cy="7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11315" y="61555"/>
            <a:ext cx="56572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TÓM TẮT CÔNG THỨC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97" y="234931"/>
            <a:ext cx="9009393" cy="6400290"/>
          </a:xfrm>
          <a:prstGeom prst="rect">
            <a:avLst/>
          </a:prstGeom>
        </p:spPr>
      </p:pic>
      <p:pic>
        <p:nvPicPr>
          <p:cNvPr id="5" name="Picture 5" descr="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3" y="476840"/>
            <a:ext cx="14462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7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66" y="1424355"/>
            <a:ext cx="8015634" cy="5073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176365" cy="1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29" y="961345"/>
            <a:ext cx="5976287" cy="4298124"/>
          </a:xfrm>
          <a:prstGeom prst="rect">
            <a:avLst/>
          </a:prstGeom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452902" y="0"/>
            <a:ext cx="2667000" cy="70008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smtClean="0"/>
              <a:t>VẬN DỤNG</a:t>
            </a:r>
            <a:endParaRPr lang="en-US" alt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855" y="853848"/>
            <a:ext cx="4836136" cy="300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006" y="107286"/>
            <a:ext cx="4833519" cy="6452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19" y="183852"/>
            <a:ext cx="5050868" cy="498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43578" y="0"/>
            <a:ext cx="11344589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45720" rIns="15870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5.1,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altLang="en-US" sz="2800" b="1" baseline="-30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= 15 Ω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 baseline="-30000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=10 Ω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12V.</a:t>
            </a:r>
            <a:endParaRPr lang="en-US" altLang="en-US" sz="2800" b="1" dirty="0">
              <a:solidFill>
                <a:srgbClr val="555555"/>
              </a:solidFill>
            </a:endParaRPr>
          </a:p>
          <a:p>
            <a:pPr algn="just" eaLnBrk="0" hangingPunct="0"/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/>
          </a:p>
          <a:p>
            <a:pPr algn="just" eaLnBrk="0" hangingPunct="0"/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s://4.bp.blogspot.com/-oTQPm4MYCt4/VAceeq7ZO3I/AAAAAAAADHY/ixZyqO86fmQ/s1600/Hinh%2B5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74104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8561" y="1815882"/>
            <a:ext cx="175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 b="1" baseline="-30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=15Ω;</a:t>
            </a:r>
          </a:p>
          <a:p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 b="1" baseline="-30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=10Ω</a:t>
            </a:r>
          </a:p>
          <a:p>
            <a:r>
              <a:rPr 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U=12V</a:t>
            </a:r>
          </a:p>
          <a:p>
            <a:r>
              <a:rPr 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tđ</a:t>
            </a:r>
            <a:r>
              <a:rPr 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Ω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b)I,I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,I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=?A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1752601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76600" y="2590801"/>
                <a:ext cx="4253472" cy="772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đ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590801"/>
                <a:ext cx="4253472" cy="772391"/>
              </a:xfrm>
              <a:prstGeom prst="rect">
                <a:avLst/>
              </a:prstGeom>
              <a:blipFill rotWithShape="0">
                <a:blip r:embed="rId4"/>
                <a:stretch>
                  <a:fillRect r="-1722" b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711328" y="3352801"/>
            <a:ext cx="3603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2164" y="3822527"/>
            <a:ext cx="6500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altLang="en-US" sz="2400" b="1" baseline="-25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altLang="en-US" sz="2400" b="1" baseline="-25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U=U</a:t>
            </a:r>
            <a:r>
              <a:rPr lang="en-US" alt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=U</a:t>
            </a:r>
            <a:r>
              <a:rPr lang="en-US" alt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=12V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8331" y="4491336"/>
            <a:ext cx="3561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581928" y="4318349"/>
                <a:ext cx="2792559" cy="848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𝑰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𝑼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đ</m:t>
                              </m:r>
                            </m:sub>
                          </m:sSub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928" y="4318349"/>
                <a:ext cx="2792559" cy="8484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619021" y="5257801"/>
            <a:ext cx="3740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en-US" sz="2400" b="1" baseline="-25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162800" y="5096958"/>
                <a:ext cx="3141950" cy="84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𝟏𝟓</m:t>
                          </m:r>
                        </m:den>
                      </m:f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𝟖𝐀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096958"/>
                <a:ext cx="3141950" cy="8466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648768" y="6091536"/>
            <a:ext cx="3740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en-US" sz="2400" b="1" baseline="-25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00800" y="5935158"/>
                <a:ext cx="3170804" cy="84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935158"/>
                <a:ext cx="3170804" cy="8466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7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8" grpId="0"/>
      <p:bldP spid="11" grpId="0"/>
      <p:bldP spid="10" grpId="0"/>
      <p:bldP spid="13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0338" y="71178"/>
            <a:ext cx="12121662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45720" rIns="15870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 Cho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5.2,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 baseline="-30000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=5 Ω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 baseline="-30000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=10 Ω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ampekế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en-US" sz="2800" b="1" baseline="-25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0,6 A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800" b="1" dirty="0">
                <a:solidFill>
                  <a:srgbClr val="555555"/>
                </a:solidFill>
              </a:rPr>
              <a:t/>
            </a:r>
            <a:br>
              <a:rPr lang="en-US" altLang="en-US" sz="2800" b="1" dirty="0">
                <a:solidFill>
                  <a:srgbClr val="555555"/>
                </a:solidFill>
              </a:rPr>
            </a:b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/>
          </a:p>
          <a:p>
            <a:pPr algn="just" eaLnBrk="0" hangingPunct="0"/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s://2.bp.blogspot.com/-mA01qeUIBf0/VAcepkxCHeI/AAAAAAAADHg/VhVr6af7R98/s1600/Hinh%2B5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890" y="1905000"/>
            <a:ext cx="3048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819014"/>
            <a:ext cx="175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 b="1" baseline="-30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=5Ω;</a:t>
            </a:r>
          </a:p>
          <a:p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 b="1" baseline="-30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=10Ω</a:t>
            </a:r>
          </a:p>
          <a:p>
            <a:r>
              <a:rPr 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baseline="-25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=0,6A</a:t>
            </a:r>
          </a:p>
          <a:p>
            <a:r>
              <a:rPr 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a)U</a:t>
            </a:r>
            <a:r>
              <a:rPr lang="en-US" sz="2400" b="1" baseline="-25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=?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V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b)I=?A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1905001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altLang="en-US" sz="2400" b="1" baseline="-25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2662536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=I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.R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0,6.5 = 3V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3095728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altLang="en-US" sz="2400" b="1" baseline="-25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altLang="en-US" sz="2400" b="1" baseline="-25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alt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499458" y="3611673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U</a:t>
            </a:r>
            <a:r>
              <a:rPr lang="en-US" alt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U</a:t>
            </a:r>
            <a:r>
              <a:rPr lang="en-US" alt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 V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4953001"/>
            <a:ext cx="4790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2666" y="4114801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b.ĐTTĐ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66332" y="3962401"/>
                <a:ext cx="4144468" cy="772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𝐭</m:t>
                        </m:r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đ</m:t>
                        </m:r>
                      </m:sub>
                    </m:sSub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Ω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332" y="3962401"/>
                <a:ext cx="4144468" cy="772391"/>
              </a:xfrm>
              <a:prstGeom prst="rect">
                <a:avLst/>
              </a:prstGeom>
              <a:blipFill rotWithShape="0">
                <a:blip r:embed="rId4"/>
                <a:stretch>
                  <a:fillRect r="-2647"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086600" y="4724401"/>
                <a:ext cx="3403560" cy="1084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/>
                      </m:sSub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𝐀𝐁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𝐭</m:t>
                              </m:r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đ</m:t>
                              </m:r>
                            </m:sub>
                          </m:sSub>
                        </m:den>
                      </m:f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num>
                            <m:den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den>
                      </m:f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𝟗𝐀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724401"/>
                <a:ext cx="3403560" cy="10841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110404" y="5711580"/>
            <a:ext cx="3911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qua R</a:t>
            </a:r>
            <a:r>
              <a:rPr lang="en-US" altLang="en-US" sz="2400" b="1" baseline="-25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306333" y="5527014"/>
                <a:ext cx="3133935" cy="84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𝟑𝐀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333" y="5527014"/>
                <a:ext cx="3133935" cy="8466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246784" y="6323557"/>
            <a:ext cx="793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I=I</a:t>
            </a:r>
            <a:r>
              <a:rPr lang="en-US" alt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alt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= 0,6+0,3 = 0,9A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4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8" grpId="0"/>
      <p:bldP spid="9" grpId="0"/>
      <p:bldP spid="7" grpId="0"/>
      <p:bldP spid="11" grpId="0"/>
      <p:bldP spid="10" grpId="0"/>
      <p:bldP spid="12" grpId="0"/>
      <p:bldP spid="14" grpId="0"/>
      <p:bldP spid="13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61578" y="1"/>
            <a:ext cx="8954022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45720" rIns="15870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5.3,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altLang="en-US" sz="2800" b="1" baseline="-30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=20Ω, R</a:t>
            </a:r>
            <a:r>
              <a:rPr lang="en-US" altLang="en-US" sz="2800" b="1" baseline="-30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=30Ω,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1,2A.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en-US" sz="2800" b="1" baseline="-30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en-US" sz="28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en-US" sz="2800" b="1" baseline="-30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s://3.bp.blogspot.com/-_dZ7cDmsP6k/VAceyvbG-BI/AAAAAAAADHo/fxCpntUFG8A/s1600/Hinh%2B5-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28" y="979523"/>
            <a:ext cx="30480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1447800"/>
            <a:ext cx="175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 b="1" baseline="-30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= 20 Ω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 b="1" baseline="-30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= 30 Ω</a:t>
            </a:r>
            <a:endParaRPr lang="en-US" altLang="en-US" sz="2400" b="1" dirty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I=1,2 A</a:t>
            </a:r>
            <a:endParaRPr lang="en-US" sz="2400" b="1" dirty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=?A</a:t>
            </a:r>
          </a:p>
        </p:txBody>
      </p:sp>
      <p:sp>
        <p:nvSpPr>
          <p:cNvPr id="5" name="Rectangle 4"/>
          <p:cNvSpPr/>
          <p:nvPr/>
        </p:nvSpPr>
        <p:spPr>
          <a:xfrm>
            <a:off x="3346537" y="1154163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ĐTTĐ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1" y="1676400"/>
                <a:ext cx="4359655" cy="766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𝐭</m:t>
                        </m:r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đ</m:t>
                        </m:r>
                      </m:sub>
                    </m:sSub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</m:t>
                        </m:r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𝟑𝟎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</m:t>
                        </m:r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𝟑𝟎</m:t>
                        </m:r>
                      </m:den>
                    </m:f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12 Ω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1" y="1676400"/>
                <a:ext cx="4359655" cy="766044"/>
              </a:xfrm>
              <a:prstGeom prst="rect">
                <a:avLst/>
              </a:prstGeom>
              <a:blipFill rotWithShape="0">
                <a:blip r:embed="rId4"/>
                <a:stretch>
                  <a:fillRect r="-1818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200400" y="2536067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3386793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I.R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1,2.12=14,4V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3982988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altLang="en-US" sz="2400" b="1" baseline="-25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altLang="en-US" sz="2400" b="1" baseline="-25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alt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386724" y="4585695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U</a:t>
            </a:r>
            <a:r>
              <a:rPr lang="en-US" alt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U</a:t>
            </a:r>
            <a:r>
              <a:rPr lang="en-US" alt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14,4V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7372" y="5329536"/>
            <a:ext cx="3740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en-US" sz="2400" b="1" baseline="-25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705600" y="5020758"/>
                <a:ext cx="3624454" cy="84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𝟏𝟒</m:t>
                          </m:r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𝟐𝟎</m:t>
                          </m:r>
                        </m:den>
                      </m:f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𝟕𝟐𝐀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020758"/>
                <a:ext cx="3624454" cy="8466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648768" y="6091536"/>
            <a:ext cx="3740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en-US" sz="2400" b="1" baseline="-250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00800" y="5935158"/>
                <a:ext cx="3653308" cy="84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𝟏𝟒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𝟑𝟎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𝟒𝟖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935158"/>
                <a:ext cx="3653308" cy="8466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8649840" y="2536200"/>
              <a:ext cx="375480" cy="9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40480" y="2526840"/>
                <a:ext cx="394200" cy="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159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381459" y="663192"/>
            <a:ext cx="7074040" cy="470262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7, 8, 9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marL="285750" indent="-285750" algn="ctr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938" y="77121"/>
            <a:ext cx="8382000" cy="735883"/>
          </a:xfrm>
        </p:spPr>
        <p:txBody>
          <a:bodyPr>
            <a:normAutofit/>
            <a:scene3d>
              <a:camera prst="perspectiveAbove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err="1" smtClean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cap="all" dirty="0" smtClean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cap="all" dirty="0" smtClean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ĐOẠN MẠCH </a:t>
            </a:r>
            <a:endParaRPr lang="en-US" sz="3600" b="1" cap="all" dirty="0">
              <a:ln w="0">
                <a:solidFill>
                  <a:srgbClr val="006600"/>
                </a:solidFill>
              </a:ln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7366958" y="2737665"/>
            <a:ext cx="2743200" cy="2120900"/>
            <a:chOff x="3792" y="824"/>
            <a:chExt cx="1728" cy="1336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3792" y="1056"/>
              <a:ext cx="1728" cy="9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" name="Group 6"/>
            <p:cNvGrpSpPr>
              <a:grpSpLocks/>
            </p:cNvGrpSpPr>
            <p:nvPr/>
          </p:nvGrpSpPr>
          <p:grpSpPr bwMode="auto">
            <a:xfrm>
              <a:off x="4368" y="824"/>
              <a:ext cx="432" cy="424"/>
              <a:chOff x="4368" y="768"/>
              <a:chExt cx="624" cy="480"/>
            </a:xfrm>
          </p:grpSpPr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144" cy="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>
                <a:off x="4608" y="864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9"/>
              <p:cNvSpPr>
                <a:spLocks noChangeShapeType="1"/>
              </p:cNvSpPr>
              <p:nvPr/>
            </p:nvSpPr>
            <p:spPr bwMode="auto">
              <a:xfrm>
                <a:off x="4732" y="906"/>
                <a:ext cx="0" cy="2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 Box 10"/>
              <p:cNvSpPr txBox="1">
                <a:spLocks noChangeArrowheads="1"/>
              </p:cNvSpPr>
              <p:nvPr/>
            </p:nvSpPr>
            <p:spPr bwMode="auto">
              <a:xfrm>
                <a:off x="4368" y="768"/>
                <a:ext cx="241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auto">
              <a:xfrm>
                <a:off x="4752" y="768"/>
                <a:ext cx="240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-</a:t>
                </a:r>
              </a:p>
            </p:txBody>
          </p:sp>
        </p:grpSp>
        <p:sp>
          <p:nvSpPr>
            <p:cNvPr id="33" name="AutoShape 12"/>
            <p:cNvSpPr>
              <a:spLocks noChangeArrowheads="1"/>
            </p:cNvSpPr>
            <p:nvPr/>
          </p:nvSpPr>
          <p:spPr bwMode="auto">
            <a:xfrm>
              <a:off x="4080" y="1824"/>
              <a:ext cx="336" cy="336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3"/>
            <p:cNvSpPr>
              <a:spLocks noChangeArrowheads="1"/>
            </p:cNvSpPr>
            <p:nvPr/>
          </p:nvSpPr>
          <p:spPr bwMode="auto">
            <a:xfrm>
              <a:off x="4848" y="1796"/>
              <a:ext cx="336" cy="336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>
              <a:off x="3792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8407" y="1251676"/>
            <a:ext cx="854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I.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27645" y="2643069"/>
            <a:ext cx="5105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              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I  = I</a:t>
            </a:r>
            <a:r>
              <a:rPr lang="en-US" altLang="en-US" sz="36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= I</a:t>
            </a:r>
            <a:r>
              <a:rPr lang="en-US" altLang="en-US" sz="36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    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(1)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339967" y="3577090"/>
            <a:ext cx="49486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	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U = U</a:t>
            </a:r>
            <a:r>
              <a:rPr lang="en-US" altLang="en-US" sz="36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+ U</a:t>
            </a:r>
            <a:r>
              <a:rPr lang="en-US" altLang="en-US" sz="36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   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907208" y="2034532"/>
            <a:ext cx="108247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*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Nhớ</a:t>
            </a:r>
            <a:r>
              <a:rPr lang="en-US" altLang="en-US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lại</a:t>
            </a:r>
            <a:r>
              <a:rPr lang="en-US" altLang="en-US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kiến</a:t>
            </a:r>
            <a:r>
              <a:rPr lang="en-US" altLang="en-US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lớp</a:t>
            </a:r>
            <a:r>
              <a:rPr lang="en-US" altLang="en-US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7: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Đoạn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mạch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gồm</a:t>
            </a:r>
            <a:r>
              <a:rPr lang="en-US" altLang="en-US" sz="2800" dirty="0" smtClean="0">
                <a:latin typeface="Arial" panose="020B0604020202020204" pitchFamily="34" charset="0"/>
              </a:rPr>
              <a:t> 2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đèn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mắc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nối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tiếp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723259" y="405441"/>
            <a:ext cx="8382000" cy="1000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perspectiveAbove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cap="all" dirty="0" err="1" smtClean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cap="all" dirty="0" smtClean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 smtClean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cap="all" dirty="0" smtClean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ĐOẠN MẠCH </a:t>
            </a:r>
            <a:endParaRPr lang="en-US" sz="4000" b="1" cap="all" dirty="0">
              <a:ln w="0">
                <a:solidFill>
                  <a:srgbClr val="006600"/>
                </a:solidFill>
              </a:ln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8250" y="2070339"/>
            <a:ext cx="1047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600" u="sng" dirty="0" err="1" smtClean="0">
                <a:solidFill>
                  <a:srgbClr val="C00000"/>
                </a:solidFill>
              </a:rPr>
              <a:t>Đoạn</a:t>
            </a:r>
            <a:r>
              <a:rPr lang="en-US" sz="3600" u="sng" dirty="0" smtClean="0">
                <a:solidFill>
                  <a:srgbClr val="C00000"/>
                </a:solidFill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</a:rPr>
              <a:t>mạch</a:t>
            </a:r>
            <a:r>
              <a:rPr lang="en-US" sz="3600" u="sng" dirty="0" smtClean="0">
                <a:solidFill>
                  <a:srgbClr val="C00000"/>
                </a:solidFill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</a:rPr>
              <a:t>gồm</a:t>
            </a:r>
            <a:r>
              <a:rPr lang="en-US" sz="3600" u="sng" dirty="0" smtClean="0">
                <a:solidFill>
                  <a:srgbClr val="C00000"/>
                </a:solidFill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</a:rPr>
              <a:t>các</a:t>
            </a:r>
            <a:r>
              <a:rPr lang="en-US" sz="3600" u="sng" dirty="0" smtClean="0">
                <a:solidFill>
                  <a:srgbClr val="C00000"/>
                </a:solidFill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</a:rPr>
              <a:t>điện</a:t>
            </a:r>
            <a:r>
              <a:rPr lang="en-US" sz="3600" u="sng" dirty="0" smtClean="0">
                <a:solidFill>
                  <a:srgbClr val="C00000"/>
                </a:solidFill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</a:rPr>
              <a:t>trở</a:t>
            </a:r>
            <a:r>
              <a:rPr lang="en-US" sz="3600" u="sng" dirty="0" smtClean="0">
                <a:solidFill>
                  <a:srgbClr val="C00000"/>
                </a:solidFill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</a:rPr>
              <a:t>mắc</a:t>
            </a:r>
            <a:r>
              <a:rPr lang="en-US" sz="3600" u="sng" dirty="0" smtClean="0">
                <a:solidFill>
                  <a:srgbClr val="C00000"/>
                </a:solidFill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</a:rPr>
              <a:t>nối</a:t>
            </a:r>
            <a:r>
              <a:rPr lang="en-US" sz="3600" u="sng" dirty="0" smtClean="0">
                <a:solidFill>
                  <a:srgbClr val="C00000"/>
                </a:solidFill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</a:rPr>
              <a:t>tiếp</a:t>
            </a:r>
            <a:r>
              <a:rPr lang="en-US" sz="3600" dirty="0" smtClean="0">
                <a:solidFill>
                  <a:srgbClr val="C00000"/>
                </a:solidFill>
              </a:rPr>
              <a:t>:</a:t>
            </a:r>
          </a:p>
          <a:p>
            <a:pPr marL="400050" indent="-400050">
              <a:buAutoNum type="romanUcPeriod"/>
            </a:pPr>
            <a:r>
              <a:rPr lang="en-US" sz="3600" u="sng" dirty="0" err="1" smtClean="0">
                <a:solidFill>
                  <a:srgbClr val="C00000"/>
                </a:solidFill>
              </a:rPr>
              <a:t>Đoạn</a:t>
            </a:r>
            <a:r>
              <a:rPr lang="en-US" sz="3600" u="sng" dirty="0" smtClean="0">
                <a:solidFill>
                  <a:srgbClr val="C00000"/>
                </a:solidFill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</a:rPr>
              <a:t>mạch</a:t>
            </a:r>
            <a:r>
              <a:rPr lang="en-US" sz="3600" u="sng" dirty="0" smtClean="0">
                <a:solidFill>
                  <a:srgbClr val="C00000"/>
                </a:solidFill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</a:rPr>
              <a:t>gồm</a:t>
            </a:r>
            <a:r>
              <a:rPr lang="en-US" sz="3600" u="sng" dirty="0" smtClean="0">
                <a:solidFill>
                  <a:srgbClr val="C00000"/>
                </a:solidFill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</a:rPr>
              <a:t>các</a:t>
            </a:r>
            <a:r>
              <a:rPr lang="en-US" sz="3600" u="sng" dirty="0" smtClean="0">
                <a:solidFill>
                  <a:srgbClr val="C00000"/>
                </a:solidFill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</a:rPr>
              <a:t>điện</a:t>
            </a:r>
            <a:r>
              <a:rPr lang="en-US" sz="3600" u="sng" dirty="0" smtClean="0">
                <a:solidFill>
                  <a:srgbClr val="C00000"/>
                </a:solidFill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</a:rPr>
              <a:t>trở</a:t>
            </a:r>
            <a:r>
              <a:rPr lang="en-US" sz="3600" u="sng" dirty="0" smtClean="0">
                <a:solidFill>
                  <a:srgbClr val="C00000"/>
                </a:solidFill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</a:rPr>
              <a:t>mắc</a:t>
            </a:r>
            <a:r>
              <a:rPr lang="en-US" sz="3600" u="sng" dirty="0" smtClean="0">
                <a:solidFill>
                  <a:srgbClr val="C00000"/>
                </a:solidFill>
              </a:rPr>
              <a:t> song </a:t>
            </a:r>
            <a:r>
              <a:rPr lang="en-US" sz="3600" u="sng" dirty="0" err="1" smtClean="0">
                <a:solidFill>
                  <a:srgbClr val="C00000"/>
                </a:solidFill>
              </a:rPr>
              <a:t>song</a:t>
            </a:r>
            <a:r>
              <a:rPr lang="en-US" sz="3600" dirty="0" smtClean="0">
                <a:solidFill>
                  <a:srgbClr val="C00000"/>
                </a:solidFill>
              </a:rPr>
              <a:t>: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5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4408" y="4665"/>
            <a:ext cx="6554917" cy="637037"/>
          </a:xfrm>
        </p:spPr>
        <p:txBody>
          <a:bodyPr>
            <a:normAutofit/>
            <a:scene3d>
              <a:camera prst="perspectiveAbove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err="1" smtClean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cap="all" dirty="0" smtClean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cap="all" dirty="0" smtClean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ĐOẠN MẠCH </a:t>
            </a:r>
            <a:endParaRPr lang="en-US" sz="3600" b="1" cap="all" dirty="0">
              <a:ln w="0">
                <a:solidFill>
                  <a:srgbClr val="006600"/>
                </a:solidFill>
              </a:ln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474" y="655384"/>
            <a:ext cx="854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I.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134535" y="4679828"/>
            <a:ext cx="27628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I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315362" y="5781618"/>
            <a:ext cx="2778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U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U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89647" y="1331009"/>
            <a:ext cx="110979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ường độ dòng điện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3655389" y="1854229"/>
            <a:ext cx="3525837" cy="2286000"/>
            <a:chOff x="3011" y="1296"/>
            <a:chExt cx="2221" cy="1440"/>
          </a:xfrm>
        </p:grpSpPr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3168" y="168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3504" y="1296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Arial" panose="020B0604020202020204" pitchFamily="34" charset="0"/>
                </a:rPr>
                <a:t>R</a:t>
              </a:r>
              <a:r>
                <a:rPr lang="en-US" altLang="en-US" sz="2000" b="1" baseline="-25000">
                  <a:latin typeface="Arial" panose="020B0604020202020204" pitchFamily="34" charset="0"/>
                </a:rPr>
                <a:t>1</a:t>
              </a:r>
              <a:endParaRPr lang="en-US" altLang="en-US" sz="2000" b="1">
                <a:latin typeface="Arial" panose="020B0604020202020204" pitchFamily="34" charset="0"/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4368" y="1296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Arial" panose="020B0604020202020204" pitchFamily="34" charset="0"/>
                </a:rPr>
                <a:t>R</a:t>
              </a:r>
              <a:r>
                <a:rPr lang="en-US" altLang="en-US" sz="2000" b="1" baseline="-25000">
                  <a:latin typeface="Arial" panose="020B0604020202020204" pitchFamily="34" charset="0"/>
                </a:rPr>
                <a:t>2</a:t>
              </a:r>
              <a:endParaRPr lang="en-US" altLang="en-US" sz="2000" b="1">
                <a:latin typeface="Arial" panose="020B0604020202020204" pitchFamily="34" charset="0"/>
              </a:endParaRPr>
            </a:p>
          </p:txBody>
        </p: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>
              <a:off x="316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3408" y="1584"/>
              <a:ext cx="52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4272" y="1584"/>
              <a:ext cx="52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3936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4800" y="16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>
              <a:off x="5232" y="168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3168" y="25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>
              <a:off x="4224" y="259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4128" y="24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>
              <a:off x="4224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3011" y="196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3168" y="23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37"/>
            <p:cNvSpPr txBox="1">
              <a:spLocks noChangeArrowheads="1"/>
            </p:cNvSpPr>
            <p:nvPr/>
          </p:nvSpPr>
          <p:spPr bwMode="auto">
            <a:xfrm>
              <a:off x="3072" y="2016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3744" y="25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 flipV="1">
              <a:off x="3504" y="2496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6"/>
            <p:cNvSpPr txBox="1">
              <a:spLocks noChangeArrowheads="1"/>
            </p:cNvSpPr>
            <p:nvPr/>
          </p:nvSpPr>
          <p:spPr bwMode="auto">
            <a:xfrm>
              <a:off x="3648" y="220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/>
                <a:t>K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7529" y="5238776"/>
            <a:ext cx="11637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6417" y="4212449"/>
            <a:ext cx="11339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 độ dòng 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ường độ dòng 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4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5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241" y="637037"/>
            <a:ext cx="854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I.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6082" y="1283368"/>
            <a:ext cx="103490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ường độ dòng điện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07529" y="0"/>
            <a:ext cx="6554917" cy="637037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cap="all" smtClean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ĐOẠN MẠCH </a:t>
            </a:r>
            <a:endParaRPr lang="en-US" sz="3600" b="1" cap="all" dirty="0">
              <a:ln w="0">
                <a:solidFill>
                  <a:srgbClr val="006600"/>
                </a:solidFill>
              </a:ln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6082" y="1806588"/>
            <a:ext cx="103490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96"/>
          <p:cNvGrpSpPr>
            <a:grpSpLocks/>
          </p:cNvGrpSpPr>
          <p:nvPr/>
        </p:nvGrpSpPr>
        <p:grpSpPr bwMode="auto">
          <a:xfrm>
            <a:off x="425777" y="2452919"/>
            <a:ext cx="3352800" cy="2355851"/>
            <a:chOff x="3216" y="883"/>
            <a:chExt cx="2112" cy="1484"/>
          </a:xfrm>
        </p:grpSpPr>
        <p:sp>
          <p:nvSpPr>
            <p:cNvPr id="9" name="Rectangle 77"/>
            <p:cNvSpPr>
              <a:spLocks noChangeArrowheads="1"/>
            </p:cNvSpPr>
            <p:nvPr/>
          </p:nvSpPr>
          <p:spPr bwMode="auto">
            <a:xfrm>
              <a:off x="3372" y="1191"/>
              <a:ext cx="1956" cy="84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78"/>
            <p:cNvSpPr>
              <a:spLocks noChangeArrowheads="1"/>
            </p:cNvSpPr>
            <p:nvPr/>
          </p:nvSpPr>
          <p:spPr bwMode="auto">
            <a:xfrm>
              <a:off x="3764" y="1114"/>
              <a:ext cx="508" cy="15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0000FF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79"/>
            <p:cNvSpPr>
              <a:spLocks noChangeArrowheads="1"/>
            </p:cNvSpPr>
            <p:nvPr/>
          </p:nvSpPr>
          <p:spPr bwMode="auto">
            <a:xfrm>
              <a:off x="4507" y="1114"/>
              <a:ext cx="508" cy="15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0000FF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80"/>
            <p:cNvSpPr>
              <a:spLocks noChangeArrowheads="1"/>
            </p:cNvSpPr>
            <p:nvPr/>
          </p:nvSpPr>
          <p:spPr bwMode="auto">
            <a:xfrm>
              <a:off x="3216" y="1444"/>
              <a:ext cx="313" cy="3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A</a:t>
              </a:r>
            </a:p>
          </p:txBody>
        </p:sp>
        <p:sp>
          <p:nvSpPr>
            <p:cNvPr id="13" name="Rectangle 81"/>
            <p:cNvSpPr>
              <a:spLocks noChangeArrowheads="1"/>
            </p:cNvSpPr>
            <p:nvPr/>
          </p:nvSpPr>
          <p:spPr bwMode="auto">
            <a:xfrm>
              <a:off x="3764" y="1983"/>
              <a:ext cx="273" cy="1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82"/>
            <p:cNvSpPr>
              <a:spLocks noChangeArrowheads="1"/>
            </p:cNvSpPr>
            <p:nvPr/>
          </p:nvSpPr>
          <p:spPr bwMode="auto">
            <a:xfrm>
              <a:off x="4468" y="1960"/>
              <a:ext cx="391" cy="1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83"/>
            <p:cNvSpPr>
              <a:spLocks noChangeArrowheads="1"/>
            </p:cNvSpPr>
            <p:nvPr/>
          </p:nvSpPr>
          <p:spPr bwMode="auto">
            <a:xfrm>
              <a:off x="4456" y="1983"/>
              <a:ext cx="95" cy="9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4746" y="1992"/>
              <a:ext cx="101" cy="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85"/>
            <p:cNvSpPr>
              <a:spLocks noChangeShapeType="1"/>
            </p:cNvSpPr>
            <p:nvPr/>
          </p:nvSpPr>
          <p:spPr bwMode="auto">
            <a:xfrm flipH="1">
              <a:off x="4440" y="1906"/>
              <a:ext cx="156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86"/>
            <p:cNvSpPr>
              <a:spLocks noChangeShapeType="1"/>
            </p:cNvSpPr>
            <p:nvPr/>
          </p:nvSpPr>
          <p:spPr bwMode="auto">
            <a:xfrm flipH="1">
              <a:off x="4712" y="1927"/>
              <a:ext cx="156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87"/>
            <p:cNvSpPr>
              <a:spLocks noChangeShapeType="1"/>
            </p:cNvSpPr>
            <p:nvPr/>
          </p:nvSpPr>
          <p:spPr bwMode="auto">
            <a:xfrm flipV="1">
              <a:off x="3764" y="1922"/>
              <a:ext cx="273" cy="11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88"/>
            <p:cNvSpPr txBox="1">
              <a:spLocks noChangeArrowheads="1"/>
            </p:cNvSpPr>
            <p:nvPr/>
          </p:nvSpPr>
          <p:spPr bwMode="auto">
            <a:xfrm>
              <a:off x="3786" y="1779"/>
              <a:ext cx="27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K</a:t>
              </a:r>
            </a:p>
          </p:txBody>
        </p:sp>
        <p:sp>
          <p:nvSpPr>
            <p:cNvPr id="21" name="Text Box 89"/>
            <p:cNvSpPr txBox="1">
              <a:spLocks noChangeArrowheads="1"/>
            </p:cNvSpPr>
            <p:nvPr/>
          </p:nvSpPr>
          <p:spPr bwMode="auto">
            <a:xfrm>
              <a:off x="3881" y="883"/>
              <a:ext cx="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R</a:t>
              </a:r>
              <a:r>
                <a:rPr lang="en-US" altLang="en-US" sz="2000" b="1" baseline="-25000"/>
                <a:t>1</a:t>
              </a:r>
              <a:endParaRPr lang="en-US" altLang="en-US" sz="2000" b="1"/>
            </a:p>
          </p:txBody>
        </p:sp>
        <p:sp>
          <p:nvSpPr>
            <p:cNvPr id="22" name="Text Box 90"/>
            <p:cNvSpPr txBox="1">
              <a:spLocks noChangeArrowheads="1"/>
            </p:cNvSpPr>
            <p:nvPr/>
          </p:nvSpPr>
          <p:spPr bwMode="auto">
            <a:xfrm>
              <a:off x="4635" y="883"/>
              <a:ext cx="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R</a:t>
              </a:r>
              <a:r>
                <a:rPr lang="en-US" altLang="en-US" sz="2000" b="1" baseline="-25000"/>
                <a:t>2</a:t>
              </a:r>
              <a:endParaRPr lang="en-US" altLang="en-US" sz="2000" b="1"/>
            </a:p>
          </p:txBody>
        </p:sp>
        <p:sp>
          <p:nvSpPr>
            <p:cNvPr id="23" name="Text Box 91"/>
            <p:cNvSpPr txBox="1">
              <a:spLocks noChangeArrowheads="1"/>
            </p:cNvSpPr>
            <p:nvPr/>
          </p:nvSpPr>
          <p:spPr bwMode="auto">
            <a:xfrm>
              <a:off x="4455" y="2107"/>
              <a:ext cx="3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A</a:t>
              </a:r>
            </a:p>
          </p:txBody>
        </p:sp>
        <p:sp>
          <p:nvSpPr>
            <p:cNvPr id="24" name="Text Box 92"/>
            <p:cNvSpPr txBox="1">
              <a:spLocks noChangeArrowheads="1"/>
            </p:cNvSpPr>
            <p:nvPr/>
          </p:nvSpPr>
          <p:spPr bwMode="auto">
            <a:xfrm>
              <a:off x="4820" y="2115"/>
              <a:ext cx="3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B</a:t>
              </a:r>
            </a:p>
          </p:txBody>
        </p:sp>
        <p:sp>
          <p:nvSpPr>
            <p:cNvPr id="25" name="Text Box 93"/>
            <p:cNvSpPr txBox="1">
              <a:spLocks noChangeArrowheads="1"/>
            </p:cNvSpPr>
            <p:nvPr/>
          </p:nvSpPr>
          <p:spPr bwMode="auto">
            <a:xfrm>
              <a:off x="4414" y="1808"/>
              <a:ext cx="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6" name="Text Box 94"/>
            <p:cNvSpPr txBox="1">
              <a:spLocks noChangeArrowheads="1"/>
            </p:cNvSpPr>
            <p:nvPr/>
          </p:nvSpPr>
          <p:spPr bwMode="auto">
            <a:xfrm>
              <a:off x="4780" y="1762"/>
              <a:ext cx="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-</a:t>
              </a:r>
            </a:p>
          </p:txBody>
        </p:sp>
      </p:grpSp>
      <p:grpSp>
        <p:nvGrpSpPr>
          <p:cNvPr id="27" name="Group 98"/>
          <p:cNvGrpSpPr>
            <a:grpSpLocks/>
          </p:cNvGrpSpPr>
          <p:nvPr/>
        </p:nvGrpSpPr>
        <p:grpSpPr bwMode="auto">
          <a:xfrm>
            <a:off x="6909846" y="2531833"/>
            <a:ext cx="3352800" cy="2355851"/>
            <a:chOff x="3216" y="883"/>
            <a:chExt cx="2112" cy="1484"/>
          </a:xfrm>
        </p:grpSpPr>
        <p:sp>
          <p:nvSpPr>
            <p:cNvPr id="28" name="Rectangle 99"/>
            <p:cNvSpPr>
              <a:spLocks noChangeArrowheads="1"/>
            </p:cNvSpPr>
            <p:nvPr/>
          </p:nvSpPr>
          <p:spPr bwMode="auto">
            <a:xfrm>
              <a:off x="3372" y="1191"/>
              <a:ext cx="1956" cy="84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00"/>
            <p:cNvSpPr>
              <a:spLocks noChangeArrowheads="1"/>
            </p:cNvSpPr>
            <p:nvPr/>
          </p:nvSpPr>
          <p:spPr bwMode="auto">
            <a:xfrm>
              <a:off x="3764" y="1114"/>
              <a:ext cx="508" cy="15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0000FF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01"/>
            <p:cNvSpPr>
              <a:spLocks noChangeArrowheads="1"/>
            </p:cNvSpPr>
            <p:nvPr/>
          </p:nvSpPr>
          <p:spPr bwMode="auto">
            <a:xfrm>
              <a:off x="4507" y="1114"/>
              <a:ext cx="508" cy="15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0000FF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02"/>
            <p:cNvSpPr>
              <a:spLocks noChangeArrowheads="1"/>
            </p:cNvSpPr>
            <p:nvPr/>
          </p:nvSpPr>
          <p:spPr bwMode="auto">
            <a:xfrm>
              <a:off x="3216" y="1444"/>
              <a:ext cx="313" cy="3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A</a:t>
              </a:r>
            </a:p>
          </p:txBody>
        </p:sp>
        <p:sp>
          <p:nvSpPr>
            <p:cNvPr id="32" name="Rectangle 103"/>
            <p:cNvSpPr>
              <a:spLocks noChangeArrowheads="1"/>
            </p:cNvSpPr>
            <p:nvPr/>
          </p:nvSpPr>
          <p:spPr bwMode="auto">
            <a:xfrm>
              <a:off x="3764" y="1983"/>
              <a:ext cx="273" cy="1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04"/>
            <p:cNvSpPr>
              <a:spLocks noChangeArrowheads="1"/>
            </p:cNvSpPr>
            <p:nvPr/>
          </p:nvSpPr>
          <p:spPr bwMode="auto">
            <a:xfrm>
              <a:off x="4468" y="1960"/>
              <a:ext cx="391" cy="1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05"/>
            <p:cNvSpPr>
              <a:spLocks noChangeArrowheads="1"/>
            </p:cNvSpPr>
            <p:nvPr/>
          </p:nvSpPr>
          <p:spPr bwMode="auto">
            <a:xfrm>
              <a:off x="4456" y="1983"/>
              <a:ext cx="95" cy="9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06"/>
            <p:cNvSpPr>
              <a:spLocks noChangeArrowheads="1"/>
            </p:cNvSpPr>
            <p:nvPr/>
          </p:nvSpPr>
          <p:spPr bwMode="auto">
            <a:xfrm>
              <a:off x="4746" y="1992"/>
              <a:ext cx="101" cy="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07"/>
            <p:cNvSpPr>
              <a:spLocks noChangeShapeType="1"/>
            </p:cNvSpPr>
            <p:nvPr/>
          </p:nvSpPr>
          <p:spPr bwMode="auto">
            <a:xfrm flipH="1">
              <a:off x="4440" y="1906"/>
              <a:ext cx="156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08"/>
            <p:cNvSpPr>
              <a:spLocks noChangeShapeType="1"/>
            </p:cNvSpPr>
            <p:nvPr/>
          </p:nvSpPr>
          <p:spPr bwMode="auto">
            <a:xfrm flipH="1">
              <a:off x="4712" y="1927"/>
              <a:ext cx="156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09"/>
            <p:cNvSpPr>
              <a:spLocks noChangeShapeType="1"/>
            </p:cNvSpPr>
            <p:nvPr/>
          </p:nvSpPr>
          <p:spPr bwMode="auto">
            <a:xfrm flipV="1">
              <a:off x="3764" y="1922"/>
              <a:ext cx="273" cy="11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10"/>
            <p:cNvSpPr txBox="1">
              <a:spLocks noChangeArrowheads="1"/>
            </p:cNvSpPr>
            <p:nvPr/>
          </p:nvSpPr>
          <p:spPr bwMode="auto">
            <a:xfrm>
              <a:off x="3786" y="1779"/>
              <a:ext cx="27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K</a:t>
              </a:r>
            </a:p>
          </p:txBody>
        </p:sp>
        <p:sp>
          <p:nvSpPr>
            <p:cNvPr id="40" name="Text Box 111"/>
            <p:cNvSpPr txBox="1">
              <a:spLocks noChangeArrowheads="1"/>
            </p:cNvSpPr>
            <p:nvPr/>
          </p:nvSpPr>
          <p:spPr bwMode="auto">
            <a:xfrm>
              <a:off x="3881" y="883"/>
              <a:ext cx="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R</a:t>
              </a:r>
              <a:r>
                <a:rPr lang="en-US" altLang="en-US" sz="2000" b="1" baseline="-25000"/>
                <a:t>1</a:t>
              </a:r>
              <a:endParaRPr lang="en-US" altLang="en-US" sz="2000" b="1"/>
            </a:p>
          </p:txBody>
        </p:sp>
        <p:sp>
          <p:nvSpPr>
            <p:cNvPr id="41" name="Text Box 112"/>
            <p:cNvSpPr txBox="1">
              <a:spLocks noChangeArrowheads="1"/>
            </p:cNvSpPr>
            <p:nvPr/>
          </p:nvSpPr>
          <p:spPr bwMode="auto">
            <a:xfrm>
              <a:off x="4635" y="883"/>
              <a:ext cx="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R</a:t>
              </a:r>
              <a:r>
                <a:rPr lang="en-US" altLang="en-US" sz="2000" b="1" baseline="-25000"/>
                <a:t>2</a:t>
              </a:r>
              <a:endParaRPr lang="en-US" altLang="en-US" sz="2000" b="1"/>
            </a:p>
          </p:txBody>
        </p:sp>
        <p:sp>
          <p:nvSpPr>
            <p:cNvPr id="42" name="Text Box 113"/>
            <p:cNvSpPr txBox="1">
              <a:spLocks noChangeArrowheads="1"/>
            </p:cNvSpPr>
            <p:nvPr/>
          </p:nvSpPr>
          <p:spPr bwMode="auto">
            <a:xfrm>
              <a:off x="4455" y="2107"/>
              <a:ext cx="3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A</a:t>
              </a:r>
            </a:p>
          </p:txBody>
        </p:sp>
        <p:sp>
          <p:nvSpPr>
            <p:cNvPr id="43" name="Text Box 114"/>
            <p:cNvSpPr txBox="1">
              <a:spLocks noChangeArrowheads="1"/>
            </p:cNvSpPr>
            <p:nvPr/>
          </p:nvSpPr>
          <p:spPr bwMode="auto">
            <a:xfrm>
              <a:off x="4820" y="2115"/>
              <a:ext cx="3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B</a:t>
              </a:r>
            </a:p>
          </p:txBody>
        </p:sp>
        <p:sp>
          <p:nvSpPr>
            <p:cNvPr id="44" name="Text Box 115"/>
            <p:cNvSpPr txBox="1">
              <a:spLocks noChangeArrowheads="1"/>
            </p:cNvSpPr>
            <p:nvPr/>
          </p:nvSpPr>
          <p:spPr bwMode="auto">
            <a:xfrm>
              <a:off x="4414" y="1808"/>
              <a:ext cx="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45" name="Text Box 116"/>
            <p:cNvSpPr txBox="1">
              <a:spLocks noChangeArrowheads="1"/>
            </p:cNvSpPr>
            <p:nvPr/>
          </p:nvSpPr>
          <p:spPr bwMode="auto">
            <a:xfrm>
              <a:off x="4780" y="1762"/>
              <a:ext cx="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-</a:t>
              </a:r>
            </a:p>
          </p:txBody>
        </p:sp>
      </p:grpSp>
      <p:sp>
        <p:nvSpPr>
          <p:cNvPr id="50" name="Rectangle 97"/>
          <p:cNvSpPr>
            <a:spLocks noChangeArrowheads="1"/>
          </p:cNvSpPr>
          <p:nvPr/>
        </p:nvSpPr>
        <p:spPr bwMode="auto">
          <a:xfrm>
            <a:off x="1043674" y="2530707"/>
            <a:ext cx="2514600" cy="685800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117" descr="Pink tissue paper"/>
          <p:cNvSpPr>
            <a:spLocks noChangeArrowheads="1"/>
          </p:cNvSpPr>
          <p:nvPr/>
        </p:nvSpPr>
        <p:spPr bwMode="auto">
          <a:xfrm>
            <a:off x="7779796" y="2624702"/>
            <a:ext cx="1981200" cy="609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pattFill prst="smGrid">
              <a:fgClr>
                <a:srgbClr val="99FF33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R</a:t>
            </a:r>
            <a:r>
              <a:rPr lang="en-US" altLang="en-US" baseline="-25000"/>
              <a:t>td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30652" y="5064585"/>
            <a:ext cx="8600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70"/>
          <p:cNvSpPr txBox="1">
            <a:spLocks noChangeArrowheads="1"/>
          </p:cNvSpPr>
          <p:nvPr/>
        </p:nvSpPr>
        <p:spPr bwMode="auto">
          <a:xfrm>
            <a:off x="4392141" y="5725959"/>
            <a:ext cx="2477531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R</a:t>
            </a:r>
            <a:r>
              <a:rPr lang="en-US" altLang="en-US" sz="3200" baseline="-25000" dirty="0" err="1">
                <a:solidFill>
                  <a:srgbClr val="FF0000"/>
                </a:solidFill>
              </a:rPr>
              <a:t>td</a:t>
            </a:r>
            <a:r>
              <a:rPr lang="en-US" altLang="en-US" sz="3200" dirty="0">
                <a:solidFill>
                  <a:srgbClr val="FF0000"/>
                </a:solidFill>
              </a:rPr>
              <a:t> = R</a:t>
            </a:r>
            <a:r>
              <a:rPr lang="en-US" altLang="en-US" sz="3200" baseline="-25000" dirty="0">
                <a:solidFill>
                  <a:srgbClr val="FF0000"/>
                </a:solidFill>
              </a:rPr>
              <a:t>1</a:t>
            </a:r>
            <a:r>
              <a:rPr lang="en-US" altLang="en-US" sz="3200" dirty="0">
                <a:solidFill>
                  <a:srgbClr val="FF0000"/>
                </a:solidFill>
              </a:rPr>
              <a:t> + R</a:t>
            </a:r>
            <a:r>
              <a:rPr lang="en-US" altLang="en-US" sz="3200" baseline="-25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084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50" grpId="0" animBg="1"/>
      <p:bldP spid="51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1524000" y="3209925"/>
            <a:ext cx="32766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1524000" y="1752600"/>
            <a:ext cx="32766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pic>
        <p:nvPicPr>
          <p:cNvPr id="28684" name="Picture 12" descr="earth_atom_hb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4" y="440203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1524000" y="4168775"/>
            <a:ext cx="32766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V="1">
            <a:off x="1524000" y="6400800"/>
            <a:ext cx="32766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8741" name="WordArt 69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3810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endParaRPr lang="en-US" sz="32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.VnCooper"/>
            </a:endParaRPr>
          </a:p>
        </p:txBody>
      </p:sp>
      <p:sp>
        <p:nvSpPr>
          <p:cNvPr id="28742" name="Text Box 70"/>
          <p:cNvSpPr txBox="1">
            <a:spLocks noChangeArrowheads="1"/>
          </p:cNvSpPr>
          <p:nvPr/>
        </p:nvSpPr>
        <p:spPr bwMode="auto">
          <a:xfrm>
            <a:off x="581000" y="501363"/>
            <a:ext cx="70747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</a:rPr>
              <a:t>Chứng</a:t>
            </a:r>
            <a:r>
              <a:rPr lang="en-US" altLang="en-US" sz="3200" dirty="0">
                <a:solidFill>
                  <a:srgbClr val="FF0000"/>
                </a:solidFill>
              </a:rPr>
              <a:t> minh: </a:t>
            </a:r>
            <a:r>
              <a:rPr lang="en-US" altLang="en-US" sz="3200" dirty="0" err="1">
                <a:solidFill>
                  <a:srgbClr val="FF0000"/>
                </a:solidFill>
              </a:rPr>
              <a:t>R</a:t>
            </a:r>
            <a:r>
              <a:rPr lang="en-US" altLang="en-US" sz="3200" baseline="-25000" dirty="0" err="1">
                <a:solidFill>
                  <a:srgbClr val="FF0000"/>
                </a:solidFill>
              </a:rPr>
              <a:t>td</a:t>
            </a:r>
            <a:r>
              <a:rPr lang="en-US" altLang="en-US" sz="3200" dirty="0">
                <a:solidFill>
                  <a:srgbClr val="FF0000"/>
                </a:solidFill>
              </a:rPr>
              <a:t> = R</a:t>
            </a:r>
            <a:r>
              <a:rPr lang="en-US" altLang="en-US" sz="3200" baseline="-25000" dirty="0">
                <a:solidFill>
                  <a:srgbClr val="FF0000"/>
                </a:solidFill>
              </a:rPr>
              <a:t>1</a:t>
            </a:r>
            <a:r>
              <a:rPr lang="en-US" altLang="en-US" sz="3200" dirty="0">
                <a:solidFill>
                  <a:srgbClr val="FF0000"/>
                </a:solidFill>
              </a:rPr>
              <a:t> + R</a:t>
            </a:r>
            <a:r>
              <a:rPr lang="en-US" altLang="en-US" sz="32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744" name="Text Box 72"/>
          <p:cNvSpPr txBox="1">
            <a:spLocks noChangeArrowheads="1"/>
          </p:cNvSpPr>
          <p:nvPr/>
        </p:nvSpPr>
        <p:spPr bwMode="auto">
          <a:xfrm>
            <a:off x="571500" y="1070714"/>
            <a:ext cx="70369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 smtClean="0"/>
              <a:t>Vì</a:t>
            </a:r>
            <a:r>
              <a:rPr lang="en-US" altLang="en-US" sz="3200" dirty="0" smtClean="0"/>
              <a:t> R</a:t>
            </a:r>
            <a:r>
              <a:rPr lang="en-US" altLang="en-US" sz="3200" baseline="-25000" dirty="0" smtClean="0"/>
              <a:t>1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mắc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nối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tiếp</a:t>
            </a:r>
            <a:r>
              <a:rPr lang="en-US" altLang="en-US" sz="3200" dirty="0" smtClean="0"/>
              <a:t> R</a:t>
            </a:r>
            <a:r>
              <a:rPr lang="en-US" altLang="en-US" sz="3200" baseline="-25000" dirty="0" smtClean="0"/>
              <a:t>2</a:t>
            </a:r>
            <a:r>
              <a:rPr lang="en-US" altLang="en-US" sz="3200" dirty="0" smtClean="0"/>
              <a:t>, ta </a:t>
            </a:r>
            <a:r>
              <a:rPr lang="en-US" altLang="en-US" sz="3200" dirty="0" err="1" smtClean="0"/>
              <a:t>có</a:t>
            </a:r>
            <a:r>
              <a:rPr lang="en-US" altLang="en-US" sz="3200" dirty="0" smtClean="0"/>
              <a:t> : </a:t>
            </a:r>
            <a:r>
              <a:rPr lang="en-US" altLang="en-US" sz="3200" dirty="0"/>
              <a:t>U = U</a:t>
            </a:r>
            <a:r>
              <a:rPr lang="en-US" altLang="en-US" sz="3200" baseline="-25000" dirty="0"/>
              <a:t>1</a:t>
            </a:r>
            <a:r>
              <a:rPr lang="en-US" altLang="en-US" sz="3200" dirty="0"/>
              <a:t> + U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745" name="Text Box 73"/>
              <p:cNvSpPr txBox="1">
                <a:spLocks noChangeArrowheads="1"/>
              </p:cNvSpPr>
              <p:nvPr/>
            </p:nvSpPr>
            <p:spPr bwMode="auto">
              <a:xfrm>
                <a:off x="793271" y="1752600"/>
                <a:ext cx="9005258" cy="37437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200" dirty="0" smtClean="0"/>
                  <a:t>Từ </a:t>
                </a:r>
                <a:r>
                  <a:rPr lang="en-US" altLang="en-US" sz="3200" dirty="0" err="1" smtClean="0"/>
                  <a:t>định</a:t>
                </a:r>
                <a:r>
                  <a:rPr lang="en-US" altLang="en-US" sz="3200" dirty="0" smtClean="0"/>
                  <a:t> </a:t>
                </a:r>
                <a:r>
                  <a:rPr lang="en-US" altLang="en-US" sz="3200" dirty="0" err="1" smtClean="0"/>
                  <a:t>luật</a:t>
                </a:r>
                <a:r>
                  <a:rPr lang="en-US" altLang="en-US" sz="3200" dirty="0" smtClean="0"/>
                  <a:t> Ohm: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en-US" sz="3200" dirty="0" smtClean="0"/>
                  <a:t> =&gt; U = I . R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3200" dirty="0"/>
                  <a:t>	</a:t>
                </a:r>
                <a:r>
                  <a:rPr lang="en-US" altLang="en-US" sz="3200" dirty="0" err="1" smtClean="0"/>
                  <a:t>Hiệu</a:t>
                </a:r>
                <a:r>
                  <a:rPr lang="en-US" altLang="en-US" sz="3200" dirty="0" smtClean="0"/>
                  <a:t> </a:t>
                </a:r>
                <a:r>
                  <a:rPr lang="en-US" altLang="en-US" sz="3200" dirty="0" err="1"/>
                  <a:t>điện</a:t>
                </a:r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thế</a:t>
                </a:r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giữa</a:t>
                </a:r>
                <a:r>
                  <a:rPr lang="en-US" altLang="en-US" sz="3200" dirty="0"/>
                  <a:t> 2 </a:t>
                </a:r>
                <a:r>
                  <a:rPr lang="en-US" altLang="en-US" sz="3200" dirty="0" err="1"/>
                  <a:t>đầu</a:t>
                </a:r>
                <a:r>
                  <a:rPr lang="en-US" altLang="en-US" sz="3200" dirty="0"/>
                  <a:t> R</a:t>
                </a:r>
                <a:r>
                  <a:rPr lang="en-US" altLang="en-US" sz="3200" baseline="-25000" dirty="0"/>
                  <a:t>1</a:t>
                </a:r>
                <a:r>
                  <a:rPr lang="en-US" altLang="en-US" sz="3200" dirty="0"/>
                  <a:t>: U</a:t>
                </a:r>
                <a:r>
                  <a:rPr lang="en-US" altLang="en-US" sz="3200" baseline="-25000" dirty="0"/>
                  <a:t>1</a:t>
                </a:r>
                <a:r>
                  <a:rPr lang="en-US" altLang="en-US" sz="3200" dirty="0"/>
                  <a:t> = I</a:t>
                </a:r>
                <a:r>
                  <a:rPr lang="en-US" altLang="en-US" sz="3200" baseline="-25000" dirty="0"/>
                  <a:t>1</a:t>
                </a:r>
                <a:r>
                  <a:rPr lang="en-US" altLang="en-US" sz="3200" dirty="0"/>
                  <a:t>.R</a:t>
                </a:r>
                <a:r>
                  <a:rPr lang="en-US" altLang="en-US" sz="3200" baseline="-25000" dirty="0"/>
                  <a:t>1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3200" dirty="0" smtClean="0"/>
                  <a:t>	</a:t>
                </a:r>
                <a:r>
                  <a:rPr lang="en-US" altLang="en-US" sz="3200" dirty="0" err="1" smtClean="0"/>
                  <a:t>Hiệu</a:t>
                </a:r>
                <a:r>
                  <a:rPr lang="en-US" altLang="en-US" sz="3200" dirty="0" smtClean="0"/>
                  <a:t> </a:t>
                </a:r>
                <a:r>
                  <a:rPr lang="en-US" altLang="en-US" sz="3200" dirty="0" err="1"/>
                  <a:t>điện</a:t>
                </a:r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thế</a:t>
                </a:r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giữa</a:t>
                </a:r>
                <a:r>
                  <a:rPr lang="en-US" altLang="en-US" sz="3200" dirty="0"/>
                  <a:t> 2 </a:t>
                </a:r>
                <a:r>
                  <a:rPr lang="en-US" altLang="en-US" sz="3200" dirty="0" err="1"/>
                  <a:t>đầu</a:t>
                </a:r>
                <a:r>
                  <a:rPr lang="en-US" altLang="en-US" sz="3200" dirty="0"/>
                  <a:t> R</a:t>
                </a:r>
                <a:r>
                  <a:rPr lang="en-US" altLang="en-US" sz="3200" baseline="-25000" dirty="0"/>
                  <a:t>2</a:t>
                </a:r>
                <a:r>
                  <a:rPr lang="en-US" altLang="en-US" sz="3200" dirty="0"/>
                  <a:t>: U</a:t>
                </a:r>
                <a:r>
                  <a:rPr lang="en-US" altLang="en-US" sz="3200" baseline="-25000" dirty="0"/>
                  <a:t>2</a:t>
                </a:r>
                <a:r>
                  <a:rPr lang="en-US" altLang="en-US" sz="3200" dirty="0"/>
                  <a:t> = I</a:t>
                </a:r>
                <a:r>
                  <a:rPr lang="en-US" altLang="en-US" sz="3200" baseline="-25000" dirty="0"/>
                  <a:t>2</a:t>
                </a:r>
                <a:r>
                  <a:rPr lang="en-US" altLang="en-US" sz="3200" dirty="0"/>
                  <a:t>.R</a:t>
                </a:r>
                <a:r>
                  <a:rPr lang="en-US" altLang="en-US" sz="3200" baseline="-25000" dirty="0"/>
                  <a:t>2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3200" dirty="0" smtClean="0"/>
                  <a:t>	</a:t>
                </a:r>
                <a:r>
                  <a:rPr lang="en-US" altLang="en-US" sz="3200" dirty="0" smtClean="0">
                    <a:sym typeface="Wingdings" panose="05000000000000000000" pitchFamily="2" charset="2"/>
                  </a:rPr>
                  <a:t>I . R = </a:t>
                </a:r>
                <a:r>
                  <a:rPr lang="en-US" altLang="en-US" sz="3200" dirty="0" smtClean="0"/>
                  <a:t>I</a:t>
                </a:r>
                <a:r>
                  <a:rPr lang="en-US" altLang="en-US" sz="3200" baseline="-25000" dirty="0" smtClean="0"/>
                  <a:t>1</a:t>
                </a:r>
                <a:r>
                  <a:rPr lang="en-US" altLang="en-US" sz="3200" dirty="0" smtClean="0"/>
                  <a:t>.R</a:t>
                </a:r>
                <a:r>
                  <a:rPr lang="en-US" altLang="en-US" sz="3200" baseline="-25000" dirty="0" smtClean="0"/>
                  <a:t>1 </a:t>
                </a:r>
                <a:r>
                  <a:rPr lang="en-US" altLang="en-US" sz="3200" dirty="0" smtClean="0"/>
                  <a:t>+ I</a:t>
                </a:r>
                <a:r>
                  <a:rPr lang="en-US" altLang="en-US" sz="3200" baseline="-25000" dirty="0" smtClean="0"/>
                  <a:t>2</a:t>
                </a:r>
                <a:r>
                  <a:rPr lang="en-US" altLang="en-US" sz="3200" dirty="0" smtClean="0"/>
                  <a:t>.R</a:t>
                </a:r>
                <a:r>
                  <a:rPr lang="en-US" altLang="en-US" sz="3200" baseline="-25000" dirty="0" smtClean="0"/>
                  <a:t>2  </a:t>
                </a:r>
                <a:r>
                  <a:rPr lang="en-US" altLang="en-US" sz="3200" dirty="0" smtClean="0"/>
                  <a:t>= I . (R</a:t>
                </a:r>
                <a:r>
                  <a:rPr lang="en-US" altLang="en-US" sz="3200" baseline="-25000" dirty="0" smtClean="0"/>
                  <a:t>1</a:t>
                </a:r>
                <a:r>
                  <a:rPr lang="en-US" altLang="en-US" sz="3200" dirty="0" smtClean="0"/>
                  <a:t> + R</a:t>
                </a:r>
                <a:r>
                  <a:rPr lang="en-US" altLang="en-US" sz="3200" baseline="-25000" dirty="0" smtClean="0"/>
                  <a:t>2</a:t>
                </a:r>
                <a:r>
                  <a:rPr lang="en-US" altLang="en-US" sz="3200" dirty="0" smtClean="0"/>
                  <a:t>) </a:t>
                </a:r>
              </a:p>
              <a:p>
                <a:pPr marL="457200" indent="-457200">
                  <a:spcBef>
                    <a:spcPct val="50000"/>
                  </a:spcBef>
                  <a:buFont typeface="Wingdings" panose="05000000000000000000" pitchFamily="2" charset="2"/>
                  <a:buChar char="ó"/>
                </a:pPr>
                <a:r>
                  <a:rPr lang="en-US" altLang="en-US" sz="3200" baseline="-25000" dirty="0"/>
                  <a:t> </a:t>
                </a:r>
                <a:r>
                  <a:rPr lang="en-US" altLang="en-US" sz="3200" baseline="-25000" dirty="0" smtClean="0"/>
                  <a:t>    </a:t>
                </a:r>
                <a:r>
                  <a:rPr lang="en-US" altLang="en-US" sz="3200" b="1" dirty="0" err="1" smtClean="0"/>
                  <a:t>R</a:t>
                </a:r>
                <a:r>
                  <a:rPr lang="en-US" altLang="en-US" sz="3200" b="1" baseline="-25000" dirty="0" err="1" smtClean="0"/>
                  <a:t>td</a:t>
                </a:r>
                <a:r>
                  <a:rPr lang="en-US" altLang="en-US" sz="3200" b="1" dirty="0" smtClean="0"/>
                  <a:t> </a:t>
                </a:r>
                <a:r>
                  <a:rPr lang="en-US" altLang="en-US" sz="3200" b="1" dirty="0"/>
                  <a:t>= R</a:t>
                </a:r>
                <a:r>
                  <a:rPr lang="en-US" altLang="en-US" sz="3200" b="1" baseline="-25000" dirty="0"/>
                  <a:t>1</a:t>
                </a:r>
                <a:r>
                  <a:rPr lang="en-US" altLang="en-US" sz="3200" b="1" dirty="0"/>
                  <a:t> + </a:t>
                </a:r>
                <a:r>
                  <a:rPr lang="en-US" altLang="en-US" sz="3200" b="1" dirty="0" smtClean="0"/>
                  <a:t>R</a:t>
                </a:r>
                <a:r>
                  <a:rPr lang="en-US" altLang="en-US" sz="3200" b="1" baseline="-25000" dirty="0" smtClean="0"/>
                  <a:t>2  </a:t>
                </a:r>
                <a:r>
                  <a:rPr lang="en-US" altLang="en-US" sz="3200" b="1" dirty="0" smtClean="0"/>
                  <a:t>; (</a:t>
                </a:r>
                <a:r>
                  <a:rPr lang="en-US" altLang="en-US" sz="3200" dirty="0" err="1" smtClean="0"/>
                  <a:t>Vì</a:t>
                </a:r>
                <a:r>
                  <a:rPr lang="en-US" altLang="en-US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3200" dirty="0"/>
                  <a:t>I = I</a:t>
                </a:r>
                <a:r>
                  <a:rPr lang="en-US" altLang="en-US" sz="3200" baseline="-25000" dirty="0"/>
                  <a:t>1</a:t>
                </a:r>
                <a:r>
                  <a:rPr lang="en-US" altLang="en-US" sz="3200" dirty="0"/>
                  <a:t> = </a:t>
                </a:r>
                <a:r>
                  <a:rPr lang="en-US" altLang="en-US" sz="3200" dirty="0" smtClean="0"/>
                  <a:t>I</a:t>
                </a:r>
                <a:r>
                  <a:rPr lang="en-US" altLang="en-US" sz="3200" baseline="-25000" dirty="0" smtClean="0"/>
                  <a:t>2</a:t>
                </a:r>
                <a:r>
                  <a:rPr lang="en-US" altLang="en-US" sz="3200" dirty="0" smtClean="0"/>
                  <a:t>)</a:t>
                </a:r>
                <a:endParaRPr lang="en-US" altLang="en-US" sz="3200" dirty="0"/>
              </a:p>
            </p:txBody>
          </p:sp>
        </mc:Choice>
        <mc:Fallback xmlns="">
          <p:sp>
            <p:nvSpPr>
              <p:cNvPr id="28745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271" y="1752600"/>
                <a:ext cx="9005258" cy="3743717"/>
              </a:xfrm>
              <a:prstGeom prst="rect">
                <a:avLst/>
              </a:prstGeom>
              <a:blipFill rotWithShape="0">
                <a:blip r:embed="rId3"/>
                <a:stretch>
                  <a:fillRect l="-1693" b="-43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21364" y="57082"/>
            <a:ext cx="103490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0"/>
                                        <p:tgtEl>
                                          <p:spTgt spid="2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44"/>
                  </p:tgtEl>
                </p:cond>
              </p:nextCondLst>
            </p:seq>
          </p:childTnLst>
        </p:cTn>
      </p:par>
    </p:tnLst>
    <p:bldLst>
      <p:bldP spid="28741" grpId="0" animBg="1"/>
      <p:bldP spid="28742" grpId="0"/>
      <p:bldP spid="28744" grpId="0"/>
      <p:bldP spid="2874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081" y="46288"/>
            <a:ext cx="854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I.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7852" y="759479"/>
            <a:ext cx="103490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4345" y="1668352"/>
            <a:ext cx="8600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70"/>
          <p:cNvSpPr txBox="1">
            <a:spLocks noChangeArrowheads="1"/>
          </p:cNvSpPr>
          <p:nvPr/>
        </p:nvSpPr>
        <p:spPr bwMode="auto">
          <a:xfrm>
            <a:off x="9177852" y="1773553"/>
            <a:ext cx="2477531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R</a:t>
            </a:r>
            <a:r>
              <a:rPr lang="en-US" altLang="en-US" sz="3200" baseline="-25000" dirty="0" err="1">
                <a:solidFill>
                  <a:srgbClr val="FF0000"/>
                </a:solidFill>
              </a:rPr>
              <a:t>td</a:t>
            </a:r>
            <a:r>
              <a:rPr lang="en-US" altLang="en-US" sz="3200" dirty="0">
                <a:solidFill>
                  <a:srgbClr val="FF0000"/>
                </a:solidFill>
              </a:rPr>
              <a:t> = R</a:t>
            </a:r>
            <a:r>
              <a:rPr lang="en-US" altLang="en-US" sz="3200" baseline="-25000" dirty="0">
                <a:solidFill>
                  <a:srgbClr val="FF0000"/>
                </a:solidFill>
              </a:rPr>
              <a:t>1</a:t>
            </a:r>
            <a:r>
              <a:rPr lang="en-US" altLang="en-US" sz="3200" dirty="0">
                <a:solidFill>
                  <a:srgbClr val="FF0000"/>
                </a:solidFill>
              </a:rPr>
              <a:t> + R</a:t>
            </a:r>
            <a:r>
              <a:rPr lang="en-US" altLang="en-US" sz="32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680159" y="2684145"/>
            <a:ext cx="11456570" cy="250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382270" algn="l"/>
              </a:tabLs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8227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R</a:t>
            </a:r>
            <a:r>
              <a:rPr 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R</a:t>
            </a:r>
            <a:r>
              <a:rPr 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+…+ R</a:t>
            </a:r>
            <a:r>
              <a:rPr 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382270" algn="l"/>
              </a:tabLs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8227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32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n . R,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1990" y="5192011"/>
                <a:ext cx="6081730" cy="913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90" y="5192011"/>
                <a:ext cx="6081730" cy="913840"/>
              </a:xfrm>
              <a:prstGeom prst="rect">
                <a:avLst/>
              </a:prstGeom>
              <a:blipFill rotWithShape="0">
                <a:blip r:embed="rId2"/>
                <a:stretch>
                  <a:fillRect l="-2605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46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6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1524000" y="3581400"/>
            <a:ext cx="32766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676400" y="1825625"/>
            <a:ext cx="3048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I. Cường độ dòng điện và hiệu điện thế trong đoạn mạch nối tiếp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1524000" y="1752600"/>
            <a:ext cx="32766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1524000" y="5048250"/>
            <a:ext cx="32766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V="1">
            <a:off x="1524000" y="6553200"/>
            <a:ext cx="32766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653046" y="1540001"/>
            <a:ext cx="861160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err="1">
                <a:latin typeface="Times New Roman" panose="02020603050405020304" pitchFamily="18" charset="0"/>
              </a:rPr>
              <a:t>Cường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dòng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</a:rPr>
              <a:t> qua R</a:t>
            </a:r>
            <a:r>
              <a:rPr lang="en-US" altLang="en-US" sz="3200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3200" dirty="0">
                <a:latin typeface="Times New Roman" panose="02020603050405020304" pitchFamily="18" charset="0"/>
              </a:rPr>
              <a:t>: I</a:t>
            </a:r>
            <a:r>
              <a:rPr lang="en-US" altLang="en-US" sz="3200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3200" dirty="0">
                <a:latin typeface="Times New Roman" panose="02020603050405020304" pitchFamily="18" charset="0"/>
              </a:rPr>
              <a:t> =</a:t>
            </a:r>
            <a:endParaRPr lang="en-US" altLang="en-US" sz="3200" baseline="-25000" dirty="0">
              <a:latin typeface="Times New Roman" panose="02020603050405020304" pitchFamily="18" charset="0"/>
            </a:endParaRPr>
          </a:p>
          <a:p>
            <a:endParaRPr lang="en-US" altLang="en-US" sz="3200" dirty="0">
              <a:latin typeface="Times New Roman" panose="02020603050405020304" pitchFamily="18" charset="0"/>
            </a:endParaRPr>
          </a:p>
          <a:p>
            <a:r>
              <a:rPr lang="en-US" altLang="en-US" sz="3200" dirty="0" err="1">
                <a:latin typeface="Times New Roman" panose="02020603050405020304" pitchFamily="18" charset="0"/>
              </a:rPr>
              <a:t>Cường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dòng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</a:rPr>
              <a:t> qua R</a:t>
            </a:r>
            <a:r>
              <a:rPr lang="en-US" altLang="en-US" sz="32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</a:rPr>
              <a:t>: I</a:t>
            </a:r>
            <a:r>
              <a:rPr lang="en-US" altLang="en-US" sz="32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</a:rPr>
              <a:t> = </a:t>
            </a:r>
          </a:p>
          <a:p>
            <a:endParaRPr lang="en-US" altLang="en-US" sz="3200" dirty="0">
              <a:latin typeface="Times New Roman" panose="02020603050405020304" pitchFamily="18" charset="0"/>
            </a:endParaRPr>
          </a:p>
          <a:p>
            <a:r>
              <a:rPr lang="en-US" altLang="en-US" sz="3200" dirty="0">
                <a:latin typeface="Times New Roman" panose="02020603050405020304" pitchFamily="18" charset="0"/>
              </a:rPr>
              <a:t>Do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trở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mắc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3200" dirty="0">
                <a:latin typeface="Times New Roman" panose="02020603050405020304" pitchFamily="18" charset="0"/>
              </a:rPr>
              <a:t> I</a:t>
            </a:r>
            <a:r>
              <a:rPr lang="en-US" altLang="en-US" sz="3200" baseline="-25000" dirty="0">
                <a:latin typeface="Times New Roman" panose="02020603050405020304" pitchFamily="18" charset="0"/>
              </a:rPr>
              <a:t>AB</a:t>
            </a:r>
            <a:r>
              <a:rPr lang="en-US" altLang="en-US" sz="3200" dirty="0">
                <a:latin typeface="Times New Roman" panose="02020603050405020304" pitchFamily="18" charset="0"/>
              </a:rPr>
              <a:t> = I</a:t>
            </a:r>
            <a:r>
              <a:rPr lang="en-US" altLang="en-US" sz="3200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3200" dirty="0">
                <a:latin typeface="Times New Roman" panose="02020603050405020304" pitchFamily="18" charset="0"/>
              </a:rPr>
              <a:t> = I</a:t>
            </a:r>
            <a:r>
              <a:rPr lang="en-US" altLang="en-US" sz="32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3200" dirty="0" err="1">
                <a:latin typeface="Times New Roman" panose="02020603050405020304" pitchFamily="18" charset="0"/>
              </a:rPr>
              <a:t>Suy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927339" y="446128"/>
            <a:ext cx="2057400" cy="369332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</a:rPr>
              <a:t>Chứng minh</a:t>
            </a:r>
          </a:p>
        </p:txBody>
      </p:sp>
      <p:grpSp>
        <p:nvGrpSpPr>
          <p:cNvPr id="26677" name="Group 53"/>
          <p:cNvGrpSpPr>
            <a:grpSpLocks/>
          </p:cNvGrpSpPr>
          <p:nvPr/>
        </p:nvGrpSpPr>
        <p:grpSpPr bwMode="auto">
          <a:xfrm>
            <a:off x="6253798" y="1371666"/>
            <a:ext cx="685800" cy="927100"/>
            <a:chOff x="3264" y="3600"/>
            <a:chExt cx="432" cy="584"/>
          </a:xfrm>
        </p:grpSpPr>
        <p:sp>
          <p:nvSpPr>
            <p:cNvPr id="26669" name="Text Box 45"/>
            <p:cNvSpPr txBox="1">
              <a:spLocks noChangeArrowheads="1"/>
            </p:cNvSpPr>
            <p:nvPr/>
          </p:nvSpPr>
          <p:spPr bwMode="auto">
            <a:xfrm>
              <a:off x="3264" y="3600"/>
              <a:ext cx="4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dirty="0">
                  <a:latin typeface="Times New Roman" panose="02020603050405020304" pitchFamily="18" charset="0"/>
                </a:rPr>
                <a:t>U</a:t>
              </a:r>
              <a:r>
                <a:rPr lang="en-US" altLang="en-US" sz="2800" baseline="-25000" dirty="0">
                  <a:latin typeface="Times New Roman" panose="02020603050405020304" pitchFamily="18" charset="0"/>
                </a:rPr>
                <a:t>1</a:t>
              </a:r>
              <a:endParaRPr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6670" name="Text Box 46"/>
            <p:cNvSpPr txBox="1">
              <a:spLocks noChangeArrowheads="1"/>
            </p:cNvSpPr>
            <p:nvPr/>
          </p:nvSpPr>
          <p:spPr bwMode="auto">
            <a:xfrm>
              <a:off x="3264" y="3854"/>
              <a:ext cx="4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R</a:t>
              </a:r>
              <a:r>
                <a:rPr lang="en-US" altLang="en-US" sz="2800" baseline="-25000">
                  <a:latin typeface="Times New Roman" panose="02020603050405020304" pitchFamily="18" charset="0"/>
                </a:rPr>
                <a:t>1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26671" name="Line 47"/>
            <p:cNvSpPr>
              <a:spLocks noChangeShapeType="1"/>
            </p:cNvSpPr>
            <p:nvPr/>
          </p:nvSpPr>
          <p:spPr bwMode="auto">
            <a:xfrm>
              <a:off x="3264" y="3900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26678" name="Group 54"/>
          <p:cNvGrpSpPr>
            <a:grpSpLocks/>
          </p:cNvGrpSpPr>
          <p:nvPr/>
        </p:nvGrpSpPr>
        <p:grpSpPr bwMode="auto">
          <a:xfrm>
            <a:off x="6215698" y="2334356"/>
            <a:ext cx="685800" cy="927101"/>
            <a:chOff x="3264" y="3600"/>
            <a:chExt cx="432" cy="584"/>
          </a:xfrm>
        </p:grpSpPr>
        <p:sp>
          <p:nvSpPr>
            <p:cNvPr id="26679" name="Text Box 55"/>
            <p:cNvSpPr txBox="1">
              <a:spLocks noChangeArrowheads="1"/>
            </p:cNvSpPr>
            <p:nvPr/>
          </p:nvSpPr>
          <p:spPr bwMode="auto">
            <a:xfrm>
              <a:off x="3264" y="3600"/>
              <a:ext cx="4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U</a:t>
              </a:r>
              <a:r>
                <a:rPr lang="en-US" altLang="en-US" sz="2800" baseline="-25000">
                  <a:latin typeface="Times New Roman" panose="02020603050405020304" pitchFamily="18" charset="0"/>
                </a:rPr>
                <a:t>2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26680" name="Text Box 56"/>
            <p:cNvSpPr txBox="1">
              <a:spLocks noChangeArrowheads="1"/>
            </p:cNvSpPr>
            <p:nvPr/>
          </p:nvSpPr>
          <p:spPr bwMode="auto">
            <a:xfrm>
              <a:off x="3264" y="3854"/>
              <a:ext cx="4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dirty="0">
                  <a:latin typeface="Times New Roman" panose="02020603050405020304" pitchFamily="18" charset="0"/>
                </a:rPr>
                <a:t>R</a:t>
              </a:r>
              <a:r>
                <a:rPr lang="en-US" altLang="en-US" sz="2800" baseline="-25000" dirty="0">
                  <a:latin typeface="Times New Roman" panose="02020603050405020304" pitchFamily="18" charset="0"/>
                </a:rPr>
                <a:t>2</a:t>
              </a:r>
              <a:endParaRPr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6681" name="Line 57"/>
            <p:cNvSpPr>
              <a:spLocks noChangeShapeType="1"/>
            </p:cNvSpPr>
            <p:nvPr/>
          </p:nvSpPr>
          <p:spPr bwMode="auto">
            <a:xfrm>
              <a:off x="3264" y="3900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26694" name="Group 70"/>
          <p:cNvGrpSpPr>
            <a:grpSpLocks/>
          </p:cNvGrpSpPr>
          <p:nvPr/>
        </p:nvGrpSpPr>
        <p:grpSpPr bwMode="auto">
          <a:xfrm>
            <a:off x="1976232" y="4770996"/>
            <a:ext cx="1654175" cy="930276"/>
            <a:chOff x="3380" y="3660"/>
            <a:chExt cx="1138" cy="586"/>
          </a:xfrm>
        </p:grpSpPr>
        <p:sp>
          <p:nvSpPr>
            <p:cNvPr id="26675" name="Text Box 51"/>
            <p:cNvSpPr txBox="1">
              <a:spLocks noChangeArrowheads="1"/>
            </p:cNvSpPr>
            <p:nvPr/>
          </p:nvSpPr>
          <p:spPr bwMode="auto">
            <a:xfrm>
              <a:off x="3840" y="3792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dirty="0">
                  <a:latin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26682" name="Group 58"/>
            <p:cNvGrpSpPr>
              <a:grpSpLocks/>
            </p:cNvGrpSpPr>
            <p:nvPr/>
          </p:nvGrpSpPr>
          <p:grpSpPr bwMode="auto">
            <a:xfrm>
              <a:off x="3380" y="3660"/>
              <a:ext cx="432" cy="584"/>
              <a:chOff x="3264" y="3600"/>
              <a:chExt cx="432" cy="584"/>
            </a:xfrm>
          </p:grpSpPr>
          <p:sp>
            <p:nvSpPr>
              <p:cNvPr id="26683" name="Text Box 59"/>
              <p:cNvSpPr txBox="1">
                <a:spLocks noChangeArrowheads="1"/>
              </p:cNvSpPr>
              <p:nvPr/>
            </p:nvSpPr>
            <p:spPr bwMode="auto">
              <a:xfrm>
                <a:off x="3264" y="3600"/>
                <a:ext cx="43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800">
                    <a:latin typeface="Times New Roman" panose="02020603050405020304" pitchFamily="18" charset="0"/>
                  </a:rPr>
                  <a:t>U</a:t>
                </a:r>
                <a:r>
                  <a:rPr lang="en-US" altLang="en-US" sz="2800" baseline="-25000">
                    <a:latin typeface="Times New Roman" panose="02020603050405020304" pitchFamily="18" charset="0"/>
                  </a:rPr>
                  <a:t>1</a:t>
                </a: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84" name="Text Box 60"/>
              <p:cNvSpPr txBox="1">
                <a:spLocks noChangeArrowheads="1"/>
              </p:cNvSpPr>
              <p:nvPr/>
            </p:nvSpPr>
            <p:spPr bwMode="auto">
              <a:xfrm>
                <a:off x="3264" y="3854"/>
                <a:ext cx="43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800">
                    <a:latin typeface="Times New Roman" panose="02020603050405020304" pitchFamily="18" charset="0"/>
                  </a:rPr>
                  <a:t>R</a:t>
                </a:r>
                <a:r>
                  <a:rPr lang="en-US" altLang="en-US" sz="2800" baseline="-25000">
                    <a:latin typeface="Times New Roman" panose="02020603050405020304" pitchFamily="18" charset="0"/>
                  </a:rPr>
                  <a:t>1</a:t>
                </a: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85" name="Line 61"/>
              <p:cNvSpPr>
                <a:spLocks noChangeShapeType="1"/>
              </p:cNvSpPr>
              <p:nvPr/>
            </p:nvSpPr>
            <p:spPr bwMode="auto">
              <a:xfrm>
                <a:off x="3264" y="390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grpSp>
          <p:nvGrpSpPr>
            <p:cNvPr id="26686" name="Group 62"/>
            <p:cNvGrpSpPr>
              <a:grpSpLocks/>
            </p:cNvGrpSpPr>
            <p:nvPr/>
          </p:nvGrpSpPr>
          <p:grpSpPr bwMode="auto">
            <a:xfrm>
              <a:off x="4086" y="3662"/>
              <a:ext cx="432" cy="584"/>
              <a:chOff x="3264" y="3600"/>
              <a:chExt cx="432" cy="584"/>
            </a:xfrm>
          </p:grpSpPr>
          <p:sp>
            <p:nvSpPr>
              <p:cNvPr id="26687" name="Text Box 63"/>
              <p:cNvSpPr txBox="1">
                <a:spLocks noChangeArrowheads="1"/>
              </p:cNvSpPr>
              <p:nvPr/>
            </p:nvSpPr>
            <p:spPr bwMode="auto">
              <a:xfrm>
                <a:off x="3264" y="3600"/>
                <a:ext cx="43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800">
                    <a:latin typeface="Times New Roman" panose="02020603050405020304" pitchFamily="18" charset="0"/>
                  </a:rPr>
                  <a:t>U</a:t>
                </a:r>
                <a:r>
                  <a:rPr lang="en-US" altLang="en-US" sz="2800" baseline="-25000">
                    <a:latin typeface="Times New Roman" panose="02020603050405020304" pitchFamily="18" charset="0"/>
                  </a:rPr>
                  <a:t>2</a:t>
                </a: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88" name="Text Box 64"/>
              <p:cNvSpPr txBox="1">
                <a:spLocks noChangeArrowheads="1"/>
              </p:cNvSpPr>
              <p:nvPr/>
            </p:nvSpPr>
            <p:spPr bwMode="auto">
              <a:xfrm>
                <a:off x="3264" y="3854"/>
                <a:ext cx="43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R</a:t>
                </a:r>
                <a:r>
                  <a:rPr lang="en-US" altLang="en-US" sz="2800" baseline="-25000" dirty="0">
                    <a:latin typeface="Times New Roman" panose="02020603050405020304" pitchFamily="18" charset="0"/>
                  </a:rPr>
                  <a:t>2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89" name="Line 65"/>
              <p:cNvSpPr>
                <a:spLocks noChangeShapeType="1"/>
              </p:cNvSpPr>
              <p:nvPr/>
            </p:nvSpPr>
            <p:spPr bwMode="auto">
              <a:xfrm>
                <a:off x="3264" y="390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grpSp>
        <p:nvGrpSpPr>
          <p:cNvPr id="26695" name="Group 71"/>
          <p:cNvGrpSpPr>
            <a:grpSpLocks/>
          </p:cNvGrpSpPr>
          <p:nvPr/>
        </p:nvGrpSpPr>
        <p:grpSpPr bwMode="auto">
          <a:xfrm>
            <a:off x="5523548" y="4775599"/>
            <a:ext cx="1806575" cy="930276"/>
            <a:chOff x="3380" y="3660"/>
            <a:chExt cx="1138" cy="586"/>
          </a:xfrm>
        </p:grpSpPr>
        <p:sp>
          <p:nvSpPr>
            <p:cNvPr id="26696" name="Text Box 72"/>
            <p:cNvSpPr txBox="1">
              <a:spLocks noChangeArrowheads="1"/>
            </p:cNvSpPr>
            <p:nvPr/>
          </p:nvSpPr>
          <p:spPr bwMode="auto">
            <a:xfrm>
              <a:off x="3840" y="3792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26697" name="Group 73"/>
            <p:cNvGrpSpPr>
              <a:grpSpLocks/>
            </p:cNvGrpSpPr>
            <p:nvPr/>
          </p:nvGrpSpPr>
          <p:grpSpPr bwMode="auto">
            <a:xfrm>
              <a:off x="3380" y="3660"/>
              <a:ext cx="432" cy="584"/>
              <a:chOff x="3264" y="3600"/>
              <a:chExt cx="432" cy="584"/>
            </a:xfrm>
          </p:grpSpPr>
          <p:sp>
            <p:nvSpPr>
              <p:cNvPr id="26698" name="Text Box 74"/>
              <p:cNvSpPr txBox="1">
                <a:spLocks noChangeArrowheads="1"/>
              </p:cNvSpPr>
              <p:nvPr/>
            </p:nvSpPr>
            <p:spPr bwMode="auto">
              <a:xfrm>
                <a:off x="3264" y="3600"/>
                <a:ext cx="43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U</a:t>
                </a:r>
                <a:r>
                  <a:rPr lang="en-US" altLang="en-US" sz="2800" baseline="-250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99" name="Text Box 75"/>
              <p:cNvSpPr txBox="1">
                <a:spLocks noChangeArrowheads="1"/>
              </p:cNvSpPr>
              <p:nvPr/>
            </p:nvSpPr>
            <p:spPr bwMode="auto">
              <a:xfrm>
                <a:off x="3264" y="3854"/>
                <a:ext cx="43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U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00" name="Line 76"/>
              <p:cNvSpPr>
                <a:spLocks noChangeShapeType="1"/>
              </p:cNvSpPr>
              <p:nvPr/>
            </p:nvSpPr>
            <p:spPr bwMode="auto">
              <a:xfrm>
                <a:off x="3264" y="390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grpSp>
          <p:nvGrpSpPr>
            <p:cNvPr id="26701" name="Group 77"/>
            <p:cNvGrpSpPr>
              <a:grpSpLocks/>
            </p:cNvGrpSpPr>
            <p:nvPr/>
          </p:nvGrpSpPr>
          <p:grpSpPr bwMode="auto">
            <a:xfrm>
              <a:off x="4086" y="3662"/>
              <a:ext cx="432" cy="584"/>
              <a:chOff x="3264" y="3600"/>
              <a:chExt cx="432" cy="584"/>
            </a:xfrm>
          </p:grpSpPr>
          <p:sp>
            <p:nvSpPr>
              <p:cNvPr id="26702" name="Text Box 78"/>
              <p:cNvSpPr txBox="1">
                <a:spLocks noChangeArrowheads="1"/>
              </p:cNvSpPr>
              <p:nvPr/>
            </p:nvSpPr>
            <p:spPr bwMode="auto">
              <a:xfrm>
                <a:off x="3264" y="3600"/>
                <a:ext cx="43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en-US" altLang="en-US" sz="2800" baseline="-250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03" name="Text Box 79"/>
              <p:cNvSpPr txBox="1">
                <a:spLocks noChangeArrowheads="1"/>
              </p:cNvSpPr>
              <p:nvPr/>
            </p:nvSpPr>
            <p:spPr bwMode="auto">
              <a:xfrm>
                <a:off x="3264" y="3854"/>
                <a:ext cx="43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04" name="Line 80"/>
              <p:cNvSpPr>
                <a:spLocks noChangeShapeType="1"/>
              </p:cNvSpPr>
              <p:nvPr/>
            </p:nvSpPr>
            <p:spPr bwMode="auto">
              <a:xfrm>
                <a:off x="3264" y="390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sp>
        <p:nvSpPr>
          <p:cNvPr id="26705" name="Text Box 81"/>
          <p:cNvSpPr txBox="1">
            <a:spLocks noChangeArrowheads="1"/>
          </p:cNvSpPr>
          <p:nvPr/>
        </p:nvSpPr>
        <p:spPr bwMode="auto">
          <a:xfrm>
            <a:off x="3979658" y="4973910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/>
              <a:t>hay</a:t>
            </a:r>
            <a:endParaRPr lang="en-US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95080" y="98469"/>
                <a:ext cx="1788503" cy="1094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080" y="98469"/>
                <a:ext cx="1788503" cy="10948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5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6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6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7" grpId="0" animBg="1"/>
      <p:bldP spid="2670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1255</Words>
  <Application>Microsoft Office PowerPoint</Application>
  <PresentationFormat>Widescreen</PresentationFormat>
  <Paragraphs>278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.VnCooper</vt:lpstr>
      <vt:lpstr>.VnTime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Thi Le Hang</dc:creator>
  <cp:lastModifiedBy>Tran Thi Le Hang</cp:lastModifiedBy>
  <cp:revision>25</cp:revision>
  <dcterms:created xsi:type="dcterms:W3CDTF">2021-08-24T02:43:11Z</dcterms:created>
  <dcterms:modified xsi:type="dcterms:W3CDTF">2021-09-03T10:40:16Z</dcterms:modified>
</cp:coreProperties>
</file>