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92" r:id="rId2"/>
    <p:sldMasterId id="2147484010" r:id="rId3"/>
    <p:sldMasterId id="2147484028" r:id="rId4"/>
  </p:sldMasterIdLst>
  <p:notesMasterIdLst>
    <p:notesMasterId r:id="rId53"/>
  </p:notesMasterIdLst>
  <p:sldIdLst>
    <p:sldId id="393" r:id="rId5"/>
    <p:sldId id="394" r:id="rId6"/>
    <p:sldId id="360" r:id="rId7"/>
    <p:sldId id="361" r:id="rId8"/>
    <p:sldId id="377" r:id="rId9"/>
    <p:sldId id="378" r:id="rId10"/>
    <p:sldId id="362" r:id="rId11"/>
    <p:sldId id="379" r:id="rId12"/>
    <p:sldId id="322" r:id="rId13"/>
    <p:sldId id="348" r:id="rId14"/>
    <p:sldId id="349" r:id="rId15"/>
    <p:sldId id="350" r:id="rId16"/>
    <p:sldId id="371" r:id="rId17"/>
    <p:sldId id="380" r:id="rId18"/>
    <p:sldId id="372" r:id="rId19"/>
    <p:sldId id="382" r:id="rId20"/>
    <p:sldId id="373" r:id="rId21"/>
    <p:sldId id="381" r:id="rId22"/>
    <p:sldId id="357" r:id="rId23"/>
    <p:sldId id="358" r:id="rId24"/>
    <p:sldId id="392" r:id="rId25"/>
    <p:sldId id="383" r:id="rId26"/>
    <p:sldId id="359" r:id="rId27"/>
    <p:sldId id="351" r:id="rId28"/>
    <p:sldId id="384" r:id="rId29"/>
    <p:sldId id="366" r:id="rId30"/>
    <p:sldId id="395" r:id="rId31"/>
    <p:sldId id="259" r:id="rId32"/>
    <p:sldId id="346" r:id="rId33"/>
    <p:sldId id="385" r:id="rId34"/>
    <p:sldId id="347" r:id="rId35"/>
    <p:sldId id="386" r:id="rId36"/>
    <p:sldId id="352" r:id="rId37"/>
    <p:sldId id="353" r:id="rId38"/>
    <p:sldId id="354" r:id="rId39"/>
    <p:sldId id="364" r:id="rId40"/>
    <p:sldId id="387" r:id="rId41"/>
    <p:sldId id="367" r:id="rId42"/>
    <p:sldId id="389" r:id="rId43"/>
    <p:sldId id="368" r:id="rId44"/>
    <p:sldId id="388" r:id="rId45"/>
    <p:sldId id="376" r:id="rId46"/>
    <p:sldId id="390" r:id="rId47"/>
    <p:sldId id="369" r:id="rId48"/>
    <p:sldId id="391" r:id="rId49"/>
    <p:sldId id="396" r:id="rId50"/>
    <p:sldId id="397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71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 Vu" userId="eca6bbf97a7a4713" providerId="LiveId" clId="{C6848DC7-671D-48E5-8C15-24A72F5117FC}"/>
    <pc:docChg chg="custSel modSld">
      <pc:chgData name="Ly Vu" userId="eca6bbf97a7a4713" providerId="LiveId" clId="{C6848DC7-671D-48E5-8C15-24A72F5117FC}" dt="2021-09-13T13:52:55.911" v="3" actId="20577"/>
      <pc:docMkLst>
        <pc:docMk/>
      </pc:docMkLst>
      <pc:sldChg chg="delSp mod delAnim modAnim">
        <pc:chgData name="Ly Vu" userId="eca6bbf97a7a4713" providerId="LiveId" clId="{C6848DC7-671D-48E5-8C15-24A72F5117FC}" dt="2021-09-13T13:52:47.340" v="1" actId="478"/>
        <pc:sldMkLst>
          <pc:docMk/>
          <pc:sldMk cId="673756193" sldId="393"/>
        </pc:sldMkLst>
        <pc:spChg chg="del">
          <ac:chgData name="Ly Vu" userId="eca6bbf97a7a4713" providerId="LiveId" clId="{C6848DC7-671D-48E5-8C15-24A72F5117FC}" dt="2021-09-13T13:52:47.340" v="1" actId="478"/>
          <ac:spMkLst>
            <pc:docMk/>
            <pc:sldMk cId="673756193" sldId="393"/>
            <ac:spMk id="15" creationId="{00000000-0000-0000-0000-000000000000}"/>
          </ac:spMkLst>
        </pc:spChg>
        <pc:picChg chg="del">
          <ac:chgData name="Ly Vu" userId="eca6bbf97a7a4713" providerId="LiveId" clId="{C6848DC7-671D-48E5-8C15-24A72F5117FC}" dt="2021-09-13T13:52:43.950" v="0" actId="478"/>
          <ac:picMkLst>
            <pc:docMk/>
            <pc:sldMk cId="673756193" sldId="393"/>
            <ac:picMk id="5" creationId="{00000000-0000-0000-0000-000000000000}"/>
          </ac:picMkLst>
        </pc:picChg>
      </pc:sldChg>
      <pc:sldChg chg="modSp mod modAnim">
        <pc:chgData name="Ly Vu" userId="eca6bbf97a7a4713" providerId="LiveId" clId="{C6848DC7-671D-48E5-8C15-24A72F5117FC}" dt="2021-09-13T13:52:55.911" v="3" actId="20577"/>
        <pc:sldMkLst>
          <pc:docMk/>
          <pc:sldMk cId="2020725379" sldId="394"/>
        </pc:sldMkLst>
        <pc:spChg chg="mod">
          <ac:chgData name="Ly Vu" userId="eca6bbf97a7a4713" providerId="LiveId" clId="{C6848DC7-671D-48E5-8C15-24A72F5117FC}" dt="2021-09-13T13:52:47.369" v="2" actId="27636"/>
          <ac:spMkLst>
            <pc:docMk/>
            <pc:sldMk cId="2020725379" sldId="394"/>
            <ac:spMk id="2" creationId="{00000000-0000-0000-0000-000000000000}"/>
          </ac:spMkLst>
        </pc:spChg>
        <pc:spChg chg="mod">
          <ac:chgData name="Ly Vu" userId="eca6bbf97a7a4713" providerId="LiveId" clId="{C6848DC7-671D-48E5-8C15-24A72F5117FC}" dt="2021-09-13T13:52:55.911" v="3" actId="20577"/>
          <ac:spMkLst>
            <pc:docMk/>
            <pc:sldMk cId="2020725379" sldId="39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94EB-8E3A-44CE-A419-DB95C34C8B3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2594A-18EB-4CDE-A0E7-081AAEE66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42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7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2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23501-2B85-4A09-9066-17E29AB133E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3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2594A-18EB-4CDE-A0E7-081AAEE669E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0668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51702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831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909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6575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37465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044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8435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2902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8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8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2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0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5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32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62137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8800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976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6982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646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7479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5274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94902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0853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838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910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2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3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0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5575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3391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46360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24097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8288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628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80233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90046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4744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66835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8394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8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09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09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8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6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410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57185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3808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transition spd="slow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7AD6A1-9F02-4354-903C-0F6DE1A1280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032030-0820-4DA8-B4A5-71CB7FF96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</p:sldLayoutIdLst>
  <p:transition spd="slow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ailand" TargetMode="External"/><Relationship Id="rId2" Type="http://schemas.openxmlformats.org/officeDocument/2006/relationships/hyperlink" Target="http://en.wikipedia.org/wiki/Borders_of_Malays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Brunei" TargetMode="External"/><Relationship Id="rId4" Type="http://schemas.openxmlformats.org/officeDocument/2006/relationships/hyperlink" Target="http://en.wikipedia.org/wiki/Indonesi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71600" y="685800"/>
            <a:ext cx="6324600" cy="1143000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ENGLISH 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063" y="4224933"/>
            <a:ext cx="6434137" cy="122813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A VISIT FROM A PENPAL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06963" y="6305550"/>
            <a:ext cx="323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>
                <a:solidFill>
                  <a:srgbClr val="9900CC"/>
                </a:solidFill>
              </a:rPr>
              <a:t>Hoa Lu Junior High School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008" y="1918871"/>
            <a:ext cx="5352747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673756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52329"/>
            <a:ext cx="8991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GETTING STARTED &amp; LISTEN AND READ</a:t>
            </a:r>
          </a:p>
          <a:p>
            <a:r>
              <a:rPr lang="en-US" sz="3200"/>
              <a:t>6. impress (v)</a:t>
            </a:r>
          </a:p>
          <a:p>
            <a:r>
              <a:rPr lang="en-US" sz="3200"/>
              <a:t>    impression (n)</a:t>
            </a:r>
          </a:p>
          <a:p>
            <a:r>
              <a:rPr lang="en-US" sz="3200"/>
              <a:t>    impressive(a)</a:t>
            </a:r>
          </a:p>
          <a:p>
            <a:r>
              <a:rPr lang="en-US" sz="3200"/>
              <a:t>≠  </a:t>
            </a:r>
            <a:r>
              <a:rPr lang="en-US" sz="3200">
                <a:solidFill>
                  <a:srgbClr val="FF0000"/>
                </a:solidFill>
              </a:rPr>
              <a:t>un</a:t>
            </a:r>
            <a:r>
              <a:rPr lang="en-US" sz="3200"/>
              <a:t>impressive (a)</a:t>
            </a:r>
          </a:p>
          <a:p>
            <a:r>
              <a:rPr lang="en-US" sz="3200"/>
              <a:t>7. beauty(n)</a:t>
            </a:r>
          </a:p>
          <a:p>
            <a:r>
              <a:rPr lang="en-US" sz="3200"/>
              <a:t>    beautiful(a)</a:t>
            </a:r>
          </a:p>
          <a:p>
            <a:r>
              <a:rPr lang="en-US" sz="3200"/>
              <a:t>    beautifully(adv)</a:t>
            </a:r>
          </a:p>
          <a:p>
            <a:r>
              <a:rPr lang="en-US" sz="3200"/>
              <a:t>    beautify(v)</a:t>
            </a:r>
          </a:p>
          <a:p>
            <a:r>
              <a:rPr lang="en-US" sz="3200"/>
              <a:t>    beautician (n)</a:t>
            </a:r>
          </a:p>
          <a:p>
            <a:r>
              <a:rPr lang="en-US" sz="3200"/>
              <a:t>8. friendly (a)</a:t>
            </a:r>
          </a:p>
          <a:p>
            <a:r>
              <a:rPr lang="en-US" sz="3200"/>
              <a:t>    friendliness (n)</a:t>
            </a:r>
          </a:p>
          <a:p>
            <a:r>
              <a:rPr lang="en-US" sz="3200"/>
              <a:t>    friendless (a)</a:t>
            </a:r>
          </a:p>
          <a:p>
            <a:r>
              <a:rPr lang="en-US" sz="3200"/>
              <a:t>    friendship (n)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457200"/>
            <a:ext cx="5715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ấn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endParaRPr lang="en-US" sz="2800" dirty="0"/>
          </a:p>
          <a:p>
            <a:r>
              <a:rPr lang="en-US" sz="3200" dirty="0"/>
              <a:t>    </a:t>
            </a:r>
            <a:r>
              <a:rPr lang="en-US" sz="3200" dirty="0" err="1"/>
              <a:t>ấn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,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tưởng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en-US" sz="3200" dirty="0" err="1"/>
              <a:t>hùng</a:t>
            </a:r>
            <a:r>
              <a:rPr lang="en-US" sz="3200" dirty="0"/>
              <a:t> </a:t>
            </a:r>
            <a:r>
              <a:rPr lang="en-US" sz="3200" dirty="0" err="1"/>
              <a:t>vĩ</a:t>
            </a:r>
            <a:r>
              <a:rPr lang="en-US" sz="3200" dirty="0"/>
              <a:t>, </a:t>
            </a:r>
            <a:r>
              <a:rPr lang="en-US" sz="3200" dirty="0" err="1"/>
              <a:t>đẹp</a:t>
            </a:r>
            <a:r>
              <a:rPr lang="en-US" sz="3200" dirty="0"/>
              <a:t>,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ấn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ấn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endParaRPr lang="en-US" sz="3200" dirty="0"/>
          </a:p>
          <a:p>
            <a:r>
              <a:rPr lang="en-US" sz="3200" dirty="0"/>
              <a:t>7. </a:t>
            </a:r>
            <a:r>
              <a:rPr lang="en-US" sz="3200" dirty="0" err="1"/>
              <a:t>vẻ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en-US" sz="3200" dirty="0" err="1"/>
              <a:t>đẹp</a:t>
            </a:r>
            <a:endParaRPr lang="en-US" sz="3200" dirty="0"/>
          </a:p>
          <a:p>
            <a:r>
              <a:rPr lang="en-US" sz="3200" dirty="0"/>
              <a:t>    hay (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thao</a:t>
            </a:r>
            <a:r>
              <a:rPr lang="en-US" sz="3200" dirty="0"/>
              <a:t>, </a:t>
            </a:r>
            <a:r>
              <a:rPr lang="en-US" sz="3200" dirty="0" err="1"/>
              <a:t>nhạc</a:t>
            </a:r>
            <a:r>
              <a:rPr lang="en-US" sz="3200" dirty="0"/>
              <a:t>)</a:t>
            </a:r>
          </a:p>
          <a:p>
            <a:r>
              <a:rPr lang="en-US" sz="3200" dirty="0"/>
              <a:t>   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phẫu</a:t>
            </a:r>
            <a:r>
              <a:rPr lang="en-US" sz="3200" dirty="0"/>
              <a:t> </a:t>
            </a:r>
            <a:r>
              <a:rPr lang="en-US" sz="3200" dirty="0" err="1"/>
              <a:t>thẩm</a:t>
            </a:r>
            <a:r>
              <a:rPr lang="en-US" sz="3200" dirty="0"/>
              <a:t> </a:t>
            </a:r>
            <a:r>
              <a:rPr lang="en-US" sz="3200" dirty="0" err="1"/>
              <a:t>mỹ</a:t>
            </a:r>
            <a:endParaRPr lang="en-US" sz="3200" dirty="0"/>
          </a:p>
          <a:p>
            <a:r>
              <a:rPr lang="en-US" sz="3200" dirty="0"/>
              <a:t>8.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thiện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thiện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bè</a:t>
            </a:r>
            <a:r>
              <a:rPr lang="en-US" sz="3200" dirty="0"/>
              <a:t> </a:t>
            </a:r>
          </a:p>
          <a:p>
            <a:r>
              <a:rPr lang="en-US" sz="3200" dirty="0"/>
              <a:t>   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31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067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GETTING STARTED &amp; LISTEN AND READ:</a:t>
            </a:r>
          </a:p>
          <a:p>
            <a:r>
              <a:rPr lang="en-US" sz="3200"/>
              <a:t>  9. mausoleum(n)</a:t>
            </a:r>
          </a:p>
          <a:p>
            <a:r>
              <a:rPr lang="en-US" sz="3200"/>
              <a:t>10. mosque (n)</a:t>
            </a:r>
          </a:p>
          <a:p>
            <a:r>
              <a:rPr lang="en-US" sz="3200"/>
              <a:t>11. walk </a:t>
            </a:r>
            <a:r>
              <a:rPr lang="en-US" sz="3200">
                <a:solidFill>
                  <a:srgbClr val="FFFF00"/>
                </a:solidFill>
              </a:rPr>
              <a:t>past </a:t>
            </a:r>
            <a:r>
              <a:rPr lang="en-US" sz="3200"/>
              <a:t>(v)</a:t>
            </a:r>
          </a:p>
          <a:p>
            <a:r>
              <a:rPr lang="en-US" sz="3200"/>
              <a:t>12. primary school</a:t>
            </a:r>
          </a:p>
          <a:p>
            <a:r>
              <a:rPr lang="en-US" sz="3200"/>
              <a:t>      secondary school</a:t>
            </a:r>
          </a:p>
          <a:p>
            <a:r>
              <a:rPr lang="en-US" sz="3200"/>
              <a:t>      high school</a:t>
            </a:r>
          </a:p>
          <a:p>
            <a:r>
              <a:rPr lang="en-US" sz="3200"/>
              <a:t>      college / university</a:t>
            </a:r>
          </a:p>
          <a:p>
            <a:r>
              <a:rPr lang="en-US" sz="3200"/>
              <a:t>13. atmosphere (n)</a:t>
            </a:r>
          </a:p>
          <a:p>
            <a:r>
              <a:rPr lang="en-US" sz="3200"/>
              <a:t>14. peace (n)</a:t>
            </a:r>
          </a:p>
          <a:p>
            <a:r>
              <a:rPr lang="en-US" sz="3200"/>
              <a:t>      (=peacefulness) </a:t>
            </a:r>
          </a:p>
          <a:p>
            <a:r>
              <a:rPr lang="en-US" sz="3200"/>
              <a:t>      peaceful (a)</a:t>
            </a:r>
          </a:p>
          <a:p>
            <a:r>
              <a:rPr lang="en-US" sz="3200"/>
              <a:t>      ( = peaceable)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0"/>
            <a:ext cx="518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3200"/>
          </a:p>
          <a:p>
            <a:r>
              <a:rPr lang="en-US" sz="3200"/>
              <a:t>  9. lăng, tẩm</a:t>
            </a:r>
          </a:p>
          <a:p>
            <a:r>
              <a:rPr lang="en-US" sz="3200"/>
              <a:t>10. đền thờ hồi giáo</a:t>
            </a:r>
          </a:p>
          <a:p>
            <a:r>
              <a:rPr lang="en-US" sz="3200"/>
              <a:t>11. đi bộ ngang qua</a:t>
            </a:r>
          </a:p>
          <a:p>
            <a:r>
              <a:rPr lang="en-US" sz="3200"/>
              <a:t>12. trường tiểu học</a:t>
            </a:r>
          </a:p>
          <a:p>
            <a:r>
              <a:rPr lang="en-US" sz="3200"/>
              <a:t>      trường THCS</a:t>
            </a:r>
          </a:p>
          <a:p>
            <a:r>
              <a:rPr lang="en-US"/>
              <a:t>           </a:t>
            </a:r>
            <a:r>
              <a:rPr lang="en-US" sz="3200"/>
              <a:t>trường THPT</a:t>
            </a:r>
          </a:p>
          <a:p>
            <a:r>
              <a:rPr lang="en-US" sz="3200"/>
              <a:t>      trường CĐ / ĐH</a:t>
            </a:r>
          </a:p>
          <a:p>
            <a:r>
              <a:rPr lang="en-US" sz="3200"/>
              <a:t>13. bầu không khí</a:t>
            </a:r>
          </a:p>
          <a:p>
            <a:r>
              <a:rPr lang="en-US" sz="3200"/>
              <a:t>14. hòa bình, </a:t>
            </a:r>
          </a:p>
          <a:p>
            <a:r>
              <a:rPr lang="en-US" sz="3200"/>
              <a:t>      sự thanh bình  </a:t>
            </a:r>
          </a:p>
          <a:p>
            <a:r>
              <a:rPr lang="en-US" sz="3200"/>
              <a:t>      êm ả, </a:t>
            </a:r>
          </a:p>
          <a:p>
            <a:r>
              <a:rPr lang="en-US" sz="3200"/>
              <a:t>      thanh bình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9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0570"/>
            <a:ext cx="9067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GETTING STARTED &amp; LISTEN AND READ</a:t>
            </a:r>
          </a:p>
          <a:p>
            <a:r>
              <a:rPr lang="en-US" sz="3200"/>
              <a:t>18. touch (v)</a:t>
            </a:r>
          </a:p>
          <a:p>
            <a:r>
              <a:rPr lang="en-US" sz="3200"/>
              <a:t>                (n)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/>
              <a:t>keep in touch with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/>
              <a:t>be/get in touch with</a:t>
            </a:r>
          </a:p>
          <a:p>
            <a:r>
              <a:rPr lang="en-US" sz="3200"/>
              <a:t>19. recreation (n)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/>
              <a:t>areas for recreation</a:t>
            </a:r>
          </a:p>
          <a:p>
            <a:r>
              <a:rPr lang="en-US" sz="3200"/>
              <a:t>20. worship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304086"/>
            <a:ext cx="533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r>
              <a:rPr lang="en-US" sz="3200"/>
              <a:t>18. chạm, tiếp xúc, với tới</a:t>
            </a:r>
          </a:p>
          <a:p>
            <a:r>
              <a:rPr lang="en-US" sz="3200"/>
              <a:t>      sự chạm vào, tiếp xúc</a:t>
            </a:r>
          </a:p>
          <a:p>
            <a:r>
              <a:rPr lang="en-US" sz="3200"/>
              <a:t>      giữ liên lạc, quan hệ với</a:t>
            </a:r>
          </a:p>
          <a:p>
            <a:endParaRPr lang="en-US" sz="3200"/>
          </a:p>
          <a:p>
            <a:r>
              <a:rPr lang="en-US" sz="3200"/>
              <a:t>19. sự giải trí, sự tiêu khiển</a:t>
            </a:r>
          </a:p>
          <a:p>
            <a:r>
              <a:rPr lang="en-US" sz="3200"/>
              <a:t>      những khu giải trí</a:t>
            </a:r>
          </a:p>
          <a:p>
            <a:r>
              <a:rPr lang="en-US" sz="3200"/>
              <a:t>20. sự thờ cúng, sự tôn kính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18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6000" b="1" i="1" u="sng">
                <a:solidFill>
                  <a:srgbClr val="FF0000"/>
                </a:solidFill>
              </a:rPr>
              <a:t>Structures: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9372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 </a:t>
            </a:r>
            <a:r>
              <a:rPr lang="en-US" sz="4800" b="1"/>
              <a:t>Subject</a:t>
            </a:r>
            <a:r>
              <a:rPr lang="en-US" sz="4000" b="1"/>
              <a:t>  +  </a:t>
            </a:r>
            <a:r>
              <a:rPr lang="en-US" sz="5400" b="1">
                <a:solidFill>
                  <a:srgbClr val="FF0000"/>
                </a:solidFill>
              </a:rPr>
              <a:t>used to</a:t>
            </a:r>
            <a:r>
              <a:rPr lang="en-US" sz="4000" b="1"/>
              <a:t>+ </a:t>
            </a:r>
            <a:r>
              <a:rPr lang="en-US" sz="4800" b="1"/>
              <a:t>Bare Infinitive</a:t>
            </a:r>
            <a:endParaRPr lang="en-US" sz="48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4824" y="5257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ym typeface="Wingdings" pitchFamily="2" charset="2"/>
              </a:rPr>
              <a:t>- </a:t>
            </a:r>
            <a:r>
              <a:rPr lang="en-US" sz="5400">
                <a:sym typeface="Wingdings" pitchFamily="2" charset="2"/>
              </a:rPr>
              <a:t>When I was a child, I used to watch cartoons </a:t>
            </a:r>
            <a:endParaRPr lang="en-US" sz="5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2209800"/>
            <a:ext cx="29718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FF00"/>
                </a:solidFill>
                <a:sym typeface="Wingdings" pitchFamily="2" charset="2"/>
              </a:rPr>
              <a:t>past habit</a:t>
            </a:r>
            <a:endParaRPr lang="en-US" sz="480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0" y="1752600"/>
            <a:ext cx="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36391" y="1768522"/>
            <a:ext cx="21609" cy="12032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21123" y="3134380"/>
            <a:ext cx="5394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solidFill>
                  <a:srgbClr val="FF00FF"/>
                </a:solidFill>
              </a:rPr>
              <a:t>động từ nguyên mẫu không “to”</a:t>
            </a:r>
          </a:p>
        </p:txBody>
      </p:sp>
    </p:spTree>
    <p:extLst>
      <p:ext uri="{BB962C8B-B14F-4D97-AF65-F5344CB8AC3E}">
        <p14:creationId xmlns:p14="http://schemas.microsoft.com/office/powerpoint/2010/main" val="254410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6000" b="1" i="1">
                <a:solidFill>
                  <a:srgbClr val="FF0000"/>
                </a:solidFill>
              </a:rPr>
              <a:t>Structures: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478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- My sister </a:t>
            </a:r>
            <a:r>
              <a:rPr lang="en-US" sz="5400" b="1">
                <a:solidFill>
                  <a:srgbClr val="FF00FF"/>
                </a:solidFill>
              </a:rPr>
              <a:t>used to </a:t>
            </a:r>
            <a:r>
              <a:rPr lang="en-US" sz="5400" b="1" u="sng">
                <a:solidFill>
                  <a:srgbClr val="FFFF00"/>
                </a:solidFill>
              </a:rPr>
              <a:t>stay</a:t>
            </a:r>
            <a:r>
              <a:rPr lang="en-US" sz="5400"/>
              <a:t> up late last year.</a:t>
            </a:r>
            <a:r>
              <a:rPr lang="en-US" sz="5400" u="sng"/>
              <a:t> </a:t>
            </a:r>
            <a:endParaRPr lang="en-US" sz="5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922" y="39624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- There </a:t>
            </a:r>
            <a:r>
              <a:rPr lang="en-US" sz="5400" b="1">
                <a:solidFill>
                  <a:srgbClr val="FF00FF"/>
                </a:solidFill>
              </a:rPr>
              <a:t>used to </a:t>
            </a:r>
            <a:r>
              <a:rPr lang="en-US" sz="5400" b="1" u="sng">
                <a:solidFill>
                  <a:srgbClr val="FFFF00"/>
                </a:solidFill>
              </a:rPr>
              <a:t>be</a:t>
            </a:r>
            <a:r>
              <a:rPr lang="en-US" sz="5400"/>
              <a:t> a dance hall here but they knocked it down yesterday.</a:t>
            </a:r>
            <a:r>
              <a:rPr lang="en-US" sz="5400" u="sng"/>
              <a:t>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746752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 i="1">
                <a:solidFill>
                  <a:srgbClr val="FF0000"/>
                </a:solidFill>
              </a:rPr>
              <a:t>Structures: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2400" y="990600"/>
            <a:ext cx="96012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 </a:t>
            </a:r>
            <a:r>
              <a:rPr lang="en-US" sz="4800" b="1"/>
              <a:t>Subject</a:t>
            </a:r>
            <a:r>
              <a:rPr lang="en-US" sz="4000" b="1"/>
              <a:t>   +   </a:t>
            </a:r>
            <a:r>
              <a:rPr lang="en-US" sz="6000" b="1">
                <a:solidFill>
                  <a:srgbClr val="FF0000"/>
                </a:solidFill>
              </a:rPr>
              <a:t>didn’t use to </a:t>
            </a:r>
            <a:r>
              <a:rPr lang="en-US" sz="4000" b="1"/>
              <a:t>+   </a:t>
            </a:r>
            <a:r>
              <a:rPr lang="en-US" sz="8000" b="1"/>
              <a:t>V</a:t>
            </a:r>
            <a:r>
              <a:rPr lang="en-US" sz="4800" b="1"/>
              <a:t>- </a:t>
            </a:r>
            <a:r>
              <a:rPr lang="en-US" sz="4400" b="1">
                <a:solidFill>
                  <a:srgbClr val="FF00FF"/>
                </a:solidFill>
              </a:rPr>
              <a:t>0</a:t>
            </a:r>
            <a:endParaRPr lang="en-US" sz="3600" b="1">
              <a:solidFill>
                <a:srgbClr val="FF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114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ym typeface="Wingdings" pitchFamily="2" charset="2"/>
              </a:rPr>
              <a:t>- I’m surprised that they joined the tennis club, They didn’t use to like  tennis.</a:t>
            </a:r>
            <a:endParaRPr lang="en-US" sz="480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4953000"/>
            <a:ext cx="426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70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b="1" i="1">
                <a:solidFill>
                  <a:srgbClr val="FF0000"/>
                </a:solidFill>
              </a:rPr>
              <a:t>Structures: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386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- Did you use to travel a lot before you got that job?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4419600"/>
            <a:ext cx="58391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-76200" y="1295400"/>
            <a:ext cx="943174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0000"/>
                </a:solidFill>
              </a:rPr>
              <a:t> </a:t>
            </a:r>
            <a:r>
              <a:rPr lang="en-US" sz="6000" b="1">
                <a:solidFill>
                  <a:srgbClr val="FF0000"/>
                </a:solidFill>
              </a:rPr>
              <a:t>Did</a:t>
            </a:r>
            <a:r>
              <a:rPr lang="en-US" sz="4000" b="1">
                <a:solidFill>
                  <a:srgbClr val="FF0000"/>
                </a:solidFill>
              </a:rPr>
              <a:t>  </a:t>
            </a:r>
            <a:r>
              <a:rPr lang="en-US" sz="4000" b="1"/>
              <a:t>+ </a:t>
            </a:r>
            <a:r>
              <a:rPr lang="en-US" sz="5400" b="1"/>
              <a:t>Subject</a:t>
            </a:r>
            <a:r>
              <a:rPr lang="en-US" sz="4000" b="1"/>
              <a:t>  + </a:t>
            </a:r>
            <a:r>
              <a:rPr lang="en-US" sz="6000" b="1">
                <a:solidFill>
                  <a:srgbClr val="FF0000"/>
                </a:solidFill>
              </a:rPr>
              <a:t>use to </a:t>
            </a:r>
            <a:r>
              <a:rPr lang="en-US" sz="4000" b="1"/>
              <a:t>+ </a:t>
            </a:r>
            <a:r>
              <a:rPr lang="en-US" sz="7200" b="1"/>
              <a:t>V</a:t>
            </a:r>
            <a:r>
              <a:rPr lang="en-US" sz="4000" b="1"/>
              <a:t>- </a:t>
            </a:r>
            <a:r>
              <a:rPr lang="en-US" sz="4800" b="1">
                <a:solidFill>
                  <a:srgbClr val="FF00FF"/>
                </a:solidFill>
              </a:rPr>
              <a:t>0</a:t>
            </a:r>
            <a:r>
              <a:rPr lang="en-US" sz="4400" b="1">
                <a:solidFill>
                  <a:srgbClr val="FF00FF"/>
                </a:solidFill>
              </a:rPr>
              <a:t> </a:t>
            </a:r>
            <a:r>
              <a:rPr lang="en-US" sz="5400" b="1"/>
              <a:t>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906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2667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>
                <a:solidFill>
                  <a:srgbClr val="0070C0"/>
                </a:solidFill>
              </a:rPr>
              <a:t>Notes: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2400" y="1266111"/>
            <a:ext cx="96012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 </a:t>
            </a:r>
            <a:r>
              <a:rPr lang="en-US" sz="4800" b="1"/>
              <a:t>Subject</a:t>
            </a:r>
            <a:r>
              <a:rPr lang="en-US" sz="4000" b="1"/>
              <a:t> + </a:t>
            </a:r>
            <a:r>
              <a:rPr lang="en-US" sz="5400" b="1">
                <a:solidFill>
                  <a:srgbClr val="FF0000"/>
                </a:solidFill>
              </a:rPr>
              <a:t>be used to </a:t>
            </a:r>
            <a:r>
              <a:rPr lang="en-US" sz="4000" b="1"/>
              <a:t>+ </a:t>
            </a:r>
            <a:r>
              <a:rPr lang="en-US" sz="4800" b="1">
                <a:solidFill>
                  <a:srgbClr val="FF00FF"/>
                </a:solidFill>
              </a:rPr>
              <a:t>Noun</a:t>
            </a:r>
            <a:r>
              <a:rPr lang="en-US" sz="4000" b="1"/>
              <a:t>/</a:t>
            </a:r>
            <a:r>
              <a:rPr lang="en-US" sz="6600" b="1"/>
              <a:t>V</a:t>
            </a:r>
            <a:r>
              <a:rPr lang="en-US" sz="4000" b="1"/>
              <a:t>-</a:t>
            </a:r>
            <a:r>
              <a:rPr lang="en-US" sz="4800" b="1">
                <a:solidFill>
                  <a:srgbClr val="FF00FF"/>
                </a:solidFill>
              </a:rPr>
              <a:t>ing</a:t>
            </a:r>
          </a:p>
          <a:p>
            <a:r>
              <a:rPr lang="en-US" sz="4000" b="1"/>
              <a:t>                     </a:t>
            </a:r>
            <a:r>
              <a:rPr lang="en-US" sz="5400" b="1">
                <a:solidFill>
                  <a:srgbClr val="FF0000"/>
                </a:solidFill>
              </a:rPr>
              <a:t>get used to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4824" y="4876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ym typeface="Wingdings" pitchFamily="2" charset="2"/>
              </a:rPr>
              <a:t>- </a:t>
            </a:r>
            <a:r>
              <a:rPr lang="vi-VN" sz="5400">
                <a:sym typeface="Wingdings" pitchFamily="2" charset="2"/>
              </a:rPr>
              <a:t>We are </a:t>
            </a:r>
            <a:r>
              <a:rPr lang="en-US" sz="5400">
                <a:sym typeface="Wingdings" pitchFamily="2" charset="2"/>
              </a:rPr>
              <a:t>used to </a:t>
            </a:r>
            <a:r>
              <a:rPr lang="vi-VN" sz="5400">
                <a:solidFill>
                  <a:srgbClr val="FF00FF"/>
                </a:solidFill>
                <a:sym typeface="Wingdings" pitchFamily="2" charset="2"/>
              </a:rPr>
              <a:t>the noise </a:t>
            </a:r>
            <a:r>
              <a:rPr lang="vi-VN" sz="5400">
                <a:sym typeface="Wingdings" pitchFamily="2" charset="2"/>
              </a:rPr>
              <a:t>from the traffic now</a:t>
            </a:r>
            <a:endParaRPr lang="en-US" sz="540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5257800"/>
            <a:ext cx="327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2590800"/>
            <a:ext cx="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353002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>
                <a:solidFill>
                  <a:srgbClr val="FFFF00"/>
                </a:solidFill>
              </a:rPr>
              <a:t>quen với việc g</a:t>
            </a:r>
            <a:r>
              <a:rPr lang="vi-VN" sz="4800" i="1">
                <a:solidFill>
                  <a:srgbClr val="FFFF00"/>
                </a:solidFill>
              </a:rPr>
              <a:t>ì /</a:t>
            </a:r>
            <a:r>
              <a:rPr lang="en-US" sz="4800" i="1">
                <a:solidFill>
                  <a:srgbClr val="FFFF00"/>
                </a:solidFill>
              </a:rPr>
              <a:t> làm gì</a:t>
            </a:r>
          </a:p>
        </p:txBody>
      </p:sp>
    </p:spTree>
    <p:extLst>
      <p:ext uri="{BB962C8B-B14F-4D97-AF65-F5344CB8AC3E}">
        <p14:creationId xmlns:p14="http://schemas.microsoft.com/office/powerpoint/2010/main" val="3884795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376" y="7620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ym typeface="Wingdings" pitchFamily="2" charset="2"/>
              </a:rPr>
              <a:t>- </a:t>
            </a:r>
            <a:r>
              <a:rPr lang="en-US" sz="6000">
                <a:sym typeface="Wingdings" pitchFamily="2" charset="2"/>
              </a:rPr>
              <a:t>She is used to </a:t>
            </a:r>
            <a:r>
              <a:rPr lang="en-US" sz="6000" b="1">
                <a:solidFill>
                  <a:srgbClr val="FF00FF"/>
                </a:solidFill>
                <a:sym typeface="Wingdings" pitchFamily="2" charset="2"/>
              </a:rPr>
              <a:t>getting</a:t>
            </a:r>
            <a:r>
              <a:rPr lang="en-US" sz="6000" b="1">
                <a:sym typeface="Wingdings" pitchFamily="2" charset="2"/>
              </a:rPr>
              <a:t> </a:t>
            </a:r>
            <a:r>
              <a:rPr lang="en-US" sz="6000">
                <a:sym typeface="Wingdings" pitchFamily="2" charset="2"/>
              </a:rPr>
              <a:t>up early</a:t>
            </a:r>
            <a:endParaRPr lang="en-US" sz="66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707" y="3733800"/>
            <a:ext cx="9448800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/>
              <a:t>- </a:t>
            </a:r>
            <a:r>
              <a:rPr lang="vi-VN" sz="6000"/>
              <a:t>John and his wife</a:t>
            </a:r>
            <a:r>
              <a:rPr lang="en-US" sz="6000"/>
              <a:t> have been </a:t>
            </a:r>
            <a:r>
              <a:rPr lang="vi-VN" sz="6000"/>
              <a:t>here </a:t>
            </a:r>
            <a:r>
              <a:rPr lang="en-US" sz="6000"/>
              <a:t>for 5 months. They are getting used to </a:t>
            </a:r>
            <a:r>
              <a:rPr lang="en-US" sz="6000">
                <a:solidFill>
                  <a:srgbClr val="FF00FF"/>
                </a:solidFill>
              </a:rPr>
              <a:t>eating</a:t>
            </a:r>
            <a:r>
              <a:rPr lang="en-US" sz="6000"/>
              <a:t> Asian food.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12192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9330" y="5029200"/>
            <a:ext cx="58968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43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02" y="-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SPEAK: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6764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lphaUcPeriod"/>
            </a:pPr>
            <a:r>
              <a:rPr lang="en-US" sz="5400" b="1"/>
              <a:t>Let me introduce myself,</a:t>
            </a:r>
          </a:p>
          <a:p>
            <a:r>
              <a:rPr lang="en-US" sz="5400" b="1"/>
              <a:t> I am Minh.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242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lphaUcPeriod" startAt="2"/>
            </a:pPr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Nice to meet you, Minh </a:t>
            </a:r>
          </a:p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( I am.......)   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7244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/>
              </a:rPr>
              <a:t>B.  </a:t>
            </a:r>
            <a:r>
              <a:rPr lang="en-US" sz="5400" b="1">
                <a:solidFill>
                  <a:srgbClr val="FFFF00"/>
                </a:solidFill>
              </a:rPr>
              <a:t>Pleased to meet you, Minh </a:t>
            </a:r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( I am.......) 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91200"/>
            <a:ext cx="9256058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ym typeface="Wingdings"/>
              </a:rPr>
              <a:t>A.  </a:t>
            </a:r>
            <a:r>
              <a:rPr lang="en-US" sz="5400" b="1"/>
              <a:t>Nice to see you, too.</a:t>
            </a:r>
            <a:endParaRPr lang="en-US" sz="5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5304" y="304800"/>
            <a:ext cx="89154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>
                <a:solidFill>
                  <a:srgbClr val="00B0F0"/>
                </a:solidFill>
              </a:rPr>
              <a:t>Make and respond to introduction</a:t>
            </a:r>
          </a:p>
        </p:txBody>
      </p:sp>
    </p:spTree>
    <p:extLst>
      <p:ext uri="{BB962C8B-B14F-4D97-AF65-F5344CB8AC3E}">
        <p14:creationId xmlns:p14="http://schemas.microsoft.com/office/powerpoint/2010/main" val="3241484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0128"/>
            <a:ext cx="9143999" cy="10556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>
                <a:latin typeface=".VnBodoni" panose="020B7200000000000000" pitchFamily="34" charset="0"/>
              </a:rPr>
              <a:t>WELCOME</a:t>
            </a:r>
            <a:r>
              <a:rPr lang="en-US" sz="5400" b="1">
                <a:latin typeface=".VnBodoni" panose="020B7200000000000000" pitchFamily="34" charset="0"/>
              </a:rPr>
              <a:t> TO OUR CLASS </a:t>
            </a:r>
            <a:endParaRPr lang="en-US" sz="5400" b="1" dirty="0">
              <a:latin typeface=".VnBodoni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4343399" cy="54927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rgbClr val="00B0F0"/>
              </a:solidFill>
              <a:latin typeface=".VnBodoni" panose="020B7200000000000000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4114800"/>
            <a:ext cx="5486400" cy="549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School Year: </a:t>
            </a:r>
            <a:r>
              <a:rPr lang="vi-VN" sz="4000" b="1" dirty="0">
                <a:solidFill>
                  <a:srgbClr val="FF0000"/>
                </a:solidFill>
              </a:rPr>
              <a:t>202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-</a:t>
            </a:r>
            <a:r>
              <a:rPr lang="vi-VN" sz="4000" b="1" dirty="0">
                <a:solidFill>
                  <a:srgbClr val="FF0000"/>
                </a:solidFill>
              </a:rPr>
              <a:t>2022</a:t>
            </a:r>
            <a:endParaRPr lang="en-US" sz="4000" b="1" dirty="0">
              <a:solidFill>
                <a:srgbClr val="FF00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25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>
                <a:solidFill>
                  <a:srgbClr val="FF0000"/>
                </a:solidFill>
              </a:rPr>
              <a:t>Language Focus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371600"/>
            <a:ext cx="8991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/>
              <a:t>WISH FOR UNREAL THINGS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622541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>
                <a:solidFill>
                  <a:srgbClr val="FF0000"/>
                </a:solidFill>
              </a:rPr>
              <a:t>Language Focus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19200"/>
            <a:ext cx="8610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b.  I wish I were in the swimming pool now.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146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C000"/>
                </a:solidFill>
              </a:rPr>
              <a:t>c. I wish I had a computer.</a:t>
            </a: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d. I wish I lived close to ( near) school</a:t>
            </a:r>
            <a:r>
              <a:rPr lang="en-US" sz="5400" b="1" u="sng"/>
              <a:t> </a:t>
            </a:r>
            <a:endParaRPr lang="en-US" sz="5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257800"/>
            <a:ext cx="9256058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>
                <a:solidFill>
                  <a:srgbClr val="FF00FF"/>
                </a:solidFill>
                <a:sym typeface="Wingdings" pitchFamily="2" charset="2"/>
              </a:rPr>
              <a:t>( I wish I didn’t live far from school)</a:t>
            </a:r>
            <a:endParaRPr lang="en-US" sz="5400" i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7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>
                <a:solidFill>
                  <a:srgbClr val="FF0000"/>
                </a:solidFill>
              </a:rPr>
              <a:t>Language Focus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44137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e. I wish I had a sister. </a:t>
            </a:r>
            <a:endParaRPr lang="en-US" sz="5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9718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C000"/>
                </a:solidFill>
              </a:rPr>
              <a:t>f. I wish I drew well. ( I wish I didn’t draw badly)</a:t>
            </a: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4823" y="49530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g. I wish I had my friend’s phone number.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191424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71600"/>
            <a:ext cx="8610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C000"/>
                </a:solidFill>
              </a:rPr>
              <a:t>h. I wish I knew many friends</a:t>
            </a: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27432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i</a:t>
            </a:r>
            <a:r>
              <a:rPr lang="en-US" sz="5400" b="1" dirty="0"/>
              <a:t>. I wish it rained so often in my hometown</a:t>
            </a:r>
            <a:endParaRPr lang="en-US" sz="5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682" y="51816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C000"/>
                </a:solidFill>
              </a:rPr>
              <a:t>j. I wish there were many rivers and lakes and in my hometown</a:t>
            </a:r>
            <a:endParaRPr lang="en-US" sz="4800">
              <a:solidFill>
                <a:srgbClr val="FFC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Language Focus </a:t>
            </a:r>
          </a:p>
        </p:txBody>
      </p:sp>
    </p:spTree>
    <p:extLst>
      <p:ext uri="{BB962C8B-B14F-4D97-AF65-F5344CB8AC3E}">
        <p14:creationId xmlns:p14="http://schemas.microsoft.com/office/powerpoint/2010/main" val="1554398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6200" y="-14785"/>
            <a:ext cx="46482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SPEAK</a:t>
            </a:r>
          </a:p>
          <a:p>
            <a:endParaRPr lang="en-US" sz="800" b="1" u="sng">
              <a:solidFill>
                <a:srgbClr val="FF0000"/>
              </a:solidFill>
            </a:endParaRPr>
          </a:p>
          <a:p>
            <a:endParaRPr lang="en-US" sz="500" b="1" u="sng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/>
              <a:t> You must be .....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/>
              <a:t> That’s right, I am.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/>
              <a:t> Pleased to meet you !  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/>
              <a:t> Let me introduce</a:t>
            </a:r>
          </a:p>
          <a:p>
            <a:r>
              <a:rPr lang="en-US" sz="3200"/>
              <a:t>    myself !</a:t>
            </a:r>
          </a:p>
          <a:p>
            <a:pPr marL="342900" indent="-342900">
              <a:buAutoNum type="arabicPeriod"/>
            </a:pPr>
            <a:endParaRPr lang="en-US" sz="3200"/>
          </a:p>
          <a:p>
            <a:r>
              <a:rPr lang="en-US" sz="3200"/>
              <a:t>5. I see.</a:t>
            </a:r>
          </a:p>
          <a:p>
            <a:endParaRPr lang="en-US" sz="3200"/>
          </a:p>
          <a:p>
            <a:r>
              <a:rPr lang="en-US" sz="3200"/>
              <a:t>6. in some ways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4419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/>
              <a:t>Vâng, chính là tôi.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/>
              <a:t>Hân hạnh gặp bạn !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/>
              <a:t>xét về vài khía cạnh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/>
              <a:t> Xin cho tôi tự giới </a:t>
            </a:r>
          </a:p>
          <a:p>
            <a:r>
              <a:rPr lang="en-US" sz="3200"/>
              <a:t> thiệu mình !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r>
              <a:rPr lang="en-US" sz="3200"/>
              <a:t>e. Bạn chắc hẳn là</a:t>
            </a:r>
          </a:p>
          <a:p>
            <a:endParaRPr lang="en-US" sz="3200"/>
          </a:p>
          <a:p>
            <a:r>
              <a:rPr lang="en-US" sz="3200"/>
              <a:t>f. Tôi hiểu rồi</a:t>
            </a:r>
          </a:p>
          <a:p>
            <a:endParaRPr lang="en-US" sz="3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0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6200" y="-14785"/>
            <a:ext cx="46482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SPEAK</a:t>
            </a:r>
          </a:p>
          <a:p>
            <a:endParaRPr lang="en-US" sz="800" b="1" u="sng">
              <a:solidFill>
                <a:srgbClr val="FF0000"/>
              </a:solidFill>
            </a:endParaRPr>
          </a:p>
          <a:p>
            <a:endParaRPr lang="en-US" sz="500" b="1" u="sng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200"/>
              <a:t> You must be .....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/>
              <a:t> That’s right, I am.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/>
              <a:t> Pleased to meet you !</a:t>
            </a:r>
          </a:p>
          <a:p>
            <a:pPr marL="342900" indent="-342900">
              <a:buAutoNum type="arabicPeriod"/>
            </a:pPr>
            <a:endParaRPr lang="en-US" sz="3200"/>
          </a:p>
          <a:p>
            <a:pPr marL="342900" indent="-342900">
              <a:buAutoNum type="arabicPeriod"/>
            </a:pPr>
            <a:r>
              <a:rPr lang="en-US" sz="3200"/>
              <a:t> Let me introduce</a:t>
            </a:r>
          </a:p>
          <a:p>
            <a:r>
              <a:rPr lang="en-US" sz="3200"/>
              <a:t>    myself !</a:t>
            </a:r>
          </a:p>
          <a:p>
            <a:pPr marL="342900" indent="-342900">
              <a:buAutoNum type="arabicPeriod"/>
            </a:pPr>
            <a:endParaRPr lang="en-US" sz="3200"/>
          </a:p>
          <a:p>
            <a:r>
              <a:rPr lang="en-US" sz="3200"/>
              <a:t>5. I see.</a:t>
            </a:r>
          </a:p>
          <a:p>
            <a:endParaRPr lang="en-US" sz="3200"/>
          </a:p>
          <a:p>
            <a:r>
              <a:rPr lang="en-US" sz="3200"/>
              <a:t>6. in some ways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4419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/>
              <a:t>Vâng, chính là tôi.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/>
              <a:t>Hân hạnh gặp bạn !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/>
              <a:t>xét về vài khía cạnh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pPr marL="514350" indent="-514350">
              <a:buFont typeface="+mj-lt"/>
              <a:buAutoNum type="alphaLcPeriod"/>
            </a:pPr>
            <a:r>
              <a:rPr lang="en-US" sz="3200"/>
              <a:t> Xin cho tôi tự giới </a:t>
            </a:r>
          </a:p>
          <a:p>
            <a:r>
              <a:rPr lang="en-US" sz="3200"/>
              <a:t> thiệu mình !</a:t>
            </a:r>
          </a:p>
          <a:p>
            <a:pPr marL="514350" indent="-514350">
              <a:buFont typeface="+mj-lt"/>
              <a:buAutoNum type="alphaLcPeriod"/>
            </a:pPr>
            <a:endParaRPr lang="en-US" sz="3200"/>
          </a:p>
          <a:p>
            <a:r>
              <a:rPr lang="en-US" sz="3200"/>
              <a:t>e. Bạn chắc hẳn là</a:t>
            </a:r>
          </a:p>
          <a:p>
            <a:endParaRPr lang="en-US" sz="3200"/>
          </a:p>
          <a:p>
            <a:r>
              <a:rPr lang="en-US" sz="3200"/>
              <a:t>f. Tôi hiểu rồi</a:t>
            </a:r>
          </a:p>
          <a:p>
            <a:endParaRPr lang="en-US" sz="3200"/>
          </a:p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838200"/>
            <a:ext cx="1676400" cy="4211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29025" y="1096370"/>
            <a:ext cx="1255594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29100" y="2057400"/>
            <a:ext cx="7239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810000"/>
            <a:ext cx="12270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5334000"/>
            <a:ext cx="177165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48000" y="3048000"/>
            <a:ext cx="1905000" cy="31224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834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8" y="76200"/>
            <a:ext cx="9328592" cy="45720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SPEAK (Page 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/>
              <a:t>1</a:t>
            </a:r>
            <a:endParaRPr lang="en-US" sz="3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14400"/>
            <a:ext cx="8915400" cy="6096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C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/>
              <a:t>5</a:t>
            </a:r>
            <a:endParaRPr lang="en-US" sz="3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B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17" y="27432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/>
              <a:t>4</a:t>
            </a:r>
            <a:endParaRPr lang="en-US" sz="32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11" y="3505200"/>
            <a:ext cx="9144000" cy="533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D</a:t>
            </a:r>
            <a:endParaRPr lang="en-US" sz="32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4038599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/>
              <a:t>2</a:t>
            </a:r>
            <a:endParaRPr lang="en-US" sz="32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11" y="4718957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E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263242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/>
              <a:t>3</a:t>
            </a:r>
            <a:endParaRPr lang="en-US" sz="32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412" y="59436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A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342" y="6477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6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12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Bodoni" panose="020B7200000000000000" pitchFamily="34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5223935" cy="3444997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endParaRPr lang="en-US" sz="4400" b="1" dirty="0">
              <a:solidFill>
                <a:srgbClr val="9900CC"/>
              </a:solidFill>
            </a:endParaRPr>
          </a:p>
          <a:p>
            <a:pPr marL="1828800" lvl="4" indent="0" algn="ctr">
              <a:buNone/>
            </a:pPr>
            <a:endParaRPr lang="en-US" sz="4400" b="1" dirty="0">
              <a:solidFill>
                <a:srgbClr val="9900CC"/>
              </a:solidFill>
            </a:endParaRPr>
          </a:p>
          <a:p>
            <a:pPr marL="1828800" lvl="4" indent="0" algn="ctr">
              <a:buNone/>
            </a:pPr>
            <a:r>
              <a:rPr lang="en-US" sz="4400" b="1" dirty="0">
                <a:solidFill>
                  <a:srgbClr val="9900CC"/>
                </a:solidFill>
              </a:rPr>
              <a:t>(PAGE 9-10)</a:t>
            </a:r>
          </a:p>
        </p:txBody>
      </p:sp>
    </p:spTree>
    <p:extLst>
      <p:ext uri="{BB962C8B-B14F-4D97-AF65-F5344CB8AC3E}">
        <p14:creationId xmlns:p14="http://schemas.microsoft.com/office/powerpoint/2010/main" val="711200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8286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 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791200"/>
            <a:ext cx="798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Petronas Twin Towers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19" y="6215223"/>
            <a:ext cx="735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FFFF00"/>
                </a:solidFill>
              </a:rPr>
              <a:t>They are in Kuala Lumpur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" y="531167"/>
            <a:ext cx="8385412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189982"/>
            <a:ext cx="7543800" cy="14465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/>
              <a:t>Other Religions: </a:t>
            </a:r>
            <a:r>
              <a:rPr lang="en-US" sz="4400" b="1">
                <a:solidFill>
                  <a:srgbClr val="00B0F0"/>
                </a:solidFill>
              </a:rPr>
              <a:t>Buddhism, Hinduism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1701225"/>
            <a:ext cx="7543800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/>
              <a:t>Official Religion: </a:t>
            </a:r>
            <a:r>
              <a:rPr lang="en-US" sz="4400" b="1">
                <a:solidFill>
                  <a:srgbClr val="00B0F0"/>
                </a:solidFill>
              </a:rPr>
              <a:t>Islam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177225"/>
            <a:ext cx="7543800" cy="76944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/>
              <a:t>Capital  City: </a:t>
            </a:r>
            <a:r>
              <a:rPr lang="en-US" sz="4400" b="1">
                <a:solidFill>
                  <a:srgbClr val="00B0F0"/>
                </a:solidFill>
              </a:rPr>
              <a:t>Kuala Lumpur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247382"/>
            <a:ext cx="7988778" cy="14465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i="1" u="sng"/>
              <a:t>National Language:</a:t>
            </a:r>
          </a:p>
          <a:p>
            <a:r>
              <a:rPr lang="en-US" sz="4400" b="1"/>
              <a:t> </a:t>
            </a:r>
            <a:r>
              <a:rPr lang="en-US" sz="4400" b="1">
                <a:solidFill>
                  <a:srgbClr val="00B0F0"/>
                </a:solidFill>
              </a:rPr>
              <a:t>Bahasa Malaysia( Malay)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533400" cy="6001643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M</a:t>
            </a:r>
          </a:p>
          <a:p>
            <a:r>
              <a:rPr lang="en-US" sz="4800" b="1">
                <a:solidFill>
                  <a:srgbClr val="FF0000"/>
                </a:solidFill>
              </a:rPr>
              <a:t>ALAYS</a:t>
            </a:r>
          </a:p>
          <a:p>
            <a:r>
              <a:rPr lang="en-US" sz="4800" b="1">
                <a:solidFill>
                  <a:srgbClr val="FF0000"/>
                </a:solidFill>
              </a:rPr>
              <a:t> I            A</a:t>
            </a:r>
          </a:p>
        </p:txBody>
      </p:sp>
    </p:spTree>
    <p:extLst>
      <p:ext uri="{BB962C8B-B14F-4D97-AF65-F5344CB8AC3E}">
        <p14:creationId xmlns:p14="http://schemas.microsoft.com/office/powerpoint/2010/main" val="2229157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6058" cy="1143000"/>
          </a:xfrm>
        </p:spPr>
        <p:txBody>
          <a:bodyPr>
            <a:noAutofit/>
          </a:bodyPr>
          <a:lstStyle/>
          <a:p>
            <a:r>
              <a:rPr lang="en-US" sz="4800" b="1" i="1">
                <a:solidFill>
                  <a:srgbClr val="FF0000"/>
                </a:solidFill>
              </a:rPr>
              <a:t>You have just had a wonderful summer, haven’t you?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1752600"/>
            <a:ext cx="9143999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/>
              <a:t>1</a:t>
            </a:r>
            <a:r>
              <a:rPr lang="en-US" sz="4800" b="1" dirty="0"/>
              <a:t>. Where did you go last summer vacation?</a:t>
            </a:r>
            <a:endParaRPr 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90800"/>
            <a:ext cx="8915400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 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5052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/>
              <a:t>2</a:t>
            </a:r>
            <a:r>
              <a:rPr lang="en-US" sz="4800" b="1" dirty="0"/>
              <a:t>. What did you do during your summer vacation?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43400"/>
            <a:ext cx="9256058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4824" y="51054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/>
              <a:t>3. </a:t>
            </a:r>
            <a:r>
              <a:rPr lang="en-US" sz="4800" b="1" dirty="0"/>
              <a:t>What do you think about the summer vacation in Viet Nam?</a:t>
            </a:r>
            <a:endParaRPr lang="en-US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943600"/>
            <a:ext cx="9144000" cy="1295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3200" b="1" u="sng">
                <a:solidFill>
                  <a:srgbClr val="FFFF00"/>
                </a:solidFill>
                <a:sym typeface="Wingdings" pitchFamily="2" charset="2"/>
              </a:rPr>
              <a:t>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4738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76200"/>
            <a:ext cx="7924800" cy="175432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/>
              <a:t>Other Languages: </a:t>
            </a:r>
          </a:p>
          <a:p>
            <a:r>
              <a:rPr lang="en-US" sz="5400" b="1">
                <a:solidFill>
                  <a:srgbClr val="00B0F0"/>
                </a:solidFill>
              </a:rPr>
              <a:t>English, Chinese, Tamil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057400"/>
            <a:ext cx="7924800" cy="258532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/>
              <a:t>Compulsory second Language: </a:t>
            </a:r>
          </a:p>
          <a:p>
            <a:r>
              <a:rPr lang="en-US" sz="5400" b="1">
                <a:solidFill>
                  <a:srgbClr val="00B0F0"/>
                </a:solidFill>
              </a:rPr>
              <a:t>English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533400" cy="6001643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M</a:t>
            </a:r>
          </a:p>
          <a:p>
            <a:r>
              <a:rPr lang="en-US" sz="4800" b="1">
                <a:solidFill>
                  <a:srgbClr val="FF0000"/>
                </a:solidFill>
              </a:rPr>
              <a:t>ALAYS</a:t>
            </a:r>
          </a:p>
          <a:p>
            <a:r>
              <a:rPr lang="en-US" sz="4800" b="1">
                <a:solidFill>
                  <a:srgbClr val="FF0000"/>
                </a:solidFill>
              </a:rPr>
              <a:t> I           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4875074"/>
            <a:ext cx="7315200" cy="175432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/>
              <a:t>Unit of currency:</a:t>
            </a:r>
            <a:r>
              <a:rPr lang="en-US" sz="5400" i="1"/>
              <a:t> </a:t>
            </a:r>
            <a:r>
              <a:rPr lang="en-US" sz="5400" b="1">
                <a:solidFill>
                  <a:srgbClr val="00B0F0"/>
                </a:solidFill>
              </a:rPr>
              <a:t>The ringgit = 100 sen</a:t>
            </a:r>
          </a:p>
        </p:txBody>
      </p:sp>
    </p:spTree>
    <p:extLst>
      <p:ext uri="{BB962C8B-B14F-4D97-AF65-F5344CB8AC3E}">
        <p14:creationId xmlns:p14="http://schemas.microsoft.com/office/powerpoint/2010/main" val="3097090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654076"/>
            <a:ext cx="7772400" cy="23083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/>
              <a:t>Population: </a:t>
            </a:r>
            <a:r>
              <a:rPr lang="en-US" sz="4800" i="1"/>
              <a:t> </a:t>
            </a:r>
          </a:p>
          <a:p>
            <a:r>
              <a:rPr lang="en-US" sz="4800" b="1">
                <a:solidFill>
                  <a:srgbClr val="00B0F0"/>
                </a:solidFill>
              </a:rPr>
              <a:t>over 22 million </a:t>
            </a:r>
            <a:r>
              <a:rPr lang="en-US" sz="4800">
                <a:solidFill>
                  <a:srgbClr val="00B0F0"/>
                </a:solidFill>
              </a:rPr>
              <a:t>( 2001)</a:t>
            </a:r>
          </a:p>
          <a:p>
            <a:r>
              <a:rPr lang="en-US" sz="4800" b="1">
                <a:solidFill>
                  <a:srgbClr val="00B0F0"/>
                </a:solidFill>
              </a:rPr>
              <a:t>over 28 million </a:t>
            </a:r>
            <a:r>
              <a:rPr lang="en-US" sz="4800">
                <a:solidFill>
                  <a:srgbClr val="00B0F0"/>
                </a:solidFill>
              </a:rPr>
              <a:t>( 2011)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599" y="253425"/>
            <a:ext cx="6416545" cy="9233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/>
              <a:t>Climate:</a:t>
            </a:r>
            <a:r>
              <a:rPr lang="en-US" sz="5400" i="1"/>
              <a:t>    </a:t>
            </a:r>
            <a:r>
              <a:rPr lang="en-US" sz="5400" b="1">
                <a:solidFill>
                  <a:srgbClr val="00B0F0"/>
                </a:solidFill>
              </a:rPr>
              <a:t>Tropical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4790182"/>
            <a:ext cx="6795031" cy="175432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i="1" u="sng"/>
              <a:t>Area:</a:t>
            </a:r>
          </a:p>
          <a:p>
            <a:r>
              <a:rPr lang="en-US" sz="5400" b="1"/>
              <a:t> </a:t>
            </a:r>
            <a:r>
              <a:rPr lang="en-US" sz="5400" b="1">
                <a:solidFill>
                  <a:srgbClr val="00B0F0"/>
                </a:solidFill>
              </a:rPr>
              <a:t>329,758 sq 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0"/>
            <a:ext cx="533400" cy="6740307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M</a:t>
            </a:r>
          </a:p>
          <a:p>
            <a:r>
              <a:rPr lang="en-US" sz="5400" b="1">
                <a:solidFill>
                  <a:srgbClr val="FF0000"/>
                </a:solidFill>
              </a:rPr>
              <a:t>ALAYSI            A</a:t>
            </a:r>
          </a:p>
        </p:txBody>
      </p:sp>
    </p:spTree>
    <p:extLst>
      <p:ext uri="{BB962C8B-B14F-4D97-AF65-F5344CB8AC3E}">
        <p14:creationId xmlns:p14="http://schemas.microsoft.com/office/powerpoint/2010/main" val="4140760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76200"/>
            <a:ext cx="7924800" cy="37856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u="sng">
                <a:solidFill>
                  <a:srgbClr val="FF00FF"/>
                </a:solidFill>
              </a:rPr>
              <a:t>Geography: </a:t>
            </a:r>
          </a:p>
          <a:p>
            <a:r>
              <a:rPr lang="en-US" sz="4800"/>
              <a:t>It has land </a:t>
            </a:r>
            <a:r>
              <a:rPr lang="en-US" sz="4800">
                <a:hlinkClick r:id="rId2" tooltip="Borders of Malaysia"/>
              </a:rPr>
              <a:t>borders</a:t>
            </a:r>
            <a:r>
              <a:rPr lang="en-US" sz="4800"/>
              <a:t> with </a:t>
            </a:r>
            <a:r>
              <a:rPr lang="en-US" sz="4800">
                <a:hlinkClick r:id="rId3" tooltip="Thailand"/>
              </a:rPr>
              <a:t>Thailand</a:t>
            </a:r>
            <a:r>
              <a:rPr lang="en-US" sz="4800"/>
              <a:t> in West Malaysia, and </a:t>
            </a:r>
            <a:r>
              <a:rPr lang="en-US" sz="4800">
                <a:hlinkClick r:id="rId4" tooltip="Indonesia"/>
              </a:rPr>
              <a:t>Indonesia</a:t>
            </a:r>
            <a:r>
              <a:rPr lang="en-US" sz="4800"/>
              <a:t> and </a:t>
            </a:r>
            <a:r>
              <a:rPr lang="en-US" sz="4800">
                <a:hlinkClick r:id="rId5" tooltip="Brunei"/>
              </a:rPr>
              <a:t>Brunei</a:t>
            </a:r>
            <a:r>
              <a:rPr lang="en-US" sz="4800"/>
              <a:t> in East Malaysia.</a:t>
            </a:r>
            <a:endParaRPr lang="en-US" sz="4800" b="1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533400" cy="6093976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M</a:t>
            </a:r>
          </a:p>
          <a:p>
            <a:r>
              <a:rPr lang="en-US" sz="5400" b="1">
                <a:solidFill>
                  <a:srgbClr val="FF0000"/>
                </a:solidFill>
              </a:rPr>
              <a:t>ALAYS</a:t>
            </a:r>
            <a:endParaRPr lang="en-US" sz="4000" b="1">
              <a:solidFill>
                <a:srgbClr val="FF0000"/>
              </a:solidFill>
            </a:endParaRPr>
          </a:p>
          <a:p>
            <a:r>
              <a:rPr lang="en-US" sz="4000" b="1">
                <a:solidFill>
                  <a:srgbClr val="FF0000"/>
                </a:solidFill>
              </a:rPr>
              <a:t> I           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4114800"/>
            <a:ext cx="8763000" cy="23083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/>
              <a:t>East Malaysia: </a:t>
            </a:r>
          </a:p>
          <a:p>
            <a:r>
              <a:rPr lang="en-US" sz="4800">
                <a:solidFill>
                  <a:srgbClr val="00B0F0"/>
                </a:solidFill>
              </a:rPr>
              <a:t>Malaysian Borneo</a:t>
            </a:r>
          </a:p>
          <a:p>
            <a:r>
              <a:rPr lang="en-US" sz="4800"/>
              <a:t>West Malaysia: </a:t>
            </a:r>
            <a:r>
              <a:rPr lang="en-US" sz="4800">
                <a:solidFill>
                  <a:srgbClr val="00B0F0"/>
                </a:solidFill>
              </a:rPr>
              <a:t>Peninsular</a:t>
            </a:r>
          </a:p>
        </p:txBody>
      </p:sp>
    </p:spTree>
    <p:extLst>
      <p:ext uri="{BB962C8B-B14F-4D97-AF65-F5344CB8AC3E}">
        <p14:creationId xmlns:p14="http://schemas.microsoft.com/office/powerpoint/2010/main" val="289330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0386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READ:</a:t>
            </a:r>
          </a:p>
          <a:p>
            <a:pPr marL="342900" indent="-342900">
              <a:buAutoNum type="arabicPeriod"/>
            </a:pPr>
            <a:r>
              <a:rPr lang="en-US" sz="3200"/>
              <a:t> associate (v)</a:t>
            </a:r>
          </a:p>
          <a:p>
            <a:r>
              <a:rPr lang="en-US" sz="3200"/>
              <a:t>    association (n)</a:t>
            </a:r>
          </a:p>
          <a:p>
            <a:r>
              <a:rPr lang="en-US" sz="3200"/>
              <a:t>* The Association of  </a:t>
            </a:r>
          </a:p>
          <a:p>
            <a:r>
              <a:rPr lang="en-US" sz="3200"/>
              <a:t>  South East Asian </a:t>
            </a:r>
          </a:p>
          <a:p>
            <a:r>
              <a:rPr lang="en-US" sz="3200"/>
              <a:t>  Nations (ASEAN)</a:t>
            </a:r>
          </a:p>
          <a:p>
            <a:r>
              <a:rPr lang="en-US" sz="3200"/>
              <a:t>2. divide (v) ... into ...</a:t>
            </a:r>
          </a:p>
          <a:p>
            <a:r>
              <a:rPr lang="en-US" sz="3200"/>
              <a:t>    division (n)</a:t>
            </a:r>
          </a:p>
          <a:p>
            <a:r>
              <a:rPr lang="en-US" sz="3200"/>
              <a:t>    (in) divisible (a)</a:t>
            </a:r>
          </a:p>
          <a:p>
            <a:r>
              <a:rPr lang="en-US" sz="3200"/>
              <a:t>3. region (n)</a:t>
            </a:r>
          </a:p>
          <a:p>
            <a:r>
              <a:rPr lang="en-US" sz="3200"/>
              <a:t>4. separate (v)</a:t>
            </a:r>
          </a:p>
          <a:p>
            <a:r>
              <a:rPr lang="en-US" sz="3200"/>
              <a:t>    separation (n)</a:t>
            </a:r>
          </a:p>
          <a:p>
            <a:r>
              <a:rPr lang="en-US" sz="3200"/>
              <a:t>5. climate (n)</a:t>
            </a:r>
          </a:p>
          <a:p>
            <a:r>
              <a:rPr lang="en-US" sz="3200"/>
              <a:t>    tropical climate (n)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475357"/>
            <a:ext cx="51053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/>
              <a:t> liên kết, kết hợp</a:t>
            </a:r>
            <a:endParaRPr lang="en-US"/>
          </a:p>
          <a:p>
            <a:r>
              <a:rPr lang="en-US" sz="3200"/>
              <a:t>    hiệp hội, sự liên kết</a:t>
            </a:r>
          </a:p>
          <a:p>
            <a:r>
              <a:rPr lang="en-US" sz="3200"/>
              <a:t>* Hiệp Hội Các Quốc gia</a:t>
            </a:r>
          </a:p>
          <a:p>
            <a:r>
              <a:rPr lang="en-US" sz="3200"/>
              <a:t>   Vùng Đông Nam Á</a:t>
            </a:r>
          </a:p>
          <a:p>
            <a:r>
              <a:rPr lang="en-US" sz="3200"/>
              <a:t>   (ASEAN)</a:t>
            </a:r>
          </a:p>
          <a:p>
            <a:r>
              <a:rPr lang="en-US" sz="3200"/>
              <a:t>2. chia ... thành</a:t>
            </a:r>
          </a:p>
          <a:p>
            <a:r>
              <a:rPr lang="en-US" sz="3200"/>
              <a:t>    phép chia, sự phân chia</a:t>
            </a:r>
          </a:p>
          <a:p>
            <a:r>
              <a:rPr lang="en-US" sz="3200"/>
              <a:t>    (không) chia được</a:t>
            </a:r>
          </a:p>
          <a:p>
            <a:r>
              <a:rPr lang="en-US" sz="3200"/>
              <a:t>3. miền, vùng</a:t>
            </a:r>
          </a:p>
          <a:p>
            <a:r>
              <a:rPr lang="en-US" sz="3200"/>
              <a:t>4. tách ra, phân ra</a:t>
            </a:r>
          </a:p>
          <a:p>
            <a:r>
              <a:rPr lang="en-US" sz="3200"/>
              <a:t>    sự tách ra</a:t>
            </a:r>
          </a:p>
          <a:p>
            <a:r>
              <a:rPr lang="en-US" sz="3200"/>
              <a:t>5. khí hậu</a:t>
            </a:r>
          </a:p>
          <a:p>
            <a:r>
              <a:rPr lang="en-US" sz="3200"/>
              <a:t>    khí hậu nhiệt đới</a:t>
            </a:r>
          </a:p>
        </p:txBody>
      </p:sp>
    </p:spTree>
    <p:extLst>
      <p:ext uri="{BB962C8B-B14F-4D97-AF65-F5344CB8AC3E}">
        <p14:creationId xmlns:p14="http://schemas.microsoft.com/office/powerpoint/2010/main" val="40249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410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6. </a:t>
            </a:r>
            <a:r>
              <a:rPr lang="en-US" sz="3200">
                <a:solidFill>
                  <a:srgbClr val="FF0000"/>
                </a:solidFill>
              </a:rPr>
              <a:t>be</a:t>
            </a:r>
            <a:r>
              <a:rPr lang="en-US" sz="3200"/>
              <a:t> compris</a:t>
            </a:r>
            <a:r>
              <a:rPr lang="en-US" sz="3200">
                <a:solidFill>
                  <a:srgbClr val="FF0000"/>
                </a:solidFill>
              </a:rPr>
              <a:t>ed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of</a:t>
            </a:r>
          </a:p>
          <a:p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=</a:t>
            </a:r>
            <a:r>
              <a:rPr lang="en-US" sz="3200">
                <a:solidFill>
                  <a:srgbClr val="FF0000"/>
                </a:solidFill>
              </a:rPr>
              <a:t> comprise</a:t>
            </a:r>
          </a:p>
          <a:p>
            <a:r>
              <a:rPr lang="en-US" sz="3200">
                <a:solidFill>
                  <a:srgbClr val="FF0000"/>
                </a:solidFill>
              </a:rPr>
              <a:t>    </a:t>
            </a:r>
            <a:r>
              <a:rPr lang="en-US" sz="3200"/>
              <a:t>consist </a:t>
            </a:r>
            <a:r>
              <a:rPr lang="en-US" sz="3200">
                <a:solidFill>
                  <a:srgbClr val="FF0000"/>
                </a:solidFill>
              </a:rPr>
              <a:t>of </a:t>
            </a:r>
            <a:r>
              <a:rPr lang="en-US" sz="3200"/>
              <a:t>(v)</a:t>
            </a:r>
          </a:p>
          <a:p>
            <a:r>
              <a:rPr lang="en-US" sz="3200"/>
              <a:t>7. tropic (n)</a:t>
            </a:r>
          </a:p>
          <a:p>
            <a:r>
              <a:rPr lang="en-US" sz="3200"/>
              <a:t>    tropical (a)</a:t>
            </a:r>
          </a:p>
          <a:p>
            <a:r>
              <a:rPr lang="en-US" sz="3200"/>
              <a:t>    temperate (a)</a:t>
            </a:r>
          </a:p>
          <a:p>
            <a:r>
              <a:rPr lang="en-US" sz="3200"/>
              <a:t>8. unit of currency (n)</a:t>
            </a:r>
          </a:p>
          <a:p>
            <a:r>
              <a:rPr lang="en-US" sz="3200"/>
              <a:t>9. Ringgit (n)</a:t>
            </a:r>
          </a:p>
          <a:p>
            <a:r>
              <a:rPr lang="en-US" sz="3200"/>
              <a:t>10. religion (n)</a:t>
            </a:r>
          </a:p>
          <a:p>
            <a:r>
              <a:rPr lang="en-US" sz="3200"/>
              <a:t>      religious (a)</a:t>
            </a:r>
          </a:p>
          <a:p>
            <a:r>
              <a:rPr lang="en-US" sz="3200"/>
              <a:t>      official religion (n)</a:t>
            </a:r>
          </a:p>
          <a:p>
            <a:r>
              <a:rPr lang="en-US" sz="3200"/>
              <a:t>11. officer (n)</a:t>
            </a:r>
          </a:p>
          <a:p>
            <a:r>
              <a:rPr lang="en-US" sz="3200"/>
              <a:t>      (un) official (a)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3200"/>
              <a:t>      official (n)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1" y="0"/>
            <a:ext cx="51053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6. bao gồm</a:t>
            </a:r>
          </a:p>
          <a:p>
            <a:endParaRPr lang="en-US" sz="3200"/>
          </a:p>
          <a:p>
            <a:r>
              <a:rPr lang="en-US" sz="3200"/>
              <a:t>    gồm có</a:t>
            </a:r>
          </a:p>
          <a:p>
            <a:r>
              <a:rPr lang="en-US" sz="3200"/>
              <a:t>7. miền nhiệt đới</a:t>
            </a:r>
          </a:p>
          <a:p>
            <a:r>
              <a:rPr lang="en-US" sz="3200"/>
              <a:t>    thuộc về nhiệt đới</a:t>
            </a:r>
          </a:p>
          <a:p>
            <a:r>
              <a:rPr lang="en-US" sz="3200"/>
              <a:t>    thuộc về ôn đới</a:t>
            </a:r>
          </a:p>
          <a:p>
            <a:r>
              <a:rPr lang="en-US" sz="3200"/>
              <a:t>8. đơn vị tiền tệ</a:t>
            </a:r>
          </a:p>
          <a:p>
            <a:r>
              <a:rPr lang="en-US" sz="3200"/>
              <a:t>9. đồng Ringgit</a:t>
            </a:r>
          </a:p>
          <a:p>
            <a:r>
              <a:rPr lang="en-US" sz="3200"/>
              <a:t>10. đạo, tín ngưỡng</a:t>
            </a:r>
          </a:p>
          <a:p>
            <a:r>
              <a:rPr lang="en-US" sz="3200"/>
              <a:t>      có tín ngưỡng</a:t>
            </a:r>
          </a:p>
          <a:p>
            <a:r>
              <a:rPr lang="en-US" sz="3200"/>
              <a:t>      đạo chính thức</a:t>
            </a:r>
          </a:p>
          <a:p>
            <a:r>
              <a:rPr lang="en-US" sz="3200"/>
              <a:t>11. sĩ quan quân đội</a:t>
            </a:r>
          </a:p>
          <a:p>
            <a:r>
              <a:rPr lang="en-US" sz="3200"/>
              <a:t>      (không) chính thức</a:t>
            </a:r>
          </a:p>
          <a:p>
            <a:r>
              <a:rPr lang="en-US" sz="3200"/>
              <a:t>      viên chức</a:t>
            </a:r>
          </a:p>
        </p:txBody>
      </p:sp>
    </p:spTree>
    <p:extLst>
      <p:ext uri="{BB962C8B-B14F-4D97-AF65-F5344CB8AC3E}">
        <p14:creationId xmlns:p14="http://schemas.microsoft.com/office/powerpoint/2010/main" val="1338866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267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READ:</a:t>
            </a:r>
          </a:p>
          <a:p>
            <a:r>
              <a:rPr lang="en-US" sz="3200"/>
              <a:t>12. instruct (v)</a:t>
            </a:r>
          </a:p>
          <a:p>
            <a:r>
              <a:rPr lang="en-US" sz="3200"/>
              <a:t>      instruction (n)</a:t>
            </a:r>
          </a:p>
          <a:p>
            <a:r>
              <a:rPr lang="en-US" sz="3200"/>
              <a:t>      instructor (n)</a:t>
            </a:r>
          </a:p>
          <a:p>
            <a:r>
              <a:rPr lang="en-US" sz="3200"/>
              <a:t>    * The language of</a:t>
            </a:r>
          </a:p>
          <a:p>
            <a:r>
              <a:rPr lang="en-US" sz="3200"/>
              <a:t>      instruction</a:t>
            </a:r>
          </a:p>
          <a:p>
            <a:r>
              <a:rPr lang="en-US" sz="3200"/>
              <a:t>13. compulsory (a)</a:t>
            </a:r>
          </a:p>
          <a:p>
            <a:r>
              <a:rPr lang="en-US" sz="3200"/>
              <a:t>      compel (v)</a:t>
            </a:r>
          </a:p>
          <a:p>
            <a:r>
              <a:rPr lang="en-US" sz="3200"/>
              <a:t>14. National language</a:t>
            </a:r>
          </a:p>
          <a:p>
            <a:r>
              <a:rPr lang="en-US" sz="3200"/>
              <a:t>      Native language</a:t>
            </a:r>
          </a:p>
          <a:p>
            <a:r>
              <a:rPr lang="en-US" sz="3200"/>
              <a:t>      First language</a:t>
            </a:r>
          </a:p>
          <a:p>
            <a:r>
              <a:rPr lang="en-US" sz="3200"/>
              <a:t>      Second language</a:t>
            </a:r>
          </a:p>
          <a:p>
            <a:r>
              <a:rPr lang="en-US" sz="3200"/>
              <a:t>      Foreign language</a:t>
            </a:r>
          </a:p>
          <a:p>
            <a:r>
              <a:rPr lang="en-US" sz="3200"/>
              <a:t>15. area (n)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475357"/>
            <a:ext cx="47243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12. hướng dẫn, dạy</a:t>
            </a:r>
          </a:p>
          <a:p>
            <a:r>
              <a:rPr lang="en-US" sz="3200"/>
              <a:t>      sự hướng dẫn</a:t>
            </a:r>
          </a:p>
          <a:p>
            <a:r>
              <a:rPr lang="en-US" sz="3200"/>
              <a:t>      người hướng dẫn</a:t>
            </a:r>
          </a:p>
          <a:p>
            <a:r>
              <a:rPr lang="en-US" sz="3200"/>
              <a:t>    * Ngôn ngữ giảng dạy</a:t>
            </a:r>
          </a:p>
          <a:p>
            <a:r>
              <a:rPr lang="en-US" sz="3200"/>
              <a:t> </a:t>
            </a:r>
          </a:p>
          <a:p>
            <a:r>
              <a:rPr lang="en-US" sz="3200"/>
              <a:t>13. mang tính bắt buộc</a:t>
            </a:r>
          </a:p>
          <a:p>
            <a:r>
              <a:rPr lang="en-US" sz="3200"/>
              <a:t>      bắt buộc, ép buộc</a:t>
            </a:r>
          </a:p>
          <a:p>
            <a:r>
              <a:rPr lang="en-US" sz="3200"/>
              <a:t>14. Ngôn ngữ quốc gia</a:t>
            </a:r>
          </a:p>
          <a:p>
            <a:r>
              <a:rPr lang="en-US" sz="3200"/>
              <a:t>      Tiếng mẹ đẻ</a:t>
            </a:r>
          </a:p>
          <a:p>
            <a:r>
              <a:rPr lang="en-US" sz="3200"/>
              <a:t>      Tiếng mẹ đẻ</a:t>
            </a:r>
          </a:p>
          <a:p>
            <a:r>
              <a:rPr lang="en-US" sz="3200"/>
              <a:t>      Ngôn ngữ thứ hai</a:t>
            </a:r>
          </a:p>
          <a:p>
            <a:r>
              <a:rPr lang="en-US" sz="3200"/>
              <a:t>      Tiếng nước ngoài</a:t>
            </a:r>
          </a:p>
          <a:p>
            <a:r>
              <a:rPr lang="en-US" sz="3200"/>
              <a:t>15. khu vực, diện tích</a:t>
            </a:r>
          </a:p>
        </p:txBody>
      </p:sp>
    </p:spTree>
    <p:extLst>
      <p:ext uri="{BB962C8B-B14F-4D97-AF65-F5344CB8AC3E}">
        <p14:creationId xmlns:p14="http://schemas.microsoft.com/office/powerpoint/2010/main" val="4267336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" y="-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b="1" i="1">
                <a:solidFill>
                  <a:srgbClr val="FF0000"/>
                </a:solidFill>
              </a:rPr>
              <a:t>I. TRUE FALSE TEST: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3726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/>
              <a:t>a. </a:t>
            </a:r>
            <a:r>
              <a:rPr lang="en-US" sz="4400" b="1"/>
              <a:t>Malaysia is a member country of ASEAN</a:t>
            </a:r>
            <a:endParaRPr lang="en-US" sz="4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1524000"/>
            <a:ext cx="1723759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>
                <a:solidFill>
                  <a:srgbClr val="00B0F0"/>
                </a:solidFill>
              </a:rPr>
              <a:t>True</a:t>
            </a:r>
            <a:endParaRPr lang="en-US" sz="480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482" y="2362200"/>
            <a:ext cx="9605682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/>
              <a:t>b. There are two religions in Malaysia</a:t>
            </a:r>
            <a:r>
              <a:rPr lang="en-US" sz="4400"/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86" y="3048000"/>
            <a:ext cx="1589314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>
                <a:solidFill>
                  <a:srgbClr val="FFFF00"/>
                </a:solidFill>
              </a:rPr>
              <a:t>False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0200" y="31242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rgbClr val="FFFF00"/>
                </a:solidFill>
                <a:sym typeface="Wingdings" pitchFamily="2" charset="2"/>
              </a:rPr>
              <a:t> There are more than two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93371" y="49530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2167" y="3962400"/>
            <a:ext cx="9460967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/>
              <a:t>c. People speak only Malay in Malaysia. </a:t>
            </a:r>
            <a:endParaRPr lang="en-US" sz="440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4648200"/>
            <a:ext cx="1589314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>
                <a:solidFill>
                  <a:srgbClr val="FFFF00"/>
                </a:solidFill>
              </a:rPr>
              <a:t>False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52600" y="54102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rgbClr val="FFFF00"/>
                </a:solidFill>
                <a:sym typeface="Wingdings" pitchFamily="2" charset="2"/>
              </a:rPr>
              <a:t> Besides Malay, people also speak English, Chinese and Tamil in Malaysia.</a:t>
            </a:r>
            <a:endParaRPr 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85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8" y="-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 i="1">
                <a:solidFill>
                  <a:srgbClr val="FF0000"/>
                </a:solidFill>
              </a:rPr>
              <a:t>I. TRUE FALSE TEST: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515" y="10668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/>
              <a:t>d. Primary school children learn three languages at school </a:t>
            </a:r>
            <a:endParaRPr lang="en-US" sz="44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93371" y="49530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047" y="36576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/>
              <a:t>e. All secondary school children learn in English. </a:t>
            </a:r>
            <a:endParaRPr lang="en-US" sz="440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46" y="4876800"/>
            <a:ext cx="1585153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>
                <a:solidFill>
                  <a:srgbClr val="FFFF00"/>
                </a:solidFill>
              </a:rPr>
              <a:t>False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52600" y="50292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rgbClr val="FFFF00"/>
                </a:solidFill>
                <a:sym typeface="Wingdings" pitchFamily="2" charset="2"/>
              </a:rPr>
              <a:t> English is a compulsory second language, not primary language of instruction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490" y="1905000"/>
            <a:ext cx="1655909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>
                <a:solidFill>
                  <a:srgbClr val="FFFF00"/>
                </a:solidFill>
              </a:rPr>
              <a:t>False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76400" y="2286000"/>
            <a:ext cx="7848600" cy="914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rgbClr val="FFFF00"/>
                </a:solidFill>
                <a:sym typeface="Wingdings" pitchFamily="2" charset="2"/>
              </a:rPr>
              <a:t> They learn </a:t>
            </a:r>
            <a:r>
              <a:rPr lang="en-US" sz="4400" b="1" u="sng">
                <a:solidFill>
                  <a:srgbClr val="FFFF00"/>
                </a:solidFill>
                <a:sym typeface="Wingdings" pitchFamily="2" charset="2"/>
              </a:rPr>
              <a:t>one of the three: </a:t>
            </a:r>
            <a:r>
              <a:rPr lang="en-US" sz="4400" b="1">
                <a:solidFill>
                  <a:srgbClr val="FFFF00"/>
                </a:solidFill>
                <a:sym typeface="Wingdings" pitchFamily="2" charset="2"/>
              </a:rPr>
              <a:t>Malay, Chinese or Tamil</a:t>
            </a:r>
            <a:endParaRPr 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9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6" grpId="0"/>
      <p:bldP spid="19" grpId="0"/>
      <p:bldP spid="20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</a:rPr>
              <a:t>WRITE:</a:t>
            </a:r>
          </a:p>
          <a:p>
            <a:pPr marL="514350" indent="-514350">
              <a:buAutoNum type="arabicPeriod"/>
            </a:pPr>
            <a:r>
              <a:rPr lang="en-US" sz="5400"/>
              <a:t>imagine: tưởng tượng</a:t>
            </a:r>
          </a:p>
          <a:p>
            <a:pPr marL="514350" indent="-514350">
              <a:buAutoNum type="arabicPeriod"/>
            </a:pPr>
            <a:r>
              <a:rPr lang="en-US" sz="5400"/>
              <a:t>outline(n): dàn ý</a:t>
            </a:r>
          </a:p>
          <a:p>
            <a:pPr marL="514350" indent="-514350">
              <a:buAutoNum type="arabicPeriod"/>
            </a:pPr>
            <a:r>
              <a:rPr lang="en-US" sz="5400"/>
              <a:t>airport(n): sân bay</a:t>
            </a:r>
          </a:p>
          <a:p>
            <a:pPr marL="514350" indent="-514350">
              <a:buAutoNum type="arabicPeriod"/>
            </a:pPr>
            <a:r>
              <a:rPr lang="en-US" sz="5400"/>
              <a:t>disappointed(a): thất vọng</a:t>
            </a:r>
          </a:p>
          <a:p>
            <a:pPr marL="514350" indent="-514350">
              <a:buAutoNum type="arabicPeriod"/>
            </a:pPr>
            <a:r>
              <a:rPr lang="en-US" sz="5400"/>
              <a:t>mention(v): đề cập đến </a:t>
            </a:r>
          </a:p>
          <a:p>
            <a:pPr marL="514350" indent="-514350">
              <a:buAutoNum type="arabicPeriod"/>
            </a:pP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43256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OUTLINE</a:t>
            </a:r>
            <a:endParaRPr lang="en-US" sz="4800"/>
          </a:p>
        </p:txBody>
      </p:sp>
      <p:sp>
        <p:nvSpPr>
          <p:cNvPr id="5" name="TextBox 4"/>
          <p:cNvSpPr txBox="1"/>
          <p:nvPr/>
        </p:nvSpPr>
        <p:spPr>
          <a:xfrm>
            <a:off x="-27709" y="91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800">
                <a:solidFill>
                  <a:srgbClr val="FF0000"/>
                </a:solidFill>
              </a:rPr>
              <a:t>First paragraph: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855" y="2133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When did you arrive there?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/>
              <a:t>Who met you at the air port / the bus station / the train station?</a:t>
            </a:r>
          </a:p>
        </p:txBody>
      </p:sp>
    </p:spTree>
    <p:extLst>
      <p:ext uri="{BB962C8B-B14F-4D97-AF65-F5344CB8AC3E}">
        <p14:creationId xmlns:p14="http://schemas.microsoft.com/office/powerpoint/2010/main" val="810566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533400"/>
          </a:xfrm>
        </p:spPr>
        <p:txBody>
          <a:bodyPr>
            <a:noAutofit/>
          </a:bodyPr>
          <a:lstStyle/>
          <a:p>
            <a:r>
              <a:rPr lang="en-US" sz="5400" b="1" i="1">
                <a:solidFill>
                  <a:srgbClr val="FF0000"/>
                </a:solidFill>
              </a:rPr>
              <a:t>Do you have any penpals?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7228" y="21336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1. Where is he / she?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228" y="2819400"/>
            <a:ext cx="9399828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ym typeface="Wingdings" pitchFamily="2" charset="2"/>
              </a:rPr>
              <a:t>2. What is his / her nationality? </a:t>
            </a:r>
            <a:endParaRPr lang="en-US" sz="54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386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3. How often do you and your penpal correspond?</a:t>
            </a:r>
            <a:endParaRPr lang="en-US" sz="540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533400"/>
            <a:ext cx="213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9918" y="933271"/>
            <a:ext cx="930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FF00"/>
                </a:solidFill>
              </a:rPr>
              <a:t>a person that you make friends with by writing letters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5181600"/>
            <a:ext cx="3124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81000" y="5562600"/>
            <a:ext cx="8762999" cy="838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1">
                <a:solidFill>
                  <a:srgbClr val="FFFF00"/>
                </a:solidFill>
                <a:sym typeface="Wingdings" pitchFamily="2" charset="2"/>
              </a:rPr>
              <a:t>write letters to s.b and receive letters from them</a:t>
            </a:r>
            <a:endParaRPr lang="en-US" sz="4400" b="1" i="1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43600" y="5334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6200" y="5181600"/>
            <a:ext cx="0" cy="38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26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10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OUTLINE</a:t>
            </a:r>
            <a:endParaRPr lang="en-US" sz="4800"/>
          </a:p>
        </p:txBody>
      </p:sp>
      <p:sp>
        <p:nvSpPr>
          <p:cNvPr id="8" name="TextBox 7"/>
          <p:cNvSpPr txBox="1"/>
          <p:nvPr/>
        </p:nvSpPr>
        <p:spPr>
          <a:xfrm>
            <a:off x="-46837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2. </a:t>
            </a:r>
            <a:r>
              <a:rPr lang="en-US" sz="4800">
                <a:solidFill>
                  <a:srgbClr val="FF0000"/>
                </a:solidFill>
              </a:rPr>
              <a:t>Second paragraph</a:t>
            </a:r>
            <a:r>
              <a:rPr lang="en-US" sz="480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856" y="2057400"/>
            <a:ext cx="9386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What have you done there?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/>
              <a:t>Which places have you visited?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/>
              <a:t>Who have you met there?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/>
              <a:t>What food have you tried?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/>
              <a:t>What things have you bought?</a:t>
            </a:r>
          </a:p>
        </p:txBody>
      </p:sp>
    </p:spTree>
    <p:extLst>
      <p:ext uri="{BB962C8B-B14F-4D97-AF65-F5344CB8AC3E}">
        <p14:creationId xmlns:p14="http://schemas.microsoft.com/office/powerpoint/2010/main" val="2173210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10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OUTLINE</a:t>
            </a:r>
            <a:endParaRPr lang="en-US" sz="4800"/>
          </a:p>
        </p:txBody>
      </p:sp>
      <p:sp>
        <p:nvSpPr>
          <p:cNvPr id="11" name="TextBox 10"/>
          <p:cNvSpPr txBox="1"/>
          <p:nvPr/>
        </p:nvSpPr>
        <p:spPr>
          <a:xfrm>
            <a:off x="-28226" y="10352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3. </a:t>
            </a:r>
            <a:r>
              <a:rPr lang="en-US" sz="4800">
                <a:solidFill>
                  <a:srgbClr val="FF0000"/>
                </a:solidFill>
              </a:rPr>
              <a:t>Third paragraph</a:t>
            </a:r>
            <a:r>
              <a:rPr lang="en-US" sz="480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2345" y="2514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How do you feel about the trip?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/>
              <a:t>What interests you most in this trip?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800"/>
              <a:t>When are you going to return home?</a:t>
            </a:r>
          </a:p>
        </p:txBody>
      </p:sp>
    </p:spTree>
    <p:extLst>
      <p:ext uri="{BB962C8B-B14F-4D97-AF65-F5344CB8AC3E}">
        <p14:creationId xmlns:p14="http://schemas.microsoft.com/office/powerpoint/2010/main" val="140789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Dear Mom,</a:t>
            </a:r>
            <a:endParaRPr lang="en-US" sz="4800"/>
          </a:p>
        </p:txBody>
      </p:sp>
      <p:sp>
        <p:nvSpPr>
          <p:cNvPr id="5" name="TextBox 4"/>
          <p:cNvSpPr txBox="1"/>
          <p:nvPr/>
        </p:nvSpPr>
        <p:spPr>
          <a:xfrm>
            <a:off x="-76200" y="45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I arrived at Dalat bus station at six pm. on Saturday evening.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856" y="4114800"/>
            <a:ext cx="9386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After dinner, Nga, Minh and I walked around and ate ice cream at Ngan Ha Restaurant near XuanHuong Lake.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Nga, Minh and uncle Ha met me at the MaiLinh station and took me home by car.</a:t>
            </a:r>
          </a:p>
        </p:txBody>
      </p:sp>
    </p:spTree>
    <p:extLst>
      <p:ext uri="{BB962C8B-B14F-4D97-AF65-F5344CB8AC3E}">
        <p14:creationId xmlns:p14="http://schemas.microsoft.com/office/powerpoint/2010/main" val="1874431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636" y="3733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I have tried lots of fruit and specialities here such as “Can” Wine,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72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I have been to many interestingplaces in Dalat such as Love Valley, CamLy Water Fall, Langbiang Mountain,….  </a:t>
            </a:r>
          </a:p>
        </p:txBody>
      </p:sp>
    </p:spTree>
    <p:extLst>
      <p:ext uri="{BB962C8B-B14F-4D97-AF65-F5344CB8AC3E}">
        <p14:creationId xmlns:p14="http://schemas.microsoft.com/office/powerpoint/2010/main" val="4146170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LANGUAGE FOCUS</a:t>
            </a:r>
            <a:endParaRPr 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-76200" y="57286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>
                <a:solidFill>
                  <a:srgbClr val="FF0000"/>
                </a:solidFill>
              </a:rPr>
              <a:t>PAST SIMPLE: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855" y="129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What did Ba do on the weekend?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4419600"/>
            <a:ext cx="946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When did Ba see it (the movie)?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8587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>
                <a:solidFill>
                  <a:srgbClr val="FFFF00"/>
                </a:solidFill>
              </a:rPr>
              <a:t>He went to see a movie called “Percy Jackson”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6200" y="53734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>
                <a:solidFill>
                  <a:srgbClr val="FFFF00"/>
                </a:solidFill>
              </a:rPr>
              <a:t>He saw it on Sunday the first.</a:t>
            </a:r>
          </a:p>
        </p:txBody>
      </p:sp>
    </p:spTree>
    <p:extLst>
      <p:ext uri="{BB962C8B-B14F-4D97-AF65-F5344CB8AC3E}">
        <p14:creationId xmlns:p14="http://schemas.microsoft.com/office/powerpoint/2010/main" val="3014265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10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62345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What did Ba do on the weekend?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3855" y="19355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>
                <a:solidFill>
                  <a:srgbClr val="FFFF00"/>
                </a:solidFill>
              </a:rPr>
              <a:t>He visited his grandfather in DaNang.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2345" y="3512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/>
              <a:t>When did Ba visit his grandpa?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36" y="480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800">
                <a:solidFill>
                  <a:srgbClr val="FFFF00"/>
                </a:solidFill>
              </a:rPr>
              <a:t>He visited his grandfather on Saturday the thirty first.</a:t>
            </a:r>
          </a:p>
        </p:txBody>
      </p:sp>
    </p:spTree>
    <p:extLst>
      <p:ext uri="{BB962C8B-B14F-4D97-AF65-F5344CB8AC3E}">
        <p14:creationId xmlns:p14="http://schemas.microsoft.com/office/powerpoint/2010/main" val="2688374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REWRK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2438400" cy="350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" name="Picture 3" descr="FIREWRK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0"/>
            <a:ext cx="1739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FIREWRK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1243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FIREWRK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341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FIREWRK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228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3014663" y="952500"/>
            <a:ext cx="3505200" cy="5105400"/>
          </a:xfrm>
          <a:prstGeom prst="verticalScroll">
            <a:avLst>
              <a:gd name="adj" fmla="val 12500"/>
            </a:avLst>
          </a:prstGeom>
          <a:solidFill>
            <a:srgbClr val="FF5050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584575" y="1447800"/>
            <a:ext cx="2286000" cy="4770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Stay home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Keep safe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Be healthy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&amp;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Have a nice day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060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1835150" y="3000375"/>
            <a:ext cx="6781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- Learn by heart the new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- Do the exercises in your textbook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- Prepare “Language Focus”</a:t>
            </a:r>
          </a:p>
        </p:txBody>
      </p:sp>
      <p:pic>
        <p:nvPicPr>
          <p:cNvPr id="46083" name="Picture 12" descr="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495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4" descr="chibi_by_iwuvchubbybunny-d7oep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8688"/>
            <a:ext cx="232568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6" descr="chibi_by_iwuvchubbybunny-d7oepm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5838"/>
            <a:ext cx="2514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8" descr="d6aeb1e405296c5dd892a33d26385d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52988"/>
            <a:ext cx="34575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0" descr="andy_pandy_is_a_panda_____by_leezluntz-d64tp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22" descr="andy_pandy_is_a_panda_____by_leezluntz-d64tpr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105247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Flashing_line[1]"/>
          <p:cNvPicPr preferRelativeResize="0"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4800"/>
            <a:ext cx="9067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276600" y="4419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95590" name="Picture 6" descr="a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4050" y="400050"/>
            <a:ext cx="310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11125"/>
            <a:ext cx="9144000" cy="6746875"/>
            <a:chOff x="0" y="70"/>
            <a:chExt cx="5760" cy="4250"/>
          </a:xfrm>
        </p:grpSpPr>
        <p:pic>
          <p:nvPicPr>
            <p:cNvPr id="36878" name="Picture 8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080"/>
              <a:ext cx="57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9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1909" y="2171"/>
              <a:ext cx="425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10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371" y="2171"/>
              <a:ext cx="425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11" descr="Flashing_line[1]"/>
            <p:cNvPicPr preferRelativeResize="0"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92"/>
              <a:ext cx="57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457200" y="7620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/>
              </a:rPr>
              <a:t>THANK YOU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1828800"/>
            <a:ext cx="5755077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for your attention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3886200"/>
            <a:ext cx="79248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powder">
              <a:bevelT w="57150" h="38100" prst="artDeco"/>
              <a:bevelB w="38100" h="38100" prst="angle"/>
            </a:sp3d>
          </a:bodyPr>
          <a:lstStyle/>
          <a:p>
            <a:pPr algn="ctr"/>
            <a:r>
              <a:rPr lang="en-US" sz="5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GOOD BYE &amp; SEE YOU AGAIN </a:t>
            </a:r>
            <a:endParaRPr lang="en-US" sz="5400" b="1" cap="none" spc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44824" y="228600"/>
            <a:ext cx="9188823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4. Have you and your penpal met each other? </a:t>
            </a:r>
            <a:endParaRPr lang="en-US" sz="54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352800"/>
            <a:ext cx="9144000" cy="1295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ym typeface="Wingdings" pitchFamily="2" charset="2"/>
              </a:rPr>
              <a:t>5. If your penpal came to visit you , which places would  you drive her /him to ( take .....to )? 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459887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8" y="533400"/>
            <a:ext cx="9328592" cy="457200"/>
          </a:xfrm>
        </p:spPr>
        <p:txBody>
          <a:bodyPr>
            <a:noAutofit/>
          </a:bodyPr>
          <a:lstStyle/>
          <a:p>
            <a:r>
              <a:rPr lang="en-US" sz="5400" b="1" i="1">
                <a:solidFill>
                  <a:srgbClr val="FF0000"/>
                </a:solidFill>
              </a:rPr>
              <a:t>Read the passage and answer these questions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57400"/>
            <a:ext cx="8915400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1</a:t>
            </a:r>
            <a:r>
              <a:rPr lang="en-US" sz="5400" b="1"/>
              <a:t>. What was Maryam impressed by in Ha Noi?</a:t>
            </a:r>
            <a:endParaRPr lang="en-US" sz="5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276600"/>
            <a:ext cx="8915400" cy="6096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  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95800"/>
            <a:ext cx="8910918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2. Where did the girls go on the first day in Ha Noi?</a:t>
            </a:r>
            <a:endParaRPr lang="en-US" sz="5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33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22412" y="3048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3. </a:t>
            </a:r>
            <a:r>
              <a:rPr lang="en-US" sz="5400" b="1"/>
              <a:t>How long have Lan and Maryam been penpals?</a:t>
            </a:r>
            <a:endParaRPr lang="en-US" sz="54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11" y="1371600"/>
            <a:ext cx="9144000" cy="533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5400" b="1" u="sng">
                <a:solidFill>
                  <a:srgbClr val="FFFF00"/>
                </a:solidFill>
                <a:sym typeface="Wingdings" pitchFamily="2" charset="2"/>
              </a:rPr>
              <a:t> </a:t>
            </a:r>
            <a:endParaRPr lang="en-US" sz="5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2438400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4. </a:t>
            </a:r>
            <a:r>
              <a:rPr lang="en-US" sz="5400" b="1"/>
              <a:t>How often do Lan and Maryam correspond?</a:t>
            </a:r>
            <a:endParaRPr lang="en-US" sz="54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11" y="36576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22412" y="4876800"/>
            <a:ext cx="9188823" cy="6858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5. </a:t>
            </a:r>
            <a:r>
              <a:rPr lang="en-US" sz="5400" b="1"/>
              <a:t>Has Lan ever visited the mosque before?</a:t>
            </a:r>
            <a:endParaRPr lang="en-US" sz="540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411" y="6019800"/>
            <a:ext cx="9144000" cy="5334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sz="5400" b="1" u="sng">
                <a:solidFill>
                  <a:srgbClr val="FFFF00"/>
                </a:solidFill>
                <a:sym typeface="Wingdings" pitchFamily="2" charset="2"/>
              </a:rPr>
              <a:t>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015266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1" y="838200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6. </a:t>
            </a:r>
            <a:r>
              <a:rPr lang="en-US" sz="5400" b="1"/>
              <a:t>Did Maryam enjoy the trip to Viet Nam?</a:t>
            </a:r>
            <a:endParaRPr lang="en-US" sz="54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11" y="20574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581400"/>
            <a:ext cx="9188823" cy="68035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/>
              <a:t>7. </a:t>
            </a:r>
            <a:r>
              <a:rPr lang="en-US" sz="5400" b="1"/>
              <a:t>Did Lan accept Maryam’s invitation to Malaysia immediately?</a:t>
            </a:r>
            <a:endParaRPr lang="en-US" sz="54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412" y="5334000"/>
            <a:ext cx="9256058" cy="4572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FF00"/>
                </a:solidFill>
                <a:sym typeface="Wingdings" pitchFamily="2" charset="2"/>
              </a:rPr>
              <a:t></a:t>
            </a:r>
            <a:endParaRPr lang="en-US" sz="5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65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GETTING STARTED &amp; LISTEN AND READ </a:t>
            </a:r>
          </a:p>
          <a:p>
            <a:pPr marL="342900" indent="-342900">
              <a:buAutoNum type="arabicPeriod"/>
            </a:pPr>
            <a:r>
              <a:rPr lang="en-US" sz="3200"/>
              <a:t> pen pal (n)</a:t>
            </a:r>
          </a:p>
          <a:p>
            <a:pPr marL="342900" indent="-342900">
              <a:buAutoNum type="arabicPeriod"/>
            </a:pPr>
            <a:r>
              <a:rPr lang="en-US" sz="3200"/>
              <a:t> foreign(a)</a:t>
            </a:r>
          </a:p>
          <a:p>
            <a:r>
              <a:rPr lang="en-US" sz="3200"/>
              <a:t>    foreigner(n)</a:t>
            </a:r>
          </a:p>
          <a:p>
            <a:r>
              <a:rPr lang="en-US" sz="3200"/>
              <a:t>3. correspond(v)</a:t>
            </a:r>
          </a:p>
          <a:p>
            <a:r>
              <a:rPr lang="en-US" sz="3200"/>
              <a:t>    correspond </a:t>
            </a:r>
            <a:r>
              <a:rPr lang="en-US" sz="3200">
                <a:solidFill>
                  <a:srgbClr val="FFC000"/>
                </a:solidFill>
              </a:rPr>
              <a:t>to</a:t>
            </a:r>
          </a:p>
          <a:p>
            <a:r>
              <a:rPr lang="en-US" sz="3200">
                <a:solidFill>
                  <a:srgbClr val="FFC000"/>
                </a:solidFill>
              </a:rPr>
              <a:t>    </a:t>
            </a:r>
            <a:r>
              <a:rPr lang="en-US" sz="3200"/>
              <a:t>correspondence (n)</a:t>
            </a:r>
          </a:p>
          <a:p>
            <a:r>
              <a:rPr lang="en-US" sz="3200"/>
              <a:t>    correspondent(n)</a:t>
            </a:r>
          </a:p>
          <a:p>
            <a:r>
              <a:rPr lang="en-US" sz="3200"/>
              <a:t>4. at least</a:t>
            </a:r>
          </a:p>
          <a:p>
            <a:r>
              <a:rPr lang="en-US" sz="3200"/>
              <a:t>5. modern(a)</a:t>
            </a:r>
          </a:p>
          <a:p>
            <a:r>
              <a:rPr lang="en-US" sz="3200"/>
              <a:t>    modernize(v)</a:t>
            </a:r>
          </a:p>
          <a:p>
            <a:r>
              <a:rPr lang="en-US" sz="3200"/>
              <a:t>    modernity(n)</a:t>
            </a:r>
          </a:p>
          <a:p>
            <a:r>
              <a:rPr lang="en-US" sz="3200"/>
              <a:t>    modernistic (a)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5273" y="475357"/>
            <a:ext cx="48563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/>
              <a:t> bạn qua thư</a:t>
            </a:r>
          </a:p>
          <a:p>
            <a:pPr marL="342900" indent="-342900">
              <a:buAutoNum type="arabicPeriod"/>
            </a:pPr>
            <a:r>
              <a:rPr lang="en-US" sz="3200"/>
              <a:t> thuộc nước ngoài</a:t>
            </a:r>
          </a:p>
          <a:p>
            <a:r>
              <a:rPr lang="en-US" sz="3200"/>
              <a:t>    người nước ngoài</a:t>
            </a:r>
          </a:p>
          <a:p>
            <a:r>
              <a:rPr lang="en-US" sz="3200"/>
              <a:t>3. liên lạc = thư từ</a:t>
            </a:r>
          </a:p>
          <a:p>
            <a:r>
              <a:rPr lang="en-US" sz="3200"/>
              <a:t>    tương xứng với</a:t>
            </a:r>
          </a:p>
          <a:p>
            <a:r>
              <a:rPr lang="en-US" sz="3200"/>
              <a:t>    sự liên lạc qua thư</a:t>
            </a:r>
            <a:endParaRPr lang="en-US" sz="2800"/>
          </a:p>
          <a:p>
            <a:r>
              <a:rPr lang="en-US" sz="2800"/>
              <a:t>     </a:t>
            </a:r>
            <a:r>
              <a:rPr lang="en-US" sz="3200"/>
              <a:t>phóng viên</a:t>
            </a:r>
          </a:p>
          <a:p>
            <a:r>
              <a:rPr lang="en-US" sz="3200"/>
              <a:t>4. ít nhất</a:t>
            </a:r>
          </a:p>
          <a:p>
            <a:r>
              <a:rPr lang="en-US" sz="3200"/>
              <a:t>5. hiện đại</a:t>
            </a:r>
          </a:p>
          <a:p>
            <a:r>
              <a:rPr lang="en-US" sz="3200"/>
              <a:t>    hiện đại hóa</a:t>
            </a:r>
          </a:p>
          <a:p>
            <a:r>
              <a:rPr lang="en-US" sz="3200"/>
              <a:t>    tính chất / cái hiện đại </a:t>
            </a:r>
          </a:p>
          <a:p>
            <a:r>
              <a:rPr lang="en-US" sz="3200"/>
              <a:t>    theo cách hiện đại  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2246</Words>
  <Application>Microsoft Office PowerPoint</Application>
  <PresentationFormat>On-screen Show (4:3)</PresentationFormat>
  <Paragraphs>446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.VnBodoni</vt:lpstr>
      <vt:lpstr>Arial</vt:lpstr>
      <vt:lpstr>Calibri</vt:lpstr>
      <vt:lpstr>Century Gothic</vt:lpstr>
      <vt:lpstr>Franklin Gothic Book</vt:lpstr>
      <vt:lpstr>Garamond</vt:lpstr>
      <vt:lpstr>Imprint MT Shadow</vt:lpstr>
      <vt:lpstr>Times New Roman</vt:lpstr>
      <vt:lpstr>Wingdings 2</vt:lpstr>
      <vt:lpstr>Wingdings 3</vt:lpstr>
      <vt:lpstr>Technic</vt:lpstr>
      <vt:lpstr>Organic</vt:lpstr>
      <vt:lpstr>Ion Boardroom</vt:lpstr>
      <vt:lpstr>1_Organic</vt:lpstr>
      <vt:lpstr>PowerPoint Presentation</vt:lpstr>
      <vt:lpstr>WELCOME TO OUR CLASS </vt:lpstr>
      <vt:lpstr>You have just had a wonderful summer, haven’t you?</vt:lpstr>
      <vt:lpstr>Do you have any penpals?</vt:lpstr>
      <vt:lpstr>PowerPoint Presentation</vt:lpstr>
      <vt:lpstr>Read the passage and answer these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Structures:</vt:lpstr>
      <vt:lpstr>Structures:</vt:lpstr>
      <vt:lpstr>Structures:</vt:lpstr>
      <vt:lpstr>Structures:</vt:lpstr>
      <vt:lpstr>Notes:</vt:lpstr>
      <vt:lpstr>PowerPoint Presentation</vt:lpstr>
      <vt:lpstr>SPEAK:</vt:lpstr>
      <vt:lpstr>Language Focus </vt:lpstr>
      <vt:lpstr>Language Focus </vt:lpstr>
      <vt:lpstr>Language Focus </vt:lpstr>
      <vt:lpstr>Language Focus </vt:lpstr>
      <vt:lpstr>PowerPoint Presentation</vt:lpstr>
      <vt:lpstr>PowerPoint Presentation</vt:lpstr>
      <vt:lpstr>SPEAK (Page 8)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TRUE FALSE TEST:</vt:lpstr>
      <vt:lpstr>I. TRUE FALSE TEST: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 : (848) 896-3158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The Quang</dc:creator>
  <cp:lastModifiedBy>Ly Vu</cp:lastModifiedBy>
  <cp:revision>267</cp:revision>
  <dcterms:created xsi:type="dcterms:W3CDTF">2010-05-12T22:42:39Z</dcterms:created>
  <dcterms:modified xsi:type="dcterms:W3CDTF">2021-09-13T15:27:36Z</dcterms:modified>
</cp:coreProperties>
</file>