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92" r:id="rId2"/>
    <p:sldMasterId id="2147484010" r:id="rId3"/>
    <p:sldMasterId id="2147484028" r:id="rId4"/>
  </p:sldMasterIdLst>
  <p:notesMasterIdLst>
    <p:notesMasterId r:id="rId53"/>
  </p:notesMasterIdLst>
  <p:sldIdLst>
    <p:sldId id="393" r:id="rId5"/>
    <p:sldId id="394" r:id="rId6"/>
    <p:sldId id="360" r:id="rId7"/>
    <p:sldId id="361" r:id="rId8"/>
    <p:sldId id="377" r:id="rId9"/>
    <p:sldId id="378" r:id="rId10"/>
    <p:sldId id="362" r:id="rId11"/>
    <p:sldId id="379" r:id="rId12"/>
    <p:sldId id="322" r:id="rId13"/>
    <p:sldId id="348" r:id="rId14"/>
    <p:sldId id="349" r:id="rId15"/>
    <p:sldId id="350" r:id="rId16"/>
    <p:sldId id="371" r:id="rId17"/>
    <p:sldId id="380" r:id="rId18"/>
    <p:sldId id="372" r:id="rId19"/>
    <p:sldId id="382" r:id="rId20"/>
    <p:sldId id="373" r:id="rId21"/>
    <p:sldId id="381" r:id="rId22"/>
    <p:sldId id="357" r:id="rId23"/>
    <p:sldId id="358" r:id="rId24"/>
    <p:sldId id="392" r:id="rId25"/>
    <p:sldId id="383" r:id="rId26"/>
    <p:sldId id="359" r:id="rId27"/>
    <p:sldId id="351" r:id="rId28"/>
    <p:sldId id="384" r:id="rId29"/>
    <p:sldId id="366" r:id="rId30"/>
    <p:sldId id="395" r:id="rId31"/>
    <p:sldId id="259" r:id="rId32"/>
    <p:sldId id="346" r:id="rId33"/>
    <p:sldId id="385" r:id="rId34"/>
    <p:sldId id="347" r:id="rId35"/>
    <p:sldId id="386" r:id="rId36"/>
    <p:sldId id="352" r:id="rId37"/>
    <p:sldId id="353" r:id="rId38"/>
    <p:sldId id="354" r:id="rId39"/>
    <p:sldId id="364" r:id="rId40"/>
    <p:sldId id="387" r:id="rId41"/>
    <p:sldId id="367" r:id="rId42"/>
    <p:sldId id="389" r:id="rId43"/>
    <p:sldId id="368" r:id="rId44"/>
    <p:sldId id="388" r:id="rId45"/>
    <p:sldId id="376" r:id="rId46"/>
    <p:sldId id="390" r:id="rId47"/>
    <p:sldId id="369" r:id="rId48"/>
    <p:sldId id="391" r:id="rId49"/>
    <p:sldId id="396" r:id="rId50"/>
    <p:sldId id="397" r:id="rId51"/>
    <p:sldId id="28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71" autoAdjust="0"/>
  </p:normalViewPr>
  <p:slideViewPr>
    <p:cSldViewPr>
      <p:cViewPr varScale="1">
        <p:scale>
          <a:sx n="89" d="100"/>
          <a:sy n="89" d="100"/>
        </p:scale>
        <p:origin x="121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94EB-8E3A-44CE-A419-DB95C34C8B3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2594A-18EB-4CDE-A0E7-081AAEE66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6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3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57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4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6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42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78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32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3501-2B85-4A09-9066-17E29AB133E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9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4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3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1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2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066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517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183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90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0657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2374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04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3843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62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68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08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52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5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3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1621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88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697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69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64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74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55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94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908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8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69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5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0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2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95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733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463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240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782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762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980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900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47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966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18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84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090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094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8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6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410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057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738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8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7AD6A1-9F02-4354-903C-0F6DE1A1280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9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ailand" TargetMode="External"/><Relationship Id="rId2" Type="http://schemas.openxmlformats.org/officeDocument/2006/relationships/hyperlink" Target="http://en.wikipedia.org/wiki/Borders_of_Malays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Brunei" TargetMode="External"/><Relationship Id="rId4" Type="http://schemas.openxmlformats.org/officeDocument/2006/relationships/hyperlink" Target="http://en.wikipedia.org/wiki/Indonesia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301" r="20000" b="-301"/>
          <a:stretch/>
        </p:blipFill>
        <p:spPr>
          <a:xfrm>
            <a:off x="6629400" y="2514600"/>
            <a:ext cx="2336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371600" y="685800"/>
            <a:ext cx="6324600" cy="1143000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ENGLISH 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063" y="4224933"/>
            <a:ext cx="6434137" cy="122813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rPr>
              <a:t>A VISIT FROM A PENPAL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6800" y="578167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>
                <a:solidFill>
                  <a:srgbClr val="0070C0"/>
                </a:solidFill>
                <a:latin typeface="VNI-Duff" pitchFamily="2" charset="0"/>
              </a:rPr>
              <a:t>Ms: Tran Thi Kim Trang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06963" y="6305550"/>
            <a:ext cx="323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i="1">
                <a:solidFill>
                  <a:srgbClr val="9900CC"/>
                </a:solidFill>
              </a:rPr>
              <a:t>Hoa Lu Junior High School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008" y="1918871"/>
            <a:ext cx="5352747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UNIT </a:t>
            </a:r>
            <a:r>
              <a:rPr lang="en-US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7561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-52329"/>
            <a:ext cx="8991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GETTING STARTED &amp; LISTEN AND READ</a:t>
            </a:r>
          </a:p>
          <a:p>
            <a:r>
              <a:rPr lang="en-US" sz="3200" smtClean="0"/>
              <a:t>6. impress (v)</a:t>
            </a:r>
          </a:p>
          <a:p>
            <a:r>
              <a:rPr lang="en-US" sz="3200"/>
              <a:t> </a:t>
            </a:r>
            <a:r>
              <a:rPr lang="en-US" sz="3200" smtClean="0"/>
              <a:t>   impression (n)</a:t>
            </a:r>
          </a:p>
          <a:p>
            <a:r>
              <a:rPr lang="en-US" sz="3200"/>
              <a:t> </a:t>
            </a:r>
            <a:r>
              <a:rPr lang="en-US" sz="3200" smtClean="0"/>
              <a:t>   impressive(a)</a:t>
            </a:r>
          </a:p>
          <a:p>
            <a:r>
              <a:rPr lang="en-US" sz="3200" smtClean="0"/>
              <a:t>≠  </a:t>
            </a:r>
            <a:r>
              <a:rPr lang="en-US" sz="3200" smtClean="0">
                <a:solidFill>
                  <a:srgbClr val="FF0000"/>
                </a:solidFill>
              </a:rPr>
              <a:t>un</a:t>
            </a:r>
            <a:r>
              <a:rPr lang="en-US" sz="3200" smtClean="0"/>
              <a:t>impressive (a)</a:t>
            </a:r>
          </a:p>
          <a:p>
            <a:r>
              <a:rPr lang="en-US" sz="3200" smtClean="0"/>
              <a:t>7. beauty(n)</a:t>
            </a:r>
          </a:p>
          <a:p>
            <a:r>
              <a:rPr lang="en-US" sz="3200"/>
              <a:t> </a:t>
            </a:r>
            <a:r>
              <a:rPr lang="en-US" sz="3200" smtClean="0"/>
              <a:t>   beautiful(a)</a:t>
            </a:r>
          </a:p>
          <a:p>
            <a:r>
              <a:rPr lang="en-US" sz="3200"/>
              <a:t> </a:t>
            </a:r>
            <a:r>
              <a:rPr lang="en-US" sz="3200" smtClean="0"/>
              <a:t>   beautifully(adv)</a:t>
            </a:r>
          </a:p>
          <a:p>
            <a:r>
              <a:rPr lang="en-US" sz="3200"/>
              <a:t> </a:t>
            </a:r>
            <a:r>
              <a:rPr lang="en-US" sz="3200" smtClean="0"/>
              <a:t>   beautify(v)</a:t>
            </a:r>
          </a:p>
          <a:p>
            <a:r>
              <a:rPr lang="en-US" sz="3200"/>
              <a:t> </a:t>
            </a:r>
            <a:r>
              <a:rPr lang="en-US" sz="3200" smtClean="0"/>
              <a:t>   beautician (n)</a:t>
            </a:r>
          </a:p>
          <a:p>
            <a:r>
              <a:rPr lang="en-US" sz="3200" smtClean="0"/>
              <a:t>8. friendly (a)</a:t>
            </a:r>
          </a:p>
          <a:p>
            <a:r>
              <a:rPr lang="en-US" sz="3200"/>
              <a:t> </a:t>
            </a:r>
            <a:r>
              <a:rPr lang="en-US" sz="3200" smtClean="0"/>
              <a:t>   friendliness (n)</a:t>
            </a:r>
          </a:p>
          <a:p>
            <a:r>
              <a:rPr lang="en-US" sz="3200"/>
              <a:t> </a:t>
            </a:r>
            <a:r>
              <a:rPr lang="en-US" sz="3200" smtClean="0"/>
              <a:t>   friendless (a)</a:t>
            </a:r>
          </a:p>
          <a:p>
            <a:r>
              <a:rPr lang="en-US" sz="3200"/>
              <a:t> </a:t>
            </a:r>
            <a:r>
              <a:rPr lang="en-US" sz="3200" smtClean="0"/>
              <a:t>   friendship (n)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3429000" y="457200"/>
            <a:ext cx="5715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6. </a:t>
            </a:r>
            <a:r>
              <a:rPr lang="en-US" sz="2800" smtClean="0"/>
              <a:t>gây ấn tượng, làm cảm động</a:t>
            </a:r>
          </a:p>
          <a:p>
            <a:r>
              <a:rPr lang="en-US" sz="3200"/>
              <a:t> </a:t>
            </a:r>
            <a:r>
              <a:rPr lang="en-US" sz="3200" smtClean="0"/>
              <a:t>   ấn tượng, cảm tưởng</a:t>
            </a:r>
          </a:p>
          <a:p>
            <a:r>
              <a:rPr lang="en-US" sz="3200"/>
              <a:t> </a:t>
            </a:r>
            <a:r>
              <a:rPr lang="en-US" sz="3200" smtClean="0"/>
              <a:t>   hùng vĩ, đẹp, gây ấn tượng</a:t>
            </a:r>
          </a:p>
          <a:p>
            <a:r>
              <a:rPr lang="en-US" sz="3200"/>
              <a:t> </a:t>
            </a:r>
            <a:r>
              <a:rPr lang="en-US" sz="3200" smtClean="0"/>
              <a:t>   không gây ấn tượng</a:t>
            </a:r>
          </a:p>
          <a:p>
            <a:r>
              <a:rPr lang="en-US" sz="3200" smtClean="0"/>
              <a:t>7. vẻ đẹp</a:t>
            </a:r>
          </a:p>
          <a:p>
            <a:r>
              <a:rPr lang="en-US" sz="3200"/>
              <a:t> </a:t>
            </a:r>
            <a:r>
              <a:rPr lang="en-US" sz="3200" smtClean="0"/>
              <a:t>   đẹp</a:t>
            </a:r>
          </a:p>
          <a:p>
            <a:r>
              <a:rPr lang="en-US" sz="3200"/>
              <a:t> </a:t>
            </a:r>
            <a:r>
              <a:rPr lang="en-US" sz="3200" smtClean="0"/>
              <a:t>   hay ( chơi thể thao, nhạc)</a:t>
            </a:r>
          </a:p>
          <a:p>
            <a:r>
              <a:rPr lang="en-US" sz="3200" smtClean="0"/>
              <a:t>    làm đẹp</a:t>
            </a:r>
          </a:p>
          <a:p>
            <a:r>
              <a:rPr lang="en-US" sz="3200"/>
              <a:t> </a:t>
            </a:r>
            <a:r>
              <a:rPr lang="en-US" sz="3200" smtClean="0"/>
              <a:t>   người giải phẫu thẩm mỹ</a:t>
            </a:r>
          </a:p>
          <a:p>
            <a:r>
              <a:rPr lang="en-US" sz="3200" smtClean="0"/>
              <a:t>8. thân thiện</a:t>
            </a:r>
          </a:p>
          <a:p>
            <a:r>
              <a:rPr lang="en-US" sz="3200"/>
              <a:t> </a:t>
            </a:r>
            <a:r>
              <a:rPr lang="en-US" sz="3200" smtClean="0"/>
              <a:t>   sự thân thiện</a:t>
            </a:r>
          </a:p>
          <a:p>
            <a:r>
              <a:rPr lang="en-US" sz="3200"/>
              <a:t> </a:t>
            </a:r>
            <a:r>
              <a:rPr lang="en-US" sz="3200" smtClean="0"/>
              <a:t>   không có bạn bè </a:t>
            </a:r>
          </a:p>
          <a:p>
            <a:r>
              <a:rPr lang="en-US" sz="3200" smtClean="0"/>
              <a:t>    tình bạn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316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067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GETTING STARTED &amp; LISTEN AND READ:</a:t>
            </a:r>
          </a:p>
          <a:p>
            <a:r>
              <a:rPr lang="en-US" sz="3200" smtClean="0"/>
              <a:t>  9. mausoleum(n)</a:t>
            </a:r>
          </a:p>
          <a:p>
            <a:r>
              <a:rPr lang="en-US" sz="3200" smtClean="0"/>
              <a:t>10. mosque (n)</a:t>
            </a:r>
          </a:p>
          <a:p>
            <a:r>
              <a:rPr lang="en-US" sz="3200" smtClean="0"/>
              <a:t>11. walk </a:t>
            </a:r>
            <a:r>
              <a:rPr lang="en-US" sz="3200" smtClean="0">
                <a:solidFill>
                  <a:srgbClr val="FFFF00"/>
                </a:solidFill>
              </a:rPr>
              <a:t>past </a:t>
            </a:r>
            <a:r>
              <a:rPr lang="en-US" sz="3200" smtClean="0"/>
              <a:t>(v)</a:t>
            </a:r>
          </a:p>
          <a:p>
            <a:r>
              <a:rPr lang="en-US" sz="3200" smtClean="0"/>
              <a:t>12. primary school</a:t>
            </a:r>
          </a:p>
          <a:p>
            <a:r>
              <a:rPr lang="en-US" sz="3200"/>
              <a:t> </a:t>
            </a:r>
            <a:r>
              <a:rPr lang="en-US" sz="3200" smtClean="0"/>
              <a:t>     secondary school</a:t>
            </a:r>
          </a:p>
          <a:p>
            <a:r>
              <a:rPr lang="en-US" sz="3200"/>
              <a:t> </a:t>
            </a:r>
            <a:r>
              <a:rPr lang="en-US" sz="3200" smtClean="0"/>
              <a:t>     high school</a:t>
            </a:r>
          </a:p>
          <a:p>
            <a:r>
              <a:rPr lang="en-US" sz="3200"/>
              <a:t> </a:t>
            </a:r>
            <a:r>
              <a:rPr lang="en-US" sz="3200" smtClean="0"/>
              <a:t>     college / university</a:t>
            </a:r>
          </a:p>
          <a:p>
            <a:r>
              <a:rPr lang="en-US" sz="3200" smtClean="0"/>
              <a:t>13. atmosphere (n)</a:t>
            </a:r>
          </a:p>
          <a:p>
            <a:r>
              <a:rPr lang="en-US" sz="3200" smtClean="0"/>
              <a:t>14. peace (n)</a:t>
            </a:r>
          </a:p>
          <a:p>
            <a:r>
              <a:rPr lang="en-US" sz="3200" smtClean="0"/>
              <a:t>      (=peacefulness) </a:t>
            </a:r>
            <a:endParaRPr lang="en-US" sz="3200"/>
          </a:p>
          <a:p>
            <a:r>
              <a:rPr lang="en-US" sz="3200" smtClean="0"/>
              <a:t>      peaceful (a)</a:t>
            </a:r>
          </a:p>
          <a:p>
            <a:r>
              <a:rPr lang="en-US" sz="3200" smtClean="0"/>
              <a:t>      ( = peaceable)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4038600" y="0"/>
            <a:ext cx="5181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3200" smtClean="0"/>
          </a:p>
          <a:p>
            <a:r>
              <a:rPr lang="en-US" sz="3200" smtClean="0"/>
              <a:t>  9. lăng, tẩm</a:t>
            </a:r>
          </a:p>
          <a:p>
            <a:r>
              <a:rPr lang="en-US" sz="3200" smtClean="0"/>
              <a:t>10. đền thờ hồi giáo</a:t>
            </a:r>
          </a:p>
          <a:p>
            <a:r>
              <a:rPr lang="en-US" sz="3200" smtClean="0"/>
              <a:t>11. đi bộ ngang qua</a:t>
            </a:r>
          </a:p>
          <a:p>
            <a:r>
              <a:rPr lang="en-US" sz="3200" smtClean="0"/>
              <a:t>12. trường tiểu học</a:t>
            </a:r>
          </a:p>
          <a:p>
            <a:r>
              <a:rPr lang="en-US" sz="3200"/>
              <a:t> </a:t>
            </a:r>
            <a:r>
              <a:rPr lang="en-US" sz="3200" smtClean="0"/>
              <a:t>     trường THCS</a:t>
            </a:r>
          </a:p>
          <a:p>
            <a:r>
              <a:rPr lang="en-US" smtClean="0"/>
              <a:t>           </a:t>
            </a:r>
            <a:r>
              <a:rPr lang="en-US" sz="3200" smtClean="0"/>
              <a:t>trường THPT</a:t>
            </a:r>
          </a:p>
          <a:p>
            <a:r>
              <a:rPr lang="en-US" sz="3200"/>
              <a:t> </a:t>
            </a:r>
            <a:r>
              <a:rPr lang="en-US" sz="3200" smtClean="0"/>
              <a:t>     trường CĐ / ĐH</a:t>
            </a:r>
          </a:p>
          <a:p>
            <a:r>
              <a:rPr lang="en-US" sz="3200" smtClean="0"/>
              <a:t>13. bầu không khí</a:t>
            </a:r>
          </a:p>
          <a:p>
            <a:r>
              <a:rPr lang="en-US" sz="3200" smtClean="0"/>
              <a:t>14. hòa bình, </a:t>
            </a:r>
          </a:p>
          <a:p>
            <a:r>
              <a:rPr lang="en-US" sz="3200"/>
              <a:t> </a:t>
            </a:r>
            <a:r>
              <a:rPr lang="en-US" sz="3200" smtClean="0"/>
              <a:t>     sự </a:t>
            </a:r>
            <a:r>
              <a:rPr lang="en-US" sz="3200"/>
              <a:t>thanh bình  </a:t>
            </a:r>
          </a:p>
          <a:p>
            <a:r>
              <a:rPr lang="en-US" sz="3200" smtClean="0"/>
              <a:t>      êm ả, </a:t>
            </a:r>
          </a:p>
          <a:p>
            <a:r>
              <a:rPr lang="en-US" sz="3200"/>
              <a:t> </a:t>
            </a:r>
            <a:r>
              <a:rPr lang="en-US" sz="3200" smtClean="0"/>
              <a:t>     thanh bình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9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70570"/>
            <a:ext cx="9067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GETTING STARTED &amp; LISTEN AND READ</a:t>
            </a:r>
            <a:endParaRPr lang="en-US" sz="3200">
              <a:solidFill>
                <a:srgbClr val="FFFF00"/>
              </a:solidFill>
            </a:endParaRPr>
          </a:p>
          <a:p>
            <a:r>
              <a:rPr lang="en-US" sz="3200" smtClean="0"/>
              <a:t>18. touch (v)</a:t>
            </a:r>
          </a:p>
          <a:p>
            <a:r>
              <a:rPr lang="en-US" sz="3200"/>
              <a:t> </a:t>
            </a:r>
            <a:r>
              <a:rPr lang="en-US" sz="3200" smtClean="0"/>
              <a:t>               (n)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smtClean="0"/>
              <a:t>keep in touch with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smtClean="0"/>
              <a:t>be/get in touch with</a:t>
            </a:r>
          </a:p>
          <a:p>
            <a:r>
              <a:rPr lang="en-US" sz="3200" smtClean="0"/>
              <a:t>19. recreation (n)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smtClean="0"/>
              <a:t>areas for recreation</a:t>
            </a:r>
          </a:p>
          <a:p>
            <a:r>
              <a:rPr lang="en-US" sz="3200" smtClean="0"/>
              <a:t>20. worship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3810000" y="304086"/>
            <a:ext cx="533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smtClean="0"/>
          </a:p>
          <a:p>
            <a:r>
              <a:rPr lang="en-US" sz="3200" smtClean="0"/>
              <a:t>18. chạm, tiếp xúc, với tới</a:t>
            </a:r>
          </a:p>
          <a:p>
            <a:r>
              <a:rPr lang="en-US" sz="3200"/>
              <a:t> </a:t>
            </a:r>
            <a:r>
              <a:rPr lang="en-US" sz="3200" smtClean="0"/>
              <a:t>     sự chạm vào, tiếp xúc</a:t>
            </a:r>
          </a:p>
          <a:p>
            <a:r>
              <a:rPr lang="en-US" sz="3200"/>
              <a:t> </a:t>
            </a:r>
            <a:r>
              <a:rPr lang="en-US" sz="3200" smtClean="0"/>
              <a:t>     giữ liên lạc, quan hệ với</a:t>
            </a:r>
          </a:p>
          <a:p>
            <a:endParaRPr lang="en-US" sz="3200"/>
          </a:p>
          <a:p>
            <a:r>
              <a:rPr lang="en-US" sz="3200" smtClean="0"/>
              <a:t>19. sự giải trí, sự tiêu khiển</a:t>
            </a:r>
          </a:p>
          <a:p>
            <a:r>
              <a:rPr lang="en-US" sz="3200"/>
              <a:t> </a:t>
            </a:r>
            <a:r>
              <a:rPr lang="en-US" sz="3200" smtClean="0"/>
              <a:t>     những khu giải trí</a:t>
            </a:r>
          </a:p>
          <a:p>
            <a:r>
              <a:rPr lang="en-US" sz="3200" smtClean="0"/>
              <a:t>20. sự thờ cúng, sự tôn kính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18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02" y="-266700"/>
            <a:ext cx="8915400" cy="1143000"/>
          </a:xfrm>
        </p:spPr>
        <p:txBody>
          <a:bodyPr>
            <a:noAutofit/>
          </a:bodyPr>
          <a:lstStyle/>
          <a:p>
            <a:r>
              <a:rPr lang="en-US" sz="6000" b="1" i="1" u="sng" smtClean="0">
                <a:solidFill>
                  <a:srgbClr val="FF0000"/>
                </a:solidFill>
              </a:rPr>
              <a:t>Structures:</a:t>
            </a:r>
            <a:endParaRPr lang="en-US" sz="6000" b="1" i="1" u="sng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93726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/>
              <a:t> </a:t>
            </a:r>
            <a:r>
              <a:rPr lang="en-US" sz="4800" b="1" smtClean="0"/>
              <a:t>Subject</a:t>
            </a:r>
            <a:r>
              <a:rPr lang="en-US" sz="4000" b="1" smtClean="0"/>
              <a:t>  +  </a:t>
            </a:r>
            <a:r>
              <a:rPr lang="en-US" sz="5400" b="1" smtClean="0">
                <a:solidFill>
                  <a:srgbClr val="FF0000"/>
                </a:solidFill>
              </a:rPr>
              <a:t>used to</a:t>
            </a:r>
            <a:r>
              <a:rPr lang="en-US" sz="4000" b="1" smtClean="0"/>
              <a:t>+ </a:t>
            </a:r>
            <a:r>
              <a:rPr lang="en-US" sz="4800" b="1" smtClean="0"/>
              <a:t>Bare Infinitive</a:t>
            </a:r>
            <a:endParaRPr lang="en-US" sz="48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4824" y="52578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ym typeface="Wingdings" pitchFamily="2" charset="2"/>
              </a:rPr>
              <a:t>- </a:t>
            </a:r>
            <a:r>
              <a:rPr lang="en-US" sz="5400" smtClean="0">
                <a:sym typeface="Wingdings" pitchFamily="2" charset="2"/>
              </a:rPr>
              <a:t>When I was a child, I used to watch cartoons </a:t>
            </a:r>
            <a:endParaRPr lang="en-US" sz="540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2209800"/>
            <a:ext cx="29718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FFFF00"/>
                </a:solidFill>
                <a:sym typeface="Wingdings" pitchFamily="2" charset="2"/>
              </a:rPr>
              <a:t>past habit</a:t>
            </a:r>
            <a:endParaRPr lang="en-US" sz="480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10000" y="175260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36391" y="1768522"/>
            <a:ext cx="21609" cy="12032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21123" y="3134380"/>
            <a:ext cx="5394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smtClean="0">
                <a:solidFill>
                  <a:srgbClr val="FF00FF"/>
                </a:solidFill>
              </a:rPr>
              <a:t>động từ nguyên mẫu không “to”</a:t>
            </a:r>
            <a:endParaRPr lang="en-US" sz="4400" i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08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02" y="-266700"/>
            <a:ext cx="8915400" cy="1143000"/>
          </a:xfrm>
        </p:spPr>
        <p:txBody>
          <a:bodyPr>
            <a:noAutofit/>
          </a:bodyPr>
          <a:lstStyle/>
          <a:p>
            <a:r>
              <a:rPr lang="en-US" sz="6000" b="1" i="1" smtClean="0">
                <a:solidFill>
                  <a:srgbClr val="FF0000"/>
                </a:solidFill>
              </a:rPr>
              <a:t>Structures:</a:t>
            </a:r>
            <a:endParaRPr lang="en-US" sz="6000" b="1" i="1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4478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- My sister </a:t>
            </a:r>
            <a:r>
              <a:rPr lang="en-US" sz="5400" b="1" smtClean="0">
                <a:solidFill>
                  <a:srgbClr val="FF00FF"/>
                </a:solidFill>
              </a:rPr>
              <a:t>used to </a:t>
            </a:r>
            <a:r>
              <a:rPr lang="en-US" sz="5400" b="1" u="sng" smtClean="0">
                <a:solidFill>
                  <a:srgbClr val="FFFF00"/>
                </a:solidFill>
              </a:rPr>
              <a:t>stay</a:t>
            </a:r>
            <a:r>
              <a:rPr lang="en-US" sz="5400" smtClean="0"/>
              <a:t> up late last year.</a:t>
            </a:r>
            <a:r>
              <a:rPr lang="en-US" sz="5400" u="sng" smtClean="0"/>
              <a:t> </a:t>
            </a:r>
            <a:endParaRPr lang="en-US" sz="54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922" y="3962400"/>
            <a:ext cx="9188823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- There </a:t>
            </a:r>
            <a:r>
              <a:rPr lang="en-US" sz="5400" b="1" smtClean="0">
                <a:solidFill>
                  <a:srgbClr val="FF00FF"/>
                </a:solidFill>
              </a:rPr>
              <a:t>used to </a:t>
            </a:r>
            <a:r>
              <a:rPr lang="en-US" sz="5400" b="1" u="sng" smtClean="0">
                <a:solidFill>
                  <a:srgbClr val="FFFF00"/>
                </a:solidFill>
              </a:rPr>
              <a:t>be</a:t>
            </a:r>
            <a:r>
              <a:rPr lang="en-US" sz="5400" smtClean="0"/>
              <a:t> a dance hall here but they knocked it down yesterday.</a:t>
            </a:r>
            <a:r>
              <a:rPr lang="en-US" sz="5400" u="sng" smtClean="0"/>
              <a:t>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7467527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02" y="-266700"/>
            <a:ext cx="8915400" cy="1143000"/>
          </a:xfrm>
        </p:spPr>
        <p:txBody>
          <a:bodyPr>
            <a:noAutofit/>
          </a:bodyPr>
          <a:lstStyle/>
          <a:p>
            <a:r>
              <a:rPr lang="en-US" sz="4800" b="1" i="1" smtClean="0">
                <a:solidFill>
                  <a:srgbClr val="FF0000"/>
                </a:solidFill>
              </a:rPr>
              <a:t>Structures:</a:t>
            </a:r>
            <a:endParaRPr lang="en-US" sz="4800" b="1" i="1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2400" y="990600"/>
            <a:ext cx="96012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/>
              <a:t> </a:t>
            </a:r>
            <a:r>
              <a:rPr lang="en-US" sz="4800" b="1" smtClean="0"/>
              <a:t>Subject</a:t>
            </a:r>
            <a:r>
              <a:rPr lang="en-US" sz="4000" b="1" smtClean="0"/>
              <a:t>   +   </a:t>
            </a:r>
            <a:r>
              <a:rPr lang="en-US" sz="6000" b="1" smtClean="0">
                <a:solidFill>
                  <a:srgbClr val="FF0000"/>
                </a:solidFill>
              </a:rPr>
              <a:t>didn’t use to </a:t>
            </a:r>
            <a:r>
              <a:rPr lang="en-US" sz="4000" b="1" smtClean="0"/>
              <a:t>+   </a:t>
            </a:r>
            <a:r>
              <a:rPr lang="en-US" sz="8000" b="1" smtClean="0"/>
              <a:t>V</a:t>
            </a:r>
            <a:r>
              <a:rPr lang="en-US" sz="4800" b="1" smtClean="0"/>
              <a:t>- </a:t>
            </a:r>
            <a:r>
              <a:rPr lang="en-US" sz="4400" b="1" smtClean="0">
                <a:solidFill>
                  <a:srgbClr val="FF00FF"/>
                </a:solidFill>
              </a:rPr>
              <a:t>0</a:t>
            </a:r>
            <a:endParaRPr lang="en-US" sz="3600" b="1">
              <a:solidFill>
                <a:srgbClr val="FF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1148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ym typeface="Wingdings" pitchFamily="2" charset="2"/>
              </a:rPr>
              <a:t>- I’m surprised that they joined the tennis club, They didn’t use to like  tennis.</a:t>
            </a:r>
            <a:endParaRPr lang="en-US" sz="480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4953000"/>
            <a:ext cx="426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3707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02" y="-2667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b="1" i="1" smtClean="0">
                <a:solidFill>
                  <a:srgbClr val="FF0000"/>
                </a:solidFill>
              </a:rPr>
              <a:t>Structures:</a:t>
            </a:r>
            <a:endParaRPr lang="en-US" sz="4000" b="1" i="1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386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- Did you use to travel a lot before you got that job?</a:t>
            </a:r>
            <a:endParaRPr lang="en-US" sz="54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4419600"/>
            <a:ext cx="58391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-76200" y="1295400"/>
            <a:ext cx="943174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FF0000"/>
                </a:solidFill>
              </a:rPr>
              <a:t> </a:t>
            </a:r>
            <a:r>
              <a:rPr lang="en-US" sz="6000" b="1" smtClean="0">
                <a:solidFill>
                  <a:srgbClr val="FF0000"/>
                </a:solidFill>
              </a:rPr>
              <a:t>Did</a:t>
            </a:r>
            <a:r>
              <a:rPr lang="en-US" sz="4000" b="1" smtClean="0">
                <a:solidFill>
                  <a:srgbClr val="FF0000"/>
                </a:solidFill>
              </a:rPr>
              <a:t>  </a:t>
            </a:r>
            <a:r>
              <a:rPr lang="en-US" sz="4000" b="1" smtClean="0"/>
              <a:t>+ </a:t>
            </a:r>
            <a:r>
              <a:rPr lang="en-US" sz="5400" b="1" smtClean="0"/>
              <a:t>Subject</a:t>
            </a:r>
            <a:r>
              <a:rPr lang="en-US" sz="4000" b="1" smtClean="0"/>
              <a:t>  + </a:t>
            </a:r>
            <a:r>
              <a:rPr lang="en-US" sz="6000" b="1" smtClean="0">
                <a:solidFill>
                  <a:srgbClr val="FF0000"/>
                </a:solidFill>
              </a:rPr>
              <a:t>use to </a:t>
            </a:r>
            <a:r>
              <a:rPr lang="en-US" sz="4000" b="1" smtClean="0"/>
              <a:t>+ </a:t>
            </a:r>
            <a:r>
              <a:rPr lang="en-US" sz="7200" b="1" smtClean="0"/>
              <a:t>V</a:t>
            </a:r>
            <a:r>
              <a:rPr lang="en-US" sz="4000" b="1" smtClean="0"/>
              <a:t>- </a:t>
            </a:r>
            <a:r>
              <a:rPr lang="en-US" sz="4800" b="1" smtClean="0">
                <a:solidFill>
                  <a:srgbClr val="FF00FF"/>
                </a:solidFill>
              </a:rPr>
              <a:t>0</a:t>
            </a:r>
            <a:r>
              <a:rPr lang="en-US" sz="4400" b="1" smtClean="0">
                <a:solidFill>
                  <a:srgbClr val="FF00FF"/>
                </a:solidFill>
              </a:rPr>
              <a:t> </a:t>
            </a:r>
            <a:r>
              <a:rPr lang="en-US" sz="5400" b="1" smtClean="0"/>
              <a:t>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190679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02" y="-266700"/>
            <a:ext cx="8915400" cy="1143000"/>
          </a:xfrm>
        </p:spPr>
        <p:txBody>
          <a:bodyPr>
            <a:noAutofit/>
          </a:bodyPr>
          <a:lstStyle/>
          <a:p>
            <a:r>
              <a:rPr lang="en-US" sz="5400" b="1" i="1" smtClean="0">
                <a:solidFill>
                  <a:srgbClr val="0070C0"/>
                </a:solidFill>
              </a:rPr>
              <a:t>Notes:</a:t>
            </a:r>
            <a:endParaRPr lang="en-US" sz="5400" b="1" i="1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2400" y="1266111"/>
            <a:ext cx="96012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/>
              <a:t> </a:t>
            </a:r>
            <a:r>
              <a:rPr lang="en-US" sz="4800" b="1" smtClean="0"/>
              <a:t>Subject</a:t>
            </a:r>
            <a:r>
              <a:rPr lang="en-US" sz="4000" b="1" smtClean="0"/>
              <a:t> + </a:t>
            </a:r>
            <a:r>
              <a:rPr lang="en-US" sz="5400" b="1" smtClean="0">
                <a:solidFill>
                  <a:srgbClr val="FF0000"/>
                </a:solidFill>
              </a:rPr>
              <a:t>be used to </a:t>
            </a:r>
            <a:r>
              <a:rPr lang="en-US" sz="4000" b="1" smtClean="0"/>
              <a:t>+ </a:t>
            </a:r>
            <a:r>
              <a:rPr lang="en-US" sz="4800" b="1" smtClean="0">
                <a:solidFill>
                  <a:srgbClr val="FF00FF"/>
                </a:solidFill>
              </a:rPr>
              <a:t>Noun</a:t>
            </a:r>
            <a:r>
              <a:rPr lang="en-US" sz="4000" b="1" smtClean="0"/>
              <a:t>/</a:t>
            </a:r>
            <a:r>
              <a:rPr lang="en-US" sz="6600" b="1" smtClean="0"/>
              <a:t>V</a:t>
            </a:r>
            <a:r>
              <a:rPr lang="en-US" sz="4000" b="1" smtClean="0"/>
              <a:t>-</a:t>
            </a:r>
            <a:r>
              <a:rPr lang="en-US" sz="4800" b="1" smtClean="0">
                <a:solidFill>
                  <a:srgbClr val="FF00FF"/>
                </a:solidFill>
              </a:rPr>
              <a:t>ing</a:t>
            </a:r>
          </a:p>
          <a:p>
            <a:r>
              <a:rPr lang="en-US" sz="4000" b="1" smtClean="0"/>
              <a:t>                     </a:t>
            </a:r>
            <a:r>
              <a:rPr lang="en-US" sz="5400" b="1" smtClean="0">
                <a:solidFill>
                  <a:srgbClr val="FF0000"/>
                </a:solidFill>
              </a:rPr>
              <a:t>get used to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4824" y="48768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ym typeface="Wingdings" pitchFamily="2" charset="2"/>
              </a:rPr>
              <a:t>- </a:t>
            </a:r>
            <a:r>
              <a:rPr lang="vi-VN" sz="5400" smtClean="0">
                <a:sym typeface="Wingdings" pitchFamily="2" charset="2"/>
              </a:rPr>
              <a:t>We are </a:t>
            </a:r>
            <a:r>
              <a:rPr lang="en-US" sz="5400" smtClean="0">
                <a:sym typeface="Wingdings" pitchFamily="2" charset="2"/>
              </a:rPr>
              <a:t>used to </a:t>
            </a:r>
            <a:r>
              <a:rPr lang="vi-VN" sz="5400" smtClean="0">
                <a:solidFill>
                  <a:srgbClr val="FF00FF"/>
                </a:solidFill>
                <a:sym typeface="Wingdings" pitchFamily="2" charset="2"/>
              </a:rPr>
              <a:t>the noise </a:t>
            </a:r>
            <a:r>
              <a:rPr lang="vi-VN" sz="5400" smtClean="0">
                <a:sym typeface="Wingdings" pitchFamily="2" charset="2"/>
              </a:rPr>
              <a:t>from the traffic now</a:t>
            </a:r>
            <a:endParaRPr lang="en-US" sz="540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5257800"/>
            <a:ext cx="3276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38600" y="2590800"/>
            <a:ext cx="0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353002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smtClean="0">
                <a:solidFill>
                  <a:srgbClr val="FFFF00"/>
                </a:solidFill>
              </a:rPr>
              <a:t>quen với việc g</a:t>
            </a:r>
            <a:r>
              <a:rPr lang="vi-VN" sz="4800" i="1" smtClean="0">
                <a:solidFill>
                  <a:srgbClr val="FFFF00"/>
                </a:solidFill>
              </a:rPr>
              <a:t>ì /</a:t>
            </a:r>
            <a:r>
              <a:rPr lang="en-US" sz="4800" i="1" smtClean="0">
                <a:solidFill>
                  <a:srgbClr val="FFFF00"/>
                </a:solidFill>
              </a:rPr>
              <a:t> làm gì</a:t>
            </a:r>
            <a:endParaRPr lang="en-US" sz="4800" i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95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376" y="7620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ym typeface="Wingdings" pitchFamily="2" charset="2"/>
              </a:rPr>
              <a:t>- </a:t>
            </a:r>
            <a:r>
              <a:rPr lang="en-US" sz="6000" smtClean="0">
                <a:sym typeface="Wingdings" pitchFamily="2" charset="2"/>
              </a:rPr>
              <a:t>She is used to </a:t>
            </a:r>
            <a:r>
              <a:rPr lang="en-US" sz="6000" b="1" smtClean="0">
                <a:solidFill>
                  <a:srgbClr val="FF00FF"/>
                </a:solidFill>
                <a:sym typeface="Wingdings" pitchFamily="2" charset="2"/>
              </a:rPr>
              <a:t>getting</a:t>
            </a:r>
            <a:r>
              <a:rPr lang="en-US" sz="6000" b="1" smtClean="0">
                <a:sym typeface="Wingdings" pitchFamily="2" charset="2"/>
              </a:rPr>
              <a:t> </a:t>
            </a:r>
            <a:r>
              <a:rPr lang="en-US" sz="6000" smtClean="0">
                <a:sym typeface="Wingdings" pitchFamily="2" charset="2"/>
              </a:rPr>
              <a:t>up early</a:t>
            </a:r>
            <a:endParaRPr lang="en-US" sz="660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0707" y="3733800"/>
            <a:ext cx="9448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/>
              <a:t>- </a:t>
            </a:r>
            <a:r>
              <a:rPr lang="vi-VN" sz="6000" smtClean="0"/>
              <a:t>John and his wife</a:t>
            </a:r>
            <a:r>
              <a:rPr lang="en-US" sz="6000" smtClean="0"/>
              <a:t> have been </a:t>
            </a:r>
            <a:r>
              <a:rPr lang="vi-VN" sz="6000" smtClean="0"/>
              <a:t>here </a:t>
            </a:r>
            <a:r>
              <a:rPr lang="en-US" sz="6000" smtClean="0"/>
              <a:t>for 5 months. They are getting used to </a:t>
            </a:r>
            <a:r>
              <a:rPr lang="en-US" sz="6000" smtClean="0">
                <a:solidFill>
                  <a:srgbClr val="FF00FF"/>
                </a:solidFill>
              </a:rPr>
              <a:t>eating</a:t>
            </a:r>
            <a:r>
              <a:rPr lang="en-US" sz="6000" smtClean="0"/>
              <a:t> Asian food.</a:t>
            </a:r>
            <a:endParaRPr lang="en-US" sz="6000"/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1219200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99330" y="5029200"/>
            <a:ext cx="58968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430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02" y="-304800"/>
            <a:ext cx="8915400" cy="1143000"/>
          </a:xfrm>
        </p:spPr>
        <p:txBody>
          <a:bodyPr>
            <a:no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SPEAK: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676400"/>
            <a:ext cx="89154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lphaUcPeriod"/>
            </a:pPr>
            <a:r>
              <a:rPr lang="en-US" sz="5400" b="1" smtClean="0"/>
              <a:t>Let me introduce myself,</a:t>
            </a:r>
          </a:p>
          <a:p>
            <a:r>
              <a:rPr lang="en-US" sz="5400" b="1" smtClean="0"/>
              <a:t> I am Minh.</a:t>
            </a:r>
            <a:endParaRPr lang="en-US" sz="5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1242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lphaUcPeriod" startAt="2"/>
            </a:pPr>
            <a:r>
              <a:rPr lang="en-US" sz="5400" b="1" smtClean="0">
                <a:solidFill>
                  <a:srgbClr val="FFFF00"/>
                </a:solidFill>
                <a:sym typeface="Wingdings" pitchFamily="2" charset="2"/>
              </a:rPr>
              <a:t>Nice to meet you, Minh </a:t>
            </a:r>
          </a:p>
          <a:p>
            <a:r>
              <a:rPr lang="en-US" sz="5400" b="1" smtClean="0">
                <a:solidFill>
                  <a:srgbClr val="FFFF00"/>
                </a:solidFill>
                <a:sym typeface="Wingdings" pitchFamily="2" charset="2"/>
              </a:rPr>
              <a:t>( I am.......)   </a:t>
            </a:r>
            <a:endParaRPr lang="en-US" sz="5400" smtClean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7244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FF00"/>
                </a:solidFill>
                <a:sym typeface="Wingdings"/>
              </a:rPr>
              <a:t>B.  </a:t>
            </a:r>
            <a:r>
              <a:rPr lang="en-US" sz="5400" b="1" smtClean="0">
                <a:solidFill>
                  <a:srgbClr val="FFFF00"/>
                </a:solidFill>
              </a:rPr>
              <a:t>Pleased to meet you, Minh </a:t>
            </a:r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( I am.......) </a:t>
            </a:r>
            <a:endParaRPr lang="en-US" sz="540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91200"/>
            <a:ext cx="9256058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ym typeface="Wingdings"/>
              </a:rPr>
              <a:t>A.  </a:t>
            </a:r>
            <a:r>
              <a:rPr lang="en-US" sz="5400" b="1" smtClean="0"/>
              <a:t>Nice to see you, too.</a:t>
            </a:r>
            <a:endParaRPr lang="en-US" sz="54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75304" y="304800"/>
            <a:ext cx="89154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smtClean="0">
                <a:solidFill>
                  <a:srgbClr val="00B0F0"/>
                </a:solidFill>
              </a:rPr>
              <a:t>Make and respond to introduction</a:t>
            </a:r>
            <a:endParaRPr lang="en-US" sz="4800" b="1" i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84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20128"/>
            <a:ext cx="9143999" cy="10556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smtClean="0">
                <a:latin typeface=".VnBodoni" panose="020B7200000000000000" pitchFamily="34" charset="0"/>
              </a:rPr>
              <a:t>WELCOME</a:t>
            </a:r>
            <a:r>
              <a:rPr lang="en-US" sz="5400" b="1" smtClean="0">
                <a:latin typeface=".VnBodoni" panose="020B7200000000000000" pitchFamily="34" charset="0"/>
              </a:rPr>
              <a:t> TO OUR CLASS </a:t>
            </a:r>
            <a:endParaRPr lang="en-US" sz="5400" b="1" dirty="0">
              <a:latin typeface=".VnBodoni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4343399" cy="549275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400" smtClean="0">
                <a:solidFill>
                  <a:srgbClr val="7030A0"/>
                </a:solidFill>
                <a:latin typeface=".VnBodoni" panose="020B7200000000000000" pitchFamily="34" charset="0"/>
              </a:rPr>
              <a:t>CLASS: </a:t>
            </a:r>
            <a:r>
              <a:rPr lang="vi-VN" sz="4400" smtClean="0">
                <a:solidFill>
                  <a:srgbClr val="00B0F0"/>
                </a:solidFill>
                <a:latin typeface=".VnBodoni" panose="020B7200000000000000" pitchFamily="34" charset="0"/>
              </a:rPr>
              <a:t>9A...</a:t>
            </a:r>
            <a:endParaRPr lang="en-US" sz="4400" dirty="0">
              <a:solidFill>
                <a:srgbClr val="00B0F0"/>
              </a:solidFill>
              <a:latin typeface=".VnBodoni" panose="020B7200000000000000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7400" y="4114800"/>
            <a:ext cx="5486400" cy="549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School Year: </a:t>
            </a:r>
            <a:r>
              <a:rPr lang="vi-VN" sz="4000" b="1" dirty="0" smtClean="0">
                <a:solidFill>
                  <a:srgbClr val="FF0000"/>
                </a:solidFill>
              </a:rPr>
              <a:t>202</a:t>
            </a:r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-</a:t>
            </a:r>
            <a:r>
              <a:rPr lang="vi-VN" sz="4000" b="1" dirty="0" smtClean="0">
                <a:solidFill>
                  <a:srgbClr val="FF0000"/>
                </a:solidFill>
              </a:rPr>
              <a:t>2022</a:t>
            </a:r>
            <a:endParaRPr lang="en-US" sz="4000" b="1" dirty="0">
              <a:solidFill>
                <a:srgbClr val="FF0000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253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5400" b="1" i="1" smtClean="0">
                <a:solidFill>
                  <a:srgbClr val="FF0000"/>
                </a:solidFill>
              </a:rPr>
              <a:t>Language Focus </a:t>
            </a:r>
            <a:endParaRPr lang="en-US" sz="5400" b="1" i="1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371600"/>
            <a:ext cx="89916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/>
              <a:t>WISH FOR UNREAL THINGS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622541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5400" b="1" i="1" smtClean="0">
                <a:solidFill>
                  <a:srgbClr val="FF0000"/>
                </a:solidFill>
              </a:rPr>
              <a:t>Language Focus </a:t>
            </a:r>
            <a:endParaRPr lang="en-US" sz="5400" b="1" i="1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19200"/>
            <a:ext cx="86106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/>
              <a:t>b.  I wish I were in the swimming pool now.</a:t>
            </a:r>
            <a:endParaRPr lang="en-US" sz="5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5146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C000"/>
                </a:solidFill>
              </a:rPr>
              <a:t>c. I wish I had a computer.</a:t>
            </a:r>
            <a:endParaRPr lang="en-US" sz="5400">
              <a:solidFill>
                <a:srgbClr val="FFC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/>
              <a:t>d. I wish I lived close to ( near) school</a:t>
            </a:r>
            <a:r>
              <a:rPr lang="en-US" sz="5400" b="1" u="sng" smtClean="0"/>
              <a:t> </a:t>
            </a:r>
            <a:endParaRPr lang="en-US" sz="5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257800"/>
            <a:ext cx="9256058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smtClean="0">
                <a:solidFill>
                  <a:srgbClr val="FF00FF"/>
                </a:solidFill>
                <a:sym typeface="Wingdings" pitchFamily="2" charset="2"/>
              </a:rPr>
              <a:t>( I wish I didn’t live far from school)</a:t>
            </a:r>
            <a:endParaRPr lang="en-US" sz="5400" i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078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15400" cy="1143000"/>
          </a:xfrm>
        </p:spPr>
        <p:txBody>
          <a:bodyPr>
            <a:noAutofit/>
          </a:bodyPr>
          <a:lstStyle/>
          <a:p>
            <a:r>
              <a:rPr lang="en-US" sz="5400" b="1" i="1" smtClean="0">
                <a:solidFill>
                  <a:srgbClr val="FF0000"/>
                </a:solidFill>
              </a:rPr>
              <a:t>Language Focus </a:t>
            </a:r>
            <a:endParaRPr lang="en-US" sz="5400" b="1" i="1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44137"/>
            <a:ext cx="9188823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/>
              <a:t>e. I wish I had a sister. </a:t>
            </a:r>
            <a:endParaRPr lang="en-US" sz="54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971800"/>
            <a:ext cx="9188823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C000"/>
                </a:solidFill>
              </a:rPr>
              <a:t>f. I wish I drew well. ( I wish I didn’t draw badly)</a:t>
            </a:r>
            <a:endParaRPr lang="en-US" sz="5400">
              <a:solidFill>
                <a:srgbClr val="FFC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4823" y="4953000"/>
            <a:ext cx="9188823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/>
              <a:t>g. I wish I had my friend’s phone number.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191424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86106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C000"/>
                </a:solidFill>
              </a:rPr>
              <a:t>h. I wish I knew many friends</a:t>
            </a:r>
            <a:endParaRPr lang="en-US" sz="5400">
              <a:solidFill>
                <a:srgbClr val="FFC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27432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/>
              <a:t>i</a:t>
            </a:r>
            <a:r>
              <a:rPr lang="en-US" sz="5400" b="1" dirty="0" smtClean="0"/>
              <a:t>. I wish it rained so often in my hometown</a:t>
            </a:r>
            <a:endParaRPr lang="en-US" sz="5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682" y="51816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C000"/>
                </a:solidFill>
              </a:rPr>
              <a:t>j. I wish there were many rivers and lakes and in my hometown</a:t>
            </a:r>
            <a:endParaRPr lang="en-US" sz="4800">
              <a:solidFill>
                <a:srgbClr val="FFC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Language Focus 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984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76200" y="-14785"/>
            <a:ext cx="46482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mtClean="0">
                <a:solidFill>
                  <a:srgbClr val="FF0000"/>
                </a:solidFill>
              </a:rPr>
              <a:t>SPEAK</a:t>
            </a:r>
          </a:p>
          <a:p>
            <a:endParaRPr lang="en-US" sz="800" b="1" u="sng" smtClean="0">
              <a:solidFill>
                <a:srgbClr val="FF0000"/>
              </a:solidFill>
            </a:endParaRPr>
          </a:p>
          <a:p>
            <a:endParaRPr lang="en-US" sz="500" b="1" u="sng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200" smtClean="0"/>
              <a:t> You must be .....</a:t>
            </a:r>
          </a:p>
          <a:p>
            <a:pPr marL="342900" indent="-342900">
              <a:buAutoNum type="arabicPeriod"/>
            </a:pPr>
            <a:endParaRPr lang="en-US" sz="3200"/>
          </a:p>
          <a:p>
            <a:pPr marL="342900" indent="-342900">
              <a:buAutoNum type="arabicPeriod"/>
            </a:pPr>
            <a:r>
              <a:rPr lang="en-US" sz="3200" smtClean="0"/>
              <a:t> That’s right, I am.</a:t>
            </a:r>
          </a:p>
          <a:p>
            <a:pPr marL="342900" indent="-342900">
              <a:buAutoNum type="arabicPeriod"/>
            </a:pPr>
            <a:endParaRPr lang="en-US" sz="3200" smtClean="0"/>
          </a:p>
          <a:p>
            <a:pPr marL="342900" indent="-342900">
              <a:buAutoNum type="arabicPeriod"/>
            </a:pPr>
            <a:r>
              <a:rPr lang="en-US" sz="3200" smtClean="0"/>
              <a:t> Pleased to meet you !  </a:t>
            </a:r>
          </a:p>
          <a:p>
            <a:pPr marL="342900" indent="-342900">
              <a:buAutoNum type="arabicPeriod"/>
            </a:pPr>
            <a:endParaRPr lang="en-US" sz="3200" smtClean="0"/>
          </a:p>
          <a:p>
            <a:pPr marL="342900" indent="-342900">
              <a:buAutoNum type="arabicPeriod"/>
            </a:pPr>
            <a:r>
              <a:rPr lang="en-US" sz="3200" smtClean="0"/>
              <a:t> Let me introduce</a:t>
            </a:r>
          </a:p>
          <a:p>
            <a:r>
              <a:rPr lang="en-US" sz="3200"/>
              <a:t> </a:t>
            </a:r>
            <a:r>
              <a:rPr lang="en-US" sz="3200" smtClean="0"/>
              <a:t>   myself !</a:t>
            </a:r>
            <a:endParaRPr lang="en-US" sz="3200"/>
          </a:p>
          <a:p>
            <a:pPr marL="342900" indent="-342900">
              <a:buAutoNum type="arabicPeriod"/>
            </a:pPr>
            <a:endParaRPr lang="en-US" sz="3200" smtClean="0"/>
          </a:p>
          <a:p>
            <a:r>
              <a:rPr lang="en-US" sz="3200"/>
              <a:t>5</a:t>
            </a:r>
            <a:r>
              <a:rPr lang="en-US" sz="3200" smtClean="0"/>
              <a:t>. I see.</a:t>
            </a:r>
          </a:p>
          <a:p>
            <a:endParaRPr lang="en-US" sz="3200"/>
          </a:p>
          <a:p>
            <a:r>
              <a:rPr lang="en-US" sz="3200"/>
              <a:t>6</a:t>
            </a:r>
            <a:r>
              <a:rPr lang="en-US" sz="3200" smtClean="0"/>
              <a:t>. in some ways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533400"/>
            <a:ext cx="4419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 smtClean="0"/>
              <a:t>Vâng, chính là tôi.</a:t>
            </a:r>
          </a:p>
          <a:p>
            <a:pPr marL="514350" indent="-514350">
              <a:buFont typeface="+mj-lt"/>
              <a:buAutoNum type="alphaLcPeriod"/>
            </a:pPr>
            <a:endParaRPr lang="en-US" sz="3200"/>
          </a:p>
          <a:p>
            <a:pPr marL="514350" indent="-514350">
              <a:buFont typeface="+mj-lt"/>
              <a:buAutoNum type="alphaLcPeriod"/>
            </a:pPr>
            <a:r>
              <a:rPr lang="en-US" sz="3200" smtClean="0"/>
              <a:t>Hân hạnh gặp bạn !</a:t>
            </a:r>
          </a:p>
          <a:p>
            <a:pPr marL="514350" indent="-514350">
              <a:buFont typeface="+mj-lt"/>
              <a:buAutoNum type="alphaLcPeriod"/>
            </a:pPr>
            <a:endParaRPr lang="en-US" sz="3200" smtClean="0"/>
          </a:p>
          <a:p>
            <a:pPr marL="514350" indent="-514350">
              <a:buFont typeface="+mj-lt"/>
              <a:buAutoNum type="alphaLcPeriod"/>
            </a:pPr>
            <a:r>
              <a:rPr lang="en-US" sz="3200" smtClean="0"/>
              <a:t>xét về vài khía cạnh</a:t>
            </a:r>
          </a:p>
          <a:p>
            <a:pPr marL="514350" indent="-514350">
              <a:buFont typeface="+mj-lt"/>
              <a:buAutoNum type="alphaLcPeriod"/>
            </a:pPr>
            <a:endParaRPr lang="en-US" sz="3200" smtClean="0"/>
          </a:p>
          <a:p>
            <a:pPr marL="514350" indent="-514350">
              <a:buFont typeface="+mj-lt"/>
              <a:buAutoNum type="alphaLcPeriod"/>
            </a:pPr>
            <a:r>
              <a:rPr lang="en-US" sz="3200" smtClean="0"/>
              <a:t> Xin cho tôi tự giới </a:t>
            </a:r>
          </a:p>
          <a:p>
            <a:r>
              <a:rPr lang="en-US" sz="3200" smtClean="0"/>
              <a:t> thiệu mình !</a:t>
            </a:r>
          </a:p>
          <a:p>
            <a:pPr marL="514350" indent="-514350">
              <a:buFont typeface="+mj-lt"/>
              <a:buAutoNum type="alphaLcPeriod"/>
            </a:pPr>
            <a:endParaRPr lang="en-US" sz="3200"/>
          </a:p>
          <a:p>
            <a:r>
              <a:rPr lang="en-US" sz="3200"/>
              <a:t>e. Bạn chắc hẳn là</a:t>
            </a:r>
          </a:p>
          <a:p>
            <a:endParaRPr lang="en-US" sz="3200" smtClean="0"/>
          </a:p>
          <a:p>
            <a:r>
              <a:rPr lang="en-US" sz="3200" smtClean="0"/>
              <a:t>f. Tôi hiểu rồi</a:t>
            </a:r>
          </a:p>
          <a:p>
            <a:endParaRPr lang="en-US" sz="3200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106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76200" y="-14785"/>
            <a:ext cx="46482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mtClean="0">
                <a:solidFill>
                  <a:srgbClr val="FF0000"/>
                </a:solidFill>
              </a:rPr>
              <a:t>SPEAK</a:t>
            </a:r>
          </a:p>
          <a:p>
            <a:endParaRPr lang="en-US" sz="800" b="1" u="sng" smtClean="0">
              <a:solidFill>
                <a:srgbClr val="FF0000"/>
              </a:solidFill>
            </a:endParaRPr>
          </a:p>
          <a:p>
            <a:endParaRPr lang="en-US" sz="500" b="1" u="sng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200" smtClean="0"/>
              <a:t> You must be .....</a:t>
            </a:r>
          </a:p>
          <a:p>
            <a:pPr marL="342900" indent="-342900">
              <a:buAutoNum type="arabicPeriod"/>
            </a:pPr>
            <a:endParaRPr lang="en-US" sz="3200"/>
          </a:p>
          <a:p>
            <a:pPr marL="342900" indent="-342900">
              <a:buAutoNum type="arabicPeriod"/>
            </a:pPr>
            <a:r>
              <a:rPr lang="en-US" sz="3200" smtClean="0"/>
              <a:t> That’s right, I am.</a:t>
            </a:r>
          </a:p>
          <a:p>
            <a:pPr marL="342900" indent="-342900">
              <a:buAutoNum type="arabicPeriod"/>
            </a:pPr>
            <a:endParaRPr lang="en-US" sz="3200" smtClean="0"/>
          </a:p>
          <a:p>
            <a:pPr marL="342900" indent="-342900">
              <a:buAutoNum type="arabicPeriod"/>
            </a:pPr>
            <a:r>
              <a:rPr lang="en-US" sz="3200" smtClean="0"/>
              <a:t> Pleased to meet you !</a:t>
            </a:r>
          </a:p>
          <a:p>
            <a:pPr marL="342900" indent="-342900">
              <a:buAutoNum type="arabicPeriod"/>
            </a:pPr>
            <a:endParaRPr lang="en-US" sz="3200" smtClean="0"/>
          </a:p>
          <a:p>
            <a:pPr marL="342900" indent="-342900">
              <a:buAutoNum type="arabicPeriod"/>
            </a:pPr>
            <a:r>
              <a:rPr lang="en-US" sz="3200" smtClean="0"/>
              <a:t> Let me introduce</a:t>
            </a:r>
          </a:p>
          <a:p>
            <a:r>
              <a:rPr lang="en-US" sz="3200"/>
              <a:t> </a:t>
            </a:r>
            <a:r>
              <a:rPr lang="en-US" sz="3200" smtClean="0"/>
              <a:t>   myself !</a:t>
            </a:r>
            <a:endParaRPr lang="en-US" sz="3200"/>
          </a:p>
          <a:p>
            <a:pPr marL="342900" indent="-342900">
              <a:buAutoNum type="arabicPeriod"/>
            </a:pPr>
            <a:endParaRPr lang="en-US" sz="3200" smtClean="0"/>
          </a:p>
          <a:p>
            <a:r>
              <a:rPr lang="en-US" sz="3200"/>
              <a:t>5</a:t>
            </a:r>
            <a:r>
              <a:rPr lang="en-US" sz="3200" smtClean="0"/>
              <a:t>. I see.</a:t>
            </a:r>
          </a:p>
          <a:p>
            <a:endParaRPr lang="en-US" sz="3200"/>
          </a:p>
          <a:p>
            <a:r>
              <a:rPr lang="en-US" sz="3200"/>
              <a:t>6</a:t>
            </a:r>
            <a:r>
              <a:rPr lang="en-US" sz="3200" smtClean="0"/>
              <a:t>. in some ways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533400"/>
            <a:ext cx="4419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 smtClean="0"/>
              <a:t>Vâng, chính là tôi.</a:t>
            </a:r>
          </a:p>
          <a:p>
            <a:pPr marL="514350" indent="-514350">
              <a:buFont typeface="+mj-lt"/>
              <a:buAutoNum type="alphaLcPeriod"/>
            </a:pPr>
            <a:endParaRPr lang="en-US" sz="3200"/>
          </a:p>
          <a:p>
            <a:pPr marL="514350" indent="-514350">
              <a:buFont typeface="+mj-lt"/>
              <a:buAutoNum type="alphaLcPeriod"/>
            </a:pPr>
            <a:r>
              <a:rPr lang="en-US" sz="3200" smtClean="0"/>
              <a:t>Hân hạnh gặp bạn !</a:t>
            </a:r>
          </a:p>
          <a:p>
            <a:pPr marL="514350" indent="-514350">
              <a:buFont typeface="+mj-lt"/>
              <a:buAutoNum type="alphaLcPeriod"/>
            </a:pPr>
            <a:endParaRPr lang="en-US" sz="3200" smtClean="0"/>
          </a:p>
          <a:p>
            <a:pPr marL="514350" indent="-514350">
              <a:buFont typeface="+mj-lt"/>
              <a:buAutoNum type="alphaLcPeriod"/>
            </a:pPr>
            <a:r>
              <a:rPr lang="en-US" sz="3200" smtClean="0"/>
              <a:t>xét về vài khía cạnh</a:t>
            </a:r>
          </a:p>
          <a:p>
            <a:pPr marL="514350" indent="-514350">
              <a:buFont typeface="+mj-lt"/>
              <a:buAutoNum type="alphaLcPeriod"/>
            </a:pPr>
            <a:endParaRPr lang="en-US" sz="3200" smtClean="0"/>
          </a:p>
          <a:p>
            <a:pPr marL="514350" indent="-514350">
              <a:buFont typeface="+mj-lt"/>
              <a:buAutoNum type="alphaLcPeriod"/>
            </a:pPr>
            <a:r>
              <a:rPr lang="en-US" sz="3200" smtClean="0"/>
              <a:t> Xin cho tôi tự giới </a:t>
            </a:r>
          </a:p>
          <a:p>
            <a:r>
              <a:rPr lang="en-US" sz="3200" smtClean="0"/>
              <a:t> thiệu mình !</a:t>
            </a:r>
          </a:p>
          <a:p>
            <a:pPr marL="514350" indent="-514350">
              <a:buFont typeface="+mj-lt"/>
              <a:buAutoNum type="alphaLcPeriod"/>
            </a:pPr>
            <a:endParaRPr lang="en-US" sz="3200"/>
          </a:p>
          <a:p>
            <a:r>
              <a:rPr lang="en-US" sz="3200"/>
              <a:t>e. Bạn chắc hẳn là</a:t>
            </a:r>
          </a:p>
          <a:p>
            <a:endParaRPr lang="en-US" sz="3200" smtClean="0"/>
          </a:p>
          <a:p>
            <a:r>
              <a:rPr lang="en-US" sz="3200" smtClean="0"/>
              <a:t>f. Tôi hiểu rồi</a:t>
            </a:r>
          </a:p>
          <a:p>
            <a:endParaRPr lang="en-US" sz="3200" smtClean="0"/>
          </a:p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838200"/>
            <a:ext cx="1676400" cy="4211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29025" y="1096370"/>
            <a:ext cx="1255594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29100" y="2057400"/>
            <a:ext cx="7239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3810000"/>
            <a:ext cx="122701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5334000"/>
            <a:ext cx="177165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48000" y="3048000"/>
            <a:ext cx="1905000" cy="31224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834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8" y="76200"/>
            <a:ext cx="9328592" cy="4572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SPEAK (Page 8)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89154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smtClean="0"/>
              <a:t>1</a:t>
            </a:r>
            <a:endParaRPr lang="en-US" sz="3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14400"/>
            <a:ext cx="8915400" cy="6096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FF00"/>
                </a:solidFill>
                <a:sym typeface="Wingdings" pitchFamily="2" charset="2"/>
              </a:rPr>
              <a:t>C</a:t>
            </a:r>
            <a:endParaRPr lang="en-US" sz="3200" smtClean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smtClean="0"/>
              <a:t>5</a:t>
            </a:r>
            <a:endParaRPr lang="en-US" sz="32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00"/>
                </a:solidFill>
                <a:sym typeface="Wingdings" pitchFamily="2" charset="2"/>
              </a:rPr>
              <a:t>B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17" y="2743200"/>
            <a:ext cx="9188823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smtClean="0"/>
              <a:t>4</a:t>
            </a:r>
            <a:endParaRPr lang="en-US" sz="32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11" y="3505200"/>
            <a:ext cx="9144000" cy="533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FF00"/>
                </a:solidFill>
                <a:sym typeface="Wingdings" pitchFamily="2" charset="2"/>
              </a:rPr>
              <a:t>D</a:t>
            </a:r>
            <a:endParaRPr lang="en-US" sz="32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" y="4038599"/>
            <a:ext cx="9188823" cy="68035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smtClean="0"/>
              <a:t>2</a:t>
            </a:r>
            <a:endParaRPr lang="en-US" sz="320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11" y="4718957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FF00"/>
                </a:solidFill>
                <a:sym typeface="Wingdings" pitchFamily="2" charset="2"/>
              </a:rPr>
              <a:t>E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263242"/>
            <a:ext cx="9188823" cy="68035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/>
              <a:t>3</a:t>
            </a:r>
            <a:endParaRPr lang="en-US" sz="320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412" y="59436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FF00"/>
                </a:solidFill>
                <a:sym typeface="Wingdings" pitchFamily="2" charset="2"/>
              </a:rPr>
              <a:t>A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342" y="64770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FF00"/>
                </a:solidFill>
                <a:sym typeface="Wingdings" pitchFamily="2" charset="2"/>
              </a:rPr>
              <a:t>6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12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.VnBodoni" panose="020B7200000000000000" pitchFamily="34" charset="0"/>
              </a:rPr>
              <a:t>READING</a:t>
            </a:r>
            <a:endParaRPr lang="en-US" sz="8000" dirty="0">
              <a:solidFill>
                <a:srgbClr val="FF0000"/>
              </a:solidFill>
              <a:latin typeface=".VnBodoni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5223935" cy="3444997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n-US" sz="4400" b="1" dirty="0" smtClean="0">
              <a:solidFill>
                <a:srgbClr val="9900CC"/>
              </a:solidFill>
            </a:endParaRPr>
          </a:p>
          <a:p>
            <a:pPr marL="1828800" lvl="4" indent="0" algn="ctr">
              <a:buNone/>
            </a:pPr>
            <a:endParaRPr lang="en-US" sz="4400" b="1" dirty="0">
              <a:solidFill>
                <a:srgbClr val="9900CC"/>
              </a:solidFill>
            </a:endParaRPr>
          </a:p>
          <a:p>
            <a:pPr marL="1828800" lvl="4" indent="0" algn="ctr">
              <a:buNone/>
            </a:pPr>
            <a:r>
              <a:rPr lang="en-US" sz="4400" b="1" dirty="0" smtClean="0">
                <a:solidFill>
                  <a:srgbClr val="9900CC"/>
                </a:solidFill>
              </a:rPr>
              <a:t>(PAGE 9-10)</a:t>
            </a:r>
            <a:endParaRPr lang="en-US" sz="4400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002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98286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WARM UP</a:t>
            </a:r>
            <a:endParaRPr lang="en-US" sz="40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1200"/>
            <a:ext cx="798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mtClean="0">
                <a:solidFill>
                  <a:srgbClr val="FFFF00"/>
                </a:solidFill>
              </a:rPr>
              <a:t>Petronas Twin Towers</a:t>
            </a:r>
            <a:endParaRPr lang="en-US" sz="4000" b="1" i="1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19" y="6215223"/>
            <a:ext cx="7357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mtClean="0">
                <a:solidFill>
                  <a:srgbClr val="FFFF00"/>
                </a:solidFill>
              </a:rPr>
              <a:t>They are in Kuala Lumpur</a:t>
            </a:r>
            <a:endParaRPr lang="en-US" sz="4000" b="1" i="1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" y="531167"/>
            <a:ext cx="8385412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3189982"/>
            <a:ext cx="7543800" cy="144655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 smtClean="0"/>
              <a:t>Other Religions: </a:t>
            </a:r>
            <a:r>
              <a:rPr lang="en-US" sz="4400" b="1" smtClean="0">
                <a:solidFill>
                  <a:srgbClr val="00B0F0"/>
                </a:solidFill>
              </a:rPr>
              <a:t>Buddhism, Hinduism</a:t>
            </a:r>
            <a:endParaRPr lang="en-US" sz="4400" b="1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701225"/>
            <a:ext cx="7543800" cy="76944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 smtClean="0"/>
              <a:t>Official Religion: </a:t>
            </a:r>
            <a:r>
              <a:rPr lang="en-US" sz="4400" b="1" smtClean="0">
                <a:solidFill>
                  <a:srgbClr val="00B0F0"/>
                </a:solidFill>
              </a:rPr>
              <a:t>Islam</a:t>
            </a:r>
            <a:endParaRPr lang="en-US" sz="4400" b="1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77225"/>
            <a:ext cx="7543800" cy="76944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 smtClean="0"/>
              <a:t>Capital  City: </a:t>
            </a:r>
            <a:r>
              <a:rPr lang="en-US" sz="4400" b="1" smtClean="0">
                <a:solidFill>
                  <a:srgbClr val="00B0F0"/>
                </a:solidFill>
              </a:rPr>
              <a:t>Kuala Lumpur</a:t>
            </a:r>
            <a:endParaRPr lang="en-US" sz="4400" b="1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247382"/>
            <a:ext cx="7988778" cy="144655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 smtClean="0"/>
              <a:t>National Language:</a:t>
            </a:r>
          </a:p>
          <a:p>
            <a:r>
              <a:rPr lang="en-US" sz="4400" b="1" smtClean="0"/>
              <a:t> </a:t>
            </a:r>
            <a:r>
              <a:rPr lang="en-US" sz="4400" b="1" smtClean="0">
                <a:solidFill>
                  <a:srgbClr val="00B0F0"/>
                </a:solidFill>
              </a:rPr>
              <a:t>Bahasa Malaysia( Malay)</a:t>
            </a:r>
            <a:endParaRPr lang="en-US" sz="4400" b="1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533400" cy="6001643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M</a:t>
            </a:r>
          </a:p>
          <a:p>
            <a:r>
              <a:rPr lang="en-US" sz="4800" b="1" smtClean="0">
                <a:solidFill>
                  <a:srgbClr val="FF0000"/>
                </a:solidFill>
              </a:rPr>
              <a:t>ALAYS</a:t>
            </a:r>
          </a:p>
          <a:p>
            <a:r>
              <a:rPr lang="en-US" sz="4800" b="1" smtClean="0">
                <a:solidFill>
                  <a:srgbClr val="FF0000"/>
                </a:solidFill>
              </a:rPr>
              <a:t> I            A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7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56058" cy="1143000"/>
          </a:xfrm>
        </p:spPr>
        <p:txBody>
          <a:bodyPr>
            <a:noAutofit/>
          </a:bodyPr>
          <a:lstStyle/>
          <a:p>
            <a:r>
              <a:rPr lang="en-US" sz="4800" b="1" i="1" smtClean="0">
                <a:solidFill>
                  <a:srgbClr val="FF0000"/>
                </a:solidFill>
              </a:rPr>
              <a:t>You have just had a wonderful summer, haven’t you?</a:t>
            </a:r>
            <a:endParaRPr lang="en-US" sz="4800" b="1" i="1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1752600"/>
            <a:ext cx="9143999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/>
              <a:t>1</a:t>
            </a:r>
            <a:r>
              <a:rPr lang="en-US" sz="4800" b="1" dirty="0" smtClean="0"/>
              <a:t>. Where did you go last summer vacation?</a:t>
            </a:r>
            <a:endParaRPr lang="en-US" sz="4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5908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endParaRPr lang="en-US" sz="3200" smtClean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5052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/>
              <a:t>2</a:t>
            </a:r>
            <a:r>
              <a:rPr lang="en-US" sz="4800" b="1" dirty="0" smtClean="0"/>
              <a:t>. What did you do during your summer vacation?</a:t>
            </a:r>
            <a:endParaRPr lang="en-US" sz="4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343400"/>
            <a:ext cx="9256058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44824" y="5105400"/>
            <a:ext cx="9188823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/>
              <a:t>3. </a:t>
            </a:r>
            <a:r>
              <a:rPr lang="en-US" sz="4800" b="1" dirty="0" smtClean="0"/>
              <a:t>What do you think about the summer vacation in Viet Nam?</a:t>
            </a:r>
            <a:endParaRPr lang="en-US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943600"/>
            <a:ext cx="9144000" cy="1295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3200" b="1" u="sng" smtClean="0">
                <a:solidFill>
                  <a:srgbClr val="FFFF00"/>
                </a:solidFill>
                <a:sym typeface="Wingdings" pitchFamily="2" charset="2"/>
              </a:rPr>
              <a:t>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4738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9200" y="76200"/>
            <a:ext cx="7924800" cy="175432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 smtClean="0"/>
              <a:t>Other Languages: </a:t>
            </a:r>
          </a:p>
          <a:p>
            <a:r>
              <a:rPr lang="en-US" sz="5400" b="1" smtClean="0">
                <a:solidFill>
                  <a:srgbClr val="00B0F0"/>
                </a:solidFill>
              </a:rPr>
              <a:t>English, Chinese, Tamil</a:t>
            </a:r>
            <a:endParaRPr lang="en-US" sz="5400" b="1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057400"/>
            <a:ext cx="7924800" cy="258532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 smtClean="0"/>
              <a:t>Compulsory second Language: </a:t>
            </a:r>
          </a:p>
          <a:p>
            <a:r>
              <a:rPr lang="en-US" sz="5400" b="1" smtClean="0">
                <a:solidFill>
                  <a:srgbClr val="00B0F0"/>
                </a:solidFill>
              </a:rPr>
              <a:t>English</a:t>
            </a:r>
            <a:endParaRPr lang="en-US" sz="5400" b="1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533400" cy="6001643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M</a:t>
            </a:r>
          </a:p>
          <a:p>
            <a:r>
              <a:rPr lang="en-US" sz="4800" b="1" smtClean="0">
                <a:solidFill>
                  <a:srgbClr val="FF0000"/>
                </a:solidFill>
              </a:rPr>
              <a:t>ALAYS</a:t>
            </a:r>
          </a:p>
          <a:p>
            <a:r>
              <a:rPr lang="en-US" sz="4800" b="1" smtClean="0">
                <a:solidFill>
                  <a:srgbClr val="FF0000"/>
                </a:solidFill>
              </a:rPr>
              <a:t> I            A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875074"/>
            <a:ext cx="7315200" cy="175432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 smtClean="0"/>
              <a:t>Unit of currency:</a:t>
            </a:r>
            <a:r>
              <a:rPr lang="en-US" sz="5400" i="1" smtClean="0"/>
              <a:t> </a:t>
            </a:r>
            <a:r>
              <a:rPr lang="en-US" sz="5400" b="1" smtClean="0">
                <a:solidFill>
                  <a:srgbClr val="00B0F0"/>
                </a:solidFill>
              </a:rPr>
              <a:t>The ringgit = 100 sen</a:t>
            </a:r>
            <a:endParaRPr lang="en-US" sz="54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905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654076"/>
            <a:ext cx="7772400" cy="23083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u="sng" smtClean="0"/>
              <a:t>Population: </a:t>
            </a:r>
            <a:r>
              <a:rPr lang="en-US" sz="4800" i="1" smtClean="0"/>
              <a:t> </a:t>
            </a:r>
          </a:p>
          <a:p>
            <a:r>
              <a:rPr lang="en-US" sz="4800" b="1" smtClean="0">
                <a:solidFill>
                  <a:srgbClr val="00B0F0"/>
                </a:solidFill>
              </a:rPr>
              <a:t>over 22 million </a:t>
            </a:r>
            <a:r>
              <a:rPr lang="en-US" sz="4800" smtClean="0">
                <a:solidFill>
                  <a:srgbClr val="00B0F0"/>
                </a:solidFill>
              </a:rPr>
              <a:t>( 2001)</a:t>
            </a:r>
          </a:p>
          <a:p>
            <a:r>
              <a:rPr lang="en-US" sz="4800" b="1" smtClean="0">
                <a:solidFill>
                  <a:srgbClr val="00B0F0"/>
                </a:solidFill>
              </a:rPr>
              <a:t>over 28 million </a:t>
            </a:r>
            <a:r>
              <a:rPr lang="en-US" sz="4800" smtClean="0">
                <a:solidFill>
                  <a:srgbClr val="00B0F0"/>
                </a:solidFill>
              </a:rPr>
              <a:t>( 2011)</a:t>
            </a:r>
            <a:endParaRPr lang="en-US" sz="480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599" y="253425"/>
            <a:ext cx="6416545" cy="9233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 smtClean="0"/>
              <a:t>Climate:</a:t>
            </a:r>
            <a:r>
              <a:rPr lang="en-US" sz="5400" i="1" smtClean="0"/>
              <a:t>    </a:t>
            </a:r>
            <a:r>
              <a:rPr lang="en-US" sz="5400" b="1" smtClean="0">
                <a:solidFill>
                  <a:srgbClr val="00B0F0"/>
                </a:solidFill>
              </a:rPr>
              <a:t>Tropical</a:t>
            </a:r>
            <a:endParaRPr lang="en-US" sz="5400" b="1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790182"/>
            <a:ext cx="6795031" cy="175432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 smtClean="0"/>
              <a:t>Area:</a:t>
            </a:r>
          </a:p>
          <a:p>
            <a:r>
              <a:rPr lang="en-US" sz="5400" b="1" smtClean="0"/>
              <a:t> </a:t>
            </a:r>
            <a:r>
              <a:rPr lang="en-US" sz="5400" b="1" smtClean="0">
                <a:solidFill>
                  <a:srgbClr val="00B0F0"/>
                </a:solidFill>
              </a:rPr>
              <a:t>329,758 sq km</a:t>
            </a:r>
            <a:endParaRPr lang="en-US" sz="5400" b="1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0"/>
            <a:ext cx="533400" cy="6740307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M</a:t>
            </a:r>
          </a:p>
          <a:p>
            <a:r>
              <a:rPr lang="en-US" sz="5400" b="1" smtClean="0">
                <a:solidFill>
                  <a:srgbClr val="FF0000"/>
                </a:solidFill>
              </a:rPr>
              <a:t>ALAYSI            A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60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9200" y="76200"/>
            <a:ext cx="7924800" cy="37856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u="sng" smtClean="0">
                <a:solidFill>
                  <a:srgbClr val="FF00FF"/>
                </a:solidFill>
              </a:rPr>
              <a:t>Geography: </a:t>
            </a:r>
          </a:p>
          <a:p>
            <a:r>
              <a:rPr lang="en-US" sz="4800"/>
              <a:t>It has land </a:t>
            </a:r>
            <a:r>
              <a:rPr lang="en-US" sz="4800">
                <a:hlinkClick r:id="rId2" tooltip="Borders of Malaysia"/>
              </a:rPr>
              <a:t>borders</a:t>
            </a:r>
            <a:r>
              <a:rPr lang="en-US" sz="4800"/>
              <a:t> with </a:t>
            </a:r>
            <a:r>
              <a:rPr lang="en-US" sz="4800">
                <a:hlinkClick r:id="rId3" tooltip="Thailand"/>
              </a:rPr>
              <a:t>Thailand</a:t>
            </a:r>
            <a:r>
              <a:rPr lang="en-US" sz="4800"/>
              <a:t> in West Malaysia, and </a:t>
            </a:r>
            <a:r>
              <a:rPr lang="en-US" sz="4800">
                <a:hlinkClick r:id="rId4" tooltip="Indonesia"/>
              </a:rPr>
              <a:t>Indonesia</a:t>
            </a:r>
            <a:r>
              <a:rPr lang="en-US" sz="4800"/>
              <a:t> and </a:t>
            </a:r>
            <a:r>
              <a:rPr lang="en-US" sz="4800">
                <a:hlinkClick r:id="rId5" tooltip="Brunei"/>
              </a:rPr>
              <a:t>Brunei</a:t>
            </a:r>
            <a:r>
              <a:rPr lang="en-US" sz="4800"/>
              <a:t> in East Malaysia</a:t>
            </a:r>
            <a:r>
              <a:rPr lang="en-US" sz="4800" smtClean="0"/>
              <a:t>.</a:t>
            </a:r>
            <a:endParaRPr lang="en-US" sz="4800" b="1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533400" cy="6093976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M</a:t>
            </a:r>
          </a:p>
          <a:p>
            <a:r>
              <a:rPr lang="en-US" sz="5400" b="1" smtClean="0">
                <a:solidFill>
                  <a:srgbClr val="FF0000"/>
                </a:solidFill>
              </a:rPr>
              <a:t>ALAYS</a:t>
            </a:r>
            <a:endParaRPr lang="en-US" sz="4000" b="1" smtClean="0">
              <a:solidFill>
                <a:srgbClr val="FF0000"/>
              </a:solidFill>
            </a:endParaRPr>
          </a:p>
          <a:p>
            <a:r>
              <a:rPr lang="en-US" sz="4000" b="1" smtClean="0">
                <a:solidFill>
                  <a:srgbClr val="FF0000"/>
                </a:solidFill>
              </a:rPr>
              <a:t> I            A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114800"/>
            <a:ext cx="8763000" cy="23083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/>
              <a:t>East </a:t>
            </a:r>
            <a:r>
              <a:rPr lang="en-US" sz="4800" smtClean="0"/>
              <a:t>Malaysia: </a:t>
            </a:r>
          </a:p>
          <a:p>
            <a:r>
              <a:rPr lang="en-US" sz="4800" smtClean="0">
                <a:solidFill>
                  <a:srgbClr val="00B0F0"/>
                </a:solidFill>
              </a:rPr>
              <a:t>Malaysian Borneo</a:t>
            </a:r>
          </a:p>
          <a:p>
            <a:r>
              <a:rPr lang="en-US" sz="4800" smtClean="0"/>
              <a:t>West Malaysia: </a:t>
            </a:r>
            <a:r>
              <a:rPr lang="en-US" sz="4800" smtClean="0">
                <a:solidFill>
                  <a:srgbClr val="00B0F0"/>
                </a:solidFill>
              </a:rPr>
              <a:t>Peninsular</a:t>
            </a:r>
            <a:endParaRPr lang="en-US" sz="4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0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40386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READ:</a:t>
            </a:r>
          </a:p>
          <a:p>
            <a:pPr marL="342900" indent="-342900">
              <a:buAutoNum type="arabicPeriod"/>
            </a:pPr>
            <a:r>
              <a:rPr lang="en-US" sz="3200" smtClean="0"/>
              <a:t> associate (v)</a:t>
            </a:r>
          </a:p>
          <a:p>
            <a:r>
              <a:rPr lang="en-US" sz="3200"/>
              <a:t> </a:t>
            </a:r>
            <a:r>
              <a:rPr lang="en-US" sz="3200" smtClean="0"/>
              <a:t>   association (n)</a:t>
            </a:r>
          </a:p>
          <a:p>
            <a:r>
              <a:rPr lang="en-US" sz="3200" smtClean="0"/>
              <a:t>* The Association of  </a:t>
            </a:r>
          </a:p>
          <a:p>
            <a:r>
              <a:rPr lang="en-US" sz="3200" smtClean="0"/>
              <a:t>  South East Asian </a:t>
            </a:r>
          </a:p>
          <a:p>
            <a:r>
              <a:rPr lang="en-US" sz="3200"/>
              <a:t> </a:t>
            </a:r>
            <a:r>
              <a:rPr lang="en-US" sz="3200" smtClean="0"/>
              <a:t> Nations (ASEAN)</a:t>
            </a:r>
          </a:p>
          <a:p>
            <a:r>
              <a:rPr lang="en-US" sz="3200" smtClean="0"/>
              <a:t>2. divide (v) ... into ...</a:t>
            </a:r>
          </a:p>
          <a:p>
            <a:r>
              <a:rPr lang="en-US" sz="3200"/>
              <a:t> </a:t>
            </a:r>
            <a:r>
              <a:rPr lang="en-US" sz="3200" smtClean="0"/>
              <a:t>   division (n)</a:t>
            </a:r>
          </a:p>
          <a:p>
            <a:r>
              <a:rPr lang="en-US" sz="3200" smtClean="0"/>
              <a:t>    (in) divisible (a)</a:t>
            </a:r>
          </a:p>
          <a:p>
            <a:r>
              <a:rPr lang="en-US" sz="3200" smtClean="0"/>
              <a:t>3. region (n)</a:t>
            </a:r>
          </a:p>
          <a:p>
            <a:r>
              <a:rPr lang="en-US" sz="3200" smtClean="0"/>
              <a:t>4. separate (v)</a:t>
            </a:r>
          </a:p>
          <a:p>
            <a:r>
              <a:rPr lang="en-US" sz="3200"/>
              <a:t> </a:t>
            </a:r>
            <a:r>
              <a:rPr lang="en-US" sz="3200" smtClean="0"/>
              <a:t>   separation (n)</a:t>
            </a:r>
          </a:p>
          <a:p>
            <a:r>
              <a:rPr lang="en-US" sz="3200" smtClean="0"/>
              <a:t>5. climate (n)</a:t>
            </a:r>
          </a:p>
          <a:p>
            <a:r>
              <a:rPr lang="en-US" sz="3200"/>
              <a:t> </a:t>
            </a:r>
            <a:r>
              <a:rPr lang="en-US" sz="3200" smtClean="0"/>
              <a:t>   tropical climate (n)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475357"/>
            <a:ext cx="510539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smtClean="0"/>
              <a:t> liên kết, kết hợp</a:t>
            </a:r>
            <a:endParaRPr lang="en-US" smtClean="0"/>
          </a:p>
          <a:p>
            <a:r>
              <a:rPr lang="en-US" sz="3200" smtClean="0"/>
              <a:t>    hiệp hội, sự liên kết</a:t>
            </a:r>
          </a:p>
          <a:p>
            <a:r>
              <a:rPr lang="en-US" sz="3200" smtClean="0"/>
              <a:t>* Hiệp Hội Các Quốc gia</a:t>
            </a:r>
          </a:p>
          <a:p>
            <a:r>
              <a:rPr lang="en-US" sz="3200" smtClean="0"/>
              <a:t>   Vùng Đông Nam Á</a:t>
            </a:r>
          </a:p>
          <a:p>
            <a:r>
              <a:rPr lang="en-US" sz="3200"/>
              <a:t> </a:t>
            </a:r>
            <a:r>
              <a:rPr lang="en-US" sz="3200" smtClean="0"/>
              <a:t>  (ASEAN)</a:t>
            </a:r>
          </a:p>
          <a:p>
            <a:r>
              <a:rPr lang="en-US" sz="3200" smtClean="0"/>
              <a:t>2. chia ... thành</a:t>
            </a:r>
          </a:p>
          <a:p>
            <a:r>
              <a:rPr lang="en-US" sz="3200"/>
              <a:t> </a:t>
            </a:r>
            <a:r>
              <a:rPr lang="en-US" sz="3200" smtClean="0"/>
              <a:t>   phép chia, sự phân chia</a:t>
            </a:r>
          </a:p>
          <a:p>
            <a:r>
              <a:rPr lang="en-US" sz="3200"/>
              <a:t> </a:t>
            </a:r>
            <a:r>
              <a:rPr lang="en-US" sz="3200" smtClean="0"/>
              <a:t>   (không) chia được</a:t>
            </a:r>
          </a:p>
          <a:p>
            <a:r>
              <a:rPr lang="en-US" sz="3200" smtClean="0"/>
              <a:t>3. miền, vùng</a:t>
            </a:r>
          </a:p>
          <a:p>
            <a:r>
              <a:rPr lang="en-US" sz="3200" smtClean="0"/>
              <a:t>4. tách ra, phân ra</a:t>
            </a:r>
          </a:p>
          <a:p>
            <a:r>
              <a:rPr lang="en-US" sz="3200"/>
              <a:t> </a:t>
            </a:r>
            <a:r>
              <a:rPr lang="en-US" sz="3200" smtClean="0"/>
              <a:t>   sự tách ra</a:t>
            </a:r>
          </a:p>
          <a:p>
            <a:r>
              <a:rPr lang="en-US" sz="3200" smtClean="0"/>
              <a:t>5. khí hậu</a:t>
            </a:r>
          </a:p>
          <a:p>
            <a:r>
              <a:rPr lang="en-US" sz="3200"/>
              <a:t> </a:t>
            </a:r>
            <a:r>
              <a:rPr lang="en-US" sz="3200" smtClean="0"/>
              <a:t>   khí hậu nhiệt đới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2493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5410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6. </a:t>
            </a:r>
            <a:r>
              <a:rPr lang="en-US" sz="3200" smtClean="0">
                <a:solidFill>
                  <a:srgbClr val="FF0000"/>
                </a:solidFill>
              </a:rPr>
              <a:t>be</a:t>
            </a:r>
            <a:r>
              <a:rPr lang="en-US" sz="3200" smtClean="0"/>
              <a:t> compris</a:t>
            </a:r>
            <a:r>
              <a:rPr lang="en-US" sz="3200" smtClean="0">
                <a:solidFill>
                  <a:srgbClr val="FF0000"/>
                </a:solidFill>
              </a:rPr>
              <a:t>ed</a:t>
            </a:r>
            <a:r>
              <a:rPr lang="en-US" sz="3200" smtClean="0"/>
              <a:t> </a:t>
            </a:r>
            <a:r>
              <a:rPr lang="en-US" sz="3200" smtClean="0">
                <a:solidFill>
                  <a:srgbClr val="FF0000"/>
                </a:solidFill>
              </a:rPr>
              <a:t>of</a:t>
            </a:r>
          </a:p>
          <a:p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smtClean="0"/>
              <a:t>=</a:t>
            </a:r>
            <a:r>
              <a:rPr lang="en-US" sz="3200" smtClean="0">
                <a:solidFill>
                  <a:srgbClr val="FF0000"/>
                </a:solidFill>
              </a:rPr>
              <a:t> comprise</a:t>
            </a:r>
          </a:p>
          <a:p>
            <a:r>
              <a:rPr lang="en-US" sz="3200" smtClean="0">
                <a:solidFill>
                  <a:srgbClr val="FF0000"/>
                </a:solidFill>
              </a:rPr>
              <a:t>    </a:t>
            </a:r>
            <a:r>
              <a:rPr lang="en-US" sz="3200" smtClean="0"/>
              <a:t>consist </a:t>
            </a:r>
            <a:r>
              <a:rPr lang="en-US" sz="3200" smtClean="0">
                <a:solidFill>
                  <a:srgbClr val="FF0000"/>
                </a:solidFill>
              </a:rPr>
              <a:t>of </a:t>
            </a:r>
            <a:r>
              <a:rPr lang="en-US" sz="3200" smtClean="0"/>
              <a:t>(v)</a:t>
            </a:r>
          </a:p>
          <a:p>
            <a:r>
              <a:rPr lang="en-US" sz="3200" smtClean="0"/>
              <a:t>7. tropic (n)</a:t>
            </a:r>
          </a:p>
          <a:p>
            <a:r>
              <a:rPr lang="en-US" sz="3200"/>
              <a:t> </a:t>
            </a:r>
            <a:r>
              <a:rPr lang="en-US" sz="3200" smtClean="0"/>
              <a:t>   tropical (a)</a:t>
            </a:r>
          </a:p>
          <a:p>
            <a:r>
              <a:rPr lang="en-US" sz="3200"/>
              <a:t> </a:t>
            </a:r>
            <a:r>
              <a:rPr lang="en-US" sz="3200" smtClean="0"/>
              <a:t>   temperate (a)</a:t>
            </a:r>
          </a:p>
          <a:p>
            <a:r>
              <a:rPr lang="en-US" sz="3200" smtClean="0"/>
              <a:t>8. unit of currency (n)</a:t>
            </a:r>
          </a:p>
          <a:p>
            <a:r>
              <a:rPr lang="en-US" sz="3200" smtClean="0"/>
              <a:t>9. Ringgit (n)</a:t>
            </a:r>
          </a:p>
          <a:p>
            <a:r>
              <a:rPr lang="en-US" sz="3200" smtClean="0"/>
              <a:t>10. religion (n)</a:t>
            </a:r>
          </a:p>
          <a:p>
            <a:r>
              <a:rPr lang="en-US" sz="3200"/>
              <a:t> </a:t>
            </a:r>
            <a:r>
              <a:rPr lang="en-US" sz="3200" smtClean="0"/>
              <a:t>     religious (a)</a:t>
            </a:r>
          </a:p>
          <a:p>
            <a:r>
              <a:rPr lang="en-US" sz="3200" smtClean="0"/>
              <a:t>      official religion (n)</a:t>
            </a:r>
          </a:p>
          <a:p>
            <a:r>
              <a:rPr lang="en-US" sz="3200" smtClean="0"/>
              <a:t>11. officer (n)</a:t>
            </a:r>
          </a:p>
          <a:p>
            <a:r>
              <a:rPr lang="en-US" sz="3200" smtClean="0"/>
              <a:t>      (un) official (a)</a:t>
            </a:r>
            <a:endParaRPr lang="en-US">
              <a:solidFill>
                <a:srgbClr val="FF0000"/>
              </a:solidFill>
            </a:endParaRPr>
          </a:p>
          <a:p>
            <a:r>
              <a:rPr lang="en-US" sz="3200"/>
              <a:t> </a:t>
            </a:r>
            <a:r>
              <a:rPr lang="en-US" sz="3200" smtClean="0"/>
              <a:t>     official (n)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1" y="0"/>
            <a:ext cx="510539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6. bao gồm</a:t>
            </a:r>
          </a:p>
          <a:p>
            <a:endParaRPr lang="en-US" sz="3200" smtClean="0"/>
          </a:p>
          <a:p>
            <a:r>
              <a:rPr lang="en-US" sz="3200" smtClean="0"/>
              <a:t>    gồm có</a:t>
            </a:r>
          </a:p>
          <a:p>
            <a:r>
              <a:rPr lang="en-US" sz="3200" smtClean="0"/>
              <a:t>7. miền nhiệt đới</a:t>
            </a:r>
          </a:p>
          <a:p>
            <a:r>
              <a:rPr lang="en-US" sz="3200"/>
              <a:t> </a:t>
            </a:r>
            <a:r>
              <a:rPr lang="en-US" sz="3200" smtClean="0"/>
              <a:t>   thuộc về nhiệt đới</a:t>
            </a:r>
          </a:p>
          <a:p>
            <a:r>
              <a:rPr lang="en-US" sz="3200"/>
              <a:t> </a:t>
            </a:r>
            <a:r>
              <a:rPr lang="en-US" sz="3200" smtClean="0"/>
              <a:t>   thuộc về ôn đới</a:t>
            </a:r>
          </a:p>
          <a:p>
            <a:r>
              <a:rPr lang="en-US" sz="3200" smtClean="0"/>
              <a:t>8. đơn vị tiền tệ</a:t>
            </a:r>
          </a:p>
          <a:p>
            <a:r>
              <a:rPr lang="en-US" sz="3200" smtClean="0"/>
              <a:t>9. đồng Ringgit</a:t>
            </a:r>
          </a:p>
          <a:p>
            <a:r>
              <a:rPr lang="en-US" sz="3200" smtClean="0"/>
              <a:t>10. đạo, tín ngưỡng</a:t>
            </a:r>
          </a:p>
          <a:p>
            <a:r>
              <a:rPr lang="en-US" sz="3200"/>
              <a:t> </a:t>
            </a:r>
            <a:r>
              <a:rPr lang="en-US" sz="3200" smtClean="0"/>
              <a:t>     có tín ngưỡng</a:t>
            </a:r>
          </a:p>
          <a:p>
            <a:r>
              <a:rPr lang="en-US" sz="3200"/>
              <a:t> </a:t>
            </a:r>
            <a:r>
              <a:rPr lang="en-US" sz="3200" smtClean="0"/>
              <a:t>     đạo chính thức</a:t>
            </a:r>
          </a:p>
          <a:p>
            <a:r>
              <a:rPr lang="en-US" sz="3200" smtClean="0"/>
              <a:t>11. sĩ quan quân đội</a:t>
            </a:r>
          </a:p>
          <a:p>
            <a:r>
              <a:rPr lang="en-US" sz="3200"/>
              <a:t> </a:t>
            </a:r>
            <a:r>
              <a:rPr lang="en-US" sz="3200" smtClean="0"/>
              <a:t>     (không) chính thức</a:t>
            </a:r>
          </a:p>
          <a:p>
            <a:r>
              <a:rPr lang="en-US" sz="3200"/>
              <a:t> </a:t>
            </a:r>
            <a:r>
              <a:rPr lang="en-US" sz="3200" smtClean="0"/>
              <a:t>     viên chức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388661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4267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READ:</a:t>
            </a:r>
          </a:p>
          <a:p>
            <a:r>
              <a:rPr lang="en-US" sz="3200" smtClean="0"/>
              <a:t>12. instruct (v)</a:t>
            </a:r>
          </a:p>
          <a:p>
            <a:r>
              <a:rPr lang="en-US" sz="3200"/>
              <a:t> </a:t>
            </a:r>
            <a:r>
              <a:rPr lang="en-US" sz="3200" smtClean="0"/>
              <a:t>     instruction (n)</a:t>
            </a:r>
          </a:p>
          <a:p>
            <a:r>
              <a:rPr lang="en-US" sz="3200"/>
              <a:t> </a:t>
            </a:r>
            <a:r>
              <a:rPr lang="en-US" sz="3200" smtClean="0"/>
              <a:t>     instructor (n)</a:t>
            </a:r>
          </a:p>
          <a:p>
            <a:r>
              <a:rPr lang="en-US" sz="3200" smtClean="0"/>
              <a:t>    * The language of</a:t>
            </a:r>
          </a:p>
          <a:p>
            <a:r>
              <a:rPr lang="en-US" sz="3200"/>
              <a:t> </a:t>
            </a:r>
            <a:r>
              <a:rPr lang="en-US" sz="3200" smtClean="0"/>
              <a:t>     instruction</a:t>
            </a:r>
          </a:p>
          <a:p>
            <a:r>
              <a:rPr lang="en-US" sz="3200" smtClean="0"/>
              <a:t>13. compulsory (a)</a:t>
            </a:r>
          </a:p>
          <a:p>
            <a:r>
              <a:rPr lang="en-US" sz="3200"/>
              <a:t> </a:t>
            </a:r>
            <a:r>
              <a:rPr lang="en-US" sz="3200" smtClean="0"/>
              <a:t>     compel (v)</a:t>
            </a:r>
          </a:p>
          <a:p>
            <a:r>
              <a:rPr lang="en-US" sz="3200" smtClean="0"/>
              <a:t>14. National language</a:t>
            </a:r>
          </a:p>
          <a:p>
            <a:r>
              <a:rPr lang="en-US" sz="3200"/>
              <a:t> </a:t>
            </a:r>
            <a:r>
              <a:rPr lang="en-US" sz="3200" smtClean="0"/>
              <a:t>     Native language</a:t>
            </a:r>
          </a:p>
          <a:p>
            <a:r>
              <a:rPr lang="en-US" sz="3200" smtClean="0"/>
              <a:t>      First language</a:t>
            </a:r>
          </a:p>
          <a:p>
            <a:r>
              <a:rPr lang="en-US" sz="3200"/>
              <a:t> </a:t>
            </a:r>
            <a:r>
              <a:rPr lang="en-US" sz="3200" smtClean="0"/>
              <a:t>     Second language</a:t>
            </a:r>
          </a:p>
          <a:p>
            <a:r>
              <a:rPr lang="en-US" sz="3200"/>
              <a:t> </a:t>
            </a:r>
            <a:r>
              <a:rPr lang="en-US" sz="3200" smtClean="0"/>
              <a:t>     Foreign language</a:t>
            </a:r>
          </a:p>
          <a:p>
            <a:r>
              <a:rPr lang="en-US" sz="3200" smtClean="0"/>
              <a:t>15. area (n)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475357"/>
            <a:ext cx="472439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12. hướng dẫn, dạy</a:t>
            </a:r>
          </a:p>
          <a:p>
            <a:r>
              <a:rPr lang="en-US" sz="3200"/>
              <a:t> </a:t>
            </a:r>
            <a:r>
              <a:rPr lang="en-US" sz="3200" smtClean="0"/>
              <a:t>     sự hướng dẫn</a:t>
            </a:r>
          </a:p>
          <a:p>
            <a:r>
              <a:rPr lang="en-US" sz="3200"/>
              <a:t> </a:t>
            </a:r>
            <a:r>
              <a:rPr lang="en-US" sz="3200" smtClean="0"/>
              <a:t>     người hướng dẫn</a:t>
            </a:r>
          </a:p>
          <a:p>
            <a:r>
              <a:rPr lang="en-US" sz="3200" smtClean="0"/>
              <a:t>    * Ngôn ngữ giảng dạy</a:t>
            </a:r>
          </a:p>
          <a:p>
            <a:r>
              <a:rPr lang="en-US" sz="3200" smtClean="0"/>
              <a:t> </a:t>
            </a:r>
          </a:p>
          <a:p>
            <a:r>
              <a:rPr lang="en-US" sz="3200" smtClean="0"/>
              <a:t>13. mang tính bắt buộc</a:t>
            </a:r>
          </a:p>
          <a:p>
            <a:r>
              <a:rPr lang="en-US" sz="3200"/>
              <a:t> </a:t>
            </a:r>
            <a:r>
              <a:rPr lang="en-US" sz="3200" smtClean="0"/>
              <a:t>     bắt buộc, ép buộc</a:t>
            </a:r>
          </a:p>
          <a:p>
            <a:r>
              <a:rPr lang="en-US" sz="3200" smtClean="0"/>
              <a:t>14. Ngôn ngữ quốc gia</a:t>
            </a:r>
          </a:p>
          <a:p>
            <a:r>
              <a:rPr lang="en-US" sz="3200"/>
              <a:t> </a:t>
            </a:r>
            <a:r>
              <a:rPr lang="en-US" sz="3200" smtClean="0"/>
              <a:t>     Tiếng mẹ đẻ</a:t>
            </a:r>
          </a:p>
          <a:p>
            <a:r>
              <a:rPr lang="en-US" sz="3200" smtClean="0"/>
              <a:t>      </a:t>
            </a:r>
            <a:r>
              <a:rPr lang="en-US" sz="3200"/>
              <a:t>Tiếng mẹ </a:t>
            </a:r>
            <a:r>
              <a:rPr lang="en-US" sz="3200" smtClean="0"/>
              <a:t>đẻ</a:t>
            </a:r>
          </a:p>
          <a:p>
            <a:r>
              <a:rPr lang="en-US" sz="3200"/>
              <a:t> </a:t>
            </a:r>
            <a:r>
              <a:rPr lang="en-US" sz="3200" smtClean="0"/>
              <a:t>     Ngôn ngữ thứ hai</a:t>
            </a:r>
          </a:p>
          <a:p>
            <a:r>
              <a:rPr lang="en-US" sz="3200"/>
              <a:t> </a:t>
            </a:r>
            <a:r>
              <a:rPr lang="en-US" sz="3200" smtClean="0"/>
              <a:t>     Tiếng nước ngoài</a:t>
            </a:r>
          </a:p>
          <a:p>
            <a:r>
              <a:rPr lang="en-US" sz="3200" smtClean="0"/>
              <a:t>15. khu vực, diện tích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673365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0" y="-3810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b="1" i="1" smtClean="0">
                <a:solidFill>
                  <a:srgbClr val="FF0000"/>
                </a:solidFill>
              </a:rPr>
              <a:t>I. TRUE FALSE TEST:</a:t>
            </a:r>
            <a:endParaRPr lang="en-US" sz="4000" b="1" i="1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3726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smtClean="0"/>
              <a:t>a. </a:t>
            </a:r>
            <a:r>
              <a:rPr lang="en-US" sz="4400" b="1" smtClean="0"/>
              <a:t>Malaysia is a member country of ASEAN</a:t>
            </a:r>
            <a:endParaRPr lang="en-US" sz="4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1524000"/>
            <a:ext cx="1723759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smtClean="0">
                <a:solidFill>
                  <a:srgbClr val="00B0F0"/>
                </a:solidFill>
              </a:rPr>
              <a:t>True</a:t>
            </a:r>
            <a:endParaRPr lang="en-US" sz="4800" smtClean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4482" y="2362200"/>
            <a:ext cx="9605682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/>
              <a:t>b. There are two religions in Malaysia</a:t>
            </a:r>
            <a:r>
              <a:rPr lang="en-US" sz="4400" smtClean="0"/>
              <a:t>.</a:t>
            </a:r>
            <a:endParaRPr lang="en-US" sz="4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886" y="3048000"/>
            <a:ext cx="1589314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smtClean="0">
                <a:solidFill>
                  <a:srgbClr val="FFFF00"/>
                </a:solidFill>
              </a:rPr>
              <a:t>False</a:t>
            </a:r>
            <a:endParaRPr lang="en-US" sz="480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00200" y="3124200"/>
            <a:ext cx="78486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>
                <a:solidFill>
                  <a:srgbClr val="FFFF00"/>
                </a:solidFill>
                <a:sym typeface="Wingdings" pitchFamily="2" charset="2"/>
              </a:rPr>
              <a:t> There are more than two</a:t>
            </a:r>
            <a:endParaRPr lang="en-US" sz="4400">
              <a:solidFill>
                <a:srgbClr val="FFFF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93371" y="4953000"/>
            <a:ext cx="78486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2167" y="3962400"/>
            <a:ext cx="9460967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/>
              <a:t>c. People speak only Malay in Malaysia. </a:t>
            </a:r>
            <a:endParaRPr lang="en-US" sz="440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4648200"/>
            <a:ext cx="1589314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smtClean="0">
                <a:solidFill>
                  <a:srgbClr val="FFFF00"/>
                </a:solidFill>
              </a:rPr>
              <a:t>False</a:t>
            </a:r>
            <a:endParaRPr lang="en-US" sz="4800">
              <a:solidFill>
                <a:srgbClr val="FFFF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52600" y="5410200"/>
            <a:ext cx="78486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>
                <a:solidFill>
                  <a:srgbClr val="FFFF00"/>
                </a:solidFill>
                <a:sym typeface="Wingdings" pitchFamily="2" charset="2"/>
              </a:rPr>
              <a:t> Besides Malay, people also speak English, Chinese and Tamil in Malaysia.</a:t>
            </a:r>
            <a:endParaRPr lang="en-US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853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08" y="-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4800" b="1" i="1" smtClean="0">
                <a:solidFill>
                  <a:srgbClr val="FF0000"/>
                </a:solidFill>
              </a:rPr>
              <a:t>I. TRUE FALSE TEST:</a:t>
            </a:r>
            <a:endParaRPr lang="en-US" sz="4800" b="1" i="1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2515" y="1066800"/>
            <a:ext cx="9188823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/>
              <a:t>d. Primary school children learn three languages at school </a:t>
            </a:r>
            <a:endParaRPr lang="en-US" sz="440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93371" y="4953000"/>
            <a:ext cx="78486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047" y="3657600"/>
            <a:ext cx="9188823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/>
              <a:t>e. All secondary school children learn in English. </a:t>
            </a:r>
            <a:endParaRPr lang="en-US" sz="440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046" y="4876800"/>
            <a:ext cx="1585153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smtClean="0">
                <a:solidFill>
                  <a:srgbClr val="FFFF00"/>
                </a:solidFill>
              </a:rPr>
              <a:t>False</a:t>
            </a:r>
            <a:endParaRPr lang="en-US" sz="4400">
              <a:solidFill>
                <a:srgbClr val="FFFF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52600" y="5029200"/>
            <a:ext cx="78486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>
                <a:solidFill>
                  <a:srgbClr val="FFFF00"/>
                </a:solidFill>
                <a:sym typeface="Wingdings" pitchFamily="2" charset="2"/>
              </a:rPr>
              <a:t> English is a compulsory second language, not primary language of instruction</a:t>
            </a:r>
            <a:endParaRPr lang="en-US" sz="4400">
              <a:solidFill>
                <a:srgbClr val="FFFF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490" y="1905000"/>
            <a:ext cx="1655909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smtClean="0">
                <a:solidFill>
                  <a:srgbClr val="FFFF00"/>
                </a:solidFill>
              </a:rPr>
              <a:t>False</a:t>
            </a:r>
            <a:endParaRPr lang="en-US" sz="4400">
              <a:solidFill>
                <a:srgbClr val="FFFF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76400" y="2286000"/>
            <a:ext cx="78486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>
                <a:solidFill>
                  <a:srgbClr val="FFFF00"/>
                </a:solidFill>
                <a:sym typeface="Wingdings" pitchFamily="2" charset="2"/>
              </a:rPr>
              <a:t> They learn </a:t>
            </a:r>
            <a:r>
              <a:rPr lang="en-US" sz="4400" b="1" u="sng" smtClean="0">
                <a:solidFill>
                  <a:srgbClr val="FFFF00"/>
                </a:solidFill>
                <a:sym typeface="Wingdings" pitchFamily="2" charset="2"/>
              </a:rPr>
              <a:t>one of the three: </a:t>
            </a:r>
            <a:r>
              <a:rPr lang="en-US" sz="4400" b="1" smtClean="0">
                <a:solidFill>
                  <a:srgbClr val="FFFF00"/>
                </a:solidFill>
                <a:sym typeface="Wingdings" pitchFamily="2" charset="2"/>
              </a:rPr>
              <a:t>Malay, Chinese or Tamil</a:t>
            </a:r>
            <a:endParaRPr lang="en-US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97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6" grpId="0"/>
      <p:bldP spid="19" grpId="0"/>
      <p:bldP spid="20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FF00"/>
                </a:solidFill>
              </a:rPr>
              <a:t>WRITE:</a:t>
            </a:r>
          </a:p>
          <a:p>
            <a:pPr marL="514350" indent="-514350">
              <a:buAutoNum type="arabicPeriod"/>
            </a:pPr>
            <a:r>
              <a:rPr lang="en-US" sz="5400" smtClean="0"/>
              <a:t>imagine: tưởng tượng</a:t>
            </a:r>
          </a:p>
          <a:p>
            <a:pPr marL="514350" indent="-514350">
              <a:buAutoNum type="arabicPeriod"/>
            </a:pPr>
            <a:r>
              <a:rPr lang="en-US" sz="5400" smtClean="0"/>
              <a:t>outline(n): dàn ý</a:t>
            </a:r>
          </a:p>
          <a:p>
            <a:pPr marL="514350" indent="-514350">
              <a:buAutoNum type="arabicPeriod"/>
            </a:pPr>
            <a:r>
              <a:rPr lang="en-US" sz="5400" smtClean="0"/>
              <a:t>airport(n): sân bay</a:t>
            </a:r>
          </a:p>
          <a:p>
            <a:pPr marL="514350" indent="-514350">
              <a:buAutoNum type="arabicPeriod"/>
            </a:pPr>
            <a:r>
              <a:rPr lang="en-US" sz="5400" smtClean="0"/>
              <a:t>disappointed(a): thất vọng</a:t>
            </a:r>
          </a:p>
          <a:p>
            <a:pPr marL="514350" indent="-514350">
              <a:buAutoNum type="arabicPeriod"/>
            </a:pPr>
            <a:r>
              <a:rPr lang="en-US" sz="5400" smtClean="0"/>
              <a:t>mention(v): đề cập đến </a:t>
            </a:r>
          </a:p>
          <a:p>
            <a:pPr marL="514350" indent="-514350">
              <a:buAutoNum type="arabicPeriod"/>
            </a:pPr>
            <a:endParaRPr lang="en-US" sz="5400" smtClean="0"/>
          </a:p>
        </p:txBody>
      </p:sp>
    </p:spTree>
    <p:extLst>
      <p:ext uri="{BB962C8B-B14F-4D97-AF65-F5344CB8AC3E}">
        <p14:creationId xmlns:p14="http://schemas.microsoft.com/office/powerpoint/2010/main" val="543256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FF00"/>
                </a:solidFill>
              </a:rPr>
              <a:t>OUTLINE</a:t>
            </a:r>
            <a:endParaRPr lang="en-US" sz="4800" smtClean="0"/>
          </a:p>
        </p:txBody>
      </p:sp>
      <p:sp>
        <p:nvSpPr>
          <p:cNvPr id="5" name="TextBox 4"/>
          <p:cNvSpPr txBox="1"/>
          <p:nvPr/>
        </p:nvSpPr>
        <p:spPr>
          <a:xfrm>
            <a:off x="-27709" y="914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800" smtClean="0">
                <a:solidFill>
                  <a:srgbClr val="FF0000"/>
                </a:solidFill>
              </a:rPr>
              <a:t>First paragraph: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3855" y="2133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 smtClean="0"/>
              <a:t>When did you arrive there?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 smtClean="0"/>
              <a:t>Who met you at the air port / the bus station / the train station?</a:t>
            </a:r>
          </a:p>
        </p:txBody>
      </p:sp>
    </p:spTree>
    <p:extLst>
      <p:ext uri="{BB962C8B-B14F-4D97-AF65-F5344CB8AC3E}">
        <p14:creationId xmlns:p14="http://schemas.microsoft.com/office/powerpoint/2010/main" val="8105668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15400" cy="533400"/>
          </a:xfrm>
        </p:spPr>
        <p:txBody>
          <a:bodyPr>
            <a:noAutofit/>
          </a:bodyPr>
          <a:lstStyle/>
          <a:p>
            <a:r>
              <a:rPr lang="en-US" sz="5400" b="1" i="1" smtClean="0">
                <a:solidFill>
                  <a:srgbClr val="FF0000"/>
                </a:solidFill>
              </a:rPr>
              <a:t>Do you have any penpals?</a:t>
            </a:r>
            <a:endParaRPr lang="en-US" sz="5400" b="1" i="1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7228" y="2133600"/>
            <a:ext cx="89154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/>
              <a:t>1. Where is he / she?</a:t>
            </a:r>
            <a:endParaRPr lang="en-US" sz="5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228" y="2819400"/>
            <a:ext cx="9399828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ym typeface="Wingdings" pitchFamily="2" charset="2"/>
              </a:rPr>
              <a:t>2. What is his / her nationality? </a:t>
            </a:r>
            <a:endParaRPr lang="en-US" sz="540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386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/>
              <a:t>3. How often do you and your penpal correspond?</a:t>
            </a:r>
            <a:endParaRPr lang="en-US" sz="540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533400"/>
            <a:ext cx="213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9918" y="933271"/>
            <a:ext cx="9300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>
                <a:solidFill>
                  <a:srgbClr val="FFFF00"/>
                </a:solidFill>
              </a:rPr>
              <a:t>a person that you make friends with by writing letters</a:t>
            </a:r>
            <a:endParaRPr lang="en-US" sz="3600" i="1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0" y="5181600"/>
            <a:ext cx="3124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81000" y="5562600"/>
            <a:ext cx="8762999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i="1" smtClean="0">
                <a:solidFill>
                  <a:srgbClr val="FFFF00"/>
                </a:solidFill>
                <a:sym typeface="Wingdings" pitchFamily="2" charset="2"/>
              </a:rPr>
              <a:t>write letters to s.b and receive letters from them</a:t>
            </a:r>
            <a:endParaRPr lang="en-US" sz="4400" b="1" i="1" smtClean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43600" y="533400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86200" y="5181600"/>
            <a:ext cx="0" cy="381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26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010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FF00"/>
                </a:solidFill>
              </a:rPr>
              <a:t>OUTLINE</a:t>
            </a:r>
            <a:endParaRPr lang="en-US" sz="4800" smtClean="0"/>
          </a:p>
        </p:txBody>
      </p:sp>
      <p:sp>
        <p:nvSpPr>
          <p:cNvPr id="8" name="TextBox 7"/>
          <p:cNvSpPr txBox="1"/>
          <p:nvPr/>
        </p:nvSpPr>
        <p:spPr>
          <a:xfrm>
            <a:off x="-46837" y="1066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2. </a:t>
            </a:r>
            <a:r>
              <a:rPr lang="en-US" sz="4800" smtClean="0">
                <a:solidFill>
                  <a:srgbClr val="FF0000"/>
                </a:solidFill>
              </a:rPr>
              <a:t>Second paragraph</a:t>
            </a:r>
            <a:r>
              <a:rPr lang="en-US" sz="4800" smtClean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3856" y="2057400"/>
            <a:ext cx="9386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 smtClean="0"/>
              <a:t>What have you done there?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 smtClean="0"/>
              <a:t>Which places have you visited?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 smtClean="0"/>
              <a:t>Who have you met there?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 smtClean="0"/>
              <a:t>What food have you tried?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 smtClean="0"/>
              <a:t>What things have you bought?</a:t>
            </a:r>
          </a:p>
        </p:txBody>
      </p:sp>
    </p:spTree>
    <p:extLst>
      <p:ext uri="{BB962C8B-B14F-4D97-AF65-F5344CB8AC3E}">
        <p14:creationId xmlns:p14="http://schemas.microsoft.com/office/powerpoint/2010/main" val="21732102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010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FF00"/>
                </a:solidFill>
              </a:rPr>
              <a:t>OUTLINE</a:t>
            </a:r>
            <a:endParaRPr lang="en-US" sz="4800" smtClean="0"/>
          </a:p>
        </p:txBody>
      </p:sp>
      <p:sp>
        <p:nvSpPr>
          <p:cNvPr id="11" name="TextBox 10"/>
          <p:cNvSpPr txBox="1"/>
          <p:nvPr/>
        </p:nvSpPr>
        <p:spPr>
          <a:xfrm>
            <a:off x="-28226" y="10352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3. </a:t>
            </a:r>
            <a:r>
              <a:rPr lang="en-US" sz="4800" smtClean="0">
                <a:solidFill>
                  <a:srgbClr val="FF0000"/>
                </a:solidFill>
              </a:rPr>
              <a:t>Third paragraph</a:t>
            </a:r>
            <a:r>
              <a:rPr lang="en-US" sz="4800" smtClean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2345" y="2514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 smtClean="0"/>
              <a:t>How do you feel about the trip?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 smtClean="0"/>
              <a:t>What interests you most in this trip?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 smtClean="0"/>
              <a:t>When are you going to return home?</a:t>
            </a:r>
          </a:p>
        </p:txBody>
      </p:sp>
    </p:spTree>
    <p:extLst>
      <p:ext uri="{BB962C8B-B14F-4D97-AF65-F5344CB8AC3E}">
        <p14:creationId xmlns:p14="http://schemas.microsoft.com/office/powerpoint/2010/main" val="1407894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-152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FF00"/>
                </a:solidFill>
              </a:rPr>
              <a:t>Dear Mom,</a:t>
            </a:r>
            <a:endParaRPr lang="en-US" sz="4800" smtClean="0"/>
          </a:p>
        </p:txBody>
      </p:sp>
      <p:sp>
        <p:nvSpPr>
          <p:cNvPr id="5" name="TextBox 4"/>
          <p:cNvSpPr txBox="1"/>
          <p:nvPr/>
        </p:nvSpPr>
        <p:spPr>
          <a:xfrm>
            <a:off x="-76200" y="457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I arrived at Dalat bus station at six pm. on Saturday evening.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3856" y="4114800"/>
            <a:ext cx="9386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After dinner, Nga, Minh and I walked around and ate ice cream at Ngan Ha Restaurant near XuanHuong Lake.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FF00"/>
                </a:solidFill>
              </a:rPr>
              <a:t>Nga, Minh and uncle Ha met me at the MaiLinh station and took me home by car.</a:t>
            </a:r>
          </a:p>
        </p:txBody>
      </p:sp>
    </p:spTree>
    <p:extLst>
      <p:ext uri="{BB962C8B-B14F-4D97-AF65-F5344CB8AC3E}">
        <p14:creationId xmlns:p14="http://schemas.microsoft.com/office/powerpoint/2010/main" val="18744319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0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636" y="3733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I have tried lots of fruit and specialities here such as “Can” Wine,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772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FF00"/>
                </a:solidFill>
              </a:rPr>
              <a:t>I have been to many interestingplaces in Dalat such as Love Valley, CamLy Water Fall, Langbiang Mountain,….  </a:t>
            </a:r>
          </a:p>
        </p:txBody>
      </p:sp>
    </p:spTree>
    <p:extLst>
      <p:ext uri="{BB962C8B-B14F-4D97-AF65-F5344CB8AC3E}">
        <p14:creationId xmlns:p14="http://schemas.microsoft.com/office/powerpoint/2010/main" val="4146170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</a:rPr>
              <a:t>LANGUAGE FOCUS</a:t>
            </a:r>
            <a:endParaRPr lang="en-US" sz="3600" smtClean="0"/>
          </a:p>
        </p:txBody>
      </p:sp>
      <p:sp>
        <p:nvSpPr>
          <p:cNvPr id="5" name="TextBox 4"/>
          <p:cNvSpPr txBox="1"/>
          <p:nvPr/>
        </p:nvSpPr>
        <p:spPr>
          <a:xfrm>
            <a:off x="-76200" y="57286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400" smtClean="0">
                <a:solidFill>
                  <a:srgbClr val="FF0000"/>
                </a:solidFill>
              </a:rPr>
              <a:t>PAST SIMPLE: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3855" y="1295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 smtClean="0"/>
              <a:t>What did Ba do on the weekend?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6200" y="4419600"/>
            <a:ext cx="946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 smtClean="0"/>
              <a:t>When did Ba see it (the movie)?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68587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 smtClean="0">
                <a:solidFill>
                  <a:srgbClr val="FFFF00"/>
                </a:solidFill>
              </a:rPr>
              <a:t>He went to see a movie called “Percy Jackson”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6200" y="53734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 smtClean="0">
                <a:solidFill>
                  <a:srgbClr val="FFFF00"/>
                </a:solidFill>
              </a:rPr>
              <a:t>He saw it on Sunday the first.</a:t>
            </a:r>
          </a:p>
        </p:txBody>
      </p:sp>
    </p:spTree>
    <p:extLst>
      <p:ext uri="{BB962C8B-B14F-4D97-AF65-F5344CB8AC3E}">
        <p14:creationId xmlns:p14="http://schemas.microsoft.com/office/powerpoint/2010/main" val="30142659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10" grpId="0"/>
      <p:bldP spid="1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62345" y="22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/>
              <a:t>What did Ba do on the weekend?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3855" y="19355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 smtClean="0">
                <a:solidFill>
                  <a:srgbClr val="FFFF00"/>
                </a:solidFill>
              </a:rPr>
              <a:t>He visited his grandfather in DaNang.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62345" y="35124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 smtClean="0"/>
              <a:t>When did Ba visit his grandpa?</a:t>
            </a:r>
            <a:endParaRPr lang="en-US" sz="4800"/>
          </a:p>
        </p:txBody>
      </p:sp>
      <p:sp>
        <p:nvSpPr>
          <p:cNvPr id="17" name="TextBox 16"/>
          <p:cNvSpPr txBox="1"/>
          <p:nvPr/>
        </p:nvSpPr>
        <p:spPr>
          <a:xfrm>
            <a:off x="34636" y="480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 smtClean="0">
                <a:solidFill>
                  <a:srgbClr val="FFFF00"/>
                </a:solidFill>
              </a:rPr>
              <a:t>He visited his grandfather on Saturday the thirty first.</a:t>
            </a:r>
          </a:p>
        </p:txBody>
      </p:sp>
    </p:spTree>
    <p:extLst>
      <p:ext uri="{BB962C8B-B14F-4D97-AF65-F5344CB8AC3E}">
        <p14:creationId xmlns:p14="http://schemas.microsoft.com/office/powerpoint/2010/main" val="2688374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IREWRK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2438400" cy="3505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7" name="Picture 3" descr="FIREWRK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0"/>
            <a:ext cx="1739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FIREWRK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2800"/>
            <a:ext cx="12430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FIREWRK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13414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FIREWRK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228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3014663" y="952500"/>
            <a:ext cx="3505200" cy="5105400"/>
          </a:xfrm>
          <a:prstGeom prst="verticalScroll">
            <a:avLst>
              <a:gd name="adj" fmla="val 12500"/>
            </a:avLst>
          </a:prstGeom>
          <a:solidFill>
            <a:srgbClr val="FF5050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584575" y="1447800"/>
            <a:ext cx="2286000" cy="4770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Stay home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Keep safe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Be healthy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&amp;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Have a nice day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0605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7"/>
          <p:cNvSpPr txBox="1">
            <a:spLocks noChangeArrowheads="1"/>
          </p:cNvSpPr>
          <p:nvPr/>
        </p:nvSpPr>
        <p:spPr bwMode="auto">
          <a:xfrm>
            <a:off x="1835150" y="3000375"/>
            <a:ext cx="6781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- Learn by heart the new words.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- Do the exercises in your textbook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- Prepare “Language Focus”</a:t>
            </a:r>
          </a:p>
        </p:txBody>
      </p:sp>
      <p:pic>
        <p:nvPicPr>
          <p:cNvPr id="46083" name="Picture 12" descr="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495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4" descr="chibi_by_iwuvchubbybunny-d7oepm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8688"/>
            <a:ext cx="2325688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6" descr="chibi_by_iwuvchubbybunny-d7oepm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95838"/>
            <a:ext cx="25146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8" descr="d6aeb1e405296c5dd892a33d26385d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52988"/>
            <a:ext cx="345757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20" descr="andy_pandy_is_a_panda_____by_leezluntz-d64tpr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22" descr="andy_pandy_is_a_panda_____by_leezluntz-d64tpr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052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Flashing_line[1]"/>
          <p:cNvPicPr preferRelativeResize="0"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04800"/>
            <a:ext cx="9067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276600" y="4419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95590" name="Picture 6" descr="a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4050" y="400050"/>
            <a:ext cx="3105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11125"/>
            <a:ext cx="9144000" cy="6746875"/>
            <a:chOff x="0" y="70"/>
            <a:chExt cx="5760" cy="4250"/>
          </a:xfrm>
        </p:grpSpPr>
        <p:pic>
          <p:nvPicPr>
            <p:cNvPr id="36878" name="Picture 8" descr="Flashing_line[1]"/>
            <p:cNvPicPr preferRelativeResize="0"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080"/>
              <a:ext cx="571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9" name="Picture 9" descr="Flashing_line[1]"/>
            <p:cNvPicPr preferRelativeResize="0"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-1909" y="2171"/>
              <a:ext cx="425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0" name="Picture 10" descr="Flashing_line[1]"/>
            <p:cNvPicPr preferRelativeResize="0"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3371" y="2171"/>
              <a:ext cx="425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1" name="Picture 11" descr="Flashing_line[1]"/>
            <p:cNvPicPr preferRelativeResize="0"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192"/>
              <a:ext cx="571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457200" y="762000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cap="none" spc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/>
              </a:rPr>
              <a:t>THANK YOU</a:t>
            </a:r>
            <a:endParaRPr lang="en-US" sz="5400" b="1" cap="none" spc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828800"/>
            <a:ext cx="5755077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for your attention</a:t>
            </a:r>
            <a:endParaRPr lang="en-US" sz="5400" b="1" dirty="0">
              <a:ln w="10541" cmpd="sng">
                <a:noFill/>
                <a:prstDash val="solid"/>
              </a:ln>
              <a:gradFill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3886200"/>
            <a:ext cx="79248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powder">
              <a:bevelT w="57150" h="38100" prst="artDeco"/>
              <a:bevelB w="38100" h="38100" prst="angle"/>
            </a:sp3d>
          </a:bodyPr>
          <a:lstStyle/>
          <a:p>
            <a:pPr algn="ctr"/>
            <a:r>
              <a:rPr lang="en-US" sz="54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GOOD BYE &amp; SEE YOU AGAIN </a:t>
            </a:r>
            <a:endParaRPr lang="en-US" sz="5400" b="1" cap="none" spc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44824" y="228600"/>
            <a:ext cx="9188823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/>
              <a:t>4. Have you and your penpal met each other? </a:t>
            </a:r>
            <a:endParaRPr lang="en-US" sz="54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352800"/>
            <a:ext cx="9144000" cy="1295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ym typeface="Wingdings" pitchFamily="2" charset="2"/>
              </a:rPr>
              <a:t>5. If your penpal came to visit you , which places would  you drive her /him to ( take .....to )? 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459887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8" y="533400"/>
            <a:ext cx="9328592" cy="457200"/>
          </a:xfrm>
        </p:spPr>
        <p:txBody>
          <a:bodyPr>
            <a:noAutofit/>
          </a:bodyPr>
          <a:lstStyle/>
          <a:p>
            <a:r>
              <a:rPr lang="en-US" sz="5400" b="1" i="1" smtClean="0">
                <a:solidFill>
                  <a:srgbClr val="FF0000"/>
                </a:solidFill>
              </a:rPr>
              <a:t>Read the passage and answer these questions</a:t>
            </a:r>
            <a:endParaRPr lang="en-US" sz="5400" b="1" i="1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057400"/>
            <a:ext cx="89154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/>
              <a:t>1</a:t>
            </a:r>
            <a:r>
              <a:rPr lang="en-US" sz="5400" b="1" smtClean="0"/>
              <a:t>. What was Maryam impressed by in Ha Noi?</a:t>
            </a:r>
            <a:endParaRPr lang="en-US" sz="5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276600"/>
            <a:ext cx="8915400" cy="6096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FF00"/>
                </a:solidFill>
                <a:sym typeface="Wingdings" pitchFamily="2" charset="2"/>
              </a:rPr>
              <a:t>  </a:t>
            </a:r>
            <a:endParaRPr lang="en-US" sz="5400" smtClean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4958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/>
              <a:t>2. Where did the girls go on the first day in Ha Noi?</a:t>
            </a:r>
            <a:endParaRPr lang="en-US" sz="5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960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sz="5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339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22412" y="304800"/>
            <a:ext cx="9188823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smtClean="0"/>
              <a:t>3. </a:t>
            </a:r>
            <a:r>
              <a:rPr lang="en-US" sz="5400" b="1" smtClean="0"/>
              <a:t>How long have Lan and Maryam been penpals?</a:t>
            </a:r>
            <a:endParaRPr lang="en-US" sz="54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11" y="1371600"/>
            <a:ext cx="9144000" cy="533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5400" b="1" u="sng" smtClean="0">
                <a:solidFill>
                  <a:srgbClr val="FFFF00"/>
                </a:solidFill>
                <a:sym typeface="Wingdings" pitchFamily="2" charset="2"/>
              </a:rPr>
              <a:t> </a:t>
            </a:r>
            <a:endParaRPr lang="en-US" sz="54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" y="2438400"/>
            <a:ext cx="9188823" cy="68035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smtClean="0"/>
              <a:t>4. </a:t>
            </a:r>
            <a:r>
              <a:rPr lang="en-US" sz="5400" b="1" smtClean="0"/>
              <a:t>How often do Lan and Maryam correspond?</a:t>
            </a:r>
            <a:endParaRPr lang="en-US" sz="540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11" y="36576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sz="5400">
              <a:solidFill>
                <a:srgbClr val="FFFF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22412" y="4876800"/>
            <a:ext cx="9188823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/>
              <a:t>5</a:t>
            </a:r>
            <a:r>
              <a:rPr lang="en-US" sz="5400" b="1" u="sng" smtClean="0"/>
              <a:t>. </a:t>
            </a:r>
            <a:r>
              <a:rPr lang="en-US" sz="5400" b="1"/>
              <a:t>Has Lan ever visited the mosque before?</a:t>
            </a:r>
            <a:endParaRPr lang="en-US" sz="540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411" y="6019800"/>
            <a:ext cx="9144000" cy="533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5400" b="1" u="sng" smtClean="0">
                <a:solidFill>
                  <a:srgbClr val="FFFF00"/>
                </a:solidFill>
                <a:sym typeface="Wingdings" pitchFamily="2" charset="2"/>
              </a:rPr>
              <a:t>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40152664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1" y="838200"/>
            <a:ext cx="9188823" cy="68035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/>
              <a:t>6</a:t>
            </a:r>
            <a:r>
              <a:rPr lang="en-US" sz="5400" b="1" u="sng" smtClean="0"/>
              <a:t>. </a:t>
            </a:r>
            <a:r>
              <a:rPr lang="en-US" sz="5400" b="1" smtClean="0"/>
              <a:t>Did Maryam enjoy the trip to Viet Nam?</a:t>
            </a:r>
            <a:endParaRPr lang="en-US" sz="540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11" y="20574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sz="5400">
              <a:solidFill>
                <a:srgbClr val="FFFF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581400"/>
            <a:ext cx="9188823" cy="68035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/>
              <a:t>7</a:t>
            </a:r>
            <a:r>
              <a:rPr lang="en-US" sz="5400" b="1" u="sng" smtClean="0"/>
              <a:t>. </a:t>
            </a:r>
            <a:r>
              <a:rPr lang="en-US" sz="5400" b="1" smtClean="0"/>
              <a:t>Did Lan accept Maryam’s invitation to Malaysia immediately?</a:t>
            </a:r>
            <a:endParaRPr lang="en-US" sz="540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412" y="53340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sz="5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365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GETTING STARTED &amp; LISTEN AND READ </a:t>
            </a:r>
          </a:p>
          <a:p>
            <a:pPr marL="342900" indent="-342900">
              <a:buAutoNum type="arabicPeriod"/>
            </a:pPr>
            <a:r>
              <a:rPr lang="en-US" sz="3200" smtClean="0"/>
              <a:t> pen pal (n)</a:t>
            </a:r>
          </a:p>
          <a:p>
            <a:pPr marL="342900" indent="-342900">
              <a:buAutoNum type="arabicPeriod"/>
            </a:pPr>
            <a:r>
              <a:rPr lang="en-US" sz="3200" smtClean="0"/>
              <a:t> foreign(a)</a:t>
            </a:r>
          </a:p>
          <a:p>
            <a:r>
              <a:rPr lang="en-US" sz="3200" smtClean="0"/>
              <a:t>    foreigner(n)</a:t>
            </a:r>
          </a:p>
          <a:p>
            <a:r>
              <a:rPr lang="en-US" sz="3200" smtClean="0"/>
              <a:t>3. correspond(v)</a:t>
            </a:r>
          </a:p>
          <a:p>
            <a:r>
              <a:rPr lang="en-US" sz="3200" smtClean="0"/>
              <a:t>    correspond </a:t>
            </a:r>
            <a:r>
              <a:rPr lang="en-US" sz="3200" smtClean="0">
                <a:solidFill>
                  <a:srgbClr val="FFC000"/>
                </a:solidFill>
              </a:rPr>
              <a:t>to</a:t>
            </a:r>
          </a:p>
          <a:p>
            <a:r>
              <a:rPr lang="en-US" sz="3200">
                <a:solidFill>
                  <a:srgbClr val="FFC000"/>
                </a:solidFill>
              </a:rPr>
              <a:t> </a:t>
            </a:r>
            <a:r>
              <a:rPr lang="en-US" sz="3200" smtClean="0">
                <a:solidFill>
                  <a:srgbClr val="FFC000"/>
                </a:solidFill>
              </a:rPr>
              <a:t>   </a:t>
            </a:r>
            <a:r>
              <a:rPr lang="en-US" sz="3200" smtClean="0"/>
              <a:t>correspondence (n)</a:t>
            </a:r>
          </a:p>
          <a:p>
            <a:r>
              <a:rPr lang="en-US" sz="3200"/>
              <a:t> </a:t>
            </a:r>
            <a:r>
              <a:rPr lang="en-US" sz="3200" smtClean="0"/>
              <a:t>   correspondent(n)</a:t>
            </a:r>
          </a:p>
          <a:p>
            <a:r>
              <a:rPr lang="en-US" sz="3200" smtClean="0"/>
              <a:t>4. at least</a:t>
            </a:r>
          </a:p>
          <a:p>
            <a:r>
              <a:rPr lang="en-US" sz="3200" smtClean="0"/>
              <a:t>5. modern(a)</a:t>
            </a:r>
          </a:p>
          <a:p>
            <a:r>
              <a:rPr lang="en-US" sz="3200"/>
              <a:t> </a:t>
            </a:r>
            <a:r>
              <a:rPr lang="en-US" sz="3200" smtClean="0"/>
              <a:t>   modernize(v)</a:t>
            </a:r>
          </a:p>
          <a:p>
            <a:r>
              <a:rPr lang="en-US" sz="3200"/>
              <a:t> </a:t>
            </a:r>
            <a:r>
              <a:rPr lang="en-US" sz="3200" smtClean="0"/>
              <a:t>   modernity(n)</a:t>
            </a:r>
          </a:p>
          <a:p>
            <a:r>
              <a:rPr lang="en-US" sz="3200" smtClean="0"/>
              <a:t>    modernistic (a)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35273" y="475357"/>
            <a:ext cx="48563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smtClean="0"/>
              <a:t> bạn qua thư</a:t>
            </a:r>
          </a:p>
          <a:p>
            <a:pPr marL="342900" indent="-342900">
              <a:buAutoNum type="arabicPeriod"/>
            </a:pPr>
            <a:r>
              <a:rPr lang="en-US" sz="3200" smtClean="0"/>
              <a:t> thuộc nước ngoài</a:t>
            </a:r>
          </a:p>
          <a:p>
            <a:r>
              <a:rPr lang="en-US" sz="3200" smtClean="0"/>
              <a:t>    người nước ngoài</a:t>
            </a:r>
          </a:p>
          <a:p>
            <a:r>
              <a:rPr lang="en-US" sz="3200" smtClean="0"/>
              <a:t>3. liên lạc = thư từ</a:t>
            </a:r>
          </a:p>
          <a:p>
            <a:r>
              <a:rPr lang="en-US" sz="3200"/>
              <a:t> </a:t>
            </a:r>
            <a:r>
              <a:rPr lang="en-US" sz="3200" smtClean="0"/>
              <a:t>   tương xứng với</a:t>
            </a:r>
          </a:p>
          <a:p>
            <a:r>
              <a:rPr lang="en-US" sz="3200" smtClean="0"/>
              <a:t>    sự liên lạc qua thư</a:t>
            </a:r>
            <a:endParaRPr lang="en-US" sz="2800" smtClean="0"/>
          </a:p>
          <a:p>
            <a:r>
              <a:rPr lang="en-US" sz="2800"/>
              <a:t> </a:t>
            </a:r>
            <a:r>
              <a:rPr lang="en-US" sz="2800" smtClean="0"/>
              <a:t>    </a:t>
            </a:r>
            <a:r>
              <a:rPr lang="en-US" sz="3200" smtClean="0"/>
              <a:t>phóng viên</a:t>
            </a:r>
          </a:p>
          <a:p>
            <a:r>
              <a:rPr lang="en-US" sz="3200" smtClean="0"/>
              <a:t>4. ít nhất</a:t>
            </a:r>
          </a:p>
          <a:p>
            <a:r>
              <a:rPr lang="en-US" sz="3200" smtClean="0"/>
              <a:t>5. hiện đại</a:t>
            </a:r>
          </a:p>
          <a:p>
            <a:r>
              <a:rPr lang="en-US" sz="3200" smtClean="0"/>
              <a:t>    hiện đại hóa</a:t>
            </a:r>
          </a:p>
          <a:p>
            <a:r>
              <a:rPr lang="en-US" sz="3200" smtClean="0"/>
              <a:t>    tính chất / cái hiện đại </a:t>
            </a:r>
          </a:p>
          <a:p>
            <a:r>
              <a:rPr lang="en-US" sz="3200"/>
              <a:t> </a:t>
            </a:r>
            <a:r>
              <a:rPr lang="en-US" sz="3200" smtClean="0"/>
              <a:t>   theo cách hiện đại  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2623</TotalTime>
  <Words>2216</Words>
  <Application>Microsoft Office PowerPoint</Application>
  <PresentationFormat>On-screen Show (4:3)</PresentationFormat>
  <Paragraphs>448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.VnBodoni</vt:lpstr>
      <vt:lpstr>Arial</vt:lpstr>
      <vt:lpstr>Calibri</vt:lpstr>
      <vt:lpstr>Century Gothic</vt:lpstr>
      <vt:lpstr>Franklin Gothic Book</vt:lpstr>
      <vt:lpstr>Garamond</vt:lpstr>
      <vt:lpstr>Imprint MT Shadow</vt:lpstr>
      <vt:lpstr>Times New Roman</vt:lpstr>
      <vt:lpstr>VNI-Duff</vt:lpstr>
      <vt:lpstr>Wingdings</vt:lpstr>
      <vt:lpstr>Wingdings 2</vt:lpstr>
      <vt:lpstr>Wingdings 3</vt:lpstr>
      <vt:lpstr>Technic</vt:lpstr>
      <vt:lpstr>Organic</vt:lpstr>
      <vt:lpstr>Ion Boardroom</vt:lpstr>
      <vt:lpstr>1_Organic</vt:lpstr>
      <vt:lpstr>PowerPoint Presentation</vt:lpstr>
      <vt:lpstr>WELCOME TO OUR CLASS </vt:lpstr>
      <vt:lpstr>You have just had a wonderful summer, haven’t you?</vt:lpstr>
      <vt:lpstr>Do you have any penpals?</vt:lpstr>
      <vt:lpstr>PowerPoint Presentation</vt:lpstr>
      <vt:lpstr>Read the passage and answer these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Structures:</vt:lpstr>
      <vt:lpstr>Structures:</vt:lpstr>
      <vt:lpstr>Structures:</vt:lpstr>
      <vt:lpstr>Structures:</vt:lpstr>
      <vt:lpstr>Notes:</vt:lpstr>
      <vt:lpstr>PowerPoint Presentation</vt:lpstr>
      <vt:lpstr>SPEAK:</vt:lpstr>
      <vt:lpstr>Language Focus </vt:lpstr>
      <vt:lpstr>Language Focus </vt:lpstr>
      <vt:lpstr>Language Focus </vt:lpstr>
      <vt:lpstr>Language Focus </vt:lpstr>
      <vt:lpstr>PowerPoint Presentation</vt:lpstr>
      <vt:lpstr>PowerPoint Presentation</vt:lpstr>
      <vt:lpstr>SPEAK (Page 8)</vt:lpstr>
      <vt:lpstr>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TRUE FALSE TEST:</vt:lpstr>
      <vt:lpstr>I. TRUE FALSE TEST: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 : (848) 896-3158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The Quang</dc:creator>
  <cp:lastModifiedBy>Kim Trang Tran</cp:lastModifiedBy>
  <cp:revision>266</cp:revision>
  <dcterms:created xsi:type="dcterms:W3CDTF">2010-05-12T22:42:39Z</dcterms:created>
  <dcterms:modified xsi:type="dcterms:W3CDTF">2021-09-05T11:54:23Z</dcterms:modified>
</cp:coreProperties>
</file>