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audio2.wav" ContentType="audio/x-wav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</p:sldMasterIdLst>
  <p:notesMasterIdLst>
    <p:notesMasterId r:id="rId88"/>
  </p:notesMasterIdLst>
  <p:sldIdLst>
    <p:sldId id="410" r:id="rId4"/>
    <p:sldId id="411" r:id="rId5"/>
    <p:sldId id="259" r:id="rId6"/>
    <p:sldId id="322" r:id="rId7"/>
    <p:sldId id="323" r:id="rId8"/>
    <p:sldId id="324" r:id="rId9"/>
    <p:sldId id="325" r:id="rId10"/>
    <p:sldId id="326" r:id="rId11"/>
    <p:sldId id="286" r:id="rId12"/>
    <p:sldId id="287" r:id="rId13"/>
    <p:sldId id="327" r:id="rId14"/>
    <p:sldId id="328" r:id="rId15"/>
    <p:sldId id="329" r:id="rId16"/>
    <p:sldId id="330" r:id="rId17"/>
    <p:sldId id="386" r:id="rId18"/>
    <p:sldId id="387" r:id="rId19"/>
    <p:sldId id="331" r:id="rId20"/>
    <p:sldId id="332" r:id="rId21"/>
    <p:sldId id="333" r:id="rId22"/>
    <p:sldId id="356" r:id="rId23"/>
    <p:sldId id="355" r:id="rId24"/>
    <p:sldId id="392" r:id="rId25"/>
    <p:sldId id="350" r:id="rId26"/>
    <p:sldId id="334" r:id="rId27"/>
    <p:sldId id="352" r:id="rId28"/>
    <p:sldId id="353" r:id="rId29"/>
    <p:sldId id="337" r:id="rId30"/>
    <p:sldId id="354" r:id="rId31"/>
    <p:sldId id="338" r:id="rId32"/>
    <p:sldId id="339" r:id="rId33"/>
    <p:sldId id="340" r:id="rId34"/>
    <p:sldId id="388" r:id="rId35"/>
    <p:sldId id="393" r:id="rId36"/>
    <p:sldId id="389" r:id="rId37"/>
    <p:sldId id="343" r:id="rId38"/>
    <p:sldId id="357" r:id="rId39"/>
    <p:sldId id="358" r:id="rId40"/>
    <p:sldId id="359" r:id="rId41"/>
    <p:sldId id="369" r:id="rId42"/>
    <p:sldId id="360" r:id="rId43"/>
    <p:sldId id="361" r:id="rId44"/>
    <p:sldId id="370" r:id="rId45"/>
    <p:sldId id="362" r:id="rId46"/>
    <p:sldId id="363" r:id="rId47"/>
    <p:sldId id="364" r:id="rId48"/>
    <p:sldId id="365" r:id="rId49"/>
    <p:sldId id="366" r:id="rId50"/>
    <p:sldId id="367" r:id="rId51"/>
    <p:sldId id="368" r:id="rId52"/>
    <p:sldId id="380" r:id="rId53"/>
    <p:sldId id="395" r:id="rId54"/>
    <p:sldId id="394" r:id="rId55"/>
    <p:sldId id="396" r:id="rId56"/>
    <p:sldId id="381" r:id="rId57"/>
    <p:sldId id="398" r:id="rId58"/>
    <p:sldId id="400" r:id="rId59"/>
    <p:sldId id="401" r:id="rId60"/>
    <p:sldId id="382" r:id="rId61"/>
    <p:sldId id="402" r:id="rId62"/>
    <p:sldId id="383" r:id="rId63"/>
    <p:sldId id="403" r:id="rId64"/>
    <p:sldId id="384" r:id="rId65"/>
    <p:sldId id="404" r:id="rId66"/>
    <p:sldId id="385" r:id="rId67"/>
    <p:sldId id="405" r:id="rId68"/>
    <p:sldId id="371" r:id="rId69"/>
    <p:sldId id="372" r:id="rId70"/>
    <p:sldId id="373" r:id="rId71"/>
    <p:sldId id="406" r:id="rId72"/>
    <p:sldId id="374" r:id="rId73"/>
    <p:sldId id="375" r:id="rId74"/>
    <p:sldId id="376" r:id="rId75"/>
    <p:sldId id="377" r:id="rId76"/>
    <p:sldId id="378" r:id="rId77"/>
    <p:sldId id="379" r:id="rId78"/>
    <p:sldId id="407" r:id="rId79"/>
    <p:sldId id="351" r:id="rId80"/>
    <p:sldId id="408" r:id="rId81"/>
    <p:sldId id="390" r:id="rId82"/>
    <p:sldId id="409" r:id="rId83"/>
    <p:sldId id="391" r:id="rId84"/>
    <p:sldId id="412" r:id="rId85"/>
    <p:sldId id="413" r:id="rId86"/>
    <p:sldId id="414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11" autoAdjust="0"/>
    <p:restoredTop sz="94763" autoAdjust="0"/>
  </p:normalViewPr>
  <p:slideViewPr>
    <p:cSldViewPr>
      <p:cViewPr varScale="1">
        <p:scale>
          <a:sx n="69" d="100"/>
          <a:sy n="69" d="100"/>
        </p:scale>
        <p:origin x="11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894EB-8E3A-44CE-A419-DB95C34C8B3C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2594A-18EB-4CDE-A0E7-081AAEE669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1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72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68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78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30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86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00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4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3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94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15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0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04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76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62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95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87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79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23501-2B85-4A09-9066-17E29AB133E1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3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6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65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3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53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58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2594A-18EB-4CDE-A0E7-081AAEE669E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67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498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47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092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809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368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848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079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408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09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87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42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7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57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20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827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563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4020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520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9228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059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3942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1751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171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5972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819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55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2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13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05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274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542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6456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2310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7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7AD6A1-9F02-4354-903C-0F6DE1A1280D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032030-0820-4DA8-B4A5-71CB7FF96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4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Documents\KimTrang\Anhvan9\Mua%20hoa%20anh%20dao.mp3" TargetMode="External"/><Relationship Id="rId1" Type="http://schemas.microsoft.com/office/2007/relationships/media" Target="file:///D:\Documents\KimTrang\Anhvan9\Mua%20hoa%20anh%20dao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Documents\KimTrang\Anhvan9\Ao%20dai%20oi.mp3" TargetMode="External"/><Relationship Id="rId1" Type="http://schemas.microsoft.com/office/2007/relationships/media" Target="file:///D:\Documents\KimTrang\Anhvan9\Ao%20dai%20oi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Documents\KimTrang\Anhvan9\Auld-Lang-Syne.mp3" TargetMode="External"/><Relationship Id="rId1" Type="http://schemas.microsoft.com/office/2007/relationships/media" Target="file:///D:\Documents\KimTrang\Anhvan9\Auld-Lang-Syne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Documents\KimTrang\Anhvan9\Nello-Jar-Get-Than-Thu.mp3" TargetMode="External"/><Relationship Id="rId1" Type="http://schemas.microsoft.com/office/2007/relationships/media" Target="file:///D:\Documents\KimTrang\Anhvan9\Nello-Jar-Get-Than-Thu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Documents\KimTrang\Anhvan9\Alibaba.mp3" TargetMode="External"/><Relationship Id="rId1" Type="http://schemas.microsoft.com/office/2007/relationships/media" Target="file:///D:\Documents\KimTrang\Anhvan9\Alibaba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Documents\KimTrang\Anhvan9\Apache.mp3" TargetMode="External"/><Relationship Id="rId1" Type="http://schemas.microsoft.com/office/2007/relationships/media" Target="file:///D:\Documents\KimTrang\Anhvan9\Apache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301" r="20000" b="-301"/>
          <a:stretch/>
        </p:blipFill>
        <p:spPr>
          <a:xfrm>
            <a:off x="6629400" y="2514600"/>
            <a:ext cx="23368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1371600" y="685800"/>
            <a:ext cx="6324600" cy="1143000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ENGLISH 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9063" y="4224933"/>
            <a:ext cx="6434137" cy="1228130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</a:rPr>
              <a:t>CLOTHING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876800" y="5781675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i="1">
                <a:solidFill>
                  <a:srgbClr val="0070C0"/>
                </a:solidFill>
                <a:latin typeface="VNI-Duff" pitchFamily="2" charset="0"/>
              </a:rPr>
              <a:t>Ms: Tran Thi Kim Trang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06963" y="6305550"/>
            <a:ext cx="323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i="1">
                <a:solidFill>
                  <a:srgbClr val="9900CC"/>
                </a:solidFill>
              </a:rPr>
              <a:t>Hoa Lu Junior High School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408" y="1918871"/>
            <a:ext cx="5565947" cy="22159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UNIT 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en-US" sz="13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30867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033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LISTEN &amp; READ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762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I) Vocabulary</a:t>
            </a:r>
            <a:endParaRPr lang="en-US" sz="24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219200"/>
            <a:ext cx="838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6) Story (n)			:	truyện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7) Song (n)			:	ca khúc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8) Tradition (n)		: 	truyền thống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Traditional (a)		: 	thuộc về truyền thống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Traditionally (adv)	: 	về mặt truyền thống</a:t>
            </a:r>
          </a:p>
          <a:p>
            <a:pPr>
              <a:buFontTx/>
              <a:buChar char="-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By Tradition 		: 	về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mặt truyền thống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9) Silk (n)			: 	lụa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10) Tunic (n)		: 	áo thụng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11) Slit  / slit / slit (v) (n)		:  xẻ rãnh, đường xẻ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12) Wear / wore / worn (v) 	:  mặc (quần áo, nón, ...)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13) Loose (a)		   	:  lỏng, rộng, chùng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14) Pants (pantaloons) (n) 	:  quần dài		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033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LISTEN &amp; READ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762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I) Vocabulary</a:t>
            </a:r>
            <a:endParaRPr lang="en-US" sz="24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8600" y="1143000"/>
            <a:ext cx="8382000" cy="5693866"/>
            <a:chOff x="228600" y="1143000"/>
            <a:chExt cx="8382000" cy="5693866"/>
          </a:xfrm>
        </p:grpSpPr>
        <p:sp>
          <p:nvSpPr>
            <p:cNvPr id="7" name="TextBox 6"/>
            <p:cNvSpPr txBox="1"/>
            <p:nvPr/>
          </p:nvSpPr>
          <p:spPr>
            <a:xfrm>
              <a:off x="228600" y="1143000"/>
              <a:ext cx="8382000" cy="5693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15) Frequently = usually (adv)	:   thường xuyên</a:t>
              </a:r>
            </a:p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16) Design  (n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) (v) 		</a:t>
              </a: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:   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thiết kế</a:t>
              </a:r>
              <a:endParaRPr lang="en-US" sz="280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 Designer (n)   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			</a:t>
              </a: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:   nhà 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thiết kế   </a:t>
              </a:r>
            </a:p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		            </a:t>
              </a:r>
              <a:r>
                <a:rPr lang="en-US" sz="280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Noun	</a:t>
              </a:r>
              <a:endParaRPr lang="en-US" sz="280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17) </a:t>
              </a:r>
              <a:r>
                <a:rPr lang="en-US" sz="2800" b="1" i="1" smtClean="0">
                  <a:latin typeface="Times New Roman" pitchFamily="18" charset="0"/>
                  <a:cs typeface="Times New Roman" pitchFamily="18" charset="0"/>
                </a:rPr>
                <a:t>be used for </a:t>
              </a: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+  			:   được dùng để</a:t>
              </a:r>
            </a:p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                                     </a:t>
              </a:r>
              <a:r>
                <a:rPr lang="en-US" sz="280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V-ing</a:t>
              </a:r>
            </a:p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18) Especially (adv)		:   một cách đặc biệt</a:t>
              </a:r>
            </a:p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 Special (a)			:   đặc biệt</a:t>
              </a:r>
            </a:p>
            <a:p>
              <a:pPr marL="514350" indent="-514350">
                <a:buAutoNum type="arabicParenR" startAt="19"/>
              </a:pP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Occasion (n)			:   cơ hội, dịp</a:t>
              </a:r>
            </a:p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 Occasional (a)			:   tình cờ</a:t>
              </a:r>
            </a:p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Occasionally (adv)		:   đôi khi  = sometimes</a:t>
              </a:r>
            </a:p>
            <a:p>
              <a:pPr marL="514350" indent="-514350"/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 Chance (n)			:   dịp, cơ may</a:t>
              </a:r>
            </a:p>
            <a:p>
              <a:pPr marL="514350" indent="-514350"/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20) Change  (v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) (n) 		:   thay </a:t>
              </a: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đổi                  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3048000" y="2819400"/>
              <a:ext cx="9144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048000" y="3200400"/>
              <a:ext cx="914400" cy="533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033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LISTEN &amp; READ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762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I) Vocabulary</a:t>
            </a:r>
            <a:endParaRPr lang="en-US" sz="24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143000"/>
            <a:ext cx="838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21) At work  /  At home		:   ở nơi làm / ở nhà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22) Inspiration (n)			:   sự cảm hứng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Inspire (v)			:   lấy cảm hứng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23) (In)Convenient (a)		:   (không) thuận tiện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(In)Convenience (n)		:   sự (không) thuận tiện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24) Fashion (n)			:   thời trang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Fashionable (a)			:   hợp thời trang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Fashionably (adv)		:   một cách hợp thời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25) Lines of poetry (n)		:   dòng thơ, nét thi vị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26) Minority ≠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majority		: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thiểu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≠ đa số</a:t>
            </a:r>
          </a:p>
          <a:p>
            <a:pPr>
              <a:buFontTx/>
              <a:buChar char="-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Ethnic minority			:   dân tộc thiểu số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27) Symbol (n)			:   biểu tượng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Symbolize (v)			:   tượng trưng cho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" y="533400"/>
            <a:ext cx="9220200" cy="6986528"/>
            <a:chOff x="228600" y="533400"/>
            <a:chExt cx="8382000" cy="6986528"/>
          </a:xfrm>
        </p:grpSpPr>
        <p:sp>
          <p:nvSpPr>
            <p:cNvPr id="7" name="TextBox 6"/>
            <p:cNvSpPr txBox="1"/>
            <p:nvPr/>
          </p:nvSpPr>
          <p:spPr>
            <a:xfrm>
              <a:off x="228600" y="533400"/>
              <a:ext cx="8382000" cy="6986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28) Modern (a)		:	hiện đại</a:t>
              </a:r>
              <a:br>
                <a:rPr lang="en-US" sz="3200" smtClean="0">
                  <a:latin typeface="Times New Roman" pitchFamily="18" charset="0"/>
                  <a:cs typeface="Times New Roman" pitchFamily="18" charset="0"/>
                </a:rPr>
              </a:br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Modernize (v)		:	hiện đại hóa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29) Cross  (v)		:	băng ngang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            (n)		:	vạch chéo, dấu chữ thập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30) Stripe (n)		:	vạch kẻ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Striped (a)		:	có sọc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31) Pattern (n)		:	mẫu, khuôn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32) Unique (a)		:	độc nhất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33) Describe (v)		:	mô tả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 Description (n)	:	sự mô tả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34) Alternative  (n)		:	sự thay thé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                    (a)		:	thay đổi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35) Plaid (a)			:	kẻ ô vuông</a:t>
              </a:r>
            </a:p>
          </p:txBody>
        </p:sp>
        <p:sp>
          <p:nvSpPr>
            <p:cNvPr id="6" name="Right Brace 5"/>
            <p:cNvSpPr/>
            <p:nvPr/>
          </p:nvSpPr>
          <p:spPr>
            <a:xfrm rot="10800000">
              <a:off x="2971800" y="1752600"/>
              <a:ext cx="152400" cy="838200"/>
            </a:xfrm>
            <a:prstGeom prst="rightBrace">
              <a:avLst>
                <a:gd name="adj1" fmla="val 8333"/>
                <a:gd name="adj2" fmla="val 48701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Brace 7"/>
            <p:cNvSpPr/>
            <p:nvPr/>
          </p:nvSpPr>
          <p:spPr>
            <a:xfrm rot="10800000">
              <a:off x="3276600" y="5486400"/>
              <a:ext cx="152400" cy="838200"/>
            </a:xfrm>
            <a:prstGeom prst="rightBrace">
              <a:avLst>
                <a:gd name="adj1" fmla="val 8333"/>
                <a:gd name="adj2" fmla="val 48701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-76200"/>
            <a:ext cx="8382000" cy="6986528"/>
            <a:chOff x="228600" y="0"/>
            <a:chExt cx="8382000" cy="6986528"/>
          </a:xfrm>
        </p:grpSpPr>
        <p:sp>
          <p:nvSpPr>
            <p:cNvPr id="7" name="TextBox 6"/>
            <p:cNvSpPr txBox="1"/>
            <p:nvPr/>
          </p:nvSpPr>
          <p:spPr>
            <a:xfrm>
              <a:off x="228600" y="0"/>
              <a:ext cx="8382000" cy="6986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36) Plain (a)	        : 	trơn, không có hoa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37) Sleeve (n)		:	tay áo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Short-sleeved (a)	:	ngắn tay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Sleeveless (a)		:	không tay áo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38) Baggy (a)		:	rộng thùng thình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39) Faded (a)		:	bạc màu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 Faded jeans (n)	:	đồ jeans bạc màu	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40) Casual clothes (n)	:	quần áo bình thường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41) Cloth (n)   -		:	vải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                  -		:	khăn bàn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 Clothe (v)		:	cung cấp quần áo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 Clothes (n)		:	quần áo</a:t>
              </a:r>
            </a:p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      Clothing (n)		:	y phục</a:t>
              </a:r>
            </a:p>
          </p:txBody>
        </p:sp>
        <p:sp>
          <p:nvSpPr>
            <p:cNvPr id="6" name="Right Brace 5"/>
            <p:cNvSpPr/>
            <p:nvPr/>
          </p:nvSpPr>
          <p:spPr>
            <a:xfrm rot="10800000">
              <a:off x="2514601" y="4495800"/>
              <a:ext cx="152400" cy="762000"/>
            </a:xfrm>
            <a:prstGeom prst="rightBrace">
              <a:avLst>
                <a:gd name="adj1" fmla="val 8333"/>
                <a:gd name="adj2" fmla="val 48701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6200" y="3810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" pitchFamily="34" charset="0"/>
                <a:cs typeface="Arial" pitchFamily="34" charset="0"/>
                <a:sym typeface="Wingdings" pitchFamily="2" charset="2"/>
              </a:rPr>
              <a:t>1. ….. poems , novels and songs</a:t>
            </a:r>
          </a:p>
        </p:txBody>
      </p:sp>
      <p:sp>
        <p:nvSpPr>
          <p:cNvPr id="3" name="TextBox 6"/>
          <p:cNvSpPr txBox="1"/>
          <p:nvPr/>
        </p:nvSpPr>
        <p:spPr>
          <a:xfrm>
            <a:off x="-27296" y="-1524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Answer:   a) / p. 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8328" y="9906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2. ….. long silk tunic that is slit on the sides and worn over loose pants</a:t>
            </a:r>
            <a:endParaRPr lang="en-US" sz="4800">
              <a:solidFill>
                <a:srgbClr val="FFFF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1547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" pitchFamily="34" charset="0"/>
                <a:cs typeface="Arial" pitchFamily="34" charset="0"/>
                <a:sym typeface="Wingdings" pitchFamily="2" charset="2"/>
              </a:rPr>
              <a:t>3. ….. to wear modern clothing at work</a:t>
            </a:r>
            <a:endParaRPr lang="en-US" sz="480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655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4. lines of poetry on it</a:t>
            </a:r>
            <a:endParaRPr lang="en-US" sz="4800">
              <a:solidFill>
                <a:srgbClr val="FFFF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257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" pitchFamily="34" charset="0"/>
                <a:cs typeface="Arial" pitchFamily="34" charset="0"/>
                <a:sym typeface="Wingdings" pitchFamily="2" charset="2"/>
              </a:rPr>
              <a:t>5. …. symbols such as suns, stars, crosses, and stripes</a:t>
            </a:r>
            <a:endParaRPr lang="en-US" sz="480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494986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9" grpId="0"/>
      <p:bldP spid="11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80871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" pitchFamily="34" charset="0"/>
                <a:cs typeface="Arial" pitchFamily="34" charset="0"/>
                <a:sym typeface="Wingdings" pitchFamily="2" charset="2"/>
              </a:rPr>
              <a:t>1. Traditionally, both men and women used to wear it.</a:t>
            </a:r>
          </a:p>
        </p:txBody>
      </p:sp>
      <p:sp>
        <p:nvSpPr>
          <p:cNvPr id="3" name="TextBox 6"/>
          <p:cNvSpPr txBox="1"/>
          <p:nvPr/>
        </p:nvSpPr>
        <p:spPr>
          <a:xfrm>
            <a:off x="0" y="-9915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Answer:  b) / p. 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8328" y="2438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2. Because it is more convenient. </a:t>
            </a:r>
            <a:endParaRPr lang="en-US" sz="4400">
              <a:solidFill>
                <a:srgbClr val="FFFF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42900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" pitchFamily="34" charset="0"/>
                <a:cs typeface="Arial" pitchFamily="34" charset="0"/>
                <a:sym typeface="Wingdings" pitchFamily="2" charset="2"/>
              </a:rPr>
              <a:t>3. In order to modernize the Aodai, they ( fashion designers) </a:t>
            </a:r>
            <a:r>
              <a:rPr lang="en-US" sz="4400">
                <a:latin typeface="Arial" pitchFamily="34" charset="0"/>
                <a:cs typeface="Arial" pitchFamily="34" charset="0"/>
                <a:sym typeface="Wingdings" pitchFamily="2" charset="2"/>
              </a:rPr>
              <a:t>have printed lines of poetry on it or they have added symbols such as suns, stars, crosses, and stripes</a:t>
            </a:r>
          </a:p>
          <a:p>
            <a:endParaRPr lang="en-US" sz="440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06121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200" y="-762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0941" y="-1792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I) Vocabulary</a:t>
            </a:r>
            <a:endParaRPr lang="en-US" sz="24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200" y="484077"/>
            <a:ext cx="4191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Sail  (v) (n) 		   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Sailor (n)		  </a:t>
            </a:r>
          </a:p>
          <a:p>
            <a:pPr marL="514350" indent="-514350">
              <a:buAutoNum type="arabicParenR" startAt="2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Complete  (v) (a)	  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Completely (adv)	  </a:t>
            </a:r>
          </a:p>
          <a:p>
            <a:pPr marL="514350" indent="-514350">
              <a:buAutoNum type="arabicParenR" startAt="3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Wear out (v)		  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Worn out (a)		  </a:t>
            </a:r>
          </a:p>
          <a:p>
            <a:pPr marL="514350" indent="-514350">
              <a:buAutoNum type="arabicParenR" startAt="4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Style (n)</a:t>
            </a:r>
          </a:p>
          <a:p>
            <a:pPr marL="349250" indent="-349250">
              <a:buAutoNum type="arabicParenR" startAt="4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Embroider (v)	            Embroidered jeans (n) 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6)  Situation (n)		  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Situate (v)		  7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)   Own  (a) (v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		  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Owner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457200"/>
            <a:ext cx="5029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đi thuyền(v)/thuyền buồm (n)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thủy thủ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hoàn tất (v) / hoàn chỉnh (a)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một cách hoàn toàn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mòn, hỏng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bị mòn, bị rách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kiểu dáng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thêu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quần  jeans được thêu	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tình trạng, vị trí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đặt, bố trí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của riêng (a) / sở hữu (v)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chủ sở hữu	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9200" y="15239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I) Vocabulary</a:t>
            </a:r>
            <a:endParaRPr lang="en-US" sz="24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200" y="533400"/>
            <a:ext cx="4876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 startAt="8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Label  (v) (n)		  </a:t>
            </a:r>
          </a:p>
          <a:p>
            <a:pPr marL="514350" indent="-514350">
              <a:buAutoNum type="arabicParenR" startAt="9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Sale (n) 		</a:t>
            </a:r>
          </a:p>
          <a:p>
            <a:pPr marL="514350" indent="-514350">
              <a:buAutoNum type="arabicParenR" startAt="9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Worldwide (adv)	 </a:t>
            </a:r>
          </a:p>
          <a:p>
            <a:pPr marL="514350" indent="-514350"/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Nationwide (adv)  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11) Generation (n)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12) So on = etc. 		  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13) Grow / grew / grown (v) 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Growth (n)		 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Economy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		     </a:t>
            </a:r>
          </a:p>
          <a:p>
            <a:pPr marL="514350" indent="-514350"/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Economic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(a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                 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Economics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                 </a:t>
            </a:r>
          </a:p>
          <a:p>
            <a:pPr marL="514350" indent="-514350"/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Economize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(v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                 </a:t>
            </a:r>
          </a:p>
          <a:p>
            <a:pPr marL="514350" indent="-514350"/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Economical(ly)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a/adv)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533400"/>
            <a:ext cx="4495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dán nhãn(v)/nhãn hiệu(n) 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việc mua bán, doanh số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toàn thế giới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toàn quốc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thế hệ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còn nữa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tăng trưởng, mọc, trồng                                              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sự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tăng trưởng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nền kinh tế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thuộc về (nền) kinh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tế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môn Kinh tế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tiết kiệm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mang tính kinh tế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200" y="-762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6800" y="-6723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I) Vocabulary</a:t>
            </a:r>
            <a:endParaRPr lang="en-US" sz="24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" y="394430"/>
            <a:ext cx="45339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 startAt="15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Out of fashion</a:t>
            </a:r>
          </a:p>
          <a:p>
            <a:pPr marL="514350" indent="-514350">
              <a:buAutoNum type="arabicParenR" startAt="15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Rivalry (n)		  </a:t>
            </a:r>
          </a:p>
          <a:p>
            <a:pPr marL="514350" indent="-514350">
              <a:buAutoNum type="arabicParenR" startAt="15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Europe (n)		 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European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a)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18) Material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(n)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		  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19) Name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after (v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	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Cotton (n)		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Strong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(a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		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Strength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		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Strengthen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(v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	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Get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worse (v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	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Go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up (v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		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Go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down (v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381000"/>
            <a:ext cx="3505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lỗi thời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ganh đua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châu Âu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thuộc về châu Âu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chất liệu, vải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ặt tên dựa theo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sợi bông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chắc, khỏe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khỏe mạnh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tăng cường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trở nên tệ hơn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tăng lên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giảm đi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20128"/>
            <a:ext cx="9143999" cy="10556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smtClean="0">
                <a:latin typeface=".VnBodoni" panose="020B7200000000000000" pitchFamily="34" charset="0"/>
              </a:rPr>
              <a:t>WELCOME</a:t>
            </a:r>
            <a:r>
              <a:rPr lang="en-US" sz="5400" b="1" smtClean="0">
                <a:latin typeface=".VnBodoni" panose="020B7200000000000000" pitchFamily="34" charset="0"/>
              </a:rPr>
              <a:t> TO OUR CLASS </a:t>
            </a:r>
            <a:endParaRPr lang="en-US" sz="5400" b="1" dirty="0">
              <a:latin typeface=".VnBodoni" panose="020B7200000000000000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2046032"/>
            <a:ext cx="4953000" cy="549275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solidFill>
                  <a:srgbClr val="7030A0"/>
                </a:solidFill>
                <a:latin typeface="VNI-Fato" pitchFamily="2" charset="0"/>
              </a:rPr>
              <a:t>CLASS 9A...</a:t>
            </a:r>
            <a:endParaRPr lang="en-US" sz="6600" dirty="0">
              <a:solidFill>
                <a:srgbClr val="00B0F0"/>
              </a:solidFill>
              <a:latin typeface="VNI-Fato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09800" y="3810000"/>
            <a:ext cx="5486400" cy="5492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Imprint MT Shadow" panose="04020605060303030202" pitchFamily="82" charset="0"/>
              </a:rPr>
              <a:t>School Year: </a:t>
            </a:r>
            <a:r>
              <a:rPr lang="vi-VN" sz="4000" b="1" dirty="0" smtClean="0">
                <a:solidFill>
                  <a:srgbClr val="FF0000"/>
                </a:solidFill>
              </a:rPr>
              <a:t>202</a:t>
            </a:r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Imprint MT Shadow" panose="04020605060303030202" pitchFamily="82" charset="0"/>
              </a:rPr>
              <a:t>-</a:t>
            </a:r>
            <a:r>
              <a:rPr lang="vi-VN" sz="4000" b="1" dirty="0" smtClean="0">
                <a:solidFill>
                  <a:srgbClr val="FF0000"/>
                </a:solidFill>
              </a:rPr>
              <a:t>2022</a:t>
            </a:r>
            <a:endParaRPr lang="en-US" sz="4000" b="1" dirty="0">
              <a:solidFill>
                <a:srgbClr val="FF0000"/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798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3006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" pitchFamily="34" charset="0"/>
                <a:cs typeface="Arial" pitchFamily="34" charset="0"/>
                <a:sym typeface="Wingdings" pitchFamily="2" charset="2"/>
              </a:rPr>
              <a:t>1. 18</a:t>
            </a:r>
            <a:r>
              <a:rPr lang="en-US" sz="4800" baseline="30000" smtClean="0">
                <a:latin typeface="Arial" pitchFamily="34" charset="0"/>
                <a:cs typeface="Arial" pitchFamily="34" charset="0"/>
                <a:sym typeface="Wingdings" pitchFamily="2" charset="2"/>
              </a:rPr>
              <a:t>th</a:t>
            </a:r>
            <a:r>
              <a:rPr lang="en-US" sz="4800" smtClean="0">
                <a:latin typeface="Arial" pitchFamily="34" charset="0"/>
                <a:cs typeface="Arial" pitchFamily="34" charset="0"/>
                <a:sym typeface="Wingdings" pitchFamily="2" charset="2"/>
              </a:rPr>
              <a:t> Century             jean cloth</a:t>
            </a:r>
          </a:p>
        </p:txBody>
      </p:sp>
      <p:sp>
        <p:nvSpPr>
          <p:cNvPr id="3" name="TextBox 6"/>
          <p:cNvSpPr txBox="1"/>
          <p:nvPr/>
        </p:nvSpPr>
        <p:spPr>
          <a:xfrm>
            <a:off x="-27296" y="50761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4400" b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Answer:  a) / p.17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8328" y="230659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" pitchFamily="34" charset="0"/>
                <a:cs typeface="Arial" pitchFamily="34" charset="0"/>
                <a:sym typeface="Wingdings" pitchFamily="2" charset="2"/>
              </a:rPr>
              <a:t>2. 1960s                       students</a:t>
            </a:r>
            <a:endParaRPr lang="en-US" sz="480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44959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" pitchFamily="34" charset="0"/>
                <a:cs typeface="Arial" pitchFamily="34" charset="0"/>
                <a:sym typeface="Wingdings" pitchFamily="2" charset="2"/>
              </a:rPr>
              <a:t>3. 1970s                       cheaper</a:t>
            </a:r>
            <a:endParaRPr lang="en-US" sz="480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6499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" pitchFamily="34" charset="0"/>
                <a:cs typeface="Arial" pitchFamily="34" charset="0"/>
                <a:sym typeface="Wingdings" pitchFamily="2" charset="2"/>
              </a:rPr>
              <a:t>4. 1980s                       fashion</a:t>
            </a:r>
            <a:endParaRPr lang="en-US" sz="480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83066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" pitchFamily="34" charset="0"/>
                <a:cs typeface="Arial" pitchFamily="34" charset="0"/>
                <a:sym typeface="Wingdings" pitchFamily="2" charset="2"/>
              </a:rPr>
              <a:t>5. 1990s                       sale</a:t>
            </a:r>
            <a:endParaRPr lang="en-US" sz="480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598598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9" grpId="0"/>
      <p:bldP spid="11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858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" pitchFamily="34" charset="0"/>
                <a:cs typeface="Arial" pitchFamily="34" charset="0"/>
                <a:sym typeface="Wingdings" pitchFamily="2" charset="2"/>
              </a:rPr>
              <a:t>1. It comes from a kind of material that was made in Europe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8328" y="281940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2. The 1960s’ fashions were embroidered jeans, painted jeans and so on </a:t>
            </a:r>
            <a:endParaRPr lang="en-US" sz="4400">
              <a:solidFill>
                <a:srgbClr val="FFFF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52871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" pitchFamily="34" charset="0"/>
                <a:cs typeface="Arial" pitchFamily="34" charset="0"/>
                <a:sym typeface="Wingdings" pitchFamily="2" charset="2"/>
              </a:rPr>
              <a:t>3. Because jeans became cheaper at that time.</a:t>
            </a:r>
            <a:endParaRPr lang="en-US" sz="440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-27296" y="-152400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4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Answer:  b) / p.17</a:t>
            </a:r>
          </a:p>
        </p:txBody>
      </p:sp>
    </p:spTree>
    <p:extLst>
      <p:ext uri="{BB962C8B-B14F-4D97-AF65-F5344CB8AC3E}">
        <p14:creationId xmlns:p14="http://schemas.microsoft.com/office/powerpoint/2010/main" val="8132867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29540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" pitchFamily="34" charset="0"/>
                <a:cs typeface="Arial" pitchFamily="34" charset="0"/>
                <a:sym typeface="Wingdings" pitchFamily="2" charset="2"/>
              </a:rPr>
              <a:t>4. In the 1980s,  jeans at last ( finally) became high fashion clothing.</a:t>
            </a:r>
            <a:endParaRPr lang="en-US" sz="440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112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5. Because the worldwide economic situation got worse in the 1990s.</a:t>
            </a:r>
            <a:endParaRPr lang="en-US" sz="4400">
              <a:solidFill>
                <a:srgbClr val="FFFF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0" y="133767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4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Answer:  b) / p.17</a:t>
            </a:r>
          </a:p>
        </p:txBody>
      </p:sp>
    </p:spTree>
    <p:extLst>
      <p:ext uri="{BB962C8B-B14F-4D97-AF65-F5344CB8AC3E}">
        <p14:creationId xmlns:p14="http://schemas.microsoft.com/office/powerpoint/2010/main" val="28196156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LISTEN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81000"/>
            <a:ext cx="5105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announce(v)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announcement(n)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public announcement(n)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 lost girl 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(= a missing girl)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Attention(n)Attention!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entrance(n)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Fair(n)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doll(n)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information desk(n)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2400" y="434400"/>
            <a:ext cx="5410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loan báo, đọc bản tin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 thông báo, cáo thị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 thông báo công cộng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đứa bé gái bị lạc</a:t>
            </a:r>
          </a:p>
          <a:p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 sự chú ý, / Thông báo!....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lối vào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hội chợ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búp bê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bàn hướng dẫn, cung cấp thông tin</a:t>
            </a:r>
          </a:p>
          <a:p>
            <a:endParaRPr lang="en-US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040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59" y="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WRITE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1600" y="-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I) Vocabulary</a:t>
            </a:r>
            <a:endParaRPr lang="en-US" sz="24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59" y="496246"/>
            <a:ext cx="4917141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Present  (a) (n)		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Present (v)	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Presentation (n)	</a:t>
            </a:r>
          </a:p>
          <a:p>
            <a:pPr marL="514350" indent="-514350">
              <a:buAutoNum type="arabicParenR" startAt="2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Side (n) 			</a:t>
            </a:r>
          </a:p>
          <a:p>
            <a:pPr marL="514350" indent="-514350">
              <a:buAutoNum type="arabicParenR" startAt="3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Argue (v)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Argument (n)		</a:t>
            </a:r>
          </a:p>
          <a:p>
            <a:pPr marL="514350" indent="-514350">
              <a:buAutoNum type="arabicParenR" startAt="4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Persuade (v)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Persuasion (n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)		</a:t>
            </a:r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Persuasive (a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)		</a:t>
            </a:r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5)   Logic (n)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Logical (a)		  </a:t>
            </a:r>
          </a:p>
          <a:p>
            <a:pPr marL="514350" indent="-514350">
              <a:buAutoNum type="arabicParenR" startAt="6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Bear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/ bore / born (v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 	  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Bear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one’s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name	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	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en-US" sz="28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9612" y="516315"/>
            <a:ext cx="462578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hiện diện (a) / quà tặng (n)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giới thiệu, trình bày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sự trình bày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cạnh, phía, khía cạnh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tranh luận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sự tranh luận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thuyết phục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sự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thuyết phục</a:t>
            </a:r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tính thuyết phục</a:t>
            </a:r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tính hợp lý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hợp lý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mang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mang tên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859" y="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WRITE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200" y="440115"/>
            <a:ext cx="5791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   Series (singular &amp; plural) 	</a:t>
            </a:r>
          </a:p>
          <a:p>
            <a:pPr marL="514350" indent="-514350">
              <a:buFontTx/>
              <a:buChar char="-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 series of + ( plural noun)	  </a:t>
            </a:r>
          </a:p>
          <a:p>
            <a:pPr marL="514350" indent="-514350">
              <a:buFontTx/>
              <a:buChar char="-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Series of + ( plural noun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)	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8)   Sum up = summarize (v)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9)   Conclude (v)	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Conclusion (n)			</a:t>
            </a:r>
          </a:p>
          <a:p>
            <a:pPr marL="514350" indent="-514350">
              <a:buFontTx/>
              <a:buChar char="-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In conclusion , ...		  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10) Encourage (v)			 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Encouragement (n)		</a:t>
            </a:r>
          </a:p>
          <a:p>
            <a:pPr marL="514350" indent="-514350"/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Encouraging (a)		  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11) Equal (a)			</a:t>
            </a:r>
          </a:p>
          <a:p>
            <a:pPr marL="514350" indent="-514350"/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Be equal in ... (v)		</a:t>
            </a:r>
          </a:p>
          <a:p>
            <a:pPr marL="514350" indent="-514350"/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Equality (n)	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90247" y="457200"/>
            <a:ext cx="493955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hàng loạt, chuỗi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một chuỗi ... , một loạt ...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nhiều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... , một loạt ...</a:t>
            </a:r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tổng kết, tóm lược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kết luận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sự kết luận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Tóm lại, ...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động viên, khích lệ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sự động viên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đáng khích lệ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bằng, bình đẳng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bình đẳng về ...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sự bình đẳng</a:t>
            </a:r>
          </a:p>
        </p:txBody>
      </p:sp>
    </p:spTree>
    <p:extLst>
      <p:ext uri="{BB962C8B-B14F-4D97-AF65-F5344CB8AC3E}">
        <p14:creationId xmlns:p14="http://schemas.microsoft.com/office/powerpoint/2010/main" val="28993153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200" y="-446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WRITE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7800" y="3585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I) Vocabulary</a:t>
            </a:r>
            <a:endParaRPr lang="en-US" sz="24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39271"/>
            <a:ext cx="54864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12) Free (a)  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Freedom (n) 		 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Freedom of choice 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13) Choose/chose /chosen (v)</a:t>
            </a:r>
          </a:p>
          <a:p>
            <a:pPr marL="514350" indent="-514350"/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Choice (n)	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14) Confident (a)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 Confidence (n)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 Self-confident (a)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15)  Practical (a)	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≠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practical (a)	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000" y="475357"/>
            <a:ext cx="457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rỗi rảnh	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tự do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miễn phí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sự tự do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quyền tự do chọn lựa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chọn lựa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sự chọn lựa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đáng tin cậy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lòng tin, sự tin cậy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tự tin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thực tế, thực tiễn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không thực tế</a:t>
            </a:r>
          </a:p>
        </p:txBody>
      </p:sp>
    </p:spTree>
    <p:extLst>
      <p:ext uri="{BB962C8B-B14F-4D97-AF65-F5344CB8AC3E}">
        <p14:creationId xmlns:p14="http://schemas.microsoft.com/office/powerpoint/2010/main" val="33616333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033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WRITE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762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I) Vocabulary</a:t>
            </a:r>
            <a:endParaRPr lang="en-US" sz="24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343085"/>
            <a:ext cx="5105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 startAt="16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In many ways		</a:t>
            </a:r>
          </a:p>
          <a:p>
            <a:pPr marL="514350" indent="-514350">
              <a:buAutoNum type="arabicParenR" startAt="16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Opinion = Idea (n)	  </a:t>
            </a:r>
          </a:p>
          <a:p>
            <a:pPr marL="514350" indent="-514350">
              <a:buAutoNum type="arabicParenR" startAt="16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Pride (n)			 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Proud (a)			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Be proud of …. (v)	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Take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pride in …. (v)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Pride oneself on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…. (v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arenR" startAt="19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Lively (adv)		 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Live (a)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		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293197"/>
            <a:ext cx="5105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 nhiều cách</a:t>
            </a:r>
          </a:p>
          <a:p>
            <a:pPr marL="457200" indent="-457200">
              <a:buFont typeface="Wingdings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ý kiến quan điểm</a:t>
            </a:r>
          </a:p>
          <a:p>
            <a:pPr marL="457200" indent="-457200">
              <a:buFont typeface="Wingdings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niềm tự hào</a:t>
            </a:r>
          </a:p>
          <a:p>
            <a:pPr marL="457200" indent="-457200">
              <a:buFont typeface="Wingdings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tự hào </a:t>
            </a:r>
          </a:p>
          <a:p>
            <a:pPr marL="457200" indent="-457200">
              <a:buFont typeface="Wingdings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tự hào về</a:t>
            </a:r>
          </a:p>
          <a:p>
            <a:pPr marL="457200" indent="-457200">
              <a:buFont typeface="Wingdings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tự </a:t>
            </a:r>
            <a:r>
              <a:rPr lang="en-US" sz="32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hào về</a:t>
            </a:r>
          </a:p>
          <a:p>
            <a:pPr marL="457200" indent="-457200">
              <a:buFont typeface="Wingdings"/>
              <a:buChar char="à"/>
            </a:pPr>
            <a:r>
              <a:rPr lang="en-US" sz="32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tự hào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về</a:t>
            </a:r>
          </a:p>
          <a:p>
            <a:pPr marL="457200" indent="-457200">
              <a:buFont typeface="Wingdings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sống động</a:t>
            </a:r>
          </a:p>
          <a:p>
            <a:pPr marL="457200" indent="-457200">
              <a:buFont typeface="Wingdings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trực tiếp</a:t>
            </a:r>
            <a:endParaRPr lang="en-US" sz="320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499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WRITE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7424" y="69502"/>
            <a:ext cx="399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** Exercise **</a:t>
            </a:r>
            <a:endParaRPr lang="en-US" sz="36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09600"/>
            <a:ext cx="5029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computerize (v)	  </a:t>
            </a:r>
          </a:p>
          <a:p>
            <a:pPr marL="514350" indent="-514350">
              <a:buAutoNum type="arabicParenR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personality (n) 		</a:t>
            </a:r>
          </a:p>
          <a:p>
            <a:pPr marL="514350" indent="-514350">
              <a:buAutoNum type="arabicParenR" startAt="3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match (v)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4)  earthquake (n)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5)  occur (v)			</a:t>
            </a:r>
          </a:p>
          <a:p>
            <a:pPr marL="514350" indent="-514350">
              <a:buAutoNum type="arabicParenR" startAt="6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look forward to + V-ing</a:t>
            </a:r>
          </a:p>
          <a:p>
            <a:pPr marL="514350" indent="-514350">
              <a:buAutoNum type="arabicParenR" startAt="6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relate (v) 		  </a:t>
            </a:r>
          </a:p>
          <a:p>
            <a:pPr marL="514350" indent="-514350">
              <a:buAutoNum type="arabicParenR" startAt="6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exam (n) 		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exammine (v)		</a:t>
            </a:r>
          </a:p>
          <a:p>
            <a:pPr marL="514350" indent="-514350">
              <a:buAutoNum type="arabicParenR" startAt="9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pollute (v)		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pollution (n)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pollutant (n)		</a:t>
            </a:r>
          </a:p>
          <a:p>
            <a:pPr marL="514350" indent="-514350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polluted (a)              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592515"/>
            <a:ext cx="4495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vi tính hóa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nhân cách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làm cho hợp với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trận động đất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xảy ra = happen (v)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mong đợi làm .....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có liên quan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bài kiểm tra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kiểm tra, kiểm soát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gây ô nhiễm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sự ô nhiễm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chất gây ô nhiễm</a:t>
            </a:r>
          </a:p>
          <a:p>
            <a:pPr marL="514350" indent="-514350">
              <a:buFont typeface="Wingdings" pitchFamily="2" charset="2"/>
              <a:buChar char="à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bị ô nhiễm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624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WRITE</a:t>
            </a:r>
            <a:endParaRPr lang="en-US" sz="40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33400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Present an argument</a:t>
            </a:r>
            <a:endParaRPr lang="en-US" sz="44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200" y="10668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4400" b="1" i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Introduction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1873508"/>
            <a:ext cx="8991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Nêu quan điểm của mình</a:t>
            </a:r>
          </a:p>
          <a:p>
            <a:pPr>
              <a:buFont typeface="Wingdings" pitchFamily="2" charset="2"/>
              <a:buChar char="§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Những mẫu câu thường dùng:</a:t>
            </a:r>
          </a:p>
          <a:p>
            <a:pPr>
              <a:buFont typeface="Wingdings" pitchFamily="2" charset="2"/>
              <a:buChar char="v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My opinion is …..</a:t>
            </a:r>
          </a:p>
          <a:p>
            <a:pPr>
              <a:buFont typeface="Wingdings" pitchFamily="2" charset="2"/>
              <a:buChar char="v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I think ….</a:t>
            </a:r>
          </a:p>
          <a:p>
            <a:r>
              <a:rPr lang="en-US" sz="4400" b="1" i="1" smtClean="0">
                <a:solidFill>
                  <a:srgbClr val="FF00FF"/>
                </a:solidFill>
                <a:latin typeface="Tahoma" pitchFamily="34" charset="0"/>
                <a:cs typeface="Tahoma" pitchFamily="34" charset="0"/>
              </a:rPr>
              <a:t>Ex:</a:t>
            </a:r>
            <a:r>
              <a:rPr lang="en-US" sz="4400" smtClean="0">
                <a:latin typeface="Tahoma" pitchFamily="34" charset="0"/>
                <a:cs typeface="Tahoma" pitchFamily="34" charset="0"/>
              </a:rPr>
              <a:t> - I think it’s necessary to do morning exercise everyday.</a:t>
            </a:r>
          </a:p>
          <a:p>
            <a:pPr algn="ctr"/>
            <a:r>
              <a:rPr lang="en-US" sz="4400" smtClean="0">
                <a:latin typeface="Tahoma" pitchFamily="34" charset="0"/>
                <a:cs typeface="Tahoma" pitchFamily="34" charset="0"/>
              </a:rPr>
              <a:t>    ( Point of view (n) : quan điểm )</a:t>
            </a:r>
            <a:endParaRPr lang="en-US" sz="44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200" y="-112931"/>
            <a:ext cx="643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GETTING STARTED</a:t>
            </a:r>
            <a:endParaRPr lang="en-US" sz="36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-76200" y="381000"/>
            <a:ext cx="937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Look at the dress these people are wearing. Decide where each person comes from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514600"/>
            <a:ext cx="579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Where does she come from?</a:t>
            </a:r>
          </a:p>
          <a:p>
            <a:pPr>
              <a:buFont typeface="Wingdings" pitchFamily="2" charset="2"/>
              <a:buChar char="v"/>
            </a:pP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Why do you know?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1905000"/>
            <a:ext cx="3352800" cy="477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0" y="3787914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FF00"/>
                </a:solidFill>
              </a:rPr>
              <a:t>She comes from Japan</a:t>
            </a:r>
            <a:endParaRPr lang="en-US" sz="4000" b="1" i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4953000"/>
            <a:ext cx="5700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Because</a:t>
            </a:r>
            <a:r>
              <a:rPr lang="en-US" sz="4000" b="1" i="1" dirty="0" smtClean="0">
                <a:solidFill>
                  <a:srgbClr val="FFFF00"/>
                </a:solidFill>
              </a:rPr>
              <a:t> she’s wearing the traditional clothes – kimono.</a:t>
            </a:r>
            <a:endParaRPr lang="en-US" sz="4000" b="1" i="1" dirty="0">
              <a:solidFill>
                <a:srgbClr val="FFFF00"/>
              </a:solidFill>
            </a:endParaRPr>
          </a:p>
        </p:txBody>
      </p:sp>
      <p:pic>
        <p:nvPicPr>
          <p:cNvPr id="9" name="Mua hoa anh d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477000"/>
            <a:ext cx="381000" cy="381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0" grpId="0"/>
      <p:bldP spid="7" grpId="0"/>
      <p:bldP spid="25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762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4400" b="1" i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Persuasion – Series of argument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6200" y="671691"/>
            <a:ext cx="9525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Trình bày các ý kiến để thuyết minh</a:t>
            </a:r>
          </a:p>
          <a:p>
            <a:pPr>
              <a:buFont typeface="Wingdings" pitchFamily="2" charset="2"/>
              <a:buChar char="§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Những mở đầu thường dùng:</a:t>
            </a:r>
          </a:p>
          <a:p>
            <a:pPr>
              <a:buFont typeface="Wingdings" pitchFamily="2" charset="2"/>
              <a:buChar char="v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Firstly …</a:t>
            </a:r>
          </a:p>
          <a:p>
            <a:pPr>
              <a:buFont typeface="Wingdings" pitchFamily="2" charset="2"/>
              <a:buChar char="v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Secondly …</a:t>
            </a:r>
          </a:p>
          <a:p>
            <a:pPr>
              <a:buFont typeface="Wingdings" pitchFamily="2" charset="2"/>
              <a:buChar char="v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Thirdly …</a:t>
            </a:r>
          </a:p>
          <a:p>
            <a:pPr>
              <a:buFont typeface="Wingdings" pitchFamily="2" charset="2"/>
              <a:buChar char="v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..........</a:t>
            </a:r>
          </a:p>
          <a:p>
            <a:pPr>
              <a:buFont typeface="Wingdings" pitchFamily="2" charset="2"/>
              <a:buChar char="v"/>
            </a:pPr>
            <a:r>
              <a:rPr lang="en-US" sz="4400">
                <a:latin typeface="Tahoma" pitchFamily="34" charset="0"/>
                <a:cs typeface="Tahoma" pitchFamily="34" charset="0"/>
              </a:rPr>
              <a:t> </a:t>
            </a:r>
            <a:r>
              <a:rPr lang="en-US" sz="4400" smtClean="0">
                <a:latin typeface="Tahoma" pitchFamily="34" charset="0"/>
                <a:cs typeface="Tahoma" pitchFamily="34" charset="0"/>
              </a:rPr>
              <a:t>Finally,  .....</a:t>
            </a:r>
          </a:p>
          <a:p>
            <a:r>
              <a:rPr lang="en-US" sz="4400" b="1" i="1" smtClean="0">
                <a:solidFill>
                  <a:srgbClr val="FF00FF"/>
                </a:solidFill>
                <a:latin typeface="Tahoma" pitchFamily="34" charset="0"/>
                <a:cs typeface="Tahoma" pitchFamily="34" charset="0"/>
              </a:rPr>
              <a:t>Ex:</a:t>
            </a:r>
            <a:r>
              <a:rPr lang="en-US" sz="4400" smtClean="0">
                <a:latin typeface="Tahoma" pitchFamily="34" charset="0"/>
                <a:cs typeface="Tahoma" pitchFamily="34" charset="0"/>
              </a:rPr>
              <a:t> - Firstly, doing morning exercises keeps body fit.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4400" b="1" i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Conclusion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6200" y="959108"/>
            <a:ext cx="9220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Tổng kết các ý kiến đã nêu</a:t>
            </a:r>
          </a:p>
          <a:p>
            <a:pPr>
              <a:buFont typeface="Wingdings" pitchFamily="2" charset="2"/>
              <a:buChar char="§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Những mở đầu thường dùng:</a:t>
            </a:r>
          </a:p>
          <a:p>
            <a:pPr>
              <a:buFont typeface="Wingdings" pitchFamily="2" charset="2"/>
              <a:buChar char="v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In conclusion, …</a:t>
            </a:r>
          </a:p>
          <a:p>
            <a:pPr>
              <a:buFont typeface="Wingdings" pitchFamily="2" charset="2"/>
              <a:buChar char="v"/>
            </a:pPr>
            <a:r>
              <a:rPr lang="en-US" sz="4400" smtClean="0">
                <a:latin typeface="Tahoma" pitchFamily="34" charset="0"/>
                <a:cs typeface="Tahoma" pitchFamily="34" charset="0"/>
              </a:rPr>
              <a:t> Therefore, …</a:t>
            </a:r>
          </a:p>
          <a:p>
            <a:r>
              <a:rPr lang="en-US" sz="4400" b="1" i="1" smtClean="0">
                <a:solidFill>
                  <a:srgbClr val="FF00FF"/>
                </a:solidFill>
                <a:latin typeface="Tahoma" pitchFamily="34" charset="0"/>
                <a:cs typeface="Tahoma" pitchFamily="34" charset="0"/>
              </a:rPr>
              <a:t>Ex:</a:t>
            </a:r>
            <a:r>
              <a:rPr lang="en-US" sz="4400" smtClean="0">
                <a:latin typeface="Tahoma" pitchFamily="34" charset="0"/>
                <a:cs typeface="Tahoma" pitchFamily="34" charset="0"/>
              </a:rPr>
              <a:t> - In conclusion, doing morning exercises is good for our health, both young and old.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02656" y="314742"/>
            <a:ext cx="88331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/>
              <a:t>In my opinion, secondary school students should wear casual clothes when they are at school. ( when they go to school) </a:t>
            </a:r>
            <a:endParaRPr lang="en-US" sz="4400"/>
          </a:p>
        </p:txBody>
      </p:sp>
      <p:sp>
        <p:nvSpPr>
          <p:cNvPr id="24" name="Rectangle 23"/>
          <p:cNvSpPr/>
          <p:nvPr/>
        </p:nvSpPr>
        <p:spPr>
          <a:xfrm>
            <a:off x="-75415" y="3362742"/>
            <a:ext cx="92194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>
                <a:solidFill>
                  <a:srgbClr val="FFFF00"/>
                </a:solidFill>
              </a:rPr>
              <a:t>Firstly, casual clothes make students feel more comfortable when they take part in some activities at recess. </a:t>
            </a:r>
            <a:endParaRPr lang="en-US" sz="4800" i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59536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76200" y="152400"/>
            <a:ext cx="93261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Secondly, wearing casual clothes gives students freedom of choice. They have rights to choose sizes, colors, and fashion that they love   </a:t>
            </a:r>
          </a:p>
          <a:p>
            <a:r>
              <a:rPr lang="en-US" sz="4400" i="1" smtClean="0"/>
              <a:t>( enjoy). However the fashion and stytes they choose should be suitable for students </a:t>
            </a:r>
            <a:endParaRPr lang="en-US" sz="4400" i="1"/>
          </a:p>
        </p:txBody>
      </p:sp>
    </p:spTree>
    <p:extLst>
      <p:ext uri="{BB962C8B-B14F-4D97-AF65-F5344CB8AC3E}">
        <p14:creationId xmlns:p14="http://schemas.microsoft.com/office/powerpoint/2010/main" val="1080687857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57346" y="2590800"/>
            <a:ext cx="91251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FFFF00"/>
                </a:solidFill>
              </a:rPr>
              <a:t>Finally, casual clothes make school more colorful, and lively</a:t>
            </a:r>
            <a:endParaRPr lang="en-US" sz="440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75415" y="3962400"/>
            <a:ext cx="95242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In conclusion, secondary school students should wear casual clothes.</a:t>
            </a:r>
            <a:endParaRPr lang="en-US" sz="4800" i="1"/>
          </a:p>
        </p:txBody>
      </p:sp>
      <p:sp>
        <p:nvSpPr>
          <p:cNvPr id="8" name="Rectangle 7"/>
          <p:cNvSpPr/>
          <p:nvPr/>
        </p:nvSpPr>
        <p:spPr>
          <a:xfrm>
            <a:off x="-76200" y="4658142"/>
            <a:ext cx="9220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>
                <a:solidFill>
                  <a:srgbClr val="FFFF00"/>
                </a:solidFill>
              </a:rPr>
              <a:t>                                             Wearing casual clothes is convenient, comfortable and fun </a:t>
            </a:r>
            <a:endParaRPr lang="en-US" sz="4400" i="1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6200" y="-76200"/>
            <a:ext cx="920763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Thirdly, casual clothes make students feel more self-confident when they are in their favorite clothes. </a:t>
            </a:r>
            <a:endParaRPr lang="en-US" sz="4400" i="1"/>
          </a:p>
        </p:txBody>
      </p:sp>
    </p:spTree>
    <p:extLst>
      <p:ext uri="{BB962C8B-B14F-4D97-AF65-F5344CB8AC3E}">
        <p14:creationId xmlns:p14="http://schemas.microsoft.com/office/powerpoint/2010/main" val="1627478781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8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" y="152400"/>
            <a:ext cx="7924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u="sng">
                <a:solidFill>
                  <a:srgbClr val="FF0000"/>
                </a:solidFill>
                <a:latin typeface="Verdana" pitchFamily="34" charset="0"/>
              </a:rPr>
              <a:t>E. LANGUAGE FOCUS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795338"/>
            <a:ext cx="88392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400" b="1" u="sng" smtClean="0">
                <a:solidFill>
                  <a:srgbClr val="00B050"/>
                </a:solidFill>
                <a:latin typeface="Cataneo BT" pitchFamily="66" charset="0"/>
                <a:cs typeface="Proxy 1" pitchFamily="2" charset="0"/>
              </a:rPr>
              <a:t>GRAMMAR</a:t>
            </a:r>
            <a:r>
              <a:rPr lang="en-US" sz="4400" b="1" smtClean="0">
                <a:solidFill>
                  <a:srgbClr val="00B050"/>
                </a:solidFill>
                <a:latin typeface="Cataneo BT" pitchFamily="66" charset="0"/>
                <a:cs typeface="Proxy 1" pitchFamily="2" charset="0"/>
              </a:rPr>
              <a:t> </a:t>
            </a:r>
            <a:r>
              <a:rPr lang="en-US" sz="4400" b="1">
                <a:solidFill>
                  <a:srgbClr val="00B050"/>
                </a:solidFill>
                <a:latin typeface="Cataneo BT" pitchFamily="66" charset="0"/>
                <a:cs typeface="Proxy 1" pitchFamily="2" charset="0"/>
              </a:rPr>
              <a:t>:</a:t>
            </a:r>
            <a:r>
              <a:rPr lang="en-US" sz="4400" b="1">
                <a:solidFill>
                  <a:srgbClr val="FFFF00"/>
                </a:solidFill>
                <a:latin typeface="Cataneo BT" pitchFamily="66" charset="0"/>
                <a:cs typeface="Proxy 1" pitchFamily="2" charset="0"/>
              </a:rPr>
              <a:t> </a:t>
            </a:r>
            <a:endParaRPr lang="en-US" sz="4400" b="1" smtClean="0">
              <a:solidFill>
                <a:srgbClr val="FFFF00"/>
              </a:solidFill>
              <a:latin typeface="Cataneo BT" pitchFamily="66" charset="0"/>
              <a:cs typeface="Proxy 1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400" b="1" smtClean="0">
                <a:solidFill>
                  <a:srgbClr val="FFFF00"/>
                </a:solidFill>
                <a:latin typeface="Cataneo BT" pitchFamily="66" charset="0"/>
                <a:cs typeface="Proxy 1" pitchFamily="2" charset="0"/>
              </a:rPr>
              <a:t>A.</a:t>
            </a:r>
            <a:r>
              <a:rPr lang="en-US" sz="4400" b="1" smtClean="0">
                <a:solidFill>
                  <a:srgbClr val="FF0000"/>
                </a:solidFill>
                <a:latin typeface="Cataneo BT" pitchFamily="66" charset="0"/>
                <a:cs typeface="Proxy 1" pitchFamily="2" charset="0"/>
              </a:rPr>
              <a:t> </a:t>
            </a:r>
            <a:r>
              <a:rPr lang="en-US" sz="4400" b="1" smtClean="0">
                <a:solidFill>
                  <a:srgbClr val="FFFF00"/>
                </a:solidFill>
                <a:latin typeface="Cataneo BT" pitchFamily="66" charset="0"/>
                <a:cs typeface="Proxy 1" pitchFamily="2" charset="0"/>
              </a:rPr>
              <a:t>Present Perfect</a:t>
            </a:r>
          </a:p>
          <a:p>
            <a:pPr>
              <a:lnSpc>
                <a:spcPct val="150000"/>
              </a:lnSpc>
            </a:pPr>
            <a:r>
              <a:rPr lang="en-US" sz="4400" b="1" smtClean="0">
                <a:solidFill>
                  <a:srgbClr val="FFFF00"/>
                </a:solidFill>
                <a:latin typeface="Cataneo BT" pitchFamily="66" charset="0"/>
                <a:cs typeface="Proxy 1" pitchFamily="2" charset="0"/>
              </a:rPr>
              <a:t>B. Passive Voice</a:t>
            </a:r>
          </a:p>
          <a:p>
            <a:pPr>
              <a:lnSpc>
                <a:spcPct val="150000"/>
              </a:lnSpc>
            </a:pPr>
            <a:r>
              <a:rPr lang="en-US" sz="4400" b="1" smtClean="0">
                <a:solidFill>
                  <a:srgbClr val="FFFF00"/>
                </a:solidFill>
                <a:latin typeface="Cataneo BT" pitchFamily="66" charset="0"/>
                <a:cs typeface="Proxy 1" pitchFamily="2" charset="0"/>
              </a:rPr>
              <a:t>C. Present Participle vs. Gerund</a:t>
            </a:r>
          </a:p>
          <a:p>
            <a:pPr>
              <a:lnSpc>
                <a:spcPct val="150000"/>
              </a:lnSpc>
            </a:pPr>
            <a:r>
              <a:rPr lang="en-US" sz="4400" b="1" smtClean="0">
                <a:solidFill>
                  <a:srgbClr val="FFFF00"/>
                </a:solidFill>
                <a:latin typeface="Cataneo BT" pitchFamily="66" charset="0"/>
                <a:cs typeface="Proxy 1" pitchFamily="2" charset="0"/>
              </a:rPr>
              <a:t>    D. Infinitive (To Infinitive &amp; Bare Infinitive)</a:t>
            </a:r>
            <a:endParaRPr lang="en-US" sz="4400" b="1">
              <a:solidFill>
                <a:srgbClr val="FFFF00"/>
              </a:solidFill>
              <a:latin typeface="Cataneo BT" pitchFamily="66" charset="0"/>
              <a:cs typeface="Proxy 1" pitchFamily="2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14600"/>
            <a:ext cx="91440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reezing" dir="t"/>
            </a:scene3d>
            <a:sp3d extrusionH="57150" prstMaterial="powder">
              <a:bevelT w="38100" h="38100"/>
            </a:sp3d>
          </a:bodyPr>
          <a:lstStyle/>
          <a:p>
            <a:pPr algn="ctr"/>
            <a:r>
              <a:rPr lang="en-US" sz="23900" b="1" cap="all" dirty="0" smtClean="0">
                <a:ln w="9000" cmpd="sng">
                  <a:noFill/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glow rad="228600">
                    <a:srgbClr val="FF00FF">
                      <a:alpha val="40000"/>
                    </a:srgbClr>
                  </a:glow>
                  <a:outerShdw blurRad="50800" dist="50800" dir="5400000" algn="ctr" rotWithShape="0">
                    <a:srgbClr val="FFFF00"/>
                  </a:outerShdw>
                  <a:reflection blurRad="12700" stA="28000" endPos="45000" dist="1000" dir="5400000" sy="-100000" algn="bl" rotWithShape="0"/>
                </a:effectLst>
                <a:latin typeface="VNI-Duff" pitchFamily="2" charset="0"/>
              </a:rPr>
              <a:t>PRESENT PERFECT </a:t>
            </a:r>
          </a:p>
          <a:p>
            <a:pPr algn="ctr"/>
            <a:endParaRPr lang="en-US" sz="23900" b="1" cap="all" dirty="0" smtClean="0">
              <a:ln w="9000" cmpd="sng">
                <a:noFill/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glow rad="228600">
                  <a:srgbClr val="FF00FF">
                    <a:alpha val="40000"/>
                  </a:srgbClr>
                </a:glow>
                <a:outerShdw blurRad="50800" dist="50800" dir="5400000" algn="ctr" rotWithShape="0">
                  <a:srgbClr val="FFFF00"/>
                </a:outerShdw>
                <a:reflection blurRad="12700" stA="28000" endPos="45000" dist="1000" dir="5400000" sy="-100000" algn="bl" rotWithShape="0"/>
              </a:effectLst>
              <a:latin typeface="VNI-Duff" pitchFamily="2" charset="0"/>
            </a:endParaRPr>
          </a:p>
          <a:p>
            <a:pPr algn="ctr"/>
            <a:r>
              <a:rPr lang="en-US" sz="23900" b="1" cap="all" dirty="0" smtClean="0">
                <a:ln w="9000" cmpd="sng">
                  <a:noFill/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glow rad="228600">
                    <a:srgbClr val="FF00FF">
                      <a:alpha val="40000"/>
                    </a:srgbClr>
                  </a:glow>
                  <a:outerShdw blurRad="50800" dist="50800" dir="5400000" algn="ctr" rotWithShape="0">
                    <a:srgbClr val="FFFF00"/>
                  </a:outerShdw>
                  <a:reflection blurRad="12700" stA="28000" endPos="45000" dist="1000" dir="5400000" sy="-100000" algn="bl" rotWithShape="0"/>
                </a:effectLst>
                <a:latin typeface="VNI-Duff" pitchFamily="2" charset="0"/>
              </a:rPr>
              <a:t>TENSE</a:t>
            </a:r>
            <a:endParaRPr lang="en-US" sz="23900" b="1" cap="all" spc="0" dirty="0">
              <a:ln w="9000" cmpd="sng">
                <a:noFill/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glow rad="228600">
                  <a:srgbClr val="FF00FF">
                    <a:alpha val="40000"/>
                  </a:srgbClr>
                </a:glow>
                <a:outerShdw blurRad="50800" dist="50800" dir="5400000" algn="ctr" rotWithShape="0">
                  <a:srgbClr val="FFFF00"/>
                </a:outerShdw>
                <a:reflection blurRad="12700" stA="28000" endPos="45000" dist="1000" dir="5400000" sy="-100000" algn="bl" rotWithShape="0"/>
              </a:effectLst>
              <a:latin typeface="VNI-Duff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6096000"/>
            <a:ext cx="662940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mtClean="0">
                <a:latin typeface="VNI-Thufap2" pitchFamily="2" charset="0"/>
              </a:rPr>
              <a:t>Teacher: Tran Thi Kim Trang</a:t>
            </a:r>
            <a:endParaRPr lang="en-US">
              <a:latin typeface="VNI-Thufap2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757535"/>
            <a:ext cx="6934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GRAMMAR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35531897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330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5410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800" b="1" u="sng" smtClean="0">
                <a:solidFill>
                  <a:srgbClr val="FF0000"/>
                </a:solidFill>
              </a:rPr>
              <a:t>FORMATION:</a:t>
            </a:r>
          </a:p>
          <a:p>
            <a:pPr marL="400050" indent="-400050">
              <a:buAutoNum type="romanUcPeriod"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9600" y="46482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" y="4114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4162723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I </a:t>
            </a:r>
            <a:r>
              <a:rPr lang="en-US" sz="4000" smtClean="0">
                <a:solidFill>
                  <a:srgbClr val="FF0000"/>
                </a:solidFill>
              </a:rPr>
              <a:t>have learned </a:t>
            </a:r>
            <a:r>
              <a:rPr lang="en-US" sz="4000" smtClean="0"/>
              <a:t>English </a:t>
            </a:r>
            <a:r>
              <a:rPr lang="en-US" sz="4000" u="sng" smtClean="0"/>
              <a:t>for two years</a:t>
            </a:r>
            <a:r>
              <a:rPr lang="en-US" sz="4000" smtClean="0"/>
              <a:t>.</a:t>
            </a:r>
          </a:p>
          <a:p>
            <a:r>
              <a:rPr lang="en-US" sz="4000" smtClean="0"/>
              <a:t>                            </a:t>
            </a:r>
            <a:r>
              <a:rPr lang="en-US" sz="4000" i="1" smtClean="0"/>
              <a:t>   (được hai năm rồi) </a:t>
            </a:r>
          </a:p>
          <a:p>
            <a:r>
              <a:rPr lang="en-US" sz="4000" smtClean="0"/>
              <a:t>She </a:t>
            </a:r>
            <a:r>
              <a:rPr lang="en-US" sz="4000" smtClean="0">
                <a:solidFill>
                  <a:srgbClr val="FF0000"/>
                </a:solidFill>
              </a:rPr>
              <a:t>has lived </a:t>
            </a:r>
            <a:r>
              <a:rPr lang="en-US" sz="4000" smtClean="0"/>
              <a:t>here </a:t>
            </a:r>
            <a:r>
              <a:rPr lang="en-US" sz="4000" u="sng" smtClean="0"/>
              <a:t>since 1998</a:t>
            </a:r>
            <a:r>
              <a:rPr lang="en-US" sz="4000" smtClean="0"/>
              <a:t>.</a:t>
            </a:r>
          </a:p>
          <a:p>
            <a:r>
              <a:rPr lang="en-US" sz="4000" i="1" smtClean="0"/>
              <a:t>                               (từ năm 1998)</a:t>
            </a:r>
          </a:p>
          <a:p>
            <a:r>
              <a:rPr lang="en-US" sz="4000" smtClean="0"/>
              <a:t> </a:t>
            </a:r>
            <a:endParaRPr lang="en-US" sz="4000"/>
          </a:p>
        </p:txBody>
      </p:sp>
      <p:grpSp>
        <p:nvGrpSpPr>
          <p:cNvPr id="3" name="Group 2"/>
          <p:cNvGrpSpPr/>
          <p:nvPr/>
        </p:nvGrpSpPr>
        <p:grpSpPr>
          <a:xfrm>
            <a:off x="94861" y="990600"/>
            <a:ext cx="9353939" cy="2743200"/>
            <a:chOff x="94861" y="1039019"/>
            <a:chExt cx="9353939" cy="2743200"/>
          </a:xfrm>
        </p:grpSpPr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>
              <a:off x="2895600" y="1105784"/>
              <a:ext cx="5334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/>
                <a:t>+</a:t>
              </a:r>
              <a:r>
                <a:rPr lang="en-US"/>
                <a:t>     </a:t>
              </a:r>
            </a:p>
          </p:txBody>
        </p:sp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>
              <a:off x="1143000" y="17526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76" name="Text Box 8"/>
            <p:cNvSpPr txBox="1">
              <a:spLocks noChangeArrowheads="1"/>
            </p:cNvSpPr>
            <p:nvPr/>
          </p:nvSpPr>
          <p:spPr bwMode="auto">
            <a:xfrm>
              <a:off x="94861" y="2286000"/>
              <a:ext cx="203873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>
                  <a:solidFill>
                    <a:srgbClr val="FFFF00"/>
                  </a:solidFill>
                  <a:latin typeface="VNI-Times" pitchFamily="2" charset="0"/>
                </a:rPr>
                <a:t>Chuû ngöõ</a:t>
              </a:r>
            </a:p>
          </p:txBody>
        </p:sp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>
              <a:off x="7848600" y="1877219"/>
              <a:ext cx="0" cy="533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78" name="Text Box 10"/>
            <p:cNvSpPr txBox="1">
              <a:spLocks noChangeArrowheads="1"/>
            </p:cNvSpPr>
            <p:nvPr/>
          </p:nvSpPr>
          <p:spPr bwMode="auto">
            <a:xfrm>
              <a:off x="5105400" y="2458780"/>
              <a:ext cx="434340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smtClean="0">
                  <a:solidFill>
                    <a:srgbClr val="FFFF00"/>
                  </a:solidFill>
                  <a:latin typeface="VNI-Times" pitchFamily="2" charset="0"/>
                </a:rPr>
                <a:t>         Past Participle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3200" smtClean="0">
                  <a:solidFill>
                    <a:srgbClr val="FFFF00"/>
                  </a:solidFill>
                  <a:latin typeface="VNI-Times" pitchFamily="2" charset="0"/>
                </a:rPr>
                <a:t>      ( </a:t>
              </a:r>
              <a:r>
                <a:rPr lang="en-US" sz="3200" smtClean="0">
                  <a:latin typeface="VNI-Times" pitchFamily="2" charset="0"/>
                </a:rPr>
                <a:t>Quaù khöù phaân töø </a:t>
              </a:r>
              <a:r>
                <a:rPr lang="en-US" sz="3200" smtClean="0">
                  <a:solidFill>
                    <a:srgbClr val="FFFF00"/>
                  </a:solidFill>
                  <a:latin typeface="VNI-Times" pitchFamily="2" charset="0"/>
                </a:rPr>
                <a:t>)</a:t>
              </a:r>
              <a:endParaRPr lang="en-US" sz="3200">
                <a:solidFill>
                  <a:srgbClr val="FFFF00"/>
                </a:solidFill>
                <a:latin typeface="VNI-Times" pitchFamily="2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8600" y="1077863"/>
              <a:ext cx="2362200" cy="646331"/>
            </a:xfrm>
            <a:prstGeom prst="rect">
              <a:avLst/>
            </a:prstGeom>
            <a:noFill/>
            <a:ln w="38100">
              <a:solidFill>
                <a:srgbClr val="9900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smtClean="0"/>
                <a:t> </a:t>
              </a:r>
              <a:r>
                <a:rPr lang="en-US" sz="3600" b="1" smtClean="0"/>
                <a:t>Subject</a:t>
              </a:r>
              <a:endParaRPr lang="en-US" sz="1200" b="1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10000" y="1039019"/>
              <a:ext cx="5334000" cy="923330"/>
            </a:xfrm>
            <a:prstGeom prst="rect">
              <a:avLst/>
            </a:prstGeom>
            <a:noFill/>
            <a:ln w="38100">
              <a:solidFill>
                <a:srgbClr val="9900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smtClean="0"/>
                <a:t> </a:t>
              </a:r>
              <a:r>
                <a:rPr lang="en-US" sz="4000" b="1" smtClean="0"/>
                <a:t>have / has +  </a:t>
              </a:r>
              <a:r>
                <a:rPr lang="en-US" sz="5400" b="1" smtClean="0"/>
                <a:t>V</a:t>
              </a:r>
              <a:r>
                <a:rPr lang="en-US" sz="4000" b="1" smtClean="0"/>
                <a:t>-</a:t>
              </a:r>
              <a:r>
                <a:rPr lang="en-US" sz="4000" b="1" smtClean="0">
                  <a:solidFill>
                    <a:srgbClr val="FFFF00"/>
                  </a:solidFill>
                </a:rPr>
                <a:t>3</a:t>
              </a:r>
              <a:r>
                <a:rPr lang="en-US" sz="4000" b="1" smtClean="0"/>
                <a:t>/</a:t>
              </a:r>
              <a:r>
                <a:rPr lang="en-US" sz="4000" b="1" smtClean="0">
                  <a:solidFill>
                    <a:srgbClr val="FFFF00"/>
                  </a:solidFill>
                </a:rPr>
                <a:t>ed</a:t>
              </a:r>
              <a:endParaRPr lang="en-US" sz="4000" b="1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830801"/>
      </p:ext>
    </p:extLst>
  </p:cSld>
  <p:clrMapOvr>
    <a:masterClrMapping/>
  </p:clrMapOvr>
  <p:transition advTm="0">
    <p:blinds dir="vert"/>
    <p:sndAc>
      <p:stSnd>
        <p:snd r:embed="rId2" name="AVSEQ0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II. </a:t>
            </a:r>
            <a:r>
              <a:rPr lang="en-US" sz="4000" b="1" u="sng" smtClean="0">
                <a:solidFill>
                  <a:srgbClr val="FF0000"/>
                </a:solidFill>
              </a:rPr>
              <a:t>USAGE:</a:t>
            </a:r>
            <a:endParaRPr lang="en-US" sz="2400" b="1" u="sng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20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FF00"/>
                </a:solidFill>
              </a:rPr>
              <a:t>1.Thì HTHT diễn đạt hành động </a:t>
            </a:r>
            <a:r>
              <a:rPr lang="en-US" sz="4400" smtClean="0">
                <a:solidFill>
                  <a:srgbClr val="FF0000"/>
                </a:solidFill>
              </a:rPr>
              <a:t>vừa mới </a:t>
            </a:r>
            <a:r>
              <a:rPr lang="en-US" sz="4400" smtClean="0">
                <a:solidFill>
                  <a:srgbClr val="FFFF00"/>
                </a:solidFill>
              </a:rPr>
              <a:t>xảy ra</a:t>
            </a:r>
            <a:endParaRPr lang="en-US" sz="4400" u="sng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200" y="1752600"/>
            <a:ext cx="96012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5400" smtClean="0"/>
              <a:t> We </a:t>
            </a:r>
            <a:r>
              <a:rPr lang="en-US" sz="5400" i="1" u="sng" smtClean="0"/>
              <a:t>have</a:t>
            </a:r>
            <a:r>
              <a:rPr lang="en-US" sz="5400" u="sng" smtClean="0"/>
              <a:t> </a:t>
            </a:r>
            <a:r>
              <a:rPr lang="en-US" sz="5400" u="sng" smtClean="0">
                <a:solidFill>
                  <a:srgbClr val="FF00FF"/>
                </a:solidFill>
              </a:rPr>
              <a:t>just</a:t>
            </a:r>
            <a:r>
              <a:rPr lang="en-US" sz="5400" u="sng" smtClean="0"/>
              <a:t> </a:t>
            </a:r>
            <a:r>
              <a:rPr lang="en-US" sz="5400" i="1" u="sng" smtClean="0"/>
              <a:t>had</a:t>
            </a:r>
            <a:r>
              <a:rPr lang="en-US" sz="5400" u="sng" smtClean="0"/>
              <a:t> </a:t>
            </a:r>
            <a:r>
              <a:rPr lang="en-US" sz="5400" smtClean="0"/>
              <a:t>dinner.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5400" smtClean="0"/>
              <a:t> Minh </a:t>
            </a:r>
            <a:r>
              <a:rPr lang="en-US" sz="5400" i="1" u="sng" smtClean="0"/>
              <a:t>has</a:t>
            </a:r>
            <a:r>
              <a:rPr lang="en-US" sz="5400" u="sng" smtClean="0"/>
              <a:t> </a:t>
            </a:r>
            <a:r>
              <a:rPr lang="en-US" sz="5400" u="sng" smtClean="0">
                <a:solidFill>
                  <a:srgbClr val="FF00FF"/>
                </a:solidFill>
              </a:rPr>
              <a:t>just </a:t>
            </a:r>
            <a:r>
              <a:rPr lang="en-US" sz="5400" i="1" u="sng" smtClean="0"/>
              <a:t>finished</a:t>
            </a:r>
            <a:r>
              <a:rPr lang="en-US" sz="5400" u="sng" smtClean="0"/>
              <a:t> </a:t>
            </a:r>
            <a:r>
              <a:rPr lang="en-US" sz="5400" smtClean="0"/>
              <a:t>his homework.</a:t>
            </a:r>
          </a:p>
          <a:p>
            <a:endParaRPr lang="en-US" sz="5400" smtClean="0"/>
          </a:p>
          <a:p>
            <a:endParaRPr lang="en-US" sz="5400"/>
          </a:p>
        </p:txBody>
      </p:sp>
      <p:sp>
        <p:nvSpPr>
          <p:cNvPr id="8" name="TextBox 7"/>
          <p:cNvSpPr txBox="1"/>
          <p:nvPr/>
        </p:nvSpPr>
        <p:spPr>
          <a:xfrm>
            <a:off x="0" y="5225296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</a:rPr>
              <a:t>Key words:</a:t>
            </a:r>
          </a:p>
          <a:p>
            <a:pPr>
              <a:lnSpc>
                <a:spcPct val="150000"/>
              </a:lnSpc>
            </a:pPr>
            <a:r>
              <a:rPr lang="en-US" sz="4400" smtClean="0">
                <a:solidFill>
                  <a:srgbClr val="00B050"/>
                </a:solidFill>
              </a:rPr>
              <a:t>+ just : vừa mới</a:t>
            </a:r>
            <a:endParaRPr lang="en-US" sz="4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431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FF00"/>
                </a:solidFill>
              </a:rPr>
              <a:t>2.Thì HTHT diễn đạt hành động đã xảy ra và hoàn tất trong </a:t>
            </a:r>
            <a:r>
              <a:rPr lang="en-US" sz="4000" smtClean="0">
                <a:solidFill>
                  <a:srgbClr val="FF0000"/>
                </a:solidFill>
              </a:rPr>
              <a:t>quá khứ nhưng không đề cập thời gian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6200" y="2105085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600" smtClean="0"/>
              <a:t> He </a:t>
            </a:r>
            <a:r>
              <a:rPr lang="en-US" sz="3600" b="1" i="1" smtClean="0"/>
              <a:t>has</a:t>
            </a:r>
            <a:r>
              <a:rPr lang="en-US" sz="3600" smtClean="0"/>
              <a:t> </a:t>
            </a:r>
            <a:r>
              <a:rPr lang="en-US" sz="3600" smtClean="0">
                <a:solidFill>
                  <a:srgbClr val="FF00FF"/>
                </a:solidFill>
              </a:rPr>
              <a:t>already</a:t>
            </a:r>
            <a:r>
              <a:rPr lang="en-US" sz="3600" smtClean="0"/>
              <a:t> </a:t>
            </a:r>
            <a:r>
              <a:rPr lang="en-US" sz="3600" b="1" i="1" smtClean="0"/>
              <a:t>done</a:t>
            </a:r>
            <a:r>
              <a:rPr lang="en-US" sz="3600" smtClean="0"/>
              <a:t> his homework.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600" smtClean="0"/>
              <a:t> They </a:t>
            </a:r>
            <a:r>
              <a:rPr lang="en-US" sz="3600" b="1" i="1" smtClean="0"/>
              <a:t>have</a:t>
            </a:r>
            <a:r>
              <a:rPr lang="en-US" sz="3600" smtClean="0"/>
              <a:t> (</a:t>
            </a:r>
            <a:r>
              <a:rPr lang="en-US" sz="3600" smtClean="0">
                <a:solidFill>
                  <a:srgbClr val="FF00FF"/>
                </a:solidFill>
              </a:rPr>
              <a:t>already</a:t>
            </a:r>
            <a:r>
              <a:rPr lang="en-US" sz="3600" smtClean="0"/>
              <a:t>) </a:t>
            </a:r>
            <a:r>
              <a:rPr lang="en-US" sz="3600" b="1" i="1" smtClean="0"/>
              <a:t>seen</a:t>
            </a:r>
            <a:r>
              <a:rPr lang="en-US" sz="3600" smtClean="0"/>
              <a:t> that film </a:t>
            </a:r>
            <a:r>
              <a:rPr lang="en-US" sz="3600" smtClean="0">
                <a:solidFill>
                  <a:srgbClr val="FF00FF"/>
                </a:solidFill>
              </a:rPr>
              <a:t>before</a:t>
            </a:r>
            <a:r>
              <a:rPr lang="en-US" sz="3600" smtClean="0"/>
              <a:t>.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600" smtClean="0"/>
              <a:t> Mr. Tan </a:t>
            </a:r>
            <a:r>
              <a:rPr lang="en-US" sz="3600" b="1" i="1" smtClean="0"/>
              <a:t>has been </a:t>
            </a:r>
            <a:r>
              <a:rPr lang="en-US" sz="3600" smtClean="0"/>
              <a:t>to New York </a:t>
            </a:r>
            <a:r>
              <a:rPr lang="en-US" sz="3600" smtClean="0">
                <a:solidFill>
                  <a:srgbClr val="FF00FF"/>
                </a:solidFill>
              </a:rPr>
              <a:t>several times</a:t>
            </a:r>
            <a:r>
              <a:rPr lang="en-US" sz="3600" smtClean="0"/>
              <a:t>.</a:t>
            </a:r>
          </a:p>
          <a:p>
            <a:pPr>
              <a:buFont typeface="Arial" charset="0"/>
              <a:buChar char="•"/>
            </a:pPr>
            <a:r>
              <a:rPr lang="en-US" sz="3600" smtClean="0"/>
              <a:t> His sisters </a:t>
            </a:r>
            <a:r>
              <a:rPr lang="en-US" sz="3600" b="1" i="1" smtClean="0"/>
              <a:t>have bought </a:t>
            </a:r>
            <a:r>
              <a:rPr lang="en-US" sz="3600" smtClean="0"/>
              <a:t>a lot of new clothes </a:t>
            </a:r>
            <a:r>
              <a:rPr lang="en-US" sz="3600" smtClean="0">
                <a:solidFill>
                  <a:srgbClr val="FF00FF"/>
                </a:solidFill>
              </a:rPr>
              <a:t>lately.  </a:t>
            </a:r>
            <a:r>
              <a:rPr lang="en-US" sz="3600" smtClean="0"/>
              <a:t>(</a:t>
            </a:r>
            <a:r>
              <a:rPr lang="en-US" sz="3600" smtClean="0">
                <a:solidFill>
                  <a:srgbClr val="FF00FF"/>
                </a:solidFill>
              </a:rPr>
              <a:t>recenly</a:t>
            </a:r>
            <a:r>
              <a:rPr lang="en-US" sz="3600" smtClean="0"/>
              <a:t>)</a:t>
            </a:r>
            <a:endParaRPr lang="en-US" sz="3600" u="sng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852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/>
          <p:nvPr/>
        </p:nvSpPr>
        <p:spPr>
          <a:xfrm>
            <a:off x="34636" y="20782"/>
            <a:ext cx="922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Look at the dress these people are wearing. Decide where each people comes from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905000"/>
            <a:ext cx="5461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 Where does she come from?</a:t>
            </a:r>
          </a:p>
          <a:p>
            <a:endParaRPr lang="en-US" sz="72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Why do you know?</a:t>
            </a:r>
            <a:endParaRPr lang="en-US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6200" y="312420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smtClean="0">
                <a:solidFill>
                  <a:srgbClr val="FFFF00"/>
                </a:solidFill>
              </a:rPr>
              <a:t>She comes from Vietnam</a:t>
            </a:r>
            <a:endParaRPr lang="en-US" sz="4000" b="1" i="1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6200" y="4919008"/>
            <a:ext cx="579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smtClean="0">
                <a:solidFill>
                  <a:srgbClr val="FFFF00"/>
                </a:solidFill>
              </a:rPr>
              <a:t>Because she’s wearing the traditional clothes – ao dai.</a:t>
            </a:r>
            <a:endParaRPr lang="en-US" sz="4000" b="1" i="1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1000" y="1447800"/>
            <a:ext cx="3683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Ao dai 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441141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25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76200" y="-76200"/>
            <a:ext cx="9372600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</a:rPr>
              <a:t>Key words:</a:t>
            </a:r>
          </a:p>
          <a:p>
            <a:endParaRPr lang="en-US" sz="1600" b="1" u="sng" smtClean="0">
              <a:solidFill>
                <a:srgbClr val="FFFF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00B050"/>
                </a:solidFill>
              </a:rPr>
              <a:t>+</a:t>
            </a:r>
            <a:r>
              <a:rPr lang="en-US" sz="4400" smtClean="0">
                <a:solidFill>
                  <a:srgbClr val="FF0000"/>
                </a:solidFill>
              </a:rPr>
              <a:t> </a:t>
            </a:r>
            <a:r>
              <a:rPr lang="en-US" sz="4400" smtClean="0">
                <a:solidFill>
                  <a:srgbClr val="00B050"/>
                </a:solidFill>
              </a:rPr>
              <a:t>already...before: </a:t>
            </a:r>
            <a:r>
              <a:rPr lang="en-US" sz="4400" smtClean="0"/>
              <a:t>đã rồi...trước đây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00B050"/>
                </a:solidFill>
              </a:rPr>
              <a:t>+ lately </a:t>
            </a:r>
            <a:r>
              <a:rPr lang="en-US" sz="4400" smtClean="0"/>
              <a:t>/</a:t>
            </a:r>
            <a:r>
              <a:rPr lang="en-US" sz="4400" smtClean="0">
                <a:solidFill>
                  <a:srgbClr val="00B050"/>
                </a:solidFill>
              </a:rPr>
              <a:t> recently: </a:t>
            </a:r>
            <a:r>
              <a:rPr lang="en-US" sz="4400" smtClean="0"/>
              <a:t>gần đây, mới đây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00B050"/>
                </a:solidFill>
              </a:rPr>
              <a:t>+ several times </a:t>
            </a:r>
            <a:r>
              <a:rPr lang="en-US" sz="4400" smtClean="0"/>
              <a:t>/</a:t>
            </a:r>
            <a:r>
              <a:rPr lang="en-US" sz="4400" smtClean="0">
                <a:solidFill>
                  <a:srgbClr val="00B050"/>
                </a:solidFill>
              </a:rPr>
              <a:t> many times: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nhiều lần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00B050"/>
                </a:solidFill>
              </a:rPr>
              <a:t>+ once </a:t>
            </a:r>
            <a:r>
              <a:rPr lang="en-US" sz="4400" smtClean="0"/>
              <a:t>/</a:t>
            </a:r>
            <a:r>
              <a:rPr lang="en-US" sz="4400" smtClean="0">
                <a:solidFill>
                  <a:srgbClr val="00B050"/>
                </a:solidFill>
              </a:rPr>
              <a:t> twice </a:t>
            </a:r>
            <a:r>
              <a:rPr lang="en-US" sz="4400" smtClean="0"/>
              <a:t>/ </a:t>
            </a:r>
            <a:r>
              <a:rPr lang="en-US" sz="4400" smtClean="0">
                <a:solidFill>
                  <a:srgbClr val="00B050"/>
                </a:solidFill>
              </a:rPr>
              <a:t>three times: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một / hai / ba lần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00B050"/>
                </a:solidFill>
              </a:rPr>
              <a:t>+ so far </a:t>
            </a:r>
            <a:r>
              <a:rPr lang="en-US" sz="4400" smtClean="0"/>
              <a:t>/</a:t>
            </a:r>
            <a:r>
              <a:rPr lang="en-US" sz="4400" smtClean="0">
                <a:solidFill>
                  <a:srgbClr val="00B050"/>
                </a:solidFill>
              </a:rPr>
              <a:t> up to </a:t>
            </a:r>
            <a:r>
              <a:rPr lang="en-US" sz="4400" smtClean="0"/>
              <a:t>(</a:t>
            </a:r>
            <a:r>
              <a:rPr lang="en-US" sz="4400" smtClean="0">
                <a:solidFill>
                  <a:srgbClr val="00B050"/>
                </a:solidFill>
              </a:rPr>
              <a:t>till</a:t>
            </a:r>
            <a:r>
              <a:rPr lang="en-US" sz="4400" smtClean="0"/>
              <a:t>)</a:t>
            </a:r>
            <a:r>
              <a:rPr lang="en-US" sz="4400" smtClean="0">
                <a:solidFill>
                  <a:srgbClr val="00B050"/>
                </a:solidFill>
              </a:rPr>
              <a:t> now: </a:t>
            </a:r>
            <a:r>
              <a:rPr lang="en-US" sz="4400" smtClean="0"/>
              <a:t>cho tới nay  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5862142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FF00"/>
                </a:solidFill>
              </a:rPr>
              <a:t>3.Thì HTHT diễn đạt hành động bắt đầu trong quá khứ và còn </a:t>
            </a:r>
            <a:r>
              <a:rPr lang="en-US" sz="4400" smtClean="0">
                <a:solidFill>
                  <a:srgbClr val="FF0000"/>
                </a:solidFill>
              </a:rPr>
              <a:t>kéo dài</a:t>
            </a:r>
            <a:r>
              <a:rPr lang="en-US" sz="4400" smtClean="0">
                <a:solidFill>
                  <a:srgbClr val="FFFF00"/>
                </a:solidFill>
              </a:rPr>
              <a:t> tới hiện tại ( có thể tới tương lai)</a:t>
            </a:r>
            <a:endParaRPr lang="en-US" sz="2800" u="sng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200" y="2927122"/>
            <a:ext cx="9372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smtClean="0"/>
              <a:t>+ I </a:t>
            </a:r>
            <a:r>
              <a:rPr lang="en-US" sz="4000" b="1" i="1" smtClean="0"/>
              <a:t>have learned </a:t>
            </a:r>
            <a:r>
              <a:rPr lang="en-US" sz="4000" smtClean="0"/>
              <a:t>English </a:t>
            </a:r>
            <a:r>
              <a:rPr lang="en-US" sz="4000" b="1" i="1" u="sng" smtClean="0">
                <a:solidFill>
                  <a:srgbClr val="219AC1"/>
                </a:solidFill>
              </a:rPr>
              <a:t>for four years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smtClean="0"/>
              <a:t>+ Lan </a:t>
            </a:r>
            <a:r>
              <a:rPr lang="en-US" sz="4000" b="1" i="1" smtClean="0"/>
              <a:t>has taught </a:t>
            </a:r>
            <a:r>
              <a:rPr lang="en-US" sz="4000" smtClean="0"/>
              <a:t>in this school </a:t>
            </a:r>
            <a:r>
              <a:rPr lang="en-US" sz="4000" b="1" i="1" u="sng" smtClean="0">
                <a:solidFill>
                  <a:srgbClr val="219AC1"/>
                </a:solidFill>
              </a:rPr>
              <a:t>since 1999.</a:t>
            </a:r>
            <a:endParaRPr lang="en-US" sz="4000" b="1" i="1" u="sng">
              <a:solidFill>
                <a:srgbClr val="219A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255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b="1" u="sng" smtClean="0">
                <a:solidFill>
                  <a:srgbClr val="FFFF00"/>
                </a:solidFill>
              </a:rPr>
              <a:t>Key words: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00B050"/>
                </a:solidFill>
              </a:rPr>
              <a:t>+</a:t>
            </a:r>
            <a:r>
              <a:rPr lang="en-US" sz="4400" smtClean="0">
                <a:solidFill>
                  <a:srgbClr val="FF0000"/>
                </a:solidFill>
              </a:rPr>
              <a:t> </a:t>
            </a:r>
            <a:r>
              <a:rPr lang="en-US" sz="4400" smtClean="0">
                <a:solidFill>
                  <a:srgbClr val="00B050"/>
                </a:solidFill>
              </a:rPr>
              <a:t>for + khoảng thời gian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400" smtClean="0"/>
              <a:t> for ten years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400" smtClean="0"/>
              <a:t> for two weeks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00B050"/>
                </a:solidFill>
              </a:rPr>
              <a:t>+ since + mốc thời gian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400" smtClean="0">
                <a:solidFill>
                  <a:srgbClr val="00B050"/>
                </a:solidFill>
              </a:rPr>
              <a:t> </a:t>
            </a:r>
            <a:r>
              <a:rPr lang="en-US" sz="4400" smtClean="0"/>
              <a:t>since 2001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400" smtClean="0"/>
              <a:t> since she left here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0233186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FF00"/>
                </a:solidFill>
              </a:rPr>
              <a:t>4.Thì HTHT diễn đạt hành động</a:t>
            </a:r>
          </a:p>
          <a:p>
            <a:r>
              <a:rPr lang="en-US" sz="4000" smtClean="0">
                <a:solidFill>
                  <a:srgbClr val="FFFF00"/>
                </a:solidFill>
              </a:rPr>
              <a:t> </a:t>
            </a:r>
            <a:r>
              <a:rPr lang="en-US" sz="4000" smtClean="0">
                <a:solidFill>
                  <a:srgbClr val="FF00FF"/>
                </a:solidFill>
              </a:rPr>
              <a:t>chưa xảy ra </a:t>
            </a:r>
            <a:r>
              <a:rPr lang="en-US" sz="4000" smtClean="0">
                <a:solidFill>
                  <a:srgbClr val="FFFF00"/>
                </a:solidFill>
              </a:rPr>
              <a:t>so với hiện tại</a:t>
            </a:r>
            <a:endParaRPr lang="en-US" sz="2400" u="sng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43000"/>
            <a:ext cx="8915400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/>
              <a:t>+ </a:t>
            </a:r>
            <a:r>
              <a:rPr lang="en-US" sz="3600" smtClean="0"/>
              <a:t>I have</a:t>
            </a:r>
            <a:r>
              <a:rPr lang="en-US" sz="3600" b="1" i="1" u="sng" smtClean="0">
                <a:solidFill>
                  <a:srgbClr val="219AC1"/>
                </a:solidFill>
              </a:rPr>
              <a:t>n’t</a:t>
            </a:r>
            <a:r>
              <a:rPr lang="en-US" sz="3600" smtClean="0"/>
              <a:t> eaten my lunch </a:t>
            </a:r>
            <a:r>
              <a:rPr lang="en-US" sz="3600" b="1" i="1" u="sng" smtClean="0">
                <a:solidFill>
                  <a:srgbClr val="219AC1"/>
                </a:solidFill>
              </a:rPr>
              <a:t>yet.</a:t>
            </a:r>
          </a:p>
          <a:p>
            <a:pPr>
              <a:lnSpc>
                <a:spcPct val="150000"/>
              </a:lnSpc>
            </a:pPr>
            <a:r>
              <a:rPr lang="en-US" sz="3600" smtClean="0"/>
              <a:t>+ He has</a:t>
            </a:r>
            <a:r>
              <a:rPr lang="en-US" sz="3600" b="1" i="1" u="sng" smtClean="0">
                <a:solidFill>
                  <a:srgbClr val="219AC1"/>
                </a:solidFill>
              </a:rPr>
              <a:t>n’t</a:t>
            </a:r>
            <a:r>
              <a:rPr lang="en-US" sz="3600" smtClean="0"/>
              <a:t> finished his exercises </a:t>
            </a:r>
            <a:r>
              <a:rPr lang="en-US" sz="3600" b="1" i="1" u="sng" smtClean="0">
                <a:solidFill>
                  <a:srgbClr val="219AC1"/>
                </a:solidFill>
              </a:rPr>
              <a:t>yet</a:t>
            </a:r>
            <a:r>
              <a:rPr lang="en-US" sz="360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3600" smtClean="0"/>
              <a:t>+ Have you met your new teacher </a:t>
            </a:r>
            <a:r>
              <a:rPr lang="en-US" sz="3600" b="1" i="1" u="sng" smtClean="0">
                <a:solidFill>
                  <a:srgbClr val="219AC1"/>
                </a:solidFill>
              </a:rPr>
              <a:t>yet</a:t>
            </a:r>
            <a:r>
              <a:rPr lang="en-US" sz="360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3600" smtClean="0"/>
              <a:t>    No, I haven’t.</a:t>
            </a:r>
            <a:endParaRPr lang="en-US" sz="3600"/>
          </a:p>
        </p:txBody>
      </p:sp>
      <p:sp>
        <p:nvSpPr>
          <p:cNvPr id="9" name="TextBox 8"/>
          <p:cNvSpPr txBox="1"/>
          <p:nvPr/>
        </p:nvSpPr>
        <p:spPr>
          <a:xfrm>
            <a:off x="0" y="4343400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FFFF00"/>
                </a:solidFill>
              </a:rPr>
              <a:t>Key words:</a:t>
            </a:r>
          </a:p>
          <a:p>
            <a:r>
              <a:rPr lang="en-US" sz="3600" smtClean="0"/>
              <a:t>+</a:t>
            </a:r>
            <a:r>
              <a:rPr lang="en-US" sz="3600" smtClean="0">
                <a:solidFill>
                  <a:srgbClr val="FF0000"/>
                </a:solidFill>
              </a:rPr>
              <a:t> </a:t>
            </a:r>
            <a:r>
              <a:rPr lang="en-US" sz="4000" smtClean="0">
                <a:solidFill>
                  <a:srgbClr val="00B050"/>
                </a:solidFill>
              </a:rPr>
              <a:t>not ......yet : </a:t>
            </a:r>
            <a:r>
              <a:rPr lang="en-US" sz="3600" smtClean="0"/>
              <a:t>chưa làm việc gì ( phủ định)</a:t>
            </a:r>
          </a:p>
          <a:p>
            <a:r>
              <a:rPr lang="en-US" sz="3600" smtClean="0"/>
              <a:t>+</a:t>
            </a:r>
            <a:r>
              <a:rPr lang="en-US" sz="3600" smtClean="0">
                <a:solidFill>
                  <a:srgbClr val="00B050"/>
                </a:solidFill>
              </a:rPr>
              <a:t> ...........</a:t>
            </a:r>
            <a:r>
              <a:rPr lang="en-US" sz="4000" smtClean="0">
                <a:solidFill>
                  <a:srgbClr val="00B050"/>
                </a:solidFill>
              </a:rPr>
              <a:t>yet ? : </a:t>
            </a:r>
            <a:r>
              <a:rPr lang="en-US" sz="3600" smtClean="0"/>
              <a:t>hỏi đã làm việc gì đó chưa?</a:t>
            </a:r>
          </a:p>
          <a:p>
            <a:r>
              <a:rPr lang="en-US" sz="3600"/>
              <a:t> </a:t>
            </a:r>
            <a:r>
              <a:rPr lang="en-US" sz="3600" smtClean="0"/>
              <a:t>                                                   ( nghi vấn)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1454527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</a:rPr>
              <a:t>5.Thì HTHT diễn đạt hành động </a:t>
            </a:r>
            <a:r>
              <a:rPr lang="en-US" sz="3600" smtClean="0">
                <a:solidFill>
                  <a:srgbClr val="FF0000"/>
                </a:solidFill>
              </a:rPr>
              <a:t>đã từng </a:t>
            </a:r>
            <a:r>
              <a:rPr lang="en-US" sz="3600" smtClean="0">
                <a:solidFill>
                  <a:srgbClr val="FFFF00"/>
                </a:solidFill>
              </a:rPr>
              <a:t>hoặc </a:t>
            </a:r>
            <a:r>
              <a:rPr lang="en-US" sz="3600" smtClean="0">
                <a:solidFill>
                  <a:srgbClr val="FF0000"/>
                </a:solidFill>
              </a:rPr>
              <a:t>chưa từng </a:t>
            </a:r>
            <a:r>
              <a:rPr lang="en-US" sz="3600" smtClean="0">
                <a:solidFill>
                  <a:srgbClr val="FFFF00"/>
                </a:solidFill>
              </a:rPr>
              <a:t>xảy ra ( tính đến hiện tại)</a:t>
            </a:r>
            <a:endParaRPr lang="en-US" sz="2000" u="sng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43000"/>
            <a:ext cx="9144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/>
              <a:t>+ </a:t>
            </a:r>
            <a:r>
              <a:rPr lang="en-US" sz="3600" smtClean="0"/>
              <a:t>I have </a:t>
            </a:r>
            <a:r>
              <a:rPr lang="en-US" sz="3600" smtClean="0">
                <a:solidFill>
                  <a:srgbClr val="0070C0"/>
                </a:solidFill>
              </a:rPr>
              <a:t>ever</a:t>
            </a:r>
            <a:r>
              <a:rPr lang="en-US" sz="3600" smtClean="0"/>
              <a:t> been to DaLat.</a:t>
            </a:r>
            <a:endParaRPr lang="en-US" sz="3600" b="1" i="1" u="sng" smtClean="0">
              <a:solidFill>
                <a:srgbClr val="219AC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smtClean="0"/>
              <a:t>+ Lan has </a:t>
            </a:r>
            <a:r>
              <a:rPr lang="en-US" sz="3600" smtClean="0">
                <a:solidFill>
                  <a:srgbClr val="0070C0"/>
                </a:solidFill>
              </a:rPr>
              <a:t>never </a:t>
            </a:r>
            <a:r>
              <a:rPr lang="en-US" sz="3600" smtClean="0"/>
              <a:t>eaten hamburger.</a:t>
            </a:r>
          </a:p>
          <a:p>
            <a:pPr>
              <a:lnSpc>
                <a:spcPct val="150000"/>
              </a:lnSpc>
            </a:pPr>
            <a:r>
              <a:rPr lang="en-US" sz="3600" smtClean="0"/>
              <a:t>+ Have you </a:t>
            </a:r>
            <a:r>
              <a:rPr lang="en-US" sz="3600" smtClean="0">
                <a:solidFill>
                  <a:srgbClr val="0070C0"/>
                </a:solidFill>
              </a:rPr>
              <a:t>ever</a:t>
            </a:r>
            <a:r>
              <a:rPr lang="en-US" sz="3600" smtClean="0"/>
              <a:t> watched action movie (</a:t>
            </a:r>
            <a:r>
              <a:rPr lang="en-US" sz="3600" smtClean="0">
                <a:solidFill>
                  <a:srgbClr val="0070C0"/>
                </a:solidFill>
              </a:rPr>
              <a:t>before)</a:t>
            </a:r>
            <a:r>
              <a:rPr lang="en-US" sz="360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3600" smtClean="0"/>
              <a:t>   Yes, I have.</a:t>
            </a:r>
          </a:p>
          <a:p>
            <a:pPr>
              <a:lnSpc>
                <a:spcPct val="150000"/>
              </a:lnSpc>
            </a:pPr>
            <a:r>
              <a:rPr lang="en-US" sz="3600" smtClean="0"/>
              <a:t>+ Has your father </a:t>
            </a:r>
            <a:r>
              <a:rPr lang="en-US" sz="3600" smtClean="0">
                <a:solidFill>
                  <a:srgbClr val="0070C0"/>
                </a:solidFill>
              </a:rPr>
              <a:t>ever </a:t>
            </a:r>
            <a:r>
              <a:rPr lang="en-US" sz="3600" smtClean="0"/>
              <a:t>been to Nha Trang?</a:t>
            </a:r>
          </a:p>
          <a:p>
            <a:pPr>
              <a:lnSpc>
                <a:spcPct val="150000"/>
              </a:lnSpc>
            </a:pPr>
            <a:r>
              <a:rPr lang="en-US" sz="3600" smtClean="0"/>
              <a:t>   No. He has </a:t>
            </a:r>
            <a:r>
              <a:rPr lang="en-US" sz="3600" smtClean="0">
                <a:solidFill>
                  <a:srgbClr val="0070C0"/>
                </a:solidFill>
              </a:rPr>
              <a:t>never</a:t>
            </a:r>
            <a:r>
              <a:rPr lang="en-US" sz="3600" smtClean="0"/>
              <a:t> been there.</a:t>
            </a:r>
            <a:endParaRPr lang="en-US" sz="3200" b="1" i="1" u="sng">
              <a:solidFill>
                <a:srgbClr val="219A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885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28600" y="-92809"/>
            <a:ext cx="7467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smtClean="0">
                <a:solidFill>
                  <a:srgbClr val="FFFF00"/>
                </a:solidFill>
              </a:rPr>
              <a:t>Key words:</a:t>
            </a:r>
          </a:p>
          <a:p>
            <a:endParaRPr lang="en-US" sz="4000" b="1" u="sng" smtClean="0">
              <a:solidFill>
                <a:srgbClr val="FFFF00"/>
              </a:solidFill>
            </a:endParaRPr>
          </a:p>
          <a:p>
            <a:r>
              <a:rPr lang="en-US" sz="4400" smtClean="0">
                <a:solidFill>
                  <a:srgbClr val="00B050"/>
                </a:solidFill>
              </a:rPr>
              <a:t>+ ever: đã từng</a:t>
            </a:r>
            <a:br>
              <a:rPr lang="en-US" sz="4400" smtClean="0">
                <a:solidFill>
                  <a:srgbClr val="00B050"/>
                </a:solidFill>
              </a:rPr>
            </a:br>
            <a:r>
              <a:rPr lang="en-US" sz="4400" smtClean="0">
                <a:solidFill>
                  <a:srgbClr val="00B050"/>
                </a:solidFill>
              </a:rPr>
              <a:t>+ never: chưa từng</a:t>
            </a:r>
            <a:br>
              <a:rPr lang="en-US" sz="4400" smtClean="0">
                <a:solidFill>
                  <a:srgbClr val="00B050"/>
                </a:solidFill>
              </a:rPr>
            </a:br>
            <a:endParaRPr lang="en-US" sz="4000">
              <a:solidFill>
                <a:srgbClr val="00B050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04800" y="2907270"/>
            <a:ext cx="8839200" cy="4339650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NOTES: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mtClean="0">
                <a:latin typeface="+mj-lt"/>
                <a:ea typeface="+mj-ea"/>
                <a:cs typeface="+mj-cs"/>
              </a:rPr>
              <a:t>+ I </a:t>
            </a:r>
            <a:r>
              <a:rPr lang="en-US" sz="440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never </a:t>
            </a:r>
            <a:r>
              <a:rPr lang="en-US" sz="4400" smtClean="0">
                <a:latin typeface="+mj-lt"/>
                <a:ea typeface="+mj-ea"/>
                <a:cs typeface="+mj-cs"/>
              </a:rPr>
              <a:t>eat durian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+</a:t>
            </a:r>
            <a:r>
              <a:rPr kumimoji="0" lang="en-US" sz="4400" i="0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 have </a:t>
            </a:r>
            <a:r>
              <a:rPr kumimoji="0" lang="en-US" sz="4400" i="0" strike="noStrike" kern="1200" cap="none" spc="0" normalizeH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never</a:t>
            </a:r>
            <a:r>
              <a:rPr kumimoji="0" lang="en-US" sz="4400" i="0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eaten durian (before)</a:t>
            </a:r>
            <a:endParaRPr kumimoji="0" lang="en-US" sz="4400" i="0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sng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31209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0" y="9084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+mn-lt"/>
              </a:rPr>
              <a:t>1a.</a:t>
            </a:r>
            <a:r>
              <a:rPr lang="en-US" sz="3600" smtClean="0">
                <a:solidFill>
                  <a:srgbClr val="FFFF00"/>
                </a:solidFill>
                <a:latin typeface="+mn-lt"/>
              </a:rPr>
              <a:t> He began working (to work) in this factory two years ago.</a:t>
            </a:r>
            <a:endParaRPr lang="en-US" sz="3600">
              <a:latin typeface="+mn-lt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0052" y="3677708"/>
            <a:ext cx="9085847" cy="1200329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600">
                <a:solidFill>
                  <a:srgbClr val="FFFF00"/>
                </a:solidFill>
                <a:sym typeface="Wingdings" pitchFamily="2" charset="2"/>
              </a:rPr>
              <a:t>2. Nga hasn’t smoked for three months.</a:t>
            </a:r>
            <a:br>
              <a:rPr lang="en-US" sz="3600">
                <a:solidFill>
                  <a:srgbClr val="FFFF00"/>
                </a:solidFill>
                <a:sym typeface="Wingdings" pitchFamily="2" charset="2"/>
              </a:rPr>
            </a:b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6200" y="2057400"/>
            <a:ext cx="918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1b.They </a:t>
            </a:r>
            <a:r>
              <a:rPr lang="en-US" sz="3600">
                <a:solidFill>
                  <a:srgbClr val="FFFF00"/>
                </a:solidFill>
                <a:sym typeface="Wingdings" pitchFamily="2" charset="2"/>
              </a:rPr>
              <a:t>started </a:t>
            </a:r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learning (</a:t>
            </a:r>
            <a:r>
              <a:rPr lang="en-US" sz="3600">
                <a:solidFill>
                  <a:srgbClr val="FFFF00"/>
                </a:solidFill>
                <a:sym typeface="Wingdings" pitchFamily="2" charset="2"/>
              </a:rPr>
              <a:t>to learn</a:t>
            </a:r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) English </a:t>
            </a:r>
            <a:r>
              <a:rPr lang="en-US" sz="3600">
                <a:solidFill>
                  <a:srgbClr val="FFFF00"/>
                </a:solidFill>
                <a:sym typeface="Wingdings" pitchFamily="2" charset="2"/>
              </a:rPr>
              <a:t>last </a:t>
            </a:r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month</a:t>
            </a:r>
            <a:r>
              <a:rPr lang="en-US" sz="3600">
                <a:solidFill>
                  <a:srgbClr val="FFFF00"/>
                </a:solidFill>
                <a:sym typeface="Wingdings" pitchFamily="2" charset="2"/>
              </a:rPr>
              <a:t>.</a:t>
            </a:r>
            <a:endParaRPr lang="en-US" sz="360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5043844"/>
            <a:ext cx="9031706" cy="1200329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3. Tim has never been to HaNoi before.</a:t>
            </a:r>
            <a:br>
              <a:rPr lang="en-US" sz="3600" smtClean="0">
                <a:solidFill>
                  <a:srgbClr val="FFFF00"/>
                </a:solidFill>
                <a:sym typeface="Wingdings" pitchFamily="2" charset="2"/>
              </a:rPr>
            </a:b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92506" y="1371600"/>
            <a:ext cx="2249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ym typeface="Wingdings" pitchFamily="2" charset="2"/>
              </a:rPr>
              <a:t> He </a:t>
            </a:r>
            <a:r>
              <a:rPr lang="en-US" sz="3600" smtClean="0">
                <a:solidFill>
                  <a:srgbClr val="FF0000"/>
                </a:solidFill>
                <a:sym typeface="Wingdings" pitchFamily="2" charset="2"/>
              </a:rPr>
              <a:t>has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6200" y="3154489"/>
            <a:ext cx="3031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600" smtClean="0">
                <a:sym typeface="Wingdings" pitchFamily="2" charset="2"/>
              </a:rPr>
              <a:t>They </a:t>
            </a:r>
            <a:r>
              <a:rPr lang="en-US" sz="3600" smtClean="0">
                <a:solidFill>
                  <a:srgbClr val="FF0000"/>
                </a:solidFill>
                <a:sym typeface="Wingdings" pitchFamily="2" charset="2"/>
              </a:rPr>
              <a:t>have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52400" y="4389565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ym typeface="Wingdings" pitchFamily="2" charset="2"/>
              </a:rPr>
              <a:t> Nga </a:t>
            </a:r>
            <a:r>
              <a:rPr lang="en-US" sz="3600" smtClean="0">
                <a:solidFill>
                  <a:srgbClr val="FF0000"/>
                </a:solidFill>
                <a:sym typeface="Wingdings" pitchFamily="2" charset="2"/>
              </a:rPr>
              <a:t>stopped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2400" y="5757049"/>
            <a:ext cx="4667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ym typeface="Wingdings" pitchFamily="2" charset="2"/>
              </a:rPr>
              <a:t>This </a:t>
            </a:r>
            <a:r>
              <a:rPr lang="en-US" sz="3600">
                <a:sym typeface="Wingdings" pitchFamily="2" charset="2"/>
              </a:rPr>
              <a:t>is the first </a:t>
            </a:r>
            <a:r>
              <a:rPr lang="en-US" sz="3600" smtClean="0">
                <a:sym typeface="Wingdings" pitchFamily="2" charset="2"/>
              </a:rPr>
              <a:t>time</a:t>
            </a:r>
            <a:endParaRPr lang="en-US" sz="3600"/>
          </a:p>
        </p:txBody>
      </p:sp>
      <p:sp>
        <p:nvSpPr>
          <p:cNvPr id="10" name="Rectangle 9"/>
          <p:cNvSpPr/>
          <p:nvPr/>
        </p:nvSpPr>
        <p:spPr>
          <a:xfrm>
            <a:off x="1981200" y="1371600"/>
            <a:ext cx="7124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itchFamily="2" charset="2"/>
              </a:rPr>
              <a:t>worked</a:t>
            </a:r>
            <a:r>
              <a:rPr lang="en-US" sz="3600">
                <a:sym typeface="Wingdings" pitchFamily="2" charset="2"/>
              </a:rPr>
              <a:t> in this factory for 2</a:t>
            </a:r>
            <a:r>
              <a:rPr lang="en-US" sz="3600" smtClean="0">
                <a:sym typeface="Wingdings" pitchFamily="2" charset="2"/>
              </a:rPr>
              <a:t> </a:t>
            </a:r>
            <a:r>
              <a:rPr lang="en-US" sz="3600">
                <a:sym typeface="Wingdings" pitchFamily="2" charset="2"/>
              </a:rPr>
              <a:t>years</a:t>
            </a:r>
            <a:r>
              <a:rPr lang="en-US" sz="3600" smtClean="0">
                <a:sym typeface="Wingdings" pitchFamily="2" charset="2"/>
              </a:rPr>
              <a:t>.</a:t>
            </a:r>
            <a:endParaRPr lang="en-US" sz="3600"/>
          </a:p>
        </p:txBody>
      </p:sp>
      <p:sp>
        <p:nvSpPr>
          <p:cNvPr id="11" name="Rectangle 10"/>
          <p:cNvSpPr/>
          <p:nvPr/>
        </p:nvSpPr>
        <p:spPr>
          <a:xfrm>
            <a:off x="2514600" y="3154489"/>
            <a:ext cx="6955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sym typeface="Wingdings" pitchFamily="2" charset="2"/>
              </a:rPr>
              <a:t>learned</a:t>
            </a:r>
            <a:r>
              <a:rPr lang="en-US" sz="3600" smtClean="0">
                <a:sym typeface="Wingdings" pitchFamily="2" charset="2"/>
              </a:rPr>
              <a:t> English since last month.</a:t>
            </a:r>
            <a:endParaRPr lang="en-US" sz="3600"/>
          </a:p>
        </p:txBody>
      </p:sp>
      <p:sp>
        <p:nvSpPr>
          <p:cNvPr id="12" name="Rectangle 11"/>
          <p:cNvSpPr/>
          <p:nvPr/>
        </p:nvSpPr>
        <p:spPr>
          <a:xfrm>
            <a:off x="4328972" y="5791200"/>
            <a:ext cx="4815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ym typeface="Wingdings" pitchFamily="2" charset="2"/>
              </a:rPr>
              <a:t>Tim </a:t>
            </a:r>
            <a:r>
              <a:rPr lang="en-US" sz="3600" smtClean="0">
                <a:solidFill>
                  <a:srgbClr val="FF0000"/>
                </a:solidFill>
                <a:sym typeface="Wingdings" pitchFamily="2" charset="2"/>
              </a:rPr>
              <a:t>has </a:t>
            </a:r>
            <a:r>
              <a:rPr lang="en-US" sz="3600">
                <a:solidFill>
                  <a:srgbClr val="FF0000"/>
                </a:solidFill>
                <a:sym typeface="Wingdings" pitchFamily="2" charset="2"/>
              </a:rPr>
              <a:t>been </a:t>
            </a:r>
            <a:r>
              <a:rPr lang="en-US" sz="3600" smtClean="0">
                <a:sym typeface="Wingdings" pitchFamily="2" charset="2"/>
              </a:rPr>
              <a:t>to </a:t>
            </a:r>
            <a:r>
              <a:rPr lang="en-US" sz="3600">
                <a:sym typeface="Wingdings" pitchFamily="2" charset="2"/>
              </a:rPr>
              <a:t>HN</a:t>
            </a:r>
            <a:r>
              <a:rPr lang="en-US" sz="3200">
                <a:sym typeface="Wingdings" pitchFamily="2" charset="2"/>
              </a:rPr>
              <a:t>.</a:t>
            </a:r>
            <a:endParaRPr lang="en-US" sz="3200"/>
          </a:p>
        </p:txBody>
      </p:sp>
      <p:sp>
        <p:nvSpPr>
          <p:cNvPr id="14" name="Rectangle 13"/>
          <p:cNvSpPr/>
          <p:nvPr/>
        </p:nvSpPr>
        <p:spPr>
          <a:xfrm>
            <a:off x="3068051" y="4391051"/>
            <a:ext cx="5847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itchFamily="2" charset="2"/>
              </a:rPr>
              <a:t>smoking</a:t>
            </a:r>
            <a:r>
              <a:rPr lang="en-US" sz="3600">
                <a:sym typeface="Wingdings" pitchFamily="2" charset="2"/>
              </a:rPr>
              <a:t> three months ago</a:t>
            </a:r>
            <a:r>
              <a:rPr lang="en-US" sz="3600" smtClean="0">
                <a:sym typeface="Wingdings" pitchFamily="2" charset="2"/>
              </a:rPr>
              <a:t>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1699504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6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2032" y="5923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 </a:t>
            </a:r>
            <a:r>
              <a:rPr lang="en-US" sz="3600" smtClean="0">
                <a:solidFill>
                  <a:srgbClr val="FFFF00"/>
                </a:solidFill>
                <a:latin typeface="+mn-lt"/>
                <a:sym typeface="Wingdings" pitchFamily="2" charset="2"/>
              </a:rPr>
              <a:t>4. He hasn’t met his wife for five months.</a:t>
            </a:r>
            <a:br>
              <a:rPr lang="en-US" sz="3600" smtClean="0">
                <a:solidFill>
                  <a:srgbClr val="FFFF00"/>
                </a:solidFill>
                <a:latin typeface="+mn-lt"/>
                <a:sym typeface="Wingdings" pitchFamily="2" charset="2"/>
              </a:rPr>
            </a:br>
            <a:endParaRPr lang="en-US" sz="3600">
              <a:latin typeface="+mn-lt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68358" y="3276600"/>
            <a:ext cx="7467600" cy="1631216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sng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6096" y="2199382"/>
            <a:ext cx="954560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</a:rPr>
              <a:t>5.He </a:t>
            </a:r>
            <a:r>
              <a:rPr lang="en-US" sz="3600">
                <a:solidFill>
                  <a:srgbClr val="FFFF00"/>
                </a:solidFill>
              </a:rPr>
              <a:t>hasn’t painted his house for </a:t>
            </a:r>
            <a:r>
              <a:rPr lang="en-US" sz="3600" smtClean="0">
                <a:solidFill>
                  <a:srgbClr val="FFFF00"/>
                </a:solidFill>
              </a:rPr>
              <a:t>over2 years</a:t>
            </a:r>
            <a:r>
              <a:rPr lang="en-US" sz="3200">
                <a:solidFill>
                  <a:srgbClr val="FFFF00"/>
                </a:solidFill>
              </a:rPr>
              <a:t>.</a:t>
            </a:r>
            <a:br>
              <a:rPr lang="en-US" sz="3200">
                <a:solidFill>
                  <a:srgbClr val="FFFF00"/>
                </a:solidFill>
              </a:rPr>
            </a:br>
            <a:endParaRPr lang="en-US" sz="3200"/>
          </a:p>
        </p:txBody>
      </p:sp>
      <p:sp>
        <p:nvSpPr>
          <p:cNvPr id="3" name="Rectangle 2"/>
          <p:cNvSpPr/>
          <p:nvPr/>
        </p:nvSpPr>
        <p:spPr>
          <a:xfrm>
            <a:off x="-24064" y="5206425"/>
            <a:ext cx="9119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sym typeface="Wingdings" pitchFamily="2" charset="2"/>
              </a:rPr>
              <a:t>6. When did he begin playing </a:t>
            </a:r>
            <a:r>
              <a:rPr lang="en-US" sz="3200" smtClean="0">
                <a:solidFill>
                  <a:srgbClr val="FFFF00"/>
                </a:solidFill>
                <a:sym typeface="Wingdings" pitchFamily="2" charset="2"/>
              </a:rPr>
              <a:t>tennis ?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-152400" y="663350"/>
            <a:ext cx="33163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/>
              <a:buChar char="à"/>
            </a:pPr>
            <a:r>
              <a:rPr lang="en-US" sz="3600" smtClean="0">
                <a:sym typeface="Wingdings" pitchFamily="2" charset="2"/>
              </a:rPr>
              <a:t>He </a:t>
            </a:r>
            <a:r>
              <a:rPr lang="en-US" sz="3600">
                <a:sym typeface="Wingdings" pitchFamily="2" charset="2"/>
              </a:rPr>
              <a:t>last </a:t>
            </a:r>
            <a:endParaRPr lang="en-US" sz="3600" smtClean="0">
              <a:sym typeface="Wingdings" pitchFamily="2" charset="2"/>
            </a:endParaRPr>
          </a:p>
          <a:p>
            <a:pPr marL="457200" indent="-457200">
              <a:buFont typeface="Wingdings"/>
              <a:buChar char="à"/>
            </a:pPr>
            <a:r>
              <a:rPr lang="en-US" sz="3600" smtClean="0">
                <a:sym typeface="Wingdings" pitchFamily="2" charset="2"/>
              </a:rPr>
              <a:t>The </a:t>
            </a:r>
            <a:r>
              <a:rPr lang="en-US" sz="3600">
                <a:sym typeface="Wingdings" pitchFamily="2" charset="2"/>
              </a:rPr>
              <a:t>last </a:t>
            </a:r>
            <a:r>
              <a:rPr lang="en-US" sz="3600" smtClean="0">
                <a:sym typeface="Wingdings" pitchFamily="2" charset="2"/>
              </a:rPr>
              <a:t>time</a:t>
            </a:r>
            <a:endParaRPr lang="en-US" sz="3600"/>
          </a:p>
        </p:txBody>
      </p:sp>
      <p:sp>
        <p:nvSpPr>
          <p:cNvPr id="7" name="Rectangle 6"/>
          <p:cNvSpPr/>
          <p:nvPr/>
        </p:nvSpPr>
        <p:spPr>
          <a:xfrm>
            <a:off x="-38102" y="2819400"/>
            <a:ext cx="3429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ym typeface="Wingdings" pitchFamily="2" charset="2"/>
              </a:rPr>
              <a:t> It </a:t>
            </a:r>
            <a:r>
              <a:rPr lang="en-US" sz="3600">
                <a:sym typeface="Wingdings" pitchFamily="2" charset="2"/>
              </a:rPr>
              <a:t>is over </a:t>
            </a:r>
            <a:endParaRPr lang="en-US" sz="3600" smtClean="0">
              <a:sym typeface="Wingdings" pitchFamily="2" charset="2"/>
            </a:endParaRPr>
          </a:p>
          <a:p>
            <a:r>
              <a:rPr lang="en-US" sz="3600" smtClean="0">
                <a:sym typeface="Wingdings" pitchFamily="2" charset="2"/>
              </a:rPr>
              <a:t>The last time</a:t>
            </a:r>
          </a:p>
          <a:p>
            <a:r>
              <a:rPr lang="en-US" sz="3600">
                <a:sym typeface="Wingdings" pitchFamily="2" charset="2"/>
              </a:rPr>
              <a:t/>
            </a:r>
            <a:br>
              <a:rPr lang="en-US" sz="3600">
                <a:sym typeface="Wingdings" pitchFamily="2" charset="2"/>
              </a:rPr>
            </a:br>
            <a:r>
              <a:rPr lang="en-US" sz="3600" smtClean="0">
                <a:sym typeface="Wingdings" pitchFamily="2" charset="2"/>
              </a:rPr>
              <a:t> He </a:t>
            </a:r>
            <a:r>
              <a:rPr lang="en-US" sz="3600">
                <a:sym typeface="Wingdings" pitchFamily="2" charset="2"/>
              </a:rPr>
              <a:t>last </a:t>
            </a:r>
            <a:endParaRPr lang="en-US" sz="3600"/>
          </a:p>
        </p:txBody>
      </p:sp>
      <p:sp>
        <p:nvSpPr>
          <p:cNvPr id="8" name="Rectangle 7"/>
          <p:cNvSpPr/>
          <p:nvPr/>
        </p:nvSpPr>
        <p:spPr>
          <a:xfrm>
            <a:off x="76197" y="5704582"/>
            <a:ext cx="32004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ym typeface="Wingdings" pitchFamily="2" charset="2"/>
              </a:rPr>
              <a:t> How long </a:t>
            </a:r>
            <a:r>
              <a:rPr lang="en-US" sz="3200">
                <a:solidFill>
                  <a:srgbClr val="FF0000"/>
                </a:solidFill>
                <a:sym typeface="Wingdings" pitchFamily="2" charset="2"/>
              </a:rPr>
              <a:t>has</a:t>
            </a:r>
            <a:r>
              <a:rPr lang="en-US" sz="3200">
                <a:sym typeface="Wingdings" pitchFamily="2" charset="2"/>
              </a:rPr>
              <a:t> </a:t>
            </a:r>
            <a:br>
              <a:rPr lang="en-US" sz="3200">
                <a:sym typeface="Wingdings" pitchFamily="2" charset="2"/>
              </a:rPr>
            </a:br>
            <a:r>
              <a:rPr lang="en-US" sz="3200">
                <a:sym typeface="Wingdings" pitchFamily="2" charset="2"/>
              </a:rPr>
              <a:t> How long </a:t>
            </a:r>
            <a:r>
              <a:rPr lang="en-US" sz="3200">
                <a:solidFill>
                  <a:srgbClr val="FF0000"/>
                </a:solidFill>
                <a:sym typeface="Wingdings" pitchFamily="2" charset="2"/>
              </a:rPr>
              <a:t>is it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1501" y="663350"/>
            <a:ext cx="6825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sym typeface="Wingdings" pitchFamily="2" charset="2"/>
              </a:rPr>
              <a:t>met</a:t>
            </a:r>
            <a:r>
              <a:rPr lang="en-US" sz="3600" smtClean="0">
                <a:sym typeface="Wingdings" pitchFamily="2" charset="2"/>
              </a:rPr>
              <a:t> his </a:t>
            </a:r>
            <a:r>
              <a:rPr lang="en-US" sz="3600">
                <a:sym typeface="Wingdings" pitchFamily="2" charset="2"/>
              </a:rPr>
              <a:t>wife five months ago</a:t>
            </a:r>
            <a:r>
              <a:rPr lang="en-US" sz="3600" smtClean="0">
                <a:sym typeface="Wingdings" pitchFamily="2" charset="2"/>
              </a:rPr>
              <a:t>.</a:t>
            </a:r>
            <a:endParaRPr lang="en-US" sz="3600"/>
          </a:p>
        </p:txBody>
      </p:sp>
      <p:sp>
        <p:nvSpPr>
          <p:cNvPr id="10" name="Rectangle 9"/>
          <p:cNvSpPr/>
          <p:nvPr/>
        </p:nvSpPr>
        <p:spPr>
          <a:xfrm>
            <a:off x="2971800" y="1244025"/>
            <a:ext cx="65377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ym typeface="Wingdings" pitchFamily="2" charset="2"/>
              </a:rPr>
              <a:t>he </a:t>
            </a:r>
            <a:r>
              <a:rPr lang="en-US" sz="3200">
                <a:solidFill>
                  <a:srgbClr val="FF0000"/>
                </a:solidFill>
                <a:sym typeface="Wingdings" pitchFamily="2" charset="2"/>
              </a:rPr>
              <a:t>met</a:t>
            </a:r>
            <a:r>
              <a:rPr lang="en-US" sz="3200" smtClean="0">
                <a:sym typeface="Wingdings" pitchFamily="2" charset="2"/>
              </a:rPr>
              <a:t> </a:t>
            </a:r>
            <a:r>
              <a:rPr lang="en-US" sz="3200">
                <a:sym typeface="Wingdings" pitchFamily="2" charset="2"/>
              </a:rPr>
              <a:t>his wife </a:t>
            </a:r>
            <a:r>
              <a:rPr lang="en-US" sz="3200">
                <a:solidFill>
                  <a:srgbClr val="FF0000"/>
                </a:solidFill>
                <a:sym typeface="Wingdings" pitchFamily="2" charset="2"/>
              </a:rPr>
              <a:t>was</a:t>
            </a:r>
            <a:r>
              <a:rPr lang="en-US" sz="3200">
                <a:sym typeface="Wingdings" pitchFamily="2" charset="2"/>
              </a:rPr>
              <a:t> </a:t>
            </a:r>
            <a:r>
              <a:rPr lang="en-US" sz="3200" smtClean="0">
                <a:sym typeface="Wingdings" pitchFamily="2" charset="2"/>
              </a:rPr>
              <a:t>5 months ago.</a:t>
            </a:r>
            <a:endParaRPr lang="en-US" sz="3200"/>
          </a:p>
        </p:txBody>
      </p:sp>
      <p:sp>
        <p:nvSpPr>
          <p:cNvPr id="11" name="Rectangle 10"/>
          <p:cNvSpPr/>
          <p:nvPr/>
        </p:nvSpPr>
        <p:spPr>
          <a:xfrm>
            <a:off x="2199860" y="2844225"/>
            <a:ext cx="7477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smtClean="0">
                <a:sym typeface="Wingdings" pitchFamily="2" charset="2"/>
              </a:rPr>
              <a:t> </a:t>
            </a:r>
            <a:r>
              <a:rPr lang="en-US" sz="3200" smtClean="0">
                <a:sym typeface="Wingdings" pitchFamily="2" charset="2"/>
              </a:rPr>
              <a:t>2 years </a:t>
            </a:r>
            <a:r>
              <a:rPr lang="en-US" sz="3200" smtClean="0">
                <a:solidFill>
                  <a:srgbClr val="FF00FF"/>
                </a:solidFill>
                <a:sym typeface="Wingdings" pitchFamily="2" charset="2"/>
              </a:rPr>
              <a:t>since</a:t>
            </a:r>
            <a:r>
              <a:rPr lang="en-US" sz="3200" smtClean="0">
                <a:sym typeface="Wingdings" pitchFamily="2" charset="2"/>
              </a:rPr>
              <a:t> he </a:t>
            </a:r>
            <a:r>
              <a:rPr lang="en-US" sz="3200" smtClean="0">
                <a:solidFill>
                  <a:srgbClr val="FF0000"/>
                </a:solidFill>
                <a:sym typeface="Wingdings" pitchFamily="2" charset="2"/>
              </a:rPr>
              <a:t>last painted </a:t>
            </a:r>
            <a:r>
              <a:rPr lang="en-US" sz="3200" smtClean="0">
                <a:sym typeface="Wingdings" pitchFamily="2" charset="2"/>
              </a:rPr>
              <a:t>his house.</a:t>
            </a:r>
            <a:endParaRPr lang="en-US" sz="3200"/>
          </a:p>
        </p:txBody>
      </p:sp>
      <p:sp>
        <p:nvSpPr>
          <p:cNvPr id="12" name="Rectangle 11"/>
          <p:cNvSpPr/>
          <p:nvPr/>
        </p:nvSpPr>
        <p:spPr>
          <a:xfrm>
            <a:off x="2983138" y="3418582"/>
            <a:ext cx="6465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ym typeface="Wingdings" pitchFamily="2" charset="2"/>
              </a:rPr>
              <a:t> </a:t>
            </a:r>
            <a:r>
              <a:rPr lang="en-US" sz="3600" smtClean="0">
                <a:sym typeface="Wingdings" pitchFamily="2" charset="2"/>
              </a:rPr>
              <a:t>he </a:t>
            </a:r>
            <a:r>
              <a:rPr lang="en-US" sz="3600" smtClean="0">
                <a:solidFill>
                  <a:srgbClr val="FF0000"/>
                </a:solidFill>
                <a:sym typeface="Wingdings" pitchFamily="2" charset="2"/>
              </a:rPr>
              <a:t>painted</a:t>
            </a:r>
            <a:r>
              <a:rPr lang="en-US" sz="3600" smtClean="0">
                <a:sym typeface="Wingdings" pitchFamily="2" charset="2"/>
              </a:rPr>
              <a:t> his house </a:t>
            </a:r>
            <a:r>
              <a:rPr lang="en-US" sz="3600" smtClean="0">
                <a:solidFill>
                  <a:srgbClr val="FF0000"/>
                </a:solidFill>
                <a:sym typeface="Wingdings" pitchFamily="2" charset="2"/>
              </a:rPr>
              <a:t>was</a:t>
            </a:r>
            <a:r>
              <a:rPr lang="en-US" sz="3600" smtClean="0">
                <a:sym typeface="Wingdings" pitchFamily="2" charset="2"/>
              </a:rPr>
              <a:t> 2 years ago.</a:t>
            </a:r>
            <a:endParaRPr lang="en-US" sz="3600"/>
          </a:p>
        </p:txBody>
      </p:sp>
      <p:sp>
        <p:nvSpPr>
          <p:cNvPr id="13" name="Rectangle 12"/>
          <p:cNvSpPr/>
          <p:nvPr/>
        </p:nvSpPr>
        <p:spPr>
          <a:xfrm>
            <a:off x="3163958" y="57398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>
                <a:sym typeface="Wingdings" pitchFamily="2" charset="2"/>
              </a:rPr>
              <a:t>he </a:t>
            </a:r>
            <a:r>
              <a:rPr lang="en-US" sz="3200">
                <a:solidFill>
                  <a:srgbClr val="FF0000"/>
                </a:solidFill>
                <a:sym typeface="Wingdings" pitchFamily="2" charset="2"/>
              </a:rPr>
              <a:t>played</a:t>
            </a:r>
            <a:r>
              <a:rPr lang="en-US" sz="3200">
                <a:sym typeface="Wingdings" pitchFamily="2" charset="2"/>
              </a:rPr>
              <a:t> </a:t>
            </a:r>
            <a:r>
              <a:rPr lang="en-US" sz="3200" smtClean="0">
                <a:sym typeface="Wingdings" pitchFamily="2" charset="2"/>
              </a:rPr>
              <a:t>tennis ?</a:t>
            </a:r>
            <a:endParaRPr lang="en-US" sz="3200"/>
          </a:p>
        </p:txBody>
      </p:sp>
      <p:sp>
        <p:nvSpPr>
          <p:cNvPr id="14" name="Rectangle 13"/>
          <p:cNvSpPr/>
          <p:nvPr/>
        </p:nvSpPr>
        <p:spPr>
          <a:xfrm>
            <a:off x="3124200" y="6197025"/>
            <a:ext cx="5923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ym typeface="Wingdings" pitchFamily="2" charset="2"/>
              </a:rPr>
              <a:t>since he </a:t>
            </a:r>
            <a:r>
              <a:rPr lang="en-US" sz="3200">
                <a:solidFill>
                  <a:srgbClr val="FF0000"/>
                </a:solidFill>
                <a:sym typeface="Wingdings" pitchFamily="2" charset="2"/>
              </a:rPr>
              <a:t>began playing </a:t>
            </a:r>
            <a:r>
              <a:rPr lang="en-US" sz="3200" smtClean="0">
                <a:sym typeface="Wingdings" pitchFamily="2" charset="2"/>
              </a:rPr>
              <a:t>tennis ?</a:t>
            </a:r>
            <a:endParaRPr lang="en-US" sz="3200"/>
          </a:p>
        </p:txBody>
      </p:sp>
      <p:sp>
        <p:nvSpPr>
          <p:cNvPr id="15" name="Rectangle 14"/>
          <p:cNvSpPr/>
          <p:nvPr/>
        </p:nvSpPr>
        <p:spPr>
          <a:xfrm>
            <a:off x="2224170" y="4468206"/>
            <a:ext cx="6823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ym typeface="Wingdings" pitchFamily="2" charset="2"/>
              </a:rPr>
              <a:t> </a:t>
            </a:r>
            <a:r>
              <a:rPr lang="en-US" sz="3600">
                <a:solidFill>
                  <a:srgbClr val="FF0000"/>
                </a:solidFill>
                <a:sym typeface="Wingdings" pitchFamily="2" charset="2"/>
              </a:rPr>
              <a:t>painted</a:t>
            </a:r>
            <a:r>
              <a:rPr lang="en-US" sz="3600" smtClean="0">
                <a:sym typeface="Wingdings" pitchFamily="2" charset="2"/>
              </a:rPr>
              <a:t> his house 2 years ago.</a:t>
            </a:r>
            <a:endParaRPr lang="en-US" sz="3600"/>
          </a:p>
        </p:txBody>
      </p:sp>
      <p:sp>
        <p:nvSpPr>
          <p:cNvPr id="16" name="Oval 15"/>
          <p:cNvSpPr/>
          <p:nvPr/>
        </p:nvSpPr>
        <p:spPr>
          <a:xfrm>
            <a:off x="5779457" y="1155793"/>
            <a:ext cx="849943" cy="673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67600" y="3396170"/>
            <a:ext cx="849943" cy="673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598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0" y="341054"/>
            <a:ext cx="929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1. </a:t>
            </a:r>
            <a:r>
              <a:rPr lang="en-US" sz="3200" dirty="0" smtClean="0">
                <a:sym typeface="Wingdings" pitchFamily="2" charset="2"/>
              </a:rPr>
              <a:t>Subj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 + </a:t>
            </a:r>
            <a:r>
              <a:rPr lang="en-US" sz="3200" dirty="0" smtClean="0">
                <a:solidFill>
                  <a:srgbClr val="00B0F0"/>
                </a:solidFill>
                <a:sym typeface="Wingdings" pitchFamily="2" charset="2"/>
              </a:rPr>
              <a:t>began 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+ </a:t>
            </a:r>
            <a:r>
              <a:rPr lang="en-US" sz="3200" dirty="0" smtClean="0">
                <a:solidFill>
                  <a:srgbClr val="00B0F0"/>
                </a:solidFill>
                <a:sym typeface="Wingdings" pitchFamily="2" charset="2"/>
              </a:rPr>
              <a:t>V-</a:t>
            </a:r>
            <a:r>
              <a:rPr lang="en-US" sz="3200" dirty="0" smtClean="0">
                <a:solidFill>
                  <a:srgbClr val="FF00FF"/>
                </a:solidFill>
                <a:sym typeface="Wingdings" pitchFamily="2" charset="2"/>
              </a:rPr>
              <a:t>ing</a:t>
            </a:r>
            <a:r>
              <a:rPr lang="en-US" sz="3200" dirty="0" smtClean="0">
                <a:solidFill>
                  <a:srgbClr val="00B0F0"/>
                </a:solidFill>
                <a:sym typeface="Wingdings" pitchFamily="2" charset="2"/>
              </a:rPr>
              <a:t>(To-V-</a:t>
            </a:r>
            <a:r>
              <a:rPr lang="en-US" sz="3200" dirty="0" smtClean="0">
                <a:solidFill>
                  <a:srgbClr val="FF00FF"/>
                </a:solidFill>
                <a:sym typeface="Wingdings" pitchFamily="2" charset="2"/>
              </a:rPr>
              <a:t>0</a:t>
            </a:r>
            <a:r>
              <a:rPr lang="en-US" sz="3200" dirty="0" smtClean="0">
                <a:solidFill>
                  <a:srgbClr val="00B0F0"/>
                </a:solidFill>
                <a:sym typeface="Wingdings" pitchFamily="2" charset="2"/>
              </a:rPr>
              <a:t>) 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+... </a:t>
            </a:r>
            <a:r>
              <a:rPr lang="en-US" sz="3200" dirty="0" smtClean="0">
                <a:solidFill>
                  <a:srgbClr val="FF0000"/>
                </a:solidFill>
                <a:sym typeface="Wingdings" pitchFamily="2" charset="2"/>
              </a:rPr>
              <a:t>2 years ago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.</a:t>
            </a:r>
            <a:b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               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sym typeface="Wingdings" pitchFamily="2" charset="2"/>
              </a:rPr>
              <a:t>s</a:t>
            </a:r>
            <a:r>
              <a:rPr lang="en-US" sz="3200" dirty="0" smtClean="0">
                <a:solidFill>
                  <a:srgbClr val="00B0F0"/>
                </a:solidFill>
                <a:sym typeface="Wingdings" pitchFamily="2" charset="2"/>
              </a:rPr>
              <a:t>tarted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                               </a:t>
            </a:r>
            <a:r>
              <a:rPr lang="en-US" sz="3200" dirty="0" smtClean="0">
                <a:solidFill>
                  <a:srgbClr val="FF0000"/>
                </a:solidFill>
                <a:sym typeface="Wingdings" pitchFamily="2" charset="2"/>
              </a:rPr>
              <a:t>in 2009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.</a:t>
            </a:r>
            <a:r>
              <a:rPr lang="en-US" sz="3200" dirty="0" smtClean="0">
                <a:solidFill>
                  <a:srgbClr val="FF0000"/>
                </a:solidFill>
                <a:sym typeface="Wingdings" pitchFamily="2" charset="2"/>
              </a:rPr>
              <a:t>  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/>
            </a:r>
            <a:b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/>
            </a:r>
            <a:b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</a:t>
            </a:r>
            <a:endParaRPr lang="en-US" sz="32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2780512"/>
            <a:ext cx="8229600" cy="1631216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sng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1676403"/>
            <a:ext cx="9144000" cy="1077218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20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     </a:t>
            </a:r>
            <a:r>
              <a:rPr lang="en-US" sz="3200" dirty="0" smtClean="0">
                <a:sym typeface="Wingdings" pitchFamily="2" charset="2"/>
              </a:rPr>
              <a:t>Subj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+ </a:t>
            </a:r>
            <a:r>
              <a:rPr lang="en-US" sz="3200" dirty="0" smtClean="0">
                <a:solidFill>
                  <a:srgbClr val="00B0F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ave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+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V-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3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/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ed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+ ...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for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2 years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.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      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has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               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since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2009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0" y="3185755"/>
            <a:ext cx="9144000" cy="584775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20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2. </a:t>
            </a:r>
            <a:r>
              <a:rPr lang="en-US" sz="3200" dirty="0">
                <a:solidFill>
                  <a:srgbClr val="FFFF00"/>
                </a:solidFill>
                <a:sym typeface="Wingdings" pitchFamily="2" charset="2"/>
              </a:rPr>
              <a:t>When + </a:t>
            </a:r>
            <a:r>
              <a:rPr lang="en-US" sz="3200" dirty="0">
                <a:solidFill>
                  <a:srgbClr val="00B0F0"/>
                </a:solidFill>
                <a:sym typeface="Wingdings" pitchFamily="2" charset="2"/>
              </a:rPr>
              <a:t>did</a:t>
            </a:r>
            <a:r>
              <a:rPr lang="en-US" sz="3200" dirty="0">
                <a:solidFill>
                  <a:srgbClr val="FFFF00"/>
                </a:solidFill>
                <a:sym typeface="Wingdings" pitchFamily="2" charset="2"/>
              </a:rPr>
              <a:t> + </a:t>
            </a:r>
            <a:r>
              <a:rPr lang="en-US" sz="3200" dirty="0">
                <a:sym typeface="Wingdings" pitchFamily="2" charset="2"/>
              </a:rPr>
              <a:t>Subj</a:t>
            </a:r>
            <a:r>
              <a:rPr lang="en-US" sz="3200" dirty="0">
                <a:solidFill>
                  <a:srgbClr val="FFFF00"/>
                </a:solidFill>
                <a:sym typeface="Wingdings" pitchFamily="2" charset="2"/>
              </a:rPr>
              <a:t> ( last) + </a:t>
            </a:r>
            <a:r>
              <a:rPr lang="en-US" sz="3200" dirty="0">
                <a:solidFill>
                  <a:srgbClr val="00B0F0"/>
                </a:solidFill>
                <a:sym typeface="Wingdings" pitchFamily="2" charset="2"/>
              </a:rPr>
              <a:t>V-o </a:t>
            </a:r>
            <a:r>
              <a:rPr lang="en-US" sz="3200" dirty="0" smtClean="0">
                <a:solidFill>
                  <a:srgbClr val="00B0F0"/>
                </a:solidFill>
                <a:sym typeface="Wingdings" pitchFamily="2" charset="2"/>
              </a:rPr>
              <a:t>...?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-76200" y="5486400"/>
            <a:ext cx="9448800" cy="584775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 b</a:t>
            </a:r>
            <a:r>
              <a:rPr lang="en-US" sz="320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. 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How </a:t>
            </a:r>
            <a:r>
              <a:rPr lang="en-US" sz="3200" dirty="0">
                <a:solidFill>
                  <a:srgbClr val="FFFF00"/>
                </a:solidFill>
                <a:sym typeface="Wingdings" pitchFamily="2" charset="2"/>
              </a:rPr>
              <a:t>long is it 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since+</a:t>
            </a:r>
            <a:r>
              <a:rPr lang="en-US" sz="3200" dirty="0" smtClean="0">
                <a:sym typeface="Wingdings" pitchFamily="2" charset="2"/>
              </a:rPr>
              <a:t>Subj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+(</a:t>
            </a:r>
            <a:r>
              <a:rPr lang="en-US" sz="3200" dirty="0">
                <a:solidFill>
                  <a:srgbClr val="FFFF00"/>
                </a:solidFill>
                <a:sym typeface="Wingdings" pitchFamily="2" charset="2"/>
              </a:rPr>
              <a:t>last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)+</a:t>
            </a:r>
            <a:r>
              <a:rPr lang="en-US" sz="3200" dirty="0" smtClean="0">
                <a:solidFill>
                  <a:srgbClr val="00B0F0"/>
                </a:solidFill>
                <a:sym typeface="Wingdings" pitchFamily="2" charset="2"/>
              </a:rPr>
              <a:t>V</a:t>
            </a:r>
            <a:r>
              <a:rPr lang="en-US" sz="3200" b="1" dirty="0" smtClean="0">
                <a:solidFill>
                  <a:srgbClr val="00B0F0"/>
                </a:solidFill>
                <a:sym typeface="Wingdings" pitchFamily="2" charset="2"/>
              </a:rPr>
              <a:t>2</a:t>
            </a:r>
            <a:r>
              <a:rPr lang="en-US" sz="3200" dirty="0" smtClean="0">
                <a:solidFill>
                  <a:srgbClr val="00B0F0"/>
                </a:solidFill>
                <a:sym typeface="Wingdings" pitchFamily="2" charset="2"/>
              </a:rPr>
              <a:t>-/ed..?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-76200" y="4724400"/>
            <a:ext cx="9448800" cy="584775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sz="320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a. 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How </a:t>
            </a:r>
            <a:r>
              <a:rPr lang="en-US" sz="3200" dirty="0">
                <a:solidFill>
                  <a:srgbClr val="FFFF00"/>
                </a:solidFill>
                <a:sym typeface="Wingdings" pitchFamily="2" charset="2"/>
              </a:rPr>
              <a:t>long + </a:t>
            </a:r>
            <a:r>
              <a:rPr lang="en-US" sz="3200" dirty="0">
                <a:solidFill>
                  <a:srgbClr val="00B0F0"/>
                </a:solidFill>
                <a:sym typeface="Wingdings" pitchFamily="2" charset="2"/>
              </a:rPr>
              <a:t>have/has</a:t>
            </a:r>
            <a:r>
              <a:rPr lang="en-US" sz="3200" dirty="0">
                <a:solidFill>
                  <a:srgbClr val="FFFF00"/>
                </a:solidFill>
                <a:sym typeface="Wingdings" pitchFamily="2" charset="2"/>
              </a:rPr>
              <a:t>+ </a:t>
            </a:r>
            <a:r>
              <a:rPr lang="en-US" sz="3200" dirty="0">
                <a:sym typeface="Wingdings" pitchFamily="2" charset="2"/>
              </a:rPr>
              <a:t>Subj</a:t>
            </a:r>
            <a:r>
              <a:rPr lang="en-US" sz="3200" dirty="0">
                <a:solidFill>
                  <a:srgbClr val="FFFF00"/>
                </a:solidFill>
                <a:sym typeface="Wingdings" pitchFamily="2" charset="2"/>
              </a:rPr>
              <a:t> + </a:t>
            </a:r>
            <a:r>
              <a:rPr lang="en-US" sz="3200" dirty="0">
                <a:solidFill>
                  <a:srgbClr val="00B0F0"/>
                </a:solidFill>
                <a:sym typeface="Wingdings" pitchFamily="2" charset="2"/>
              </a:rPr>
              <a:t>V-3/ed ...?</a:t>
            </a:r>
            <a:r>
              <a:rPr lang="en-US" sz="320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28092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3. </a:t>
            </a:r>
            <a:r>
              <a:rPr lang="en-US" sz="2800" dirty="0" smtClean="0">
                <a:sym typeface="Wingdings" pitchFamily="2" charset="2"/>
              </a:rPr>
              <a:t>Subj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 + last + </a:t>
            </a:r>
            <a:r>
              <a:rPr lang="en-US" sz="2800" dirty="0" smtClean="0">
                <a:solidFill>
                  <a:srgbClr val="00B0F0"/>
                </a:solidFill>
                <a:sym typeface="Wingdings" pitchFamily="2" charset="2"/>
              </a:rPr>
              <a:t>V-2/ed 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+...     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2 years ago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.</a:t>
            </a:r>
            <a:b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               </a:t>
            </a:r>
            <a:r>
              <a:rPr lang="en-US" sz="2800" dirty="0" smtClean="0">
                <a:solidFill>
                  <a:srgbClr val="00B0F0"/>
                </a:solidFill>
                <a:sym typeface="Wingdings" pitchFamily="2" charset="2"/>
              </a:rPr>
              <a:t>               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                    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in 2009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/>
            </a:r>
            <a:b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                                                   last year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.</a:t>
            </a:r>
            <a:endParaRPr lang="en-US" sz="28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04800" y="3276600"/>
            <a:ext cx="7467600" cy="1631216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sng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1752600"/>
            <a:ext cx="9372600" cy="1384995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a.The last time+</a:t>
            </a:r>
            <a:r>
              <a:rPr lang="en-US" sz="2800" dirty="0" smtClean="0">
                <a:latin typeface="+mj-lt"/>
                <a:ea typeface="+mj-ea"/>
                <a:cs typeface="+mj-cs"/>
                <a:sym typeface="Wingdings" pitchFamily="2" charset="2"/>
              </a:rPr>
              <a:t>Subj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+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V-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2/ed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..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+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was </a:t>
            </a:r>
            <a:r>
              <a:rPr lang="en-US" sz="280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+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2 years ago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                                                           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      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last  year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	</a:t>
            </a:r>
            <a:r>
              <a:rPr lang="en-US" sz="2800" b="1" baseline="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					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       </a:t>
            </a:r>
            <a:r>
              <a:rPr lang="en-US" sz="2800" b="1" baseline="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	      </a:t>
            </a:r>
            <a:r>
              <a:rPr lang="en-US" sz="2800" b="1" baseline="0" dirty="0" smtClean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in 2009</a:t>
            </a:r>
            <a:r>
              <a:rPr lang="en-US" sz="2800" b="1" baseline="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3200400"/>
            <a:ext cx="9144000" cy="523220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b.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It is(over)+</a:t>
            </a:r>
            <a:r>
              <a:rPr lang="en-US" sz="2800" dirty="0" smtClean="0">
                <a:solidFill>
                  <a:srgbClr val="00B0F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khoảng t.gian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+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since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+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Subj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+(last)+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V-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/ed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       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        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0" y="3962400"/>
            <a:ext cx="9144000" cy="1384995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c. </a:t>
            </a:r>
            <a:r>
              <a:rPr lang="en-US" sz="2800" dirty="0">
                <a:sym typeface="Wingdings" pitchFamily="2" charset="2"/>
              </a:rPr>
              <a:t>Subj</a:t>
            </a: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 + </a:t>
            </a:r>
            <a:r>
              <a:rPr lang="en-US" sz="2800" dirty="0">
                <a:solidFill>
                  <a:srgbClr val="00B0F0"/>
                </a:solidFill>
                <a:sym typeface="Wingdings" pitchFamily="2" charset="2"/>
              </a:rPr>
              <a:t>have/has not</a:t>
            </a: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+</a:t>
            </a:r>
            <a:r>
              <a:rPr lang="en-US" sz="2800" dirty="0">
                <a:solidFill>
                  <a:srgbClr val="00B0F0"/>
                </a:solidFill>
                <a:sym typeface="Wingdings" pitchFamily="2" charset="2"/>
              </a:rPr>
              <a:t> V-3/ed</a:t>
            </a: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 +...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for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2 years</a:t>
            </a: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.</a:t>
            </a:r>
            <a:br>
              <a:rPr lang="en-US" sz="2800" dirty="0">
                <a:solidFill>
                  <a:srgbClr val="FFFF00"/>
                </a:solidFill>
                <a:sym typeface="Wingdings" pitchFamily="2" charset="2"/>
              </a:rPr>
            </a:b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                                                       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since 2009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pPr lvl="0">
              <a:spcBef>
                <a:spcPct val="0"/>
              </a:spcBef>
              <a:defRPr/>
            </a:pP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                                                       since last year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0" y="5410200"/>
            <a:ext cx="9144000" cy="523220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4. </a:t>
            </a:r>
            <a:r>
              <a:rPr lang="en-US" sz="2800" dirty="0">
                <a:sym typeface="Wingdings" pitchFamily="2" charset="2"/>
              </a:rPr>
              <a:t>Subj</a:t>
            </a: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 + </a:t>
            </a:r>
            <a:r>
              <a:rPr lang="en-US" sz="2800" dirty="0">
                <a:solidFill>
                  <a:srgbClr val="00B0F0"/>
                </a:solidFill>
                <a:sym typeface="Wingdings" pitchFamily="2" charset="2"/>
              </a:rPr>
              <a:t>have/has never</a:t>
            </a: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+</a:t>
            </a:r>
            <a:r>
              <a:rPr lang="en-US" sz="2800" dirty="0">
                <a:solidFill>
                  <a:srgbClr val="00B0F0"/>
                </a:solidFill>
                <a:sym typeface="Wingdings" pitchFamily="2" charset="2"/>
              </a:rPr>
              <a:t> V-3/ed </a:t>
            </a: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+... 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before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0" y="6151602"/>
            <a:ext cx="9372600" cy="523220"/>
          </a:xfrm>
          <a:prstGeom prst="rect">
            <a:avLst/>
          </a:prstGeom>
          <a:noFill/>
        </p:spPr>
        <p:txBody>
          <a:bodyPr vert="horz" wrap="square" lIns="45720" rIns="45720" rtlCol="0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 </a:t>
            </a:r>
            <a:r>
              <a:rPr lang="en-US" sz="2800">
                <a:solidFill>
                  <a:srgbClr val="FF0000"/>
                </a:solidFill>
                <a:sym typeface="Wingdings" pitchFamily="2" charset="2"/>
              </a:rPr>
              <a:t>This is the first time </a:t>
            </a:r>
            <a:r>
              <a:rPr lang="en-US" sz="2800">
                <a:solidFill>
                  <a:srgbClr val="FFFF00"/>
                </a:solidFill>
                <a:sym typeface="Wingdings" pitchFamily="2" charset="2"/>
              </a:rPr>
              <a:t>+</a:t>
            </a:r>
            <a:r>
              <a:rPr lang="en-US" sz="2800">
                <a:sym typeface="Wingdings" pitchFamily="2" charset="2"/>
              </a:rPr>
              <a:t> Subj </a:t>
            </a:r>
            <a:r>
              <a:rPr lang="en-US" sz="2800">
                <a:solidFill>
                  <a:srgbClr val="FFFF00"/>
                </a:solidFill>
                <a:sym typeface="Wingdings" pitchFamily="2" charset="2"/>
              </a:rPr>
              <a:t>+ </a:t>
            </a:r>
            <a:r>
              <a:rPr lang="en-US" sz="2800">
                <a:solidFill>
                  <a:srgbClr val="00B0F0"/>
                </a:solidFill>
                <a:sym typeface="Wingdings" pitchFamily="2" charset="2"/>
              </a:rPr>
              <a:t>have/has</a:t>
            </a:r>
            <a:r>
              <a:rPr lang="en-US" sz="2800">
                <a:solidFill>
                  <a:srgbClr val="FFFF00"/>
                </a:solidFill>
                <a:sym typeface="Wingdings" pitchFamily="2" charset="2"/>
              </a:rPr>
              <a:t> + </a:t>
            </a:r>
            <a:r>
              <a:rPr lang="en-US" sz="2800" smtClean="0">
                <a:solidFill>
                  <a:srgbClr val="00B0F0"/>
                </a:solidFill>
                <a:sym typeface="Wingdings" pitchFamily="2" charset="2"/>
              </a:rPr>
              <a:t>V-3/ed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29200" y="1650923"/>
            <a:ext cx="9144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044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/>
          <p:nvPr/>
        </p:nvSpPr>
        <p:spPr>
          <a:xfrm>
            <a:off x="117764" y="129570"/>
            <a:ext cx="9282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Look at the dress these people are wearing. Decide where each people comes from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6200" y="2057400"/>
            <a:ext cx="579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 Where does he come from?</a:t>
            </a:r>
          </a:p>
          <a:p>
            <a:pPr>
              <a:buFont typeface="Wingdings" pitchFamily="2" charset="2"/>
              <a:buChar char="v"/>
            </a:pPr>
            <a:endParaRPr lang="en-US" sz="66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Why do you know?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324856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smtClean="0">
                <a:solidFill>
                  <a:srgbClr val="FFFF00"/>
                </a:solidFill>
              </a:rPr>
              <a:t>He comes from Scotland</a:t>
            </a:r>
            <a:endParaRPr lang="en-US" sz="4000" b="1" i="1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6200" y="4919008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smtClean="0">
                <a:solidFill>
                  <a:srgbClr val="FFFF00"/>
                </a:solidFill>
              </a:rPr>
              <a:t>Because he’s wearing the traditional clothes – kilt.</a:t>
            </a:r>
            <a:endParaRPr lang="en-US" sz="4000" b="1" i="1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1447800"/>
            <a:ext cx="38862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Auld-Lang-Sy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25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4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u="sng" smtClean="0">
                <a:solidFill>
                  <a:srgbClr val="FFFF00"/>
                </a:solidFill>
              </a:rPr>
              <a:t>Transformation: </a:t>
            </a:r>
          </a:p>
          <a:p>
            <a:pPr lvl="0"/>
            <a:r>
              <a:rPr lang="en-US" sz="4000" smtClean="0">
                <a:solidFill>
                  <a:srgbClr val="219AC1"/>
                </a:solidFill>
              </a:rPr>
              <a:t>(Simple Past or Present Perfect)</a:t>
            </a:r>
            <a:endParaRPr lang="en-US" sz="4000">
              <a:solidFill>
                <a:srgbClr val="219AC1"/>
              </a:solidFill>
            </a:endParaRPr>
          </a:p>
          <a:p>
            <a:pPr lvl="0"/>
            <a:r>
              <a:rPr lang="en-US" sz="4000" smtClean="0"/>
              <a:t>1. We </a:t>
            </a:r>
            <a:r>
              <a:rPr lang="en-US" sz="4000"/>
              <a:t>began studying French four years ago. </a:t>
            </a:r>
            <a:endParaRPr lang="en-US" sz="40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000" smtClean="0">
                <a:solidFill>
                  <a:srgbClr val="FF00FF"/>
                </a:solidFill>
              </a:rPr>
              <a:t> </a:t>
            </a:r>
            <a:r>
              <a:rPr lang="en-US" sz="4000">
                <a:solidFill>
                  <a:srgbClr val="FF00FF"/>
                </a:solidFill>
              </a:rPr>
              <a:t>We’ ve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/>
              <a:t>2. Lan </a:t>
            </a:r>
            <a:r>
              <a:rPr lang="en-US" sz="4000"/>
              <a:t>has worked in this factory since last year. </a:t>
            </a:r>
            <a:endParaRPr lang="en-US" sz="40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000" smtClean="0">
                <a:solidFill>
                  <a:srgbClr val="FF00FF"/>
                </a:solidFill>
              </a:rPr>
              <a:t> </a:t>
            </a:r>
            <a:r>
              <a:rPr lang="en-US" sz="4000">
                <a:solidFill>
                  <a:srgbClr val="FF00FF"/>
                </a:solidFill>
              </a:rPr>
              <a:t>Lan started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/>
              <a:t>3. I </a:t>
            </a:r>
            <a:r>
              <a:rPr lang="en-US" sz="4000"/>
              <a:t>have never eaten durian before. </a:t>
            </a:r>
            <a:endParaRPr lang="en-US" sz="40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000" smtClean="0">
                <a:solidFill>
                  <a:srgbClr val="FF00FF"/>
                </a:solidFill>
              </a:rPr>
              <a:t> </a:t>
            </a:r>
            <a:r>
              <a:rPr lang="en-US" sz="4000">
                <a:solidFill>
                  <a:srgbClr val="FF00FF"/>
                </a:solidFill>
              </a:rPr>
              <a:t>This is the first </a:t>
            </a:r>
            <a:r>
              <a:rPr lang="en-US" sz="4000" smtClean="0">
                <a:solidFill>
                  <a:srgbClr val="FF00FF"/>
                </a:solidFill>
              </a:rPr>
              <a:t>time</a:t>
            </a:r>
            <a:endParaRPr lang="en-US" sz="400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97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u="sng" smtClean="0">
                <a:solidFill>
                  <a:srgbClr val="FFFF00"/>
                </a:solidFill>
              </a:rPr>
              <a:t>Transformation: </a:t>
            </a:r>
          </a:p>
          <a:p>
            <a:pPr lvl="0"/>
            <a:r>
              <a:rPr lang="en-US" sz="4400" smtClean="0">
                <a:solidFill>
                  <a:srgbClr val="219AC1"/>
                </a:solidFill>
              </a:rPr>
              <a:t>( Simple Past or Present Perfect)</a:t>
            </a:r>
            <a:endParaRPr lang="en-US" sz="4400">
              <a:solidFill>
                <a:srgbClr val="219AC1"/>
              </a:solidFill>
            </a:endParaRPr>
          </a:p>
          <a:p>
            <a:r>
              <a:rPr lang="en-US" sz="4400" smtClean="0"/>
              <a:t>4. The </a:t>
            </a:r>
            <a:r>
              <a:rPr lang="en-US" sz="4400"/>
              <a:t>last time we met him was two months ago.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We have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5. This </a:t>
            </a:r>
            <a:r>
              <a:rPr lang="en-US" sz="4400"/>
              <a:t>is the first time I have heard such a story. </a:t>
            </a:r>
            <a:endParaRPr lang="en-US" sz="440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I have</a:t>
            </a:r>
          </a:p>
          <a:p>
            <a:pPr lvl="0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6680374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75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mtClean="0"/>
              <a:t>1. We </a:t>
            </a:r>
            <a:r>
              <a:rPr lang="en-US" sz="4000"/>
              <a:t>began studying French four years ago. </a:t>
            </a:r>
            <a:endParaRPr lang="en-US" sz="40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ym typeface="Wingdings"/>
              </a:rPr>
              <a:t></a:t>
            </a:r>
            <a:r>
              <a:rPr lang="en-US" sz="4000" smtClean="0"/>
              <a:t> </a:t>
            </a:r>
            <a:r>
              <a:rPr lang="en-US" sz="4000"/>
              <a:t>We’ ve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/>
              <a:t>2. Lan </a:t>
            </a:r>
            <a:r>
              <a:rPr lang="en-US" sz="4000"/>
              <a:t>has worked in this factory since last year. </a:t>
            </a:r>
            <a:endParaRPr lang="en-US" sz="4000" smtClean="0"/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sz="4000" smtClean="0"/>
              <a:t>Lan started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US" sz="20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/>
              <a:t>3. I </a:t>
            </a:r>
            <a:r>
              <a:rPr lang="en-US" sz="4000"/>
              <a:t>have never eaten durian before. </a:t>
            </a:r>
            <a:endParaRPr lang="en-US" sz="40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ym typeface="Wingdings"/>
              </a:rPr>
              <a:t></a:t>
            </a:r>
            <a:r>
              <a:rPr lang="en-US" sz="4000" smtClean="0"/>
              <a:t> </a:t>
            </a:r>
            <a:r>
              <a:rPr lang="en-US" sz="4000"/>
              <a:t>This is the first time</a:t>
            </a:r>
          </a:p>
          <a:p>
            <a:pPr lvl="0"/>
            <a:endParaRPr lang="en-US" sz="3200"/>
          </a:p>
        </p:txBody>
      </p:sp>
      <p:sp>
        <p:nvSpPr>
          <p:cNvPr id="3" name="Rectangle 2"/>
          <p:cNvSpPr/>
          <p:nvPr/>
        </p:nvSpPr>
        <p:spPr>
          <a:xfrm>
            <a:off x="2209800" y="1295400"/>
            <a:ext cx="9125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smtClean="0"/>
              <a:t> </a:t>
            </a:r>
            <a:r>
              <a:rPr lang="en-US" sz="4000" i="1" smtClean="0">
                <a:solidFill>
                  <a:srgbClr val="FFFF00"/>
                </a:solidFill>
              </a:rPr>
              <a:t>studied French for 4 years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3429000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FF00"/>
                </a:solidFill>
              </a:rPr>
              <a:t>working in this factory last year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4654" y="5921514"/>
            <a:ext cx="5315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smtClean="0">
                <a:solidFill>
                  <a:srgbClr val="FFFF00"/>
                </a:solidFill>
              </a:rPr>
              <a:t>I have eaten durian</a:t>
            </a:r>
            <a:endParaRPr lang="en-US" sz="6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757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20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4. The </a:t>
            </a:r>
            <a:r>
              <a:rPr lang="en-US" sz="4400"/>
              <a:t>last time we met him was two months ago. </a:t>
            </a:r>
            <a:endParaRPr lang="en-US" sz="4400" smtClean="0"/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sz="4400" smtClean="0"/>
              <a:t>We have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US" sz="440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5. This </a:t>
            </a:r>
            <a:r>
              <a:rPr lang="en-US" sz="4400"/>
              <a:t>is the first time I have heard such a story. </a:t>
            </a:r>
            <a:endParaRPr lang="en-US" sz="440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ym typeface="Wingdings"/>
              </a:rPr>
              <a:t></a:t>
            </a:r>
            <a:r>
              <a:rPr lang="en-US" sz="4400" smtClean="0"/>
              <a:t> </a:t>
            </a:r>
            <a:r>
              <a:rPr lang="en-US" sz="4400"/>
              <a:t>I have</a:t>
            </a:r>
          </a:p>
          <a:p>
            <a:pPr lvl="0"/>
            <a:endParaRPr lang="en-US" sz="4400"/>
          </a:p>
        </p:txBody>
      </p:sp>
      <p:sp>
        <p:nvSpPr>
          <p:cNvPr id="7" name="Rectangle 6"/>
          <p:cNvSpPr/>
          <p:nvPr/>
        </p:nvSpPr>
        <p:spPr>
          <a:xfrm>
            <a:off x="2743200" y="1525250"/>
            <a:ext cx="6400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 </a:t>
            </a:r>
            <a:r>
              <a:rPr lang="en-US" sz="4400" i="1" smtClean="0">
                <a:solidFill>
                  <a:srgbClr val="FFFF00"/>
                </a:solidFill>
              </a:rPr>
              <a:t>not met him for two months</a:t>
            </a:r>
            <a:endParaRPr lang="en-US" sz="440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4648200"/>
            <a:ext cx="4934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>
                <a:solidFill>
                  <a:srgbClr val="FFFF00"/>
                </a:solidFill>
              </a:rPr>
              <a:t>heard such a story.</a:t>
            </a:r>
            <a:endParaRPr lang="en-US" sz="6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559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2400"/>
            <a:ext cx="9144000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6. Her </a:t>
            </a:r>
            <a:r>
              <a:rPr lang="en-US" sz="4400"/>
              <a:t>father stopped jogging five months ago.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Her father hasn’t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7. We </a:t>
            </a:r>
            <a:r>
              <a:rPr lang="en-US" sz="4400"/>
              <a:t>started playing tennis at this club in 2006.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We’ ve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8. When </a:t>
            </a:r>
            <a:r>
              <a:rPr lang="en-US" sz="4400"/>
              <a:t>did they move to their new house?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000" smtClean="0">
                <a:solidFill>
                  <a:srgbClr val="FF00FF"/>
                </a:solidFill>
              </a:rPr>
              <a:t> </a:t>
            </a:r>
            <a:r>
              <a:rPr lang="en-US" sz="4000">
                <a:solidFill>
                  <a:srgbClr val="FF00FF"/>
                </a:solidFill>
              </a:rPr>
              <a:t>How long </a:t>
            </a:r>
            <a:r>
              <a:rPr lang="en-US" sz="4000" smtClean="0">
                <a:solidFill>
                  <a:srgbClr val="FF00FF"/>
                </a:solidFill>
              </a:rPr>
              <a:t>have</a:t>
            </a:r>
            <a:endParaRPr lang="en-US" sz="400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00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060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9. How </a:t>
            </a:r>
            <a:r>
              <a:rPr lang="en-US" sz="4400"/>
              <a:t>long is it since you last visited your uncle?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When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10. When </a:t>
            </a:r>
            <a:r>
              <a:rPr lang="en-US" sz="4400"/>
              <a:t>did they get married?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How long</a:t>
            </a:r>
          </a:p>
        </p:txBody>
      </p:sp>
    </p:spTree>
    <p:extLst>
      <p:ext uri="{BB962C8B-B14F-4D97-AF65-F5344CB8AC3E}">
        <p14:creationId xmlns:p14="http://schemas.microsoft.com/office/powerpoint/2010/main" val="27189456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151447"/>
            <a:ext cx="91440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/>
              <a:t>6. Her </a:t>
            </a:r>
            <a:r>
              <a:rPr lang="en-US" sz="4000"/>
              <a:t>father stopped jogging five months ago. </a:t>
            </a:r>
            <a:endParaRPr lang="en-US" sz="40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000" smtClean="0">
                <a:solidFill>
                  <a:srgbClr val="FF00FF"/>
                </a:solidFill>
              </a:rPr>
              <a:t> </a:t>
            </a:r>
            <a:r>
              <a:rPr lang="en-US" sz="4000">
                <a:solidFill>
                  <a:srgbClr val="FF00FF"/>
                </a:solidFill>
              </a:rPr>
              <a:t>Her father hasn’t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/>
              <a:t>7. We </a:t>
            </a:r>
            <a:r>
              <a:rPr lang="en-US" sz="4000"/>
              <a:t>started playing tennis at this club in 2006. </a:t>
            </a:r>
            <a:endParaRPr lang="en-US" sz="40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000" smtClean="0">
                <a:solidFill>
                  <a:srgbClr val="FF00FF"/>
                </a:solidFill>
              </a:rPr>
              <a:t> </a:t>
            </a:r>
            <a:r>
              <a:rPr lang="en-US" sz="4000">
                <a:solidFill>
                  <a:srgbClr val="FF00FF"/>
                </a:solidFill>
              </a:rPr>
              <a:t>We’ ve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/>
              <a:t>8. When </a:t>
            </a:r>
            <a:r>
              <a:rPr lang="en-US" sz="4000"/>
              <a:t>did they move to their new house? </a:t>
            </a:r>
            <a:endParaRPr lang="en-US" sz="40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000" smtClean="0">
                <a:solidFill>
                  <a:srgbClr val="FF00FF"/>
                </a:solidFill>
              </a:rPr>
              <a:t> </a:t>
            </a:r>
            <a:r>
              <a:rPr lang="en-US" sz="4000">
                <a:solidFill>
                  <a:srgbClr val="FF00FF"/>
                </a:solidFill>
              </a:rPr>
              <a:t>How long </a:t>
            </a:r>
            <a:r>
              <a:rPr lang="en-US" sz="4000" smtClean="0">
                <a:solidFill>
                  <a:srgbClr val="FF00FF"/>
                </a:solidFill>
              </a:rPr>
              <a:t>have</a:t>
            </a:r>
            <a:endParaRPr lang="en-US" sz="4000">
              <a:solidFill>
                <a:srgbClr val="FF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3400" y="1524000"/>
            <a:ext cx="655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smtClean="0"/>
              <a:t> </a:t>
            </a:r>
            <a:r>
              <a:rPr lang="en-US" sz="3600" i="1" smtClean="0">
                <a:solidFill>
                  <a:srgbClr val="FFFF00"/>
                </a:solidFill>
              </a:rPr>
              <a:t>jogged for five months.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3657600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smtClean="0"/>
              <a:t> </a:t>
            </a:r>
            <a:r>
              <a:rPr lang="en-US" sz="4000" i="1" smtClean="0">
                <a:solidFill>
                  <a:srgbClr val="FFFF00"/>
                </a:solidFill>
              </a:rPr>
              <a:t>played tennis at ... since 2006.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6226314"/>
            <a:ext cx="716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smtClean="0"/>
              <a:t> </a:t>
            </a:r>
            <a:r>
              <a:rPr lang="en-US" sz="4000" i="1" smtClean="0">
                <a:solidFill>
                  <a:srgbClr val="FFFF00"/>
                </a:solidFill>
              </a:rPr>
              <a:t>they lived in their new house</a:t>
            </a:r>
            <a:endParaRPr lang="en-US" sz="4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092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060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9. How </a:t>
            </a:r>
            <a:r>
              <a:rPr lang="en-US" sz="4400"/>
              <a:t>long is it since you last visited your uncle? </a:t>
            </a:r>
            <a:endParaRPr lang="en-US" sz="4400" smtClean="0"/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sz="4400" smtClean="0">
                <a:solidFill>
                  <a:srgbClr val="FF00FF"/>
                </a:solidFill>
              </a:rPr>
              <a:t>When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US" sz="4400">
              <a:solidFill>
                <a:srgbClr val="FF00FF"/>
              </a:solidFill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10. When </a:t>
            </a:r>
            <a:r>
              <a:rPr lang="en-US" sz="4400"/>
              <a:t>did they get married?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How long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1600200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 </a:t>
            </a:r>
            <a:r>
              <a:rPr lang="en-US" sz="4400" i="1" smtClean="0">
                <a:solidFill>
                  <a:srgbClr val="FFFF00"/>
                </a:solidFill>
              </a:rPr>
              <a:t>did you last visit your uncle?</a:t>
            </a:r>
            <a:endParaRPr lang="en-US" sz="440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4640759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 </a:t>
            </a:r>
            <a:r>
              <a:rPr lang="en-US" sz="4400" i="1" smtClean="0">
                <a:solidFill>
                  <a:srgbClr val="FFFF00"/>
                </a:solidFill>
              </a:rPr>
              <a:t>have they been married?</a:t>
            </a:r>
            <a:endParaRPr lang="en-US" sz="4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912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76200"/>
            <a:ext cx="9448800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11. They </a:t>
            </a:r>
            <a:r>
              <a:rPr lang="en-US" sz="4400"/>
              <a:t>haven’t visited us for three years</a:t>
            </a:r>
            <a:r>
              <a:rPr lang="en-US" sz="4400" smtClean="0"/>
              <a:t>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 </a:t>
            </a:r>
            <a:r>
              <a:rPr lang="en-US" sz="440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>
                <a:solidFill>
                  <a:srgbClr val="FF00FF"/>
                </a:solidFill>
              </a:rPr>
              <a:t> They last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12. Our </a:t>
            </a:r>
            <a:r>
              <a:rPr lang="en-US" sz="4400"/>
              <a:t>grandfather hasn’t smoked since last year.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 </a:t>
            </a:r>
            <a:r>
              <a:rPr lang="en-US" sz="4400" smtClean="0">
                <a:solidFill>
                  <a:srgbClr val="FF00FF"/>
                </a:solidFill>
              </a:rPr>
              <a:t> Our </a:t>
            </a:r>
            <a:r>
              <a:rPr lang="en-US" sz="4400">
                <a:solidFill>
                  <a:srgbClr val="FF00FF"/>
                </a:solidFill>
              </a:rPr>
              <a:t>grandfather </a:t>
            </a:r>
            <a:r>
              <a:rPr lang="en-US" sz="4400" smtClean="0">
                <a:solidFill>
                  <a:srgbClr val="FF00FF"/>
                </a:solidFill>
              </a:rPr>
              <a:t>stopped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13. It’s over 6 </a:t>
            </a:r>
            <a:r>
              <a:rPr lang="en-US" sz="4400"/>
              <a:t>months since he last had his hair cut.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He </a:t>
            </a:r>
            <a:r>
              <a:rPr lang="en-US" sz="4400" smtClean="0">
                <a:solidFill>
                  <a:srgbClr val="FF00FF"/>
                </a:solidFill>
              </a:rPr>
              <a:t>hasn’t</a:t>
            </a:r>
            <a:endParaRPr lang="en-US" sz="440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35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83952"/>
            <a:ext cx="94488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14. The </a:t>
            </a:r>
            <a:r>
              <a:rPr lang="en-US" sz="4400"/>
              <a:t>last time we went to the discotheque was in August.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We haven’t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15. She </a:t>
            </a:r>
            <a:r>
              <a:rPr lang="en-US" sz="4400"/>
              <a:t>has taught in that school for ten years</a:t>
            </a:r>
            <a:r>
              <a:rPr lang="en-US" sz="4400" smtClean="0"/>
              <a:t>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She began</a:t>
            </a:r>
          </a:p>
        </p:txBody>
      </p:sp>
    </p:spTree>
    <p:extLst>
      <p:ext uri="{BB962C8B-B14F-4D97-AF65-F5344CB8AC3E}">
        <p14:creationId xmlns:p14="http://schemas.microsoft.com/office/powerpoint/2010/main" val="10252117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/>
          <p:nvPr/>
        </p:nvSpPr>
        <p:spPr>
          <a:xfrm>
            <a:off x="131618" y="150674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Look at the dress these people are wearing. Decide where each people comes from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6200" y="1981200"/>
            <a:ext cx="624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Where does she come from?</a:t>
            </a:r>
          </a:p>
          <a:p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Why do you know?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76200" y="3348335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smtClean="0">
                <a:solidFill>
                  <a:srgbClr val="FFFF00"/>
                </a:solidFill>
              </a:rPr>
              <a:t>She comes from India</a:t>
            </a:r>
            <a:endParaRPr lang="en-US" sz="4000" b="1" i="1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6200" y="4995208"/>
            <a:ext cx="579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smtClean="0">
                <a:solidFill>
                  <a:srgbClr val="FFFF00"/>
                </a:solidFill>
              </a:rPr>
              <a:t>Because she’s wearing the traditional clothes – sari</a:t>
            </a:r>
            <a:endParaRPr lang="en-US" sz="4000" b="1" i="1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1828799"/>
            <a:ext cx="2667000" cy="485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Nello-Jar-Get-Than-T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25" grpId="0"/>
      <p:bldP spid="2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446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16. His </a:t>
            </a:r>
            <a:r>
              <a:rPr lang="en-US" sz="4400"/>
              <a:t>wife last performed on this stage three months ago.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The last time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17. Mr</a:t>
            </a:r>
            <a:r>
              <a:rPr lang="en-US" sz="4400"/>
              <a:t>. Jones has never shopped in that </a:t>
            </a:r>
            <a:r>
              <a:rPr lang="en-US" sz="4400" smtClean="0"/>
              <a:t>mall</a:t>
            </a:r>
            <a:r>
              <a:rPr lang="en-US" sz="4400"/>
              <a:t>. </a:t>
            </a:r>
            <a:endParaRPr lang="en-US" sz="44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400" smtClean="0">
                <a:solidFill>
                  <a:srgbClr val="FF00FF"/>
                </a:solidFill>
              </a:rPr>
              <a:t> </a:t>
            </a:r>
            <a:r>
              <a:rPr lang="en-US" sz="4400">
                <a:solidFill>
                  <a:srgbClr val="FF00FF"/>
                </a:solidFill>
              </a:rPr>
              <a:t>This is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18. Is </a:t>
            </a:r>
            <a:r>
              <a:rPr lang="en-US" sz="4400"/>
              <a:t>this the first time you have cooked Indian </a:t>
            </a:r>
            <a:r>
              <a:rPr lang="en-US" sz="4400" smtClean="0"/>
              <a:t>Curry</a:t>
            </a:r>
            <a:r>
              <a:rPr lang="en-US" sz="4400"/>
              <a:t>? </a:t>
            </a:r>
            <a:r>
              <a:rPr lang="en-US" sz="4400" smtClean="0">
                <a:sym typeface="Wingdings"/>
              </a:rPr>
              <a:t></a:t>
            </a:r>
            <a:r>
              <a:rPr lang="en-US" sz="4400" smtClean="0"/>
              <a:t> </a:t>
            </a:r>
            <a:r>
              <a:rPr lang="en-US" sz="4400"/>
              <a:t>Have </a:t>
            </a:r>
          </a:p>
        </p:txBody>
      </p:sp>
    </p:spTree>
    <p:extLst>
      <p:ext uri="{BB962C8B-B14F-4D97-AF65-F5344CB8AC3E}">
        <p14:creationId xmlns:p14="http://schemas.microsoft.com/office/powerpoint/2010/main" val="604424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2283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/>
              <a:t>19. They </a:t>
            </a:r>
            <a:r>
              <a:rPr lang="en-US" sz="4000"/>
              <a:t>moved to this new apartment two weeks ago. </a:t>
            </a:r>
            <a:endParaRPr lang="en-US" sz="40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000" smtClean="0">
                <a:solidFill>
                  <a:srgbClr val="FF00FF"/>
                </a:solidFill>
              </a:rPr>
              <a:t> </a:t>
            </a:r>
            <a:r>
              <a:rPr lang="en-US" sz="4000">
                <a:solidFill>
                  <a:srgbClr val="FF00FF"/>
                </a:solidFill>
              </a:rPr>
              <a:t>They have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/>
              <a:t>20. How </a:t>
            </a:r>
            <a:r>
              <a:rPr lang="en-US" sz="4000"/>
              <a:t>long has her sister worked in that company? </a:t>
            </a:r>
            <a:endParaRPr lang="en-US" sz="4000" smtClean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4000" smtClean="0">
                <a:solidFill>
                  <a:srgbClr val="FF00FF"/>
                </a:solidFill>
              </a:rPr>
              <a:t> </a:t>
            </a:r>
            <a:r>
              <a:rPr lang="en-US" sz="4000">
                <a:solidFill>
                  <a:srgbClr val="FF00FF"/>
                </a:solidFill>
              </a:rPr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25352531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5415" y="3506450"/>
            <a:ext cx="92076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3. This is the first time I have eaten durian</a:t>
            </a:r>
            <a:endParaRPr lang="en-US" sz="4400" i="1"/>
          </a:p>
        </p:txBody>
      </p:sp>
      <p:sp>
        <p:nvSpPr>
          <p:cNvPr id="18" name="Rectangle 17"/>
          <p:cNvSpPr/>
          <p:nvPr/>
        </p:nvSpPr>
        <p:spPr>
          <a:xfrm>
            <a:off x="-99244" y="457200"/>
            <a:ext cx="91251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/>
              <a:t>1</a:t>
            </a:r>
            <a:r>
              <a:rPr lang="en-US" sz="4400" i="1" smtClean="0"/>
              <a:t>. We have studied French for 4 years</a:t>
            </a:r>
            <a:endParaRPr lang="en-US" sz="4400"/>
          </a:p>
        </p:txBody>
      </p:sp>
      <p:sp>
        <p:nvSpPr>
          <p:cNvPr id="19" name="TextBox 18"/>
          <p:cNvSpPr txBox="1"/>
          <p:nvPr/>
        </p:nvSpPr>
        <p:spPr>
          <a:xfrm>
            <a:off x="-76200" y="19824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2. Lan started working ....... last year</a:t>
            </a:r>
            <a:endParaRPr lang="en-US" sz="4400"/>
          </a:p>
        </p:txBody>
      </p:sp>
      <p:sp>
        <p:nvSpPr>
          <p:cNvPr id="15" name="Rectangle 14"/>
          <p:cNvSpPr/>
          <p:nvPr/>
        </p:nvSpPr>
        <p:spPr>
          <a:xfrm>
            <a:off x="18854" y="0"/>
            <a:ext cx="9125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u="sng" smtClean="0">
                <a:solidFill>
                  <a:srgbClr val="FF0000"/>
                </a:solidFill>
              </a:rPr>
              <a:t>PRESENT PERFECT OR SMPLE PAST</a:t>
            </a:r>
            <a:endParaRPr lang="en-US" sz="4800" u="sng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83929" y="4945559"/>
            <a:ext cx="9207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4. We haven’t met himfor 2 months</a:t>
            </a:r>
            <a:endParaRPr lang="en-US" sz="4400" i="1"/>
          </a:p>
        </p:txBody>
      </p:sp>
      <p:sp>
        <p:nvSpPr>
          <p:cNvPr id="24" name="Rectangle 23"/>
          <p:cNvSpPr/>
          <p:nvPr/>
        </p:nvSpPr>
        <p:spPr>
          <a:xfrm>
            <a:off x="-83930" y="6012359"/>
            <a:ext cx="9207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5. I have never heard..... before</a:t>
            </a:r>
            <a:endParaRPr lang="en-US" sz="4400" i="1"/>
          </a:p>
        </p:txBody>
      </p:sp>
    </p:spTree>
    <p:extLst>
      <p:ext uri="{BB962C8B-B14F-4D97-AF65-F5344CB8AC3E}">
        <p14:creationId xmlns:p14="http://schemas.microsoft.com/office/powerpoint/2010/main" val="1850147757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15" grpId="0"/>
      <p:bldP spid="16" grpId="0"/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9306" y="457200"/>
            <a:ext cx="9202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6. Her father hasn’t  jogged for 5 months</a:t>
            </a:r>
            <a:endParaRPr lang="en-US" sz="4400" i="1"/>
          </a:p>
        </p:txBody>
      </p:sp>
      <p:sp>
        <p:nvSpPr>
          <p:cNvPr id="15" name="Rectangle 14"/>
          <p:cNvSpPr/>
          <p:nvPr/>
        </p:nvSpPr>
        <p:spPr>
          <a:xfrm>
            <a:off x="18854" y="0"/>
            <a:ext cx="9125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u="sng" smtClean="0">
                <a:solidFill>
                  <a:srgbClr val="FF0000"/>
                </a:solidFill>
              </a:rPr>
              <a:t>PRESENT PERFECT OR SMPLE PAST</a:t>
            </a:r>
            <a:endParaRPr lang="en-US" sz="4400" u="sng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75415" y="4259759"/>
            <a:ext cx="9664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9. When did you last visit your uncle</a:t>
            </a:r>
            <a:endParaRPr lang="en-US" sz="4400" i="1"/>
          </a:p>
        </p:txBody>
      </p:sp>
      <p:sp>
        <p:nvSpPr>
          <p:cNvPr id="26" name="Rectangle 25"/>
          <p:cNvSpPr/>
          <p:nvPr/>
        </p:nvSpPr>
        <p:spPr>
          <a:xfrm>
            <a:off x="-99244" y="1897559"/>
            <a:ext cx="92021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7. We have played .......since 2006</a:t>
            </a:r>
            <a:endParaRPr lang="en-US" sz="4400" i="1"/>
          </a:p>
        </p:txBody>
      </p:sp>
      <p:sp>
        <p:nvSpPr>
          <p:cNvPr id="27" name="Rectangle 26"/>
          <p:cNvSpPr/>
          <p:nvPr/>
        </p:nvSpPr>
        <p:spPr>
          <a:xfrm>
            <a:off x="-99244" y="2744450"/>
            <a:ext cx="96975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8. How long have they lived in their new house</a:t>
            </a:r>
            <a:endParaRPr lang="en-US" sz="4400" i="1"/>
          </a:p>
        </p:txBody>
      </p:sp>
      <p:sp>
        <p:nvSpPr>
          <p:cNvPr id="28" name="Rectangle 27"/>
          <p:cNvSpPr/>
          <p:nvPr/>
        </p:nvSpPr>
        <p:spPr>
          <a:xfrm>
            <a:off x="-44824" y="5259050"/>
            <a:ext cx="92076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10. How long have they been married</a:t>
            </a:r>
            <a:endParaRPr lang="en-US" sz="4400" i="1"/>
          </a:p>
        </p:txBody>
      </p:sp>
    </p:spTree>
    <p:extLst>
      <p:ext uri="{BB962C8B-B14F-4D97-AF65-F5344CB8AC3E}">
        <p14:creationId xmlns:p14="http://schemas.microsoft.com/office/powerpoint/2010/main" val="332734993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5" grpId="0"/>
      <p:bldP spid="26" grpId="0"/>
      <p:bldP spid="27" grpId="0"/>
      <p:bldP spid="2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5415" y="3048000"/>
            <a:ext cx="92076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/>
              <a:t>13. He hasn’t had his hair cut  for over 6 months</a:t>
            </a:r>
            <a:endParaRPr lang="en-US" sz="2800"/>
          </a:p>
        </p:txBody>
      </p:sp>
      <p:sp>
        <p:nvSpPr>
          <p:cNvPr id="18" name="Rectangle 17"/>
          <p:cNvSpPr/>
          <p:nvPr/>
        </p:nvSpPr>
        <p:spPr>
          <a:xfrm>
            <a:off x="-99244" y="457200"/>
            <a:ext cx="91251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/>
              <a:t>11. They last visited us three years ago</a:t>
            </a:r>
            <a:endParaRPr lang="en-US" sz="5400"/>
          </a:p>
        </p:txBody>
      </p:sp>
      <p:sp>
        <p:nvSpPr>
          <p:cNvPr id="19" name="TextBox 18"/>
          <p:cNvSpPr txBox="1"/>
          <p:nvPr/>
        </p:nvSpPr>
        <p:spPr>
          <a:xfrm>
            <a:off x="-76200" y="17526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FF00"/>
                </a:solidFill>
              </a:rPr>
              <a:t>12. Our grandfather stopped smoking last year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854" y="0"/>
            <a:ext cx="9125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u="sng" smtClean="0">
                <a:solidFill>
                  <a:srgbClr val="FF0000"/>
                </a:solidFill>
              </a:rPr>
              <a:t>PRESENT PERFECT OR SMPLE PAST</a:t>
            </a:r>
            <a:endParaRPr lang="en-US" sz="4400" u="sng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99244" y="4267200"/>
            <a:ext cx="92076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FFFF00"/>
                </a:solidFill>
              </a:rPr>
              <a:t>14. We haven’t gone to....... since August</a:t>
            </a:r>
            <a:endParaRPr lang="en-US" sz="480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83930" y="5486400"/>
            <a:ext cx="92076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/>
              <a:t>15. She began teaching ..... ten years ago.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027941399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15" grpId="0"/>
      <p:bldP spid="16" grpId="0"/>
      <p:bldP spid="2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9306" y="381000"/>
            <a:ext cx="9202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16. The last time his wife performed.... was three months ago</a:t>
            </a:r>
            <a:endParaRPr lang="en-US" sz="4400" i="1"/>
          </a:p>
        </p:txBody>
      </p:sp>
      <p:sp>
        <p:nvSpPr>
          <p:cNvPr id="15" name="Rectangle 14"/>
          <p:cNvSpPr/>
          <p:nvPr/>
        </p:nvSpPr>
        <p:spPr>
          <a:xfrm>
            <a:off x="18854" y="-76200"/>
            <a:ext cx="9125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u="sng" smtClean="0">
                <a:solidFill>
                  <a:srgbClr val="FF0000"/>
                </a:solidFill>
              </a:rPr>
              <a:t>PRESENT PERFECT OR SMPLE PAST</a:t>
            </a:r>
            <a:endParaRPr lang="en-US" sz="4400" u="sng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75415" y="4114800"/>
            <a:ext cx="96648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>
                <a:solidFill>
                  <a:srgbClr val="FFFF00"/>
                </a:solidFill>
              </a:rPr>
              <a:t>19. They have lived in this .... for 2 weeks</a:t>
            </a:r>
            <a:endParaRPr lang="en-US" sz="4400" i="1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99244" y="1676400"/>
            <a:ext cx="9202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>
                <a:solidFill>
                  <a:srgbClr val="FFFF00"/>
                </a:solidFill>
              </a:rPr>
              <a:t>17. This is the first time Mr. Jones has shopped...</a:t>
            </a:r>
            <a:endParaRPr lang="en-US" sz="4400" i="1">
              <a:solidFill>
                <a:srgbClr val="FF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99244" y="2895600"/>
            <a:ext cx="96975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18. Have you ever cooked Indian Curry?</a:t>
            </a:r>
            <a:endParaRPr lang="en-US" sz="4400" i="1"/>
          </a:p>
        </p:txBody>
      </p:sp>
      <p:sp>
        <p:nvSpPr>
          <p:cNvPr id="28" name="Rectangle 27"/>
          <p:cNvSpPr/>
          <p:nvPr/>
        </p:nvSpPr>
        <p:spPr>
          <a:xfrm>
            <a:off x="-44824" y="5410200"/>
            <a:ext cx="92076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20. When did her sister  begin working....?</a:t>
            </a:r>
            <a:endParaRPr lang="en-US" sz="4400" i="1"/>
          </a:p>
        </p:txBody>
      </p:sp>
    </p:spTree>
    <p:extLst>
      <p:ext uri="{BB962C8B-B14F-4D97-AF65-F5344CB8AC3E}">
        <p14:creationId xmlns:p14="http://schemas.microsoft.com/office/powerpoint/2010/main" val="2465027161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5" grpId="0"/>
      <p:bldP spid="26" grpId="0"/>
      <p:bldP spid="27" grpId="0"/>
      <p:bldP spid="2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7800" y="6096000"/>
            <a:ext cx="662940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dirty="0" smtClean="0">
                <a:latin typeface="VNI-Thufap2" pitchFamily="2" charset="0"/>
              </a:rPr>
              <a:t>Teacher</a:t>
            </a:r>
            <a:r>
              <a:rPr lang="en-US" sz="2000" dirty="0" smtClean="0">
                <a:latin typeface="VNI-Thufap2" pitchFamily="2" charset="0"/>
              </a:rPr>
              <a:t>: Tran Thi Kim Trang</a:t>
            </a:r>
            <a:endParaRPr lang="en-US" sz="2000" dirty="0">
              <a:latin typeface="VNI-Thufap2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486370"/>
            <a:ext cx="6934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GRAMMAR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2362200"/>
            <a:ext cx="8839200" cy="15284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PASSIVE VOICE</a:t>
            </a:r>
            <a:endParaRPr lang="en-US" sz="5400" b="1" cap="none" spc="0" dirty="0">
              <a:ln w="57150">
                <a:solidFill>
                  <a:schemeClr val="bg1"/>
                </a:solidFill>
                <a:prstDash val="solid"/>
              </a:ln>
              <a:solidFill>
                <a:srgbClr val="FF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454776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70" y="3657600"/>
            <a:ext cx="8298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u="sng"/>
              <a:t>Active:</a:t>
            </a:r>
            <a:r>
              <a:rPr lang="en-US" sz="4000" i="1"/>
              <a:t>    </a:t>
            </a:r>
            <a:r>
              <a:rPr lang="en-US" sz="4000"/>
              <a:t>Lan </a:t>
            </a:r>
            <a:r>
              <a:rPr lang="en-US" sz="4000">
                <a:solidFill>
                  <a:srgbClr val="FF0000"/>
                </a:solidFill>
              </a:rPr>
              <a:t>painted </a:t>
            </a:r>
            <a:r>
              <a:rPr lang="en-US" sz="4000"/>
              <a:t>that door yesterday.                                 </a:t>
            </a:r>
            <a:r>
              <a:rPr lang="en-US" sz="4000" i="1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01753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u="sng" smtClean="0"/>
              <a:t>Passive:</a:t>
            </a:r>
            <a:r>
              <a:rPr lang="en-US" sz="4000" i="1" smtClean="0"/>
              <a:t> </a:t>
            </a:r>
            <a:r>
              <a:rPr lang="en-US" sz="4000" smtClean="0"/>
              <a:t>That door </a:t>
            </a:r>
            <a:r>
              <a:rPr lang="en-US" sz="4000" smtClean="0">
                <a:solidFill>
                  <a:srgbClr val="FF0000"/>
                </a:solidFill>
              </a:rPr>
              <a:t>was painted </a:t>
            </a:r>
            <a:r>
              <a:rPr lang="en-US" sz="4000" smtClean="0"/>
              <a:t>by Lan yesterday.                                 </a:t>
            </a:r>
            <a:r>
              <a:rPr lang="en-US" sz="4000" i="1" smtClean="0"/>
              <a:t> </a:t>
            </a:r>
          </a:p>
          <a:p>
            <a:endParaRPr lang="en-US" sz="4000" smtClean="0"/>
          </a:p>
          <a:p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31423" y="76200"/>
            <a:ext cx="8298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smtClean="0"/>
              <a:t>I. </a:t>
            </a:r>
            <a:r>
              <a:rPr lang="en-US" sz="3200" b="1" u="sng" smtClean="0">
                <a:solidFill>
                  <a:srgbClr val="FFC000"/>
                </a:solidFill>
                <a:latin typeface="VNI-Times" pitchFamily="2" charset="0"/>
              </a:rPr>
              <a:t>Caùch chia ñoäng töø ôû theå bò ñoäng: </a:t>
            </a:r>
            <a:endParaRPr lang="en-US" sz="3600" b="1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990600"/>
            <a:ext cx="8298730" cy="83099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i="1" smtClean="0"/>
              <a:t>      Subj  +   / </a:t>
            </a:r>
            <a:r>
              <a:rPr lang="en-US" sz="4000" b="1" i="1" smtClean="0">
                <a:solidFill>
                  <a:srgbClr val="FF0000"/>
                </a:solidFill>
              </a:rPr>
              <a:t>to be </a:t>
            </a:r>
            <a:r>
              <a:rPr lang="en-US" sz="3600" i="1" smtClean="0"/>
              <a:t>/    + </a:t>
            </a:r>
            <a:r>
              <a:rPr lang="en-US" sz="4800" smtClean="0"/>
              <a:t>V</a:t>
            </a:r>
            <a:r>
              <a:rPr lang="en-US" sz="2800" smtClean="0"/>
              <a:t>– </a:t>
            </a:r>
            <a:r>
              <a:rPr lang="en-US" sz="4000" b="1" smtClean="0">
                <a:solidFill>
                  <a:srgbClr val="FF0000"/>
                </a:solidFill>
              </a:rPr>
              <a:t>3</a:t>
            </a:r>
            <a:r>
              <a:rPr lang="en-US" sz="4000" b="1" smtClean="0"/>
              <a:t>/</a:t>
            </a:r>
            <a:r>
              <a:rPr lang="en-US" sz="4000" b="1" smtClean="0">
                <a:solidFill>
                  <a:srgbClr val="FF0000"/>
                </a:solidFill>
              </a:rPr>
              <a:t>ed</a:t>
            </a:r>
            <a:r>
              <a:rPr lang="en-US" sz="3600" i="1" smtClean="0"/>
              <a:t> </a:t>
            </a:r>
            <a:endParaRPr lang="en-US" sz="3600" i="1"/>
          </a:p>
        </p:txBody>
      </p:sp>
      <p:grpSp>
        <p:nvGrpSpPr>
          <p:cNvPr id="16" name="Group 15"/>
          <p:cNvGrpSpPr/>
          <p:nvPr/>
        </p:nvGrpSpPr>
        <p:grpSpPr>
          <a:xfrm>
            <a:off x="1066800" y="1748807"/>
            <a:ext cx="3819034" cy="1755844"/>
            <a:chOff x="1551366" y="1748807"/>
            <a:chExt cx="3361834" cy="1755844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64928" y="1748807"/>
              <a:ext cx="0" cy="58751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551366" y="2427433"/>
              <a:ext cx="3361834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smtClean="0">
                  <a:solidFill>
                    <a:srgbClr val="FFFF00"/>
                  </a:solidFill>
                  <a:latin typeface="VNI-Times" pitchFamily="2" charset="0"/>
                </a:rPr>
                <a:t> chia theo thì của caâu      </a:t>
              </a:r>
              <a:endParaRPr lang="en-US" sz="2800">
                <a:solidFill>
                  <a:srgbClr val="FFFF00"/>
                </a:solidFill>
                <a:latin typeface="VNI-Times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26214" y="1774125"/>
            <a:ext cx="4241586" cy="2469190"/>
            <a:chOff x="5282747" y="1774125"/>
            <a:chExt cx="3733800" cy="2469190"/>
          </a:xfrm>
        </p:grpSpPr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5282747" y="2427433"/>
              <a:ext cx="373380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smtClean="0">
                  <a:solidFill>
                    <a:srgbClr val="FFFF00"/>
                  </a:solidFill>
                  <a:latin typeface="VNI-Times" pitchFamily="2" charset="0"/>
                </a:rPr>
                <a:t>         Past Participle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3200" smtClean="0">
                  <a:solidFill>
                    <a:srgbClr val="FFFF00"/>
                  </a:solidFill>
                  <a:latin typeface="VNI-Times" pitchFamily="2" charset="0"/>
                </a:rPr>
                <a:t>      (</a:t>
              </a:r>
              <a:r>
                <a:rPr lang="en-US" sz="3200" smtClean="0">
                  <a:latin typeface="VNI-Times" pitchFamily="2" charset="0"/>
                </a:rPr>
                <a:t>Quaù khöù phaân töø </a:t>
              </a:r>
              <a:r>
                <a:rPr lang="en-US" sz="3200" smtClean="0">
                  <a:solidFill>
                    <a:srgbClr val="FFFF00"/>
                  </a:solidFill>
                  <a:latin typeface="VNI-Times" pitchFamily="2" charset="0"/>
                </a:rPr>
                <a:t>)</a:t>
              </a:r>
              <a:endParaRPr lang="en-US" sz="2800">
                <a:solidFill>
                  <a:srgbClr val="FFFF00"/>
                </a:solidFill>
                <a:latin typeface="VNI-Times" pitchFamily="2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6668830" y="1774125"/>
              <a:ext cx="0" cy="58751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4004989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6200" y="3225225"/>
            <a:ext cx="92076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2. </a:t>
            </a:r>
            <a:r>
              <a:rPr lang="en-US" sz="4400" i="1" u="sng" smtClean="0"/>
              <a:t>Active:</a:t>
            </a:r>
            <a:r>
              <a:rPr lang="en-US" sz="4400" i="1" smtClean="0"/>
              <a:t> </a:t>
            </a:r>
            <a:r>
              <a:rPr lang="en-US" sz="4400" smtClean="0"/>
              <a:t>People speak English in Australia.                                 </a:t>
            </a:r>
            <a:r>
              <a:rPr lang="en-US" sz="4400" i="1" smtClean="0"/>
              <a:t> </a:t>
            </a:r>
            <a:endParaRPr lang="en-US" sz="4800" i="1"/>
          </a:p>
        </p:txBody>
      </p:sp>
      <p:sp>
        <p:nvSpPr>
          <p:cNvPr id="18" name="Rectangle 17"/>
          <p:cNvSpPr/>
          <p:nvPr/>
        </p:nvSpPr>
        <p:spPr>
          <a:xfrm>
            <a:off x="7070" y="171271"/>
            <a:ext cx="94417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1. </a:t>
            </a:r>
            <a:r>
              <a:rPr lang="en-US" sz="4400" i="1" u="sng" smtClean="0"/>
              <a:t>Active</a:t>
            </a:r>
            <a:r>
              <a:rPr lang="en-US" sz="4400" smtClean="0"/>
              <a:t>: Mrs Nga cleaned the room two days ago.</a:t>
            </a:r>
            <a:endParaRPr lang="en-US" sz="4400"/>
          </a:p>
        </p:txBody>
      </p:sp>
      <p:sp>
        <p:nvSpPr>
          <p:cNvPr id="19" name="TextBox 18"/>
          <p:cNvSpPr txBox="1"/>
          <p:nvPr/>
        </p:nvSpPr>
        <p:spPr>
          <a:xfrm>
            <a:off x="-11784" y="1572161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u="sng" smtClean="0">
                <a:solidFill>
                  <a:srgbClr val="FFFF00"/>
                </a:solidFill>
              </a:rPr>
              <a:t>Passive:</a:t>
            </a:r>
            <a:r>
              <a:rPr lang="en-US" sz="4400" i="1" smtClean="0">
                <a:solidFill>
                  <a:srgbClr val="FFFF00"/>
                </a:solidFill>
              </a:rPr>
              <a:t> </a:t>
            </a:r>
            <a:r>
              <a:rPr lang="en-US" sz="4400" smtClean="0">
                <a:solidFill>
                  <a:srgbClr val="FFFF00"/>
                </a:solidFill>
              </a:rPr>
              <a:t>The room </a:t>
            </a:r>
            <a:r>
              <a:rPr lang="en-US" sz="4400" smtClean="0">
                <a:solidFill>
                  <a:srgbClr val="FF0000"/>
                </a:solidFill>
              </a:rPr>
              <a:t>was cleaned </a:t>
            </a:r>
            <a:r>
              <a:rPr lang="en-US" sz="4400" smtClean="0">
                <a:solidFill>
                  <a:srgbClr val="FFFF00"/>
                </a:solidFill>
              </a:rPr>
              <a:t>by Mrs Nga two days ago</a:t>
            </a:r>
            <a:endParaRPr lang="en-US" sz="4400"/>
          </a:p>
        </p:txBody>
      </p:sp>
      <p:sp>
        <p:nvSpPr>
          <p:cNvPr id="20" name="TextBox 19"/>
          <p:cNvSpPr txBox="1"/>
          <p:nvPr/>
        </p:nvSpPr>
        <p:spPr>
          <a:xfrm>
            <a:off x="-32994" y="4500027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u="sng" smtClean="0">
                <a:solidFill>
                  <a:srgbClr val="FFFF00"/>
                </a:solidFill>
              </a:rPr>
              <a:t>Passive:</a:t>
            </a:r>
            <a:r>
              <a:rPr lang="en-US" sz="4000" i="1" smtClean="0">
                <a:solidFill>
                  <a:srgbClr val="FFFF00"/>
                </a:solidFill>
              </a:rPr>
              <a:t> </a:t>
            </a:r>
            <a:r>
              <a:rPr lang="en-US" sz="4000" smtClean="0">
                <a:solidFill>
                  <a:srgbClr val="FFFF00"/>
                </a:solidFill>
              </a:rPr>
              <a:t>English </a:t>
            </a:r>
            <a:r>
              <a:rPr lang="en-US" sz="4000" smtClean="0">
                <a:solidFill>
                  <a:srgbClr val="FF0000"/>
                </a:solidFill>
              </a:rPr>
              <a:t>is spoken </a:t>
            </a:r>
            <a:r>
              <a:rPr lang="en-US" sz="4000">
                <a:solidFill>
                  <a:srgbClr val="FFFF00"/>
                </a:solidFill>
              </a:rPr>
              <a:t>in Australia by </a:t>
            </a:r>
            <a:r>
              <a:rPr lang="en-US" sz="4000" smtClean="0">
                <a:solidFill>
                  <a:srgbClr val="FFFF00"/>
                </a:solidFill>
              </a:rPr>
              <a:t>people</a:t>
            </a:r>
            <a:r>
              <a:rPr lang="en-US" sz="4000"/>
              <a:t>.                 </a:t>
            </a:r>
            <a:r>
              <a:rPr lang="en-US" sz="4000" i="1" smtClean="0"/>
              <a:t> </a:t>
            </a:r>
          </a:p>
          <a:p>
            <a:endParaRPr lang="en-US" sz="4000" smtClean="0"/>
          </a:p>
          <a:p>
            <a:endParaRPr lang="en-US" sz="4000"/>
          </a:p>
        </p:txBody>
      </p:sp>
      <p:grpSp>
        <p:nvGrpSpPr>
          <p:cNvPr id="22" name="Group 21"/>
          <p:cNvGrpSpPr/>
          <p:nvPr/>
        </p:nvGrpSpPr>
        <p:grpSpPr>
          <a:xfrm>
            <a:off x="304800" y="5146249"/>
            <a:ext cx="924612" cy="797351"/>
            <a:chOff x="7228788" y="3124200"/>
            <a:chExt cx="924612" cy="797351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7228788" y="3159551"/>
              <a:ext cx="9144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239000" y="3124200"/>
              <a:ext cx="9144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5196736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161633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i="1" u="sng" smtClean="0">
                <a:solidFill>
                  <a:srgbClr val="FFFF00"/>
                </a:solidFill>
              </a:rPr>
              <a:t>Passive:</a:t>
            </a:r>
            <a:r>
              <a:rPr lang="en-US" sz="4400" i="1" smtClean="0">
                <a:solidFill>
                  <a:srgbClr val="FFFF00"/>
                </a:solidFill>
              </a:rPr>
              <a:t>  </a:t>
            </a:r>
            <a:r>
              <a:rPr lang="en-US" sz="4400" smtClean="0">
                <a:solidFill>
                  <a:srgbClr val="FFFF00"/>
                </a:solidFill>
              </a:rPr>
              <a:t>Potatoes </a:t>
            </a:r>
            <a:r>
              <a:rPr lang="en-US" sz="4400" smtClean="0">
                <a:solidFill>
                  <a:srgbClr val="FF0000"/>
                </a:solidFill>
              </a:rPr>
              <a:t>aren’t grown </a:t>
            </a:r>
            <a:r>
              <a:rPr lang="en-US" sz="4400" smtClean="0">
                <a:solidFill>
                  <a:srgbClr val="FFFF00"/>
                </a:solidFill>
              </a:rPr>
              <a:t>in this field </a:t>
            </a:r>
            <a:r>
              <a:rPr lang="en-US" sz="4400">
                <a:solidFill>
                  <a:srgbClr val="FFFF00"/>
                </a:solidFill>
              </a:rPr>
              <a:t>by people</a:t>
            </a:r>
            <a:endParaRPr lang="en-US" sz="4400" smtClean="0">
              <a:solidFill>
                <a:srgbClr val="FFFF00"/>
              </a:solidFill>
            </a:endParaRPr>
          </a:p>
          <a:p>
            <a:endParaRPr lang="en-US" sz="4400"/>
          </a:p>
        </p:txBody>
      </p:sp>
      <p:sp>
        <p:nvSpPr>
          <p:cNvPr id="14" name="Rectangle 13"/>
          <p:cNvSpPr/>
          <p:nvPr/>
        </p:nvSpPr>
        <p:spPr>
          <a:xfrm>
            <a:off x="18854" y="1250"/>
            <a:ext cx="9202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3. </a:t>
            </a:r>
            <a:r>
              <a:rPr lang="en-US" sz="4400" i="1" u="sng" smtClean="0"/>
              <a:t>Active</a:t>
            </a:r>
            <a:r>
              <a:rPr lang="en-US" sz="4400" i="1" u="sng"/>
              <a:t>:</a:t>
            </a:r>
            <a:r>
              <a:rPr lang="en-US" sz="4400" i="1"/>
              <a:t>    </a:t>
            </a:r>
            <a:r>
              <a:rPr lang="en-US" sz="4400" smtClean="0"/>
              <a:t>People don’t grow potatoes in this field.                                </a:t>
            </a:r>
            <a:r>
              <a:rPr lang="en-US" sz="4400" i="1" smtClean="0"/>
              <a:t> </a:t>
            </a:r>
            <a:endParaRPr lang="en-US" sz="4400" i="1"/>
          </a:p>
        </p:txBody>
      </p:sp>
      <p:grpSp>
        <p:nvGrpSpPr>
          <p:cNvPr id="23" name="Group 22"/>
          <p:cNvGrpSpPr/>
          <p:nvPr/>
        </p:nvGrpSpPr>
        <p:grpSpPr>
          <a:xfrm>
            <a:off x="2650504" y="2322492"/>
            <a:ext cx="924612" cy="797351"/>
            <a:chOff x="7228788" y="3124200"/>
            <a:chExt cx="924612" cy="79735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7228788" y="3159551"/>
              <a:ext cx="9144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239000" y="3124200"/>
              <a:ext cx="9144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7070" y="3125450"/>
            <a:ext cx="91251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/>
              <a:t>4</a:t>
            </a:r>
            <a:r>
              <a:rPr lang="en-US" sz="4400" i="1" smtClean="0"/>
              <a:t>. </a:t>
            </a:r>
            <a:r>
              <a:rPr lang="en-US" sz="4400" i="1" u="sng" smtClean="0"/>
              <a:t>Active</a:t>
            </a:r>
            <a:r>
              <a:rPr lang="en-US" sz="4400" smtClean="0"/>
              <a:t>: The examiners are asking Nga a lot of questions in that room.</a:t>
            </a:r>
            <a:endParaRPr lang="en-US" sz="4400"/>
          </a:p>
        </p:txBody>
      </p:sp>
      <p:sp>
        <p:nvSpPr>
          <p:cNvPr id="16" name="TextBox 15"/>
          <p:cNvSpPr txBox="1"/>
          <p:nvPr/>
        </p:nvSpPr>
        <p:spPr>
          <a:xfrm>
            <a:off x="-11784" y="4666833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u="sng" smtClean="0">
                <a:solidFill>
                  <a:srgbClr val="FFFF00"/>
                </a:solidFill>
              </a:rPr>
              <a:t>Passive:</a:t>
            </a:r>
            <a:r>
              <a:rPr lang="en-US" sz="4400" i="1" smtClean="0">
                <a:solidFill>
                  <a:srgbClr val="FFFF00"/>
                </a:solidFill>
              </a:rPr>
              <a:t> </a:t>
            </a:r>
            <a:r>
              <a:rPr lang="en-US" sz="4400" smtClean="0">
                <a:solidFill>
                  <a:srgbClr val="FFFF00"/>
                </a:solidFill>
              </a:rPr>
              <a:t>Nga </a:t>
            </a:r>
            <a:r>
              <a:rPr lang="en-US" sz="4400" smtClean="0">
                <a:solidFill>
                  <a:srgbClr val="FF0000"/>
                </a:solidFill>
              </a:rPr>
              <a:t>is being asked  </a:t>
            </a:r>
            <a:r>
              <a:rPr lang="en-US" sz="4400" smtClean="0">
                <a:solidFill>
                  <a:srgbClr val="FFFF00"/>
                </a:solidFill>
              </a:rPr>
              <a:t>a lot of questions in that room by the examiners.</a:t>
            </a:r>
            <a:endParaRPr lang="en-US" sz="4400" smtClean="0"/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335300033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/>
          <p:nvPr/>
        </p:nvSpPr>
        <p:spPr>
          <a:xfrm>
            <a:off x="228600" y="171456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Look at the dress these people are wearing. Decide where each people comes from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6200" y="1905000"/>
            <a:ext cx="5791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Where does she come from?</a:t>
            </a:r>
          </a:p>
          <a:p>
            <a:pPr>
              <a:buFont typeface="Wingdings" pitchFamily="2" charset="2"/>
              <a:buChar char="v"/>
            </a:pP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Why do you know?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76200" y="3119735"/>
            <a:ext cx="5577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She comes from Saudi Arabia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6200" y="5029200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Because she’s wearing the traditional clothes – veil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1640" y="1828800"/>
            <a:ext cx="341376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Aliba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25" grpId="0"/>
      <p:bldP spid="2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68" y="0"/>
            <a:ext cx="92076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5. </a:t>
            </a:r>
            <a:r>
              <a:rPr lang="en-US" sz="4400" i="1" u="sng" smtClean="0"/>
              <a:t>Active:</a:t>
            </a:r>
            <a:r>
              <a:rPr lang="en-US" sz="4400" i="1" smtClean="0"/>
              <a:t> </a:t>
            </a:r>
            <a:r>
              <a:rPr lang="en-US" sz="4400" smtClean="0"/>
              <a:t>They have built a new library in our school.                                 </a:t>
            </a:r>
            <a:r>
              <a:rPr lang="en-US" sz="4400" i="1" smtClean="0"/>
              <a:t> </a:t>
            </a:r>
            <a:endParaRPr lang="en-US" sz="4800" i="1"/>
          </a:p>
        </p:txBody>
      </p:sp>
      <p:sp>
        <p:nvSpPr>
          <p:cNvPr id="6" name="TextBox 5"/>
          <p:cNvSpPr txBox="1"/>
          <p:nvPr/>
        </p:nvSpPr>
        <p:spPr>
          <a:xfrm>
            <a:off x="0" y="4846182"/>
            <a:ext cx="91440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i="1" u="sng" smtClean="0">
                <a:solidFill>
                  <a:srgbClr val="FFFF00"/>
                </a:solidFill>
              </a:rPr>
              <a:t>Passive:</a:t>
            </a:r>
            <a:r>
              <a:rPr lang="en-US" sz="4400" i="1" smtClean="0">
                <a:solidFill>
                  <a:srgbClr val="FFFF00"/>
                </a:solidFill>
              </a:rPr>
              <a:t>  </a:t>
            </a:r>
            <a:r>
              <a:rPr lang="en-US" sz="4400" smtClean="0">
                <a:solidFill>
                  <a:srgbClr val="FFFF00"/>
                </a:solidFill>
              </a:rPr>
              <a:t>This washing machine </a:t>
            </a:r>
          </a:p>
          <a:p>
            <a:pPr>
              <a:lnSpc>
                <a:spcPct val="150000"/>
              </a:lnSpc>
            </a:pPr>
            <a:r>
              <a:rPr lang="en-US" sz="4400" smtClean="0">
                <a:solidFill>
                  <a:srgbClr val="FF0000"/>
                </a:solidFill>
              </a:rPr>
              <a:t>will be repaired </a:t>
            </a:r>
            <a:r>
              <a:rPr lang="en-US" sz="4400" smtClean="0">
                <a:solidFill>
                  <a:srgbClr val="FFFF00"/>
                </a:solidFill>
              </a:rPr>
              <a:t>by Nam next week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582650"/>
            <a:ext cx="9202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6.  </a:t>
            </a:r>
            <a:r>
              <a:rPr lang="en-US" sz="4400" i="1" u="sng" smtClean="0"/>
              <a:t>Active</a:t>
            </a:r>
            <a:r>
              <a:rPr lang="en-US" sz="4400" i="1" u="sng"/>
              <a:t>:</a:t>
            </a:r>
            <a:r>
              <a:rPr lang="en-US" sz="4400" i="1"/>
              <a:t>    </a:t>
            </a:r>
            <a:r>
              <a:rPr lang="en-US" sz="4400" smtClean="0"/>
              <a:t>Nam will repair this washing machine next week.                                </a:t>
            </a:r>
            <a:r>
              <a:rPr lang="en-US" sz="4400" i="1" smtClean="0"/>
              <a:t> </a:t>
            </a:r>
            <a:endParaRPr lang="en-US" sz="4400" i="1"/>
          </a:p>
        </p:txBody>
      </p:sp>
      <p:sp>
        <p:nvSpPr>
          <p:cNvPr id="20" name="TextBox 19"/>
          <p:cNvSpPr txBox="1"/>
          <p:nvPr/>
        </p:nvSpPr>
        <p:spPr>
          <a:xfrm>
            <a:off x="-76200" y="1295400"/>
            <a:ext cx="91440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i="1" u="sng" smtClean="0">
                <a:solidFill>
                  <a:srgbClr val="FFFF00"/>
                </a:solidFill>
              </a:rPr>
              <a:t>Passive:</a:t>
            </a:r>
            <a:r>
              <a:rPr lang="en-US" sz="4400" i="1" smtClean="0">
                <a:solidFill>
                  <a:srgbClr val="FFFF00"/>
                </a:solidFill>
              </a:rPr>
              <a:t> </a:t>
            </a:r>
            <a:r>
              <a:rPr lang="en-US" sz="4400" smtClean="0">
                <a:solidFill>
                  <a:srgbClr val="FFFF00"/>
                </a:solidFill>
              </a:rPr>
              <a:t>A new library </a:t>
            </a:r>
            <a:r>
              <a:rPr lang="en-US" sz="4400" smtClean="0">
                <a:solidFill>
                  <a:srgbClr val="FF0000"/>
                </a:solidFill>
              </a:rPr>
              <a:t>has been built </a:t>
            </a:r>
            <a:r>
              <a:rPr lang="en-US" sz="4400" smtClean="0">
                <a:solidFill>
                  <a:srgbClr val="FFFF00"/>
                </a:solidFill>
              </a:rPr>
              <a:t>in our school </a:t>
            </a:r>
            <a:r>
              <a:rPr lang="en-US" sz="4400">
                <a:solidFill>
                  <a:srgbClr val="FFFF00"/>
                </a:solidFill>
              </a:rPr>
              <a:t>by </a:t>
            </a:r>
            <a:r>
              <a:rPr lang="en-US" sz="4400" smtClean="0">
                <a:solidFill>
                  <a:srgbClr val="FFFF00"/>
                </a:solidFill>
              </a:rPr>
              <a:t>them.</a:t>
            </a:r>
            <a:endParaRPr lang="en-US" sz="4400"/>
          </a:p>
        </p:txBody>
      </p:sp>
      <p:grpSp>
        <p:nvGrpSpPr>
          <p:cNvPr id="22" name="Group 21"/>
          <p:cNvGrpSpPr/>
          <p:nvPr/>
        </p:nvGrpSpPr>
        <p:grpSpPr>
          <a:xfrm>
            <a:off x="4724400" y="2403049"/>
            <a:ext cx="924612" cy="797351"/>
            <a:chOff x="7228788" y="3124200"/>
            <a:chExt cx="924612" cy="797351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7228788" y="3159551"/>
              <a:ext cx="9144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239000" y="3124200"/>
              <a:ext cx="9144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9244919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VNI-Times" pitchFamily="2" charset="0"/>
              </a:rPr>
              <a:t>II. </a:t>
            </a:r>
            <a:r>
              <a:rPr lang="en-US" sz="3200" u="sng" smtClean="0">
                <a:solidFill>
                  <a:srgbClr val="FF0000"/>
                </a:solidFill>
                <a:latin typeface="VNI-Times" pitchFamily="2" charset="0"/>
              </a:rPr>
              <a:t>Caùch ñoåi töø caâu chuû ñoäng sang caâu bị động</a:t>
            </a:r>
            <a:endParaRPr lang="en-US" u="sng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2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smtClean="0">
                <a:solidFill>
                  <a:srgbClr val="FFFF00"/>
                </a:solidFill>
              </a:rPr>
              <a:t>Xác định:   </a:t>
            </a:r>
            <a:r>
              <a:rPr lang="en-US" sz="3200" smtClean="0">
                <a:solidFill>
                  <a:srgbClr val="219AC1"/>
                </a:solidFill>
              </a:rPr>
              <a:t>Subj</a:t>
            </a:r>
            <a:r>
              <a:rPr lang="en-US" sz="3200" smtClean="0">
                <a:solidFill>
                  <a:srgbClr val="FFFF00"/>
                </a:solidFill>
              </a:rPr>
              <a:t>   -   </a:t>
            </a:r>
            <a:r>
              <a:rPr lang="en-US" sz="3200" smtClean="0">
                <a:solidFill>
                  <a:srgbClr val="219AC1"/>
                </a:solidFill>
              </a:rPr>
              <a:t>Verb</a:t>
            </a:r>
            <a:r>
              <a:rPr lang="en-US" sz="3200" smtClean="0">
                <a:solidFill>
                  <a:srgbClr val="FFFF00"/>
                </a:solidFill>
              </a:rPr>
              <a:t>   -   </a:t>
            </a:r>
            <a:r>
              <a:rPr lang="en-US" sz="3200" smtClean="0">
                <a:solidFill>
                  <a:srgbClr val="219AC1"/>
                </a:solidFill>
              </a:rPr>
              <a:t>Object</a:t>
            </a:r>
            <a:endParaRPr lang="en-US" u="sng">
              <a:solidFill>
                <a:srgbClr val="219AC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1210" y="128660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                        ( </a:t>
            </a:r>
            <a:r>
              <a:rPr lang="en-US" sz="2400" smtClean="0"/>
              <a:t>Chủ từ)     ( Động từ)      (Túc từ)</a:t>
            </a:r>
            <a:endParaRPr lang="en-US" sz="1400" u="sng"/>
          </a:p>
        </p:txBody>
      </p:sp>
      <p:sp>
        <p:nvSpPr>
          <p:cNvPr id="12" name="TextBox 11"/>
          <p:cNvSpPr txBox="1"/>
          <p:nvPr/>
        </p:nvSpPr>
        <p:spPr>
          <a:xfrm>
            <a:off x="20425" y="4876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 </a:t>
            </a:r>
            <a:r>
              <a:rPr lang="en-US" sz="3200" smtClean="0">
                <a:solidFill>
                  <a:srgbClr val="FFFF00"/>
                </a:solidFill>
              </a:rPr>
              <a:t>   Chuyển: </a:t>
            </a:r>
            <a:r>
              <a:rPr lang="en-US" sz="3200" smtClean="0">
                <a:solidFill>
                  <a:srgbClr val="219AC1"/>
                </a:solidFill>
              </a:rPr>
              <a:t>Subj</a:t>
            </a:r>
            <a:r>
              <a:rPr lang="en-US" sz="3200" smtClean="0">
                <a:solidFill>
                  <a:srgbClr val="FFFF00"/>
                </a:solidFill>
              </a:rPr>
              <a:t> </a:t>
            </a:r>
            <a:r>
              <a:rPr lang="en-US" sz="2800" smtClean="0"/>
              <a:t>(câu Active) </a:t>
            </a:r>
            <a:r>
              <a:rPr lang="en-US" sz="320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sz="3200" smtClean="0">
                <a:solidFill>
                  <a:srgbClr val="219AC1"/>
                </a:solidFill>
              </a:rPr>
              <a:t>Object </a:t>
            </a:r>
            <a:r>
              <a:rPr lang="en-US" sz="2800" smtClean="0"/>
              <a:t>(câu Passive</a:t>
            </a:r>
            <a:r>
              <a:rPr lang="en-US" sz="2800"/>
              <a:t>) </a:t>
            </a:r>
            <a:endParaRPr lang="en-US" sz="3200" u="sng"/>
          </a:p>
          <a:p>
            <a:r>
              <a:rPr lang="en-US" sz="3200" smtClean="0">
                <a:solidFill>
                  <a:srgbClr val="FFFF00"/>
                </a:solidFill>
              </a:rPr>
              <a:t>  </a:t>
            </a:r>
            <a:r>
              <a:rPr lang="en-US" sz="3200" smtClean="0"/>
              <a:t>và đặt sau từ </a:t>
            </a:r>
            <a:r>
              <a:rPr lang="en-US" sz="3200" smtClean="0">
                <a:solidFill>
                  <a:srgbClr val="FFFF00"/>
                </a:solidFill>
              </a:rPr>
              <a:t>“</a:t>
            </a:r>
            <a:r>
              <a:rPr lang="en-US" sz="3200" smtClean="0">
                <a:solidFill>
                  <a:srgbClr val="FF0000"/>
                </a:solidFill>
              </a:rPr>
              <a:t>by</a:t>
            </a:r>
            <a:r>
              <a:rPr lang="en-US" sz="3200" smtClean="0">
                <a:solidFill>
                  <a:srgbClr val="FFFF00"/>
                </a:solidFill>
              </a:rPr>
              <a:t>”</a:t>
            </a:r>
            <a:endParaRPr lang="en-US" u="sng">
              <a:solidFill>
                <a:srgbClr val="219AC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88620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2. Chuyển: </a:t>
            </a:r>
            <a:r>
              <a:rPr lang="en-US" sz="3200">
                <a:solidFill>
                  <a:srgbClr val="219AC1"/>
                </a:solidFill>
              </a:rPr>
              <a:t>Object</a:t>
            </a:r>
            <a:r>
              <a:rPr lang="en-US" sz="3600">
                <a:solidFill>
                  <a:srgbClr val="219AC1"/>
                </a:solidFill>
              </a:rPr>
              <a:t> </a:t>
            </a:r>
            <a:r>
              <a:rPr lang="en-US" sz="2800" smtClean="0"/>
              <a:t>(câu </a:t>
            </a:r>
            <a:r>
              <a:rPr lang="en-US" sz="2800"/>
              <a:t>Active) </a:t>
            </a:r>
            <a:r>
              <a:rPr lang="en-US" sz="320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sz="3200">
                <a:solidFill>
                  <a:srgbClr val="219AC1"/>
                </a:solidFill>
              </a:rPr>
              <a:t>Subj</a:t>
            </a:r>
            <a:r>
              <a:rPr lang="en-US" sz="3200" smtClean="0">
                <a:solidFill>
                  <a:srgbClr val="219AC1"/>
                </a:solidFill>
              </a:rPr>
              <a:t> </a:t>
            </a:r>
            <a:r>
              <a:rPr lang="en-US" sz="2800" smtClean="0"/>
              <a:t>(câu </a:t>
            </a:r>
            <a:r>
              <a:rPr lang="en-US" sz="2800"/>
              <a:t>Passive</a:t>
            </a:r>
            <a:r>
              <a:rPr lang="en-US" sz="2800" smtClean="0"/>
              <a:t>) </a:t>
            </a:r>
            <a:endParaRPr lang="en-US" sz="3200" u="sng"/>
          </a:p>
          <a:p>
            <a:r>
              <a:rPr lang="en-US" sz="3200" smtClean="0">
                <a:solidFill>
                  <a:srgbClr val="FFFF00"/>
                </a:solidFill>
              </a:rPr>
              <a:t>  </a:t>
            </a:r>
            <a:endParaRPr lang="en-US" u="sng">
              <a:solidFill>
                <a:srgbClr val="219AC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1210" y="2057400"/>
            <a:ext cx="8298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u="sng"/>
              <a:t>Active:</a:t>
            </a:r>
            <a:r>
              <a:rPr lang="en-US" sz="3200" i="1"/>
              <a:t>    </a:t>
            </a:r>
            <a:r>
              <a:rPr lang="en-US" sz="3200"/>
              <a:t>Lan </a:t>
            </a:r>
            <a:r>
              <a:rPr lang="en-US" sz="3200">
                <a:solidFill>
                  <a:srgbClr val="FF0000"/>
                </a:solidFill>
              </a:rPr>
              <a:t>painted </a:t>
            </a:r>
            <a:r>
              <a:rPr lang="en-US" sz="3200"/>
              <a:t>that door yesterday.                                 </a:t>
            </a:r>
            <a:r>
              <a:rPr lang="en-US" sz="3200" i="1"/>
              <a:t> </a:t>
            </a:r>
            <a:endParaRPr lang="en-US" sz="3600" i="1"/>
          </a:p>
        </p:txBody>
      </p:sp>
      <p:sp>
        <p:nvSpPr>
          <p:cNvPr id="15" name="TextBox 14"/>
          <p:cNvSpPr txBox="1"/>
          <p:nvPr/>
        </p:nvSpPr>
        <p:spPr>
          <a:xfrm>
            <a:off x="-76200" y="2791905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smtClean="0"/>
              <a:t>Passive:</a:t>
            </a:r>
            <a:r>
              <a:rPr lang="en-US" sz="3200" i="1" smtClean="0"/>
              <a:t> </a:t>
            </a:r>
            <a:r>
              <a:rPr lang="en-US" sz="3200" smtClean="0"/>
              <a:t>That door </a:t>
            </a:r>
            <a:r>
              <a:rPr lang="en-US" sz="3200" smtClean="0">
                <a:solidFill>
                  <a:srgbClr val="FF0000"/>
                </a:solidFill>
              </a:rPr>
              <a:t>was painted </a:t>
            </a:r>
            <a:r>
              <a:rPr lang="en-US" sz="3200" smtClean="0"/>
              <a:t>by Lan yesterday.                                 </a:t>
            </a:r>
            <a:r>
              <a:rPr lang="en-US" sz="3200" i="1" smtClean="0"/>
              <a:t> </a:t>
            </a:r>
            <a:endParaRPr lang="en-US" sz="3600" i="1" smtClean="0"/>
          </a:p>
          <a:p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19189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2" grpId="0"/>
      <p:bldP spid="13" grpId="0"/>
      <p:bldP spid="14" grpId="0"/>
      <p:bldP spid="1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VNI-Times" pitchFamily="2" charset="0"/>
              </a:rPr>
              <a:t>II. </a:t>
            </a:r>
            <a:r>
              <a:rPr lang="en-US" sz="3200" u="sng" smtClean="0">
                <a:solidFill>
                  <a:srgbClr val="FF0000"/>
                </a:solidFill>
                <a:latin typeface="VNI-Times" pitchFamily="2" charset="0"/>
              </a:rPr>
              <a:t>Caùch ñoåi töø caâu chuû ñoäng sang caâu bị động</a:t>
            </a:r>
            <a:endParaRPr lang="en-US" u="sng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2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3. Áp dụng công thức Passive Voice</a:t>
            </a:r>
            <a:endParaRPr lang="en-US" u="sng">
              <a:solidFill>
                <a:srgbClr val="219AC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22" y="388620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4. Hoàn chỉnh câu</a:t>
            </a:r>
          </a:p>
          <a:p>
            <a:r>
              <a:rPr lang="en-US" sz="3200" smtClean="0">
                <a:solidFill>
                  <a:srgbClr val="FFFF00"/>
                </a:solidFill>
              </a:rPr>
              <a:t>  </a:t>
            </a:r>
            <a:endParaRPr lang="en-US" u="sng">
              <a:solidFill>
                <a:srgbClr val="219AC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1363362"/>
            <a:ext cx="6629400" cy="70788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FF0000"/>
                </a:solidFill>
              </a:rPr>
              <a:t>   </a:t>
            </a:r>
            <a:r>
              <a:rPr lang="en-US" sz="3600" i="1" smtClean="0"/>
              <a:t>/</a:t>
            </a:r>
            <a:r>
              <a:rPr lang="en-US" sz="3600" i="1" smtClean="0">
                <a:solidFill>
                  <a:srgbClr val="FF0000"/>
                </a:solidFill>
              </a:rPr>
              <a:t> to be </a:t>
            </a:r>
            <a:r>
              <a:rPr lang="en-US" sz="3600" i="1" smtClean="0"/>
              <a:t>/ </a:t>
            </a:r>
            <a:r>
              <a:rPr lang="en-US" sz="3600" i="1" smtClean="0">
                <a:solidFill>
                  <a:srgbClr val="FF0000"/>
                </a:solidFill>
              </a:rPr>
              <a:t>   +    </a:t>
            </a:r>
            <a:r>
              <a:rPr lang="en-US" sz="4000" smtClean="0"/>
              <a:t>V</a:t>
            </a:r>
            <a:r>
              <a:rPr lang="en-US" sz="2800" smtClean="0"/>
              <a:t>– </a:t>
            </a:r>
            <a:r>
              <a:rPr lang="en-US" sz="3600" b="1" smtClean="0">
                <a:solidFill>
                  <a:srgbClr val="FF0000"/>
                </a:solidFill>
              </a:rPr>
              <a:t>3</a:t>
            </a:r>
            <a:r>
              <a:rPr lang="en-US" sz="3600" b="1" smtClean="0"/>
              <a:t>/</a:t>
            </a:r>
            <a:r>
              <a:rPr lang="en-US" sz="3600" b="1" smtClean="0">
                <a:solidFill>
                  <a:srgbClr val="FF0000"/>
                </a:solidFill>
              </a:rPr>
              <a:t>ed</a:t>
            </a:r>
            <a:r>
              <a:rPr lang="en-US" sz="3600" i="1" smtClean="0"/>
              <a:t> </a:t>
            </a:r>
            <a:endParaRPr lang="en-US" sz="3600" i="1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054874" y="2071248"/>
            <a:ext cx="0" cy="5875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143000" y="2635426"/>
            <a:ext cx="37832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smtClean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3200" smtClean="0">
                <a:solidFill>
                  <a:srgbClr val="FFFF00"/>
                </a:solidFill>
                <a:latin typeface="VNI-Times" pitchFamily="2" charset="0"/>
              </a:rPr>
              <a:t>chia theo thì của caâu      </a:t>
            </a:r>
            <a:endParaRPr lang="en-US" sz="2400">
              <a:solidFill>
                <a:srgbClr val="FFFF00"/>
              </a:solidFill>
              <a:latin typeface="VNI-Times" pitchFamily="2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926290" y="2647606"/>
            <a:ext cx="421770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smtClean="0">
                <a:solidFill>
                  <a:srgbClr val="FFFF00"/>
                </a:solidFill>
                <a:latin typeface="VNI-Times" pitchFamily="2" charset="0"/>
              </a:rPr>
              <a:t>         </a:t>
            </a:r>
            <a:r>
              <a:rPr lang="en-US" sz="3200" smtClean="0">
                <a:solidFill>
                  <a:srgbClr val="FFFF00"/>
                </a:solidFill>
                <a:latin typeface="VNI-Times" pitchFamily="2" charset="0"/>
              </a:rPr>
              <a:t>Past Participle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smtClean="0">
                <a:solidFill>
                  <a:srgbClr val="FFFF00"/>
                </a:solidFill>
                <a:latin typeface="VNI-Times" pitchFamily="2" charset="0"/>
              </a:rPr>
              <a:t>      (</a:t>
            </a:r>
            <a:r>
              <a:rPr lang="en-US" sz="3200" smtClean="0">
                <a:latin typeface="VNI-Times" pitchFamily="2" charset="0"/>
              </a:rPr>
              <a:t>Quaù khöù phaân töø </a:t>
            </a:r>
            <a:r>
              <a:rPr lang="en-US" sz="3200" smtClean="0">
                <a:solidFill>
                  <a:srgbClr val="FFFF00"/>
                </a:solidFill>
                <a:latin typeface="VNI-Times" pitchFamily="2" charset="0"/>
              </a:rPr>
              <a:t>)</a:t>
            </a:r>
            <a:endParaRPr lang="en-US" sz="2800">
              <a:solidFill>
                <a:srgbClr val="FFFF00"/>
              </a:solidFill>
              <a:latin typeface="VNI-Times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248400" y="2071248"/>
            <a:ext cx="0" cy="5875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217592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9" grpId="0" animBg="1"/>
      <p:bldP spid="17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VNI-Times" pitchFamily="2" charset="0"/>
              </a:rPr>
              <a:t>III. </a:t>
            </a:r>
            <a:r>
              <a:rPr lang="en-US" sz="3200" u="sng" smtClean="0">
                <a:solidFill>
                  <a:srgbClr val="FF0000"/>
                </a:solidFill>
                <a:latin typeface="VNI-Times" pitchFamily="2" charset="0"/>
              </a:rPr>
              <a:t>Löu yù:</a:t>
            </a:r>
            <a:endParaRPr lang="en-US" u="sng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914400"/>
            <a:ext cx="8565036" cy="218521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by +    </a:t>
            </a:r>
            <a:r>
              <a:rPr lang="en-US" sz="3200" smtClean="0"/>
              <a:t>people</a:t>
            </a:r>
          </a:p>
          <a:p>
            <a:r>
              <a:rPr lang="en-US" sz="3200"/>
              <a:t> </a:t>
            </a:r>
            <a:r>
              <a:rPr lang="en-US" sz="3200" smtClean="0"/>
              <a:t>          them                                       </a:t>
            </a:r>
            <a:r>
              <a:rPr lang="en-US" sz="3600" smtClean="0">
                <a:solidFill>
                  <a:srgbClr val="FF0000"/>
                </a:solidFill>
                <a:latin typeface="VNI-Times" pitchFamily="2" charset="0"/>
              </a:rPr>
              <a:t>boû</a:t>
            </a:r>
            <a:endParaRPr lang="en-US" sz="3600" smtClean="0">
              <a:solidFill>
                <a:srgbClr val="FF0000"/>
              </a:solidFill>
            </a:endParaRPr>
          </a:p>
          <a:p>
            <a:r>
              <a:rPr lang="en-US" sz="3200"/>
              <a:t> </a:t>
            </a:r>
            <a:r>
              <a:rPr lang="en-US" sz="3200" smtClean="0"/>
              <a:t>          somebody / someone</a:t>
            </a:r>
          </a:p>
          <a:p>
            <a:r>
              <a:rPr lang="en-US" sz="3200" smtClean="0">
                <a:solidFill>
                  <a:srgbClr val="FFFF00"/>
                </a:solidFill>
              </a:rPr>
              <a:t>by +    </a:t>
            </a:r>
            <a:r>
              <a:rPr lang="en-US" sz="3200" smtClean="0"/>
              <a:t>me / you / him / her / us /       </a:t>
            </a:r>
            <a:r>
              <a:rPr lang="en-US" sz="3600" smtClean="0">
                <a:solidFill>
                  <a:srgbClr val="FF0000"/>
                </a:solidFill>
                <a:latin typeface="VNI-Times" pitchFamily="2" charset="0"/>
              </a:rPr>
              <a:t>coù theå boû</a:t>
            </a:r>
            <a:endParaRPr lang="en-US" sz="200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886200"/>
            <a:ext cx="9372600" cy="26314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>
                <a:latin typeface="VNI-Times" pitchFamily="2" charset="0"/>
              </a:rPr>
              <a:t>“</a:t>
            </a:r>
            <a:r>
              <a:rPr lang="en-US" sz="3600" b="1">
                <a:solidFill>
                  <a:srgbClr val="FFFF00"/>
                </a:solidFill>
                <a:latin typeface="VNI-Times" pitchFamily="2" charset="0"/>
              </a:rPr>
              <a:t>by + Object</a:t>
            </a:r>
            <a:r>
              <a:rPr lang="en-US" sz="3600">
                <a:latin typeface="VNI-Times" pitchFamily="2" charset="0"/>
              </a:rPr>
              <a:t>” </a:t>
            </a:r>
            <a:r>
              <a:rPr lang="en-US" sz="3600" smtClean="0">
                <a:latin typeface="VNI-Times" pitchFamily="2" charset="0"/>
              </a:rPr>
              <a:t>thöôøng ñöùng </a:t>
            </a:r>
            <a:r>
              <a:rPr lang="en-US" sz="3600" smtClean="0">
                <a:solidFill>
                  <a:srgbClr val="00B0F0"/>
                </a:solidFill>
                <a:latin typeface="VNI-Times" pitchFamily="2" charset="0"/>
              </a:rPr>
              <a:t>cuoái caâu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smtClean="0">
                <a:latin typeface="VNI-Times" pitchFamily="2" charset="0"/>
              </a:rPr>
              <a:t>nhöng neáu caâu coù traïng töø chæ thôøi gian thì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smtClean="0">
                <a:latin typeface="VNI-Times" pitchFamily="2" charset="0"/>
              </a:rPr>
              <a:t>“</a:t>
            </a:r>
            <a:r>
              <a:rPr lang="en-US" sz="3600" b="1" smtClean="0">
                <a:solidFill>
                  <a:srgbClr val="FFFF00"/>
                </a:solidFill>
                <a:latin typeface="VNI-Times" pitchFamily="2" charset="0"/>
              </a:rPr>
              <a:t>by + Object</a:t>
            </a:r>
            <a:r>
              <a:rPr lang="en-US" sz="3600" smtClean="0">
                <a:latin typeface="VNI-Times" pitchFamily="2" charset="0"/>
              </a:rPr>
              <a:t>” </a:t>
            </a:r>
            <a:r>
              <a:rPr lang="en-US" sz="3600" smtClean="0">
                <a:solidFill>
                  <a:srgbClr val="00B0F0"/>
                </a:solidFill>
                <a:latin typeface="VNI-Times" pitchFamily="2" charset="0"/>
              </a:rPr>
              <a:t>ñöùng tröôùc </a:t>
            </a:r>
            <a:r>
              <a:rPr lang="en-US" sz="3600">
                <a:solidFill>
                  <a:srgbClr val="FF0000"/>
                </a:solidFill>
                <a:latin typeface="VNI-Times" pitchFamily="2" charset="0"/>
              </a:rPr>
              <a:t>traïng töø chæ </a:t>
            </a:r>
            <a:r>
              <a:rPr lang="en-US" sz="3600" smtClean="0">
                <a:solidFill>
                  <a:srgbClr val="FF0000"/>
                </a:solidFill>
                <a:latin typeface="VNI-Times" pitchFamily="2" charset="0"/>
              </a:rPr>
              <a:t>thôøi gian</a:t>
            </a:r>
          </a:p>
          <a:p>
            <a:r>
              <a:rPr lang="en-US" sz="3200" smtClean="0"/>
              <a:t>  </a:t>
            </a:r>
            <a:endParaRPr lang="en-US" u="sng"/>
          </a:p>
        </p:txBody>
      </p:sp>
      <p:sp>
        <p:nvSpPr>
          <p:cNvPr id="6" name="Left Brace 5"/>
          <p:cNvSpPr/>
          <p:nvPr/>
        </p:nvSpPr>
        <p:spPr>
          <a:xfrm>
            <a:off x="1315720" y="1143000"/>
            <a:ext cx="228600" cy="114300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14" name="Left Brace 13"/>
          <p:cNvSpPr/>
          <p:nvPr/>
        </p:nvSpPr>
        <p:spPr>
          <a:xfrm>
            <a:off x="5600700" y="1129645"/>
            <a:ext cx="228600" cy="114300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227975" y="1714500"/>
            <a:ext cx="609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27975" y="2722880"/>
            <a:ext cx="609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536288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3" grpId="0" animBg="1"/>
      <p:bldP spid="6" grpId="0" animBg="1"/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VNI-Times" pitchFamily="2" charset="0"/>
              </a:rPr>
              <a:t>IV. </a:t>
            </a:r>
            <a:r>
              <a:rPr lang="en-US" sz="3200" u="sng" smtClean="0">
                <a:solidFill>
                  <a:srgbClr val="FF0000"/>
                </a:solidFill>
                <a:latin typeface="VNI-Times" pitchFamily="2" charset="0"/>
              </a:rPr>
              <a:t>Passive của MODAL VERBù:</a:t>
            </a:r>
            <a:endParaRPr lang="en-US" u="sng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0" y="1095831"/>
            <a:ext cx="9489440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FF"/>
                </a:solidFill>
                <a:latin typeface="VNI-Times" pitchFamily="2" charset="0"/>
              </a:rPr>
              <a:t>can, could, shall, will, should, would, </a:t>
            </a:r>
          </a:p>
          <a:p>
            <a:r>
              <a:rPr lang="en-US" sz="4000" smtClean="0">
                <a:solidFill>
                  <a:srgbClr val="FF00FF"/>
                </a:solidFill>
                <a:latin typeface="VNI-Times" pitchFamily="2" charset="0"/>
              </a:rPr>
              <a:t>ought to, must, have to, has to, may, might, </a:t>
            </a:r>
          </a:p>
          <a:p>
            <a:r>
              <a:rPr lang="en-US" sz="4000">
                <a:latin typeface="VNI-Times" pitchFamily="2" charset="0"/>
              </a:rPr>
              <a:t>(</a:t>
            </a:r>
            <a:r>
              <a:rPr lang="en-US" sz="4000" smtClean="0">
                <a:solidFill>
                  <a:srgbClr val="FF00FF"/>
                </a:solidFill>
                <a:latin typeface="VNI-Times" pitchFamily="2" charset="0"/>
              </a:rPr>
              <a:t>used to , be going to </a:t>
            </a:r>
            <a:r>
              <a:rPr lang="en-US" sz="4000" smtClean="0">
                <a:latin typeface="VNI-Times" pitchFamily="2" charset="0"/>
              </a:rPr>
              <a:t>)</a:t>
            </a:r>
            <a:r>
              <a:rPr lang="en-US" sz="3600" smtClean="0"/>
              <a:t>  </a:t>
            </a:r>
            <a:endParaRPr lang="en-US" sz="2000" u="sng"/>
          </a:p>
        </p:txBody>
      </p:sp>
      <p:sp>
        <p:nvSpPr>
          <p:cNvPr id="9" name="Rectangle 8"/>
          <p:cNvSpPr/>
          <p:nvPr/>
        </p:nvSpPr>
        <p:spPr>
          <a:xfrm>
            <a:off x="101600" y="3584743"/>
            <a:ext cx="8001000" cy="76944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i="1" smtClean="0"/>
              <a:t>   Subj +   </a:t>
            </a:r>
            <a:r>
              <a:rPr lang="en-US" sz="4000" i="1" smtClean="0">
                <a:solidFill>
                  <a:srgbClr val="FFFF00"/>
                </a:solidFill>
              </a:rPr>
              <a:t>Modal Verb  </a:t>
            </a:r>
            <a:r>
              <a:rPr lang="en-US" sz="4000" i="1" smtClean="0"/>
              <a:t>+</a:t>
            </a:r>
            <a:r>
              <a:rPr lang="en-US" sz="4000" i="1" smtClean="0">
                <a:solidFill>
                  <a:srgbClr val="FF0000"/>
                </a:solidFill>
              </a:rPr>
              <a:t>    </a:t>
            </a:r>
            <a:r>
              <a:rPr lang="en-US" sz="4400" smtClean="0"/>
              <a:t>V</a:t>
            </a:r>
            <a:r>
              <a:rPr lang="en-US" sz="3200" smtClean="0"/>
              <a:t>– </a:t>
            </a:r>
            <a:r>
              <a:rPr lang="en-US" sz="4000" b="1">
                <a:solidFill>
                  <a:srgbClr val="FF0000"/>
                </a:solidFill>
              </a:rPr>
              <a:t>0</a:t>
            </a:r>
            <a:r>
              <a:rPr lang="en-US" sz="4000" i="1" smtClean="0"/>
              <a:t> </a:t>
            </a:r>
            <a:endParaRPr lang="en-US" sz="4000" i="1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030980" y="486231"/>
            <a:ext cx="0" cy="609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2400" y="5257800"/>
            <a:ext cx="8686800" cy="76944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i="1" smtClean="0"/>
              <a:t>Subj + </a:t>
            </a:r>
            <a:r>
              <a:rPr lang="en-US" sz="4000" i="1" smtClean="0">
                <a:solidFill>
                  <a:srgbClr val="FFFF00"/>
                </a:solidFill>
              </a:rPr>
              <a:t>Modal Verb  </a:t>
            </a:r>
            <a:r>
              <a:rPr lang="en-US" sz="4000" i="1" smtClean="0"/>
              <a:t>+</a:t>
            </a:r>
            <a:r>
              <a:rPr lang="en-US" sz="4000" i="1" smtClean="0">
                <a:solidFill>
                  <a:srgbClr val="FF0000"/>
                </a:solidFill>
              </a:rPr>
              <a:t> </a:t>
            </a:r>
            <a:r>
              <a:rPr lang="en-US" sz="4000" b="1" smtClean="0">
                <a:solidFill>
                  <a:srgbClr val="FF0000"/>
                </a:solidFill>
              </a:rPr>
              <a:t>be</a:t>
            </a:r>
            <a:r>
              <a:rPr lang="en-US" sz="4000" i="1" smtClean="0">
                <a:solidFill>
                  <a:srgbClr val="FF0000"/>
                </a:solidFill>
              </a:rPr>
              <a:t> </a:t>
            </a:r>
            <a:r>
              <a:rPr lang="en-US" sz="4000" i="1" smtClean="0"/>
              <a:t>+</a:t>
            </a:r>
            <a:r>
              <a:rPr lang="en-US" sz="4000" i="1" smtClean="0">
                <a:solidFill>
                  <a:srgbClr val="FF0000"/>
                </a:solidFill>
              </a:rPr>
              <a:t> </a:t>
            </a:r>
            <a:r>
              <a:rPr lang="en-US" sz="4400" smtClean="0"/>
              <a:t>V</a:t>
            </a:r>
            <a:r>
              <a:rPr lang="en-US" sz="3200" smtClean="0"/>
              <a:t>– </a:t>
            </a:r>
            <a:r>
              <a:rPr lang="en-US" sz="4000" b="1" smtClean="0">
                <a:solidFill>
                  <a:srgbClr val="FF0000"/>
                </a:solidFill>
              </a:rPr>
              <a:t>3</a:t>
            </a:r>
            <a:r>
              <a:rPr lang="en-US" sz="4000" b="1" smtClean="0"/>
              <a:t>/</a:t>
            </a:r>
            <a:r>
              <a:rPr lang="en-US" sz="4000" b="1" smtClean="0">
                <a:solidFill>
                  <a:srgbClr val="FF0000"/>
                </a:solidFill>
              </a:rPr>
              <a:t>ed</a:t>
            </a:r>
            <a:r>
              <a:rPr lang="en-US" sz="4000" i="1" smtClean="0"/>
              <a:t> </a:t>
            </a:r>
            <a:endParaRPr lang="en-US" sz="4000" i="1"/>
          </a:p>
        </p:txBody>
      </p:sp>
      <p:sp>
        <p:nvSpPr>
          <p:cNvPr id="8" name="Rectangle 7"/>
          <p:cNvSpPr/>
          <p:nvPr/>
        </p:nvSpPr>
        <p:spPr>
          <a:xfrm>
            <a:off x="71120" y="4611469"/>
            <a:ext cx="8686800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3600" i="1" u="sng" smtClean="0"/>
              <a:t>Passive:</a:t>
            </a:r>
            <a:endParaRPr lang="en-US" sz="4000" i="1" u="sng"/>
          </a:p>
        </p:txBody>
      </p:sp>
      <p:sp>
        <p:nvSpPr>
          <p:cNvPr id="10" name="Rectangle 9"/>
          <p:cNvSpPr/>
          <p:nvPr/>
        </p:nvSpPr>
        <p:spPr>
          <a:xfrm>
            <a:off x="-76200" y="2850157"/>
            <a:ext cx="8686800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3600" i="1" smtClean="0"/>
              <a:t> </a:t>
            </a:r>
            <a:r>
              <a:rPr lang="en-US" sz="3600" i="1" u="sng" smtClean="0"/>
              <a:t>Active:</a:t>
            </a:r>
            <a:endParaRPr lang="en-US" sz="4000" i="1" u="sng"/>
          </a:p>
        </p:txBody>
      </p:sp>
    </p:spTree>
    <p:extLst>
      <p:ext uri="{BB962C8B-B14F-4D97-AF65-F5344CB8AC3E}">
        <p14:creationId xmlns:p14="http://schemas.microsoft.com/office/powerpoint/2010/main" val="3298804096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9" grpId="0" animBg="1"/>
      <p:bldP spid="7" grpId="0" animBg="1"/>
      <p:bldP spid="8" grpId="0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345" y="3581400"/>
            <a:ext cx="92076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8.  </a:t>
            </a:r>
            <a:r>
              <a:rPr lang="en-US" sz="4400" i="1" u="sng" smtClean="0"/>
              <a:t>Active:</a:t>
            </a:r>
            <a:r>
              <a:rPr lang="en-US" sz="4400" i="1" smtClean="0"/>
              <a:t> </a:t>
            </a:r>
            <a:r>
              <a:rPr lang="en-US" sz="4400" smtClean="0"/>
              <a:t>They </a:t>
            </a:r>
            <a:r>
              <a:rPr lang="en-US" sz="4400" u="sng" smtClean="0"/>
              <a:t>shouldn’t plant </a:t>
            </a:r>
            <a:r>
              <a:rPr lang="en-US" sz="4400" smtClean="0"/>
              <a:t>these flowers in the house.</a:t>
            </a:r>
            <a:endParaRPr lang="en-US" sz="4800" i="1"/>
          </a:p>
        </p:txBody>
      </p:sp>
      <p:sp>
        <p:nvSpPr>
          <p:cNvPr id="18" name="Rectangle 17"/>
          <p:cNvSpPr/>
          <p:nvPr/>
        </p:nvSpPr>
        <p:spPr>
          <a:xfrm>
            <a:off x="7070" y="0"/>
            <a:ext cx="91251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7. </a:t>
            </a:r>
            <a:r>
              <a:rPr lang="en-US" sz="4400" smtClean="0"/>
              <a:t>Active: People </a:t>
            </a:r>
            <a:r>
              <a:rPr lang="en-US" sz="4400" u="sng" smtClean="0"/>
              <a:t>can reuse </a:t>
            </a:r>
            <a:r>
              <a:rPr lang="en-US" sz="4400" smtClean="0"/>
              <a:t>cloth bags  </a:t>
            </a:r>
            <a:endParaRPr lang="en-US" sz="6000"/>
          </a:p>
        </p:txBody>
      </p:sp>
      <p:sp>
        <p:nvSpPr>
          <p:cNvPr id="19" name="TextBox 18"/>
          <p:cNvSpPr txBox="1"/>
          <p:nvPr/>
        </p:nvSpPr>
        <p:spPr>
          <a:xfrm>
            <a:off x="-11784" y="14478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u="sng" smtClean="0">
                <a:solidFill>
                  <a:srgbClr val="FFFF00"/>
                </a:solidFill>
              </a:rPr>
              <a:t>Passive:</a:t>
            </a:r>
            <a:r>
              <a:rPr lang="en-US" sz="4400" i="1" smtClean="0">
                <a:solidFill>
                  <a:srgbClr val="FFFF00"/>
                </a:solidFill>
              </a:rPr>
              <a:t> </a:t>
            </a:r>
            <a:r>
              <a:rPr lang="en-US" sz="4400" smtClean="0">
                <a:solidFill>
                  <a:srgbClr val="FFFF00"/>
                </a:solidFill>
              </a:rPr>
              <a:t>Cloth bags </a:t>
            </a:r>
            <a:r>
              <a:rPr lang="en-US" sz="4400" smtClean="0">
                <a:solidFill>
                  <a:srgbClr val="FF0000"/>
                </a:solidFill>
              </a:rPr>
              <a:t>can be reused </a:t>
            </a:r>
            <a:r>
              <a:rPr lang="en-US" sz="4400" smtClean="0">
                <a:solidFill>
                  <a:srgbClr val="FFFF00"/>
                </a:solidFill>
              </a:rPr>
              <a:t>by people</a:t>
            </a:r>
            <a:endParaRPr lang="en-US" sz="440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1784" y="4706541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i="1" u="sng" smtClean="0">
                <a:solidFill>
                  <a:srgbClr val="FFFF00"/>
                </a:solidFill>
              </a:rPr>
              <a:t>Passive:</a:t>
            </a:r>
            <a:r>
              <a:rPr lang="en-US" sz="4400" i="1" smtClean="0">
                <a:solidFill>
                  <a:srgbClr val="FFFF00"/>
                </a:solidFill>
              </a:rPr>
              <a:t> </a:t>
            </a:r>
            <a:r>
              <a:rPr lang="en-US" sz="4400" smtClean="0">
                <a:solidFill>
                  <a:srgbClr val="FFFF00"/>
                </a:solidFill>
              </a:rPr>
              <a:t>These flowers </a:t>
            </a:r>
            <a:r>
              <a:rPr lang="en-US" sz="4400" smtClean="0">
                <a:solidFill>
                  <a:srgbClr val="FF0000"/>
                </a:solidFill>
              </a:rPr>
              <a:t>shouldn’t be planted </a:t>
            </a:r>
            <a:r>
              <a:rPr lang="en-US" sz="4400" smtClean="0">
                <a:solidFill>
                  <a:srgbClr val="FFFF00"/>
                </a:solidFill>
              </a:rPr>
              <a:t>in the house by them.</a:t>
            </a:r>
            <a:endParaRPr lang="en-US" sz="4400" smtClean="0"/>
          </a:p>
          <a:p>
            <a:endParaRPr lang="en-US" sz="4400"/>
          </a:p>
        </p:txBody>
      </p:sp>
      <p:grpSp>
        <p:nvGrpSpPr>
          <p:cNvPr id="22" name="Group 21"/>
          <p:cNvGrpSpPr/>
          <p:nvPr/>
        </p:nvGrpSpPr>
        <p:grpSpPr>
          <a:xfrm>
            <a:off x="381000" y="2155416"/>
            <a:ext cx="924612" cy="797351"/>
            <a:chOff x="7228788" y="3124200"/>
            <a:chExt cx="924612" cy="797351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7228788" y="3159551"/>
              <a:ext cx="9144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239000" y="3124200"/>
              <a:ext cx="9144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562600" y="5943600"/>
            <a:ext cx="924612" cy="797351"/>
            <a:chOff x="7228788" y="3124200"/>
            <a:chExt cx="924612" cy="79735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228788" y="3159551"/>
              <a:ext cx="9144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239000" y="3124200"/>
              <a:ext cx="9144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0891596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76200" y="2057400"/>
            <a:ext cx="90678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i="1" u="sng" smtClean="0">
                <a:solidFill>
                  <a:srgbClr val="FFFF00"/>
                </a:solidFill>
              </a:rPr>
              <a:t>Passive:</a:t>
            </a:r>
            <a:r>
              <a:rPr lang="en-US" sz="4400" i="1" smtClean="0">
                <a:solidFill>
                  <a:srgbClr val="FFFF00"/>
                </a:solidFill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4400" smtClean="0">
                <a:solidFill>
                  <a:srgbClr val="FFFF00"/>
                </a:solidFill>
              </a:rPr>
              <a:t>Those words </a:t>
            </a:r>
            <a:r>
              <a:rPr lang="en-US" sz="4400" smtClean="0">
                <a:solidFill>
                  <a:srgbClr val="FF0000"/>
                </a:solidFill>
              </a:rPr>
              <a:t>must be written </a:t>
            </a:r>
            <a:r>
              <a:rPr lang="en-US" sz="4400" smtClean="0">
                <a:solidFill>
                  <a:srgbClr val="FFFF00"/>
                </a:solidFill>
              </a:rPr>
              <a:t>on the board ( by you)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565" y="304800"/>
            <a:ext cx="9202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smtClean="0"/>
              <a:t>9.  </a:t>
            </a:r>
            <a:r>
              <a:rPr lang="en-US" sz="4400" i="1" u="sng" smtClean="0"/>
              <a:t>Active</a:t>
            </a:r>
            <a:r>
              <a:rPr lang="en-US" sz="4400" i="1" u="sng"/>
              <a:t>:</a:t>
            </a:r>
            <a:r>
              <a:rPr lang="en-US" sz="4400" i="1"/>
              <a:t>  </a:t>
            </a:r>
            <a:r>
              <a:rPr lang="en-US" sz="4400" i="1" smtClean="0"/>
              <a:t>You  </a:t>
            </a:r>
            <a:r>
              <a:rPr lang="en-US" sz="4400" i="1" u="sng" smtClean="0"/>
              <a:t>must  write </a:t>
            </a:r>
            <a:r>
              <a:rPr lang="en-US" sz="4400" i="1" smtClean="0"/>
              <a:t>those words on the notice board</a:t>
            </a:r>
            <a:endParaRPr lang="en-US" sz="4400" i="1"/>
          </a:p>
        </p:txBody>
      </p:sp>
    </p:spTree>
    <p:extLst>
      <p:ext uri="{BB962C8B-B14F-4D97-AF65-F5344CB8AC3E}">
        <p14:creationId xmlns:p14="http://schemas.microsoft.com/office/powerpoint/2010/main" val="549678598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-152400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Verb tense</a:t>
            </a:r>
            <a:endParaRPr lang="en-US" sz="4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851252"/>
            <a:ext cx="9144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3550" indent="-463550">
              <a:lnSpc>
                <a:spcPct val="125000"/>
              </a:lnSpc>
            </a:pPr>
            <a:r>
              <a:rPr lang="en-US" sz="4400" b="1" i="1" smtClean="0">
                <a:latin typeface="Times New Roman" pitchFamily="18" charset="0"/>
                <a:cs typeface="Times New Roman" pitchFamily="18" charset="0"/>
              </a:rPr>
              <a:t>1. I ………………….. </a:t>
            </a:r>
            <a:r>
              <a:rPr lang="en-US" sz="4400" b="1" i="1">
                <a:latin typeface="Times New Roman" pitchFamily="18" charset="0"/>
                <a:cs typeface="Times New Roman" pitchFamily="18" charset="0"/>
              </a:rPr>
              <a:t>(cook) it many times before.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106" y="2710696"/>
            <a:ext cx="9144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400" b="1" i="1" smtClean="0">
                <a:latin typeface="Times New Roman" pitchFamily="18" charset="0"/>
                <a:cs typeface="Times New Roman" pitchFamily="18" charset="0"/>
              </a:rPr>
              <a:t>2. We ……………………(</a:t>
            </a:r>
            <a:r>
              <a:rPr lang="en-US" sz="4400" b="1" i="1">
                <a:latin typeface="Times New Roman" pitchFamily="18" charset="0"/>
                <a:cs typeface="Times New Roman" pitchFamily="18" charset="0"/>
              </a:rPr>
              <a:t>not see) Katy since last Christmas.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06" y="4542612"/>
            <a:ext cx="9144000" cy="170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3550" indent="-463550">
              <a:lnSpc>
                <a:spcPct val="125000"/>
              </a:lnSpc>
            </a:pPr>
            <a:r>
              <a:rPr lang="en-US" sz="4400" b="1" i="1" smtClean="0">
                <a:latin typeface="Times New Roman" pitchFamily="18" charset="0"/>
                <a:cs typeface="Times New Roman" pitchFamily="18" charset="0"/>
              </a:rPr>
              <a:t>3. How long …......... you ..................</a:t>
            </a:r>
          </a:p>
          <a:p>
            <a:pPr marL="463550" indent="-463550">
              <a:lnSpc>
                <a:spcPct val="125000"/>
              </a:lnSpc>
            </a:pPr>
            <a:r>
              <a:rPr lang="en-US" sz="4400" b="1" i="1" smtClean="0">
                <a:latin typeface="Times New Roman" pitchFamily="18" charset="0"/>
                <a:cs typeface="Times New Roman" pitchFamily="18" charset="0"/>
              </a:rPr>
              <a:t>( learn) English?</a:t>
            </a:r>
            <a:endParaRPr lang="en-US" sz="44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65534" y="830759"/>
            <a:ext cx="33874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smtClean="0">
                <a:solidFill>
                  <a:srgbClr val="FF0000"/>
                </a:solidFill>
              </a:rPr>
              <a:t>have cooked</a:t>
            </a:r>
            <a:endParaRPr lang="en-US" sz="4400" i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98934" y="2667000"/>
            <a:ext cx="33874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smtClean="0">
                <a:solidFill>
                  <a:srgbClr val="FF0000"/>
                </a:solidFill>
              </a:rPr>
              <a:t>haven’t seen</a:t>
            </a:r>
            <a:endParaRPr lang="en-US" sz="4400" i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2368" y="4488359"/>
            <a:ext cx="47067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smtClean="0">
                <a:solidFill>
                  <a:srgbClr val="FF0000"/>
                </a:solidFill>
              </a:rPr>
              <a:t>have         learned</a:t>
            </a:r>
            <a:endParaRPr lang="en-US" sz="44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33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4" grpId="0"/>
      <p:bldP spid="5" grpId="0"/>
      <p:bldP spid="10" grpId="0"/>
      <p:bldP spid="11" grpId="0"/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84838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i="1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400" i="1" smtClean="0"/>
              <a:t>We will send this car next month.</a:t>
            </a:r>
            <a:endParaRPr lang="en-US" sz="4400" i="1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30480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i="1" smtClean="0"/>
              <a:t>5. They haven’t used  this room for two years.</a:t>
            </a:r>
            <a:endParaRPr lang="en-US" sz="4400" i="1"/>
          </a:p>
        </p:txBody>
      </p:sp>
      <p:sp>
        <p:nvSpPr>
          <p:cNvPr id="2" name="Rectangle 1"/>
          <p:cNvSpPr/>
          <p:nvPr/>
        </p:nvSpPr>
        <p:spPr>
          <a:xfrm>
            <a:off x="91286" y="76200"/>
            <a:ext cx="23407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smtClean="0">
                <a:solidFill>
                  <a:srgbClr val="FF0000"/>
                </a:solidFill>
              </a:rPr>
              <a:t>Passive</a:t>
            </a:r>
            <a:endParaRPr lang="en-US" sz="4800" i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106" y="18288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i="1" smtClean="0">
                <a:sym typeface="Wingdings" pitchFamily="2" charset="2"/>
              </a:rPr>
              <a:t> </a:t>
            </a:r>
            <a:r>
              <a:rPr lang="en-US" sz="4400" i="1" smtClean="0">
                <a:solidFill>
                  <a:srgbClr val="FFFF00"/>
                </a:solidFill>
                <a:sym typeface="Wingdings" pitchFamily="2" charset="2"/>
              </a:rPr>
              <a:t>This car will be sent next month.</a:t>
            </a:r>
            <a:endParaRPr lang="en-US" sz="4400" i="1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-17060" y="473458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i="1" smtClean="0">
                <a:sym typeface="Wingdings" pitchFamily="2" charset="2"/>
              </a:rPr>
              <a:t> </a:t>
            </a:r>
            <a:r>
              <a:rPr lang="en-US" sz="4400" i="1" smtClean="0">
                <a:solidFill>
                  <a:srgbClr val="FFFF00"/>
                </a:solidFill>
                <a:sym typeface="Wingdings" pitchFamily="2" charset="2"/>
              </a:rPr>
              <a:t>This room hasn’t been used for two years</a:t>
            </a:r>
            <a:endParaRPr lang="en-US" sz="4400" i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64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14" grpId="0"/>
      <p:bldP spid="1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0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a. Jean cloth was made completely by cotton in the 18</a:t>
            </a:r>
            <a:r>
              <a:rPr lang="en-US" sz="4400" baseline="30000" smtClean="0"/>
              <a:t>th</a:t>
            </a:r>
            <a:r>
              <a:rPr lang="en-US" sz="4400" smtClean="0"/>
              <a:t> century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762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</a:rPr>
              <a:t>TEXTBOOK – PAGE 21</a:t>
            </a: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0480" y="274320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ym typeface="Wingdings"/>
              </a:rPr>
              <a:t>b. Rice is grown in tropical countries.</a:t>
            </a:r>
            <a:endParaRPr lang="en-US" sz="4400"/>
          </a:p>
        </p:txBody>
      </p:sp>
      <p:sp>
        <p:nvSpPr>
          <p:cNvPr id="6" name="Rectangle 5"/>
          <p:cNvSpPr/>
          <p:nvPr/>
        </p:nvSpPr>
        <p:spPr>
          <a:xfrm>
            <a:off x="0" y="472440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c. Five million bottles of champagne will be produced in France next year. </a:t>
            </a:r>
          </a:p>
        </p:txBody>
      </p:sp>
    </p:spTree>
    <p:extLst>
      <p:ext uri="{BB962C8B-B14F-4D97-AF65-F5344CB8AC3E}">
        <p14:creationId xmlns:p14="http://schemas.microsoft.com/office/powerpoint/2010/main" val="31047201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Look at the dress these people are wearing. Decide where each people comes from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6200" y="1754326"/>
            <a:ext cx="55816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Where does he come from?</a:t>
            </a:r>
          </a:p>
          <a:p>
            <a:pPr>
              <a:buFont typeface="Wingdings" pitchFamily="2" charset="2"/>
              <a:buChar char="v"/>
            </a:pPr>
            <a:endParaRPr lang="en-US" sz="6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Why do you know?</a:t>
            </a:r>
          </a:p>
          <a:p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6200" y="3106341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He comes from the USA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6200" y="4798874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Because he’s wearing the traditional clothes – blue jeans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5450" y="1447800"/>
            <a:ext cx="36385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Apac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25" grpId="0"/>
      <p:bldP spid="2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TEXTBOOK – PAGE 21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0480" y="13716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800" smtClean="0">
                <a:sym typeface="Wingdings"/>
              </a:rPr>
              <a:t>d. A new style of jeans has just been introduced in the USA</a:t>
            </a:r>
            <a:endParaRPr lang="en-US" sz="4800"/>
          </a:p>
        </p:txBody>
      </p:sp>
      <p:sp>
        <p:nvSpPr>
          <p:cNvPr id="8" name="Rectangle 7"/>
          <p:cNvSpPr/>
          <p:nvPr/>
        </p:nvSpPr>
        <p:spPr>
          <a:xfrm>
            <a:off x="-37514" y="34290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800" smtClean="0"/>
              <a:t>e. Two department stores have been built this year</a:t>
            </a:r>
            <a:endParaRPr lang="en-US" sz="4400" smtClean="0"/>
          </a:p>
        </p:txBody>
      </p:sp>
    </p:spTree>
    <p:extLst>
      <p:ext uri="{BB962C8B-B14F-4D97-AF65-F5344CB8AC3E}">
        <p14:creationId xmlns:p14="http://schemas.microsoft.com/office/powerpoint/2010/main" val="28311088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10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a. The problem can be solved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-7620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TEXTBOOK – PAGE 21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0480" y="114300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ym typeface="Wingdings"/>
              </a:rPr>
              <a:t>b. Experiments on animals should be stopped</a:t>
            </a:r>
            <a:endParaRPr lang="en-US" sz="4400"/>
          </a:p>
        </p:txBody>
      </p:sp>
      <p:sp>
        <p:nvSpPr>
          <p:cNvPr id="6" name="Rectangle 5"/>
          <p:cNvSpPr/>
          <p:nvPr/>
        </p:nvSpPr>
        <p:spPr>
          <a:xfrm>
            <a:off x="-76200" y="251585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c. Life might be found on another planet</a:t>
            </a:r>
          </a:p>
        </p:txBody>
      </p:sp>
      <p:sp>
        <p:nvSpPr>
          <p:cNvPr id="7" name="Rectangle 6"/>
          <p:cNvSpPr/>
          <p:nvPr/>
        </p:nvSpPr>
        <p:spPr>
          <a:xfrm>
            <a:off x="-30480" y="403985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>
                <a:sym typeface="Wingdings"/>
              </a:rPr>
              <a:t>d. All the school in the city have to be improved</a:t>
            </a:r>
            <a:endParaRPr lang="en-US" sz="4400"/>
          </a:p>
        </p:txBody>
      </p:sp>
      <p:sp>
        <p:nvSpPr>
          <p:cNvPr id="8" name="Rectangle 7"/>
          <p:cNvSpPr/>
          <p:nvPr/>
        </p:nvSpPr>
        <p:spPr>
          <a:xfrm>
            <a:off x="-30480" y="541145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400" smtClean="0"/>
              <a:t>e. A new bridge is going to be built in the area</a:t>
            </a:r>
            <a:endParaRPr lang="en-US" sz="4000" smtClean="0"/>
          </a:p>
        </p:txBody>
      </p:sp>
    </p:spTree>
    <p:extLst>
      <p:ext uri="{BB962C8B-B14F-4D97-AF65-F5344CB8AC3E}">
        <p14:creationId xmlns:p14="http://schemas.microsoft.com/office/powerpoint/2010/main" val="29522976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IREWRK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0"/>
            <a:ext cx="2438400" cy="3505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7" name="Picture 3" descr="FIREWRK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0"/>
            <a:ext cx="1739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 descr="FIREWRK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52800"/>
            <a:ext cx="12430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FIREWRK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0"/>
            <a:ext cx="13414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 descr="FIREWRK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228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AutoShape 7"/>
          <p:cNvSpPr>
            <a:spLocks noChangeArrowheads="1"/>
          </p:cNvSpPr>
          <p:nvPr/>
        </p:nvSpPr>
        <p:spPr bwMode="auto">
          <a:xfrm>
            <a:off x="3014663" y="952500"/>
            <a:ext cx="3505200" cy="5105400"/>
          </a:xfrm>
          <a:prstGeom prst="verticalScroll">
            <a:avLst>
              <a:gd name="adj" fmla="val 12500"/>
            </a:avLst>
          </a:prstGeom>
          <a:solidFill>
            <a:srgbClr val="FF5050"/>
          </a:solidFill>
          <a:ln w="9525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C0C0C0"/>
            </a:outerShdw>
          </a:effec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3584575" y="1447800"/>
            <a:ext cx="2286000" cy="4770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Stay home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Keep safe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Be healthy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&amp;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Have a nice day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3859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7"/>
          <p:cNvSpPr txBox="1">
            <a:spLocks noChangeArrowheads="1"/>
          </p:cNvSpPr>
          <p:nvPr/>
        </p:nvSpPr>
        <p:spPr bwMode="auto">
          <a:xfrm>
            <a:off x="1835150" y="3000375"/>
            <a:ext cx="67818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- Learn by heart the new words.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- Do the exercises in your textbook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- Prepare “Language Focus”</a:t>
            </a:r>
          </a:p>
        </p:txBody>
      </p:sp>
      <p:pic>
        <p:nvPicPr>
          <p:cNvPr id="46083" name="Picture 12" descr="Home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495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4" descr="chibi_by_iwuvchubbybunny-d7oepm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8688"/>
            <a:ext cx="2325688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6" descr="chibi_by_iwuvchubbybunny-d7oepm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95838"/>
            <a:ext cx="25146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8" descr="d6aeb1e405296c5dd892a33d26385d2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852988"/>
            <a:ext cx="3457575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20" descr="andy_pandy_is_a_panda_____by_leezluntz-d64tp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22" descr="andy_pandy_is_a_panda_____by_leezluntz-d64tpr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2362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6282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Flashing_line[1]"/>
          <p:cNvPicPr preferRelativeResize="0"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04800"/>
            <a:ext cx="90678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3276600" y="44196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pic>
        <p:nvPicPr>
          <p:cNvPr id="195590" name="Picture 6" descr="a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4050" y="400050"/>
            <a:ext cx="31051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11125"/>
            <a:ext cx="9144000" cy="6746875"/>
            <a:chOff x="0" y="70"/>
            <a:chExt cx="5760" cy="4250"/>
          </a:xfrm>
        </p:grpSpPr>
        <p:pic>
          <p:nvPicPr>
            <p:cNvPr id="36878" name="Picture 8" descr="Flashing_line[1]"/>
            <p:cNvPicPr preferRelativeResize="0"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080"/>
              <a:ext cx="5712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9" name="Picture 9" descr="Flashing_line[1]"/>
            <p:cNvPicPr preferRelativeResize="0"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-1909" y="2171"/>
              <a:ext cx="425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0" name="Picture 10" descr="Flashing_line[1]"/>
            <p:cNvPicPr preferRelativeResize="0"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371" y="2171"/>
              <a:ext cx="425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1" name="Picture 11" descr="Flashing_line[1]"/>
            <p:cNvPicPr preferRelativeResize="0"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" y="192"/>
              <a:ext cx="5712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Rectangle 18"/>
          <p:cNvSpPr/>
          <p:nvPr/>
        </p:nvSpPr>
        <p:spPr>
          <a:xfrm>
            <a:off x="457200" y="762000"/>
            <a:ext cx="4288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cap="none" spc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  <a:effectLst/>
              </a:rPr>
              <a:t>THANK YOU</a:t>
            </a:r>
            <a:endParaRPr lang="en-US" sz="5400" b="1" cap="none" spc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</a:gra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" y="1828800"/>
            <a:ext cx="5755077" cy="11519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noFill/>
                  <a:prstDash val="solid"/>
                </a:ln>
                <a:gradFill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for your attention</a:t>
            </a:r>
            <a:endParaRPr lang="en-US" sz="5400" b="1" dirty="0">
              <a:ln w="10541" cmpd="sng">
                <a:noFill/>
                <a:prstDash val="solid"/>
              </a:ln>
              <a:gradFill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600" y="3886200"/>
            <a:ext cx="7924800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woPt" dir="t"/>
            </a:scene3d>
            <a:sp3d extrusionH="57150" prstMaterial="powder">
              <a:bevelT w="57150" h="38100" prst="artDeco"/>
              <a:bevelB w="38100" h="38100" prst="angle"/>
            </a:sp3d>
          </a:bodyPr>
          <a:lstStyle/>
          <a:p>
            <a:pPr algn="ctr"/>
            <a:r>
              <a:rPr lang="en-US" sz="5400" b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Arial" pitchFamily="34" charset="0"/>
                <a:cs typeface="Arial" pitchFamily="34" charset="0"/>
              </a:rPr>
              <a:t>GOOD BYE &amp; SEE YOU AGAIN </a:t>
            </a:r>
            <a:endParaRPr lang="en-US" sz="5400" b="1" cap="none" spc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6322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033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LISTEN &amp; READ</a:t>
            </a:r>
            <a:endParaRPr lang="en-US" sz="2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762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I) Vocabulary</a:t>
            </a:r>
            <a:endParaRPr lang="en-US" sz="2400" b="1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4800" y="1219200"/>
            <a:ext cx="8382000" cy="5262979"/>
            <a:chOff x="228600" y="1219200"/>
            <a:chExt cx="8382000" cy="5262979"/>
          </a:xfrm>
        </p:grpSpPr>
        <p:sp>
          <p:nvSpPr>
            <p:cNvPr id="7" name="TextBox 6"/>
            <p:cNvSpPr txBox="1"/>
            <p:nvPr/>
          </p:nvSpPr>
          <p:spPr>
            <a:xfrm>
              <a:off x="228600" y="1219200"/>
              <a:ext cx="8382000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arenR"/>
              </a:pP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Century (n)	:	thế kỷ</a:t>
              </a:r>
            </a:p>
            <a:p>
              <a:pPr marL="514350" indent="-514350">
                <a:buAutoNum type="arabicParenR"/>
              </a:pP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Poet (n)		:	nhà thơ</a:t>
              </a:r>
            </a:p>
            <a:p>
              <a:pPr marL="514350" indent="-514350"/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Poetry (n)	:	thơ ca</a:t>
              </a:r>
            </a:p>
            <a:p>
              <a:pPr marL="514350" indent="-514350"/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Poem (n)	:	bài thơ</a:t>
              </a:r>
            </a:p>
            <a:p>
              <a:pPr marL="514350" indent="-514350"/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Poetic (a)	:	thuộc về thơ ca</a:t>
              </a:r>
            </a:p>
            <a:p>
              <a:pPr marL="514350" indent="-514350">
                <a:buAutoNum type="arabicParenR" startAt="3"/>
              </a:pP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Music (n)	:	âm nhạc</a:t>
              </a:r>
            </a:p>
            <a:p>
              <a:pPr marL="514350" indent="-514350"/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Musical (a)	:	thuộc về âm nhạc</a:t>
              </a:r>
            </a:p>
            <a:p>
              <a:pPr marL="514350" indent="-514350"/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Musician (n)	:	nhạc sỹ</a:t>
              </a:r>
            </a:p>
            <a:p>
              <a:pPr marL="514350" indent="-514350">
                <a:buAutoNum type="arabicParenR" startAt="4"/>
              </a:pP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Write (v)		: 	viết </a:t>
              </a:r>
            </a:p>
            <a:p>
              <a:pPr marL="514350" indent="-514350"/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Writer (n)	:	nhà văn</a:t>
              </a:r>
            </a:p>
            <a:p>
              <a:pPr marL="514350" indent="-514350"/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     Author (n)	:	tác giả (văn, thơ)</a:t>
              </a:r>
            </a:p>
            <a:p>
              <a:pPr marL="514350" indent="-514350">
                <a:buAutoNum type="arabicParenR" startAt="5"/>
              </a:pP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Novel (n)	: 	tiểu thuyết</a:t>
              </a:r>
            </a:p>
          </p:txBody>
        </p:sp>
        <p:sp>
          <p:nvSpPr>
            <p:cNvPr id="14" name="Right Brace 13"/>
            <p:cNvSpPr/>
            <p:nvPr/>
          </p:nvSpPr>
          <p:spPr>
            <a:xfrm>
              <a:off x="2286000" y="5181600"/>
              <a:ext cx="152400" cy="838200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2226</TotalTime>
  <Words>3698</Words>
  <Application>Microsoft Office PowerPoint</Application>
  <PresentationFormat>On-screen Show (4:3)</PresentationFormat>
  <Paragraphs>770</Paragraphs>
  <Slides>84</Slides>
  <Notes>25</Notes>
  <HiddenSlides>0</HiddenSlides>
  <MMClips>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84</vt:i4>
      </vt:variant>
    </vt:vector>
  </HeadingPairs>
  <TitlesOfParts>
    <vt:vector size="106" baseType="lpstr">
      <vt:lpstr>.VnBodoni</vt:lpstr>
      <vt:lpstr>Arial</vt:lpstr>
      <vt:lpstr>Calibri</vt:lpstr>
      <vt:lpstr>Cataneo BT</vt:lpstr>
      <vt:lpstr>Century Gothic</vt:lpstr>
      <vt:lpstr>Franklin Gothic Book</vt:lpstr>
      <vt:lpstr>Garamond</vt:lpstr>
      <vt:lpstr>Imprint MT Shadow</vt:lpstr>
      <vt:lpstr>Proxy 1</vt:lpstr>
      <vt:lpstr>Tahoma</vt:lpstr>
      <vt:lpstr>Times New Roman</vt:lpstr>
      <vt:lpstr>Verdana</vt:lpstr>
      <vt:lpstr>VNI-Duff</vt:lpstr>
      <vt:lpstr>VNI-Fato</vt:lpstr>
      <vt:lpstr>VNI-Thufap2</vt:lpstr>
      <vt:lpstr>VNI-Times</vt:lpstr>
      <vt:lpstr>Wingdings</vt:lpstr>
      <vt:lpstr>Wingdings 2</vt:lpstr>
      <vt:lpstr>Wingdings 3</vt:lpstr>
      <vt:lpstr>Technic</vt:lpstr>
      <vt:lpstr>Ion Boardroom</vt:lpstr>
      <vt:lpstr>Organic</vt:lpstr>
      <vt:lpstr>PowerPoint Presentation</vt:lpstr>
      <vt:lpstr>WELCOME TO OUR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words:  + ever: đã từng + never: chưa từng </vt:lpstr>
      <vt:lpstr>1a. He began working (to work) in this factory two years ago.</vt:lpstr>
      <vt:lpstr> 4. He hasn’t met his wife for five months. </vt:lpstr>
      <vt:lpstr>1. Subj + began + V-ing(To-V-0) +... 2 years ago.                 started                               in 2009.    </vt:lpstr>
      <vt:lpstr>3. Subj + last + V-2/ed +...      2 years ago.                                                    in 2009.                                                    last year.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Tel : (848) 896-3158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 The Quang</dc:creator>
  <cp:lastModifiedBy>Admin</cp:lastModifiedBy>
  <cp:revision>257</cp:revision>
  <dcterms:created xsi:type="dcterms:W3CDTF">2010-05-12T22:42:39Z</dcterms:created>
  <dcterms:modified xsi:type="dcterms:W3CDTF">2021-09-06T05:32:27Z</dcterms:modified>
</cp:coreProperties>
</file>