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A37D2-3599-490A-9CBF-69C4EAB9BB9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3EE4-0C19-4A68-8151-DDBD3B9D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EE4-0C19-4A68-8151-DDBD3B9D6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EE4-0C19-4A68-8151-DDBD3B9D6A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4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90A4-B36F-4FD5-AEEB-B6226E3F1B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5664-D5B0-4AEB-8471-14383F55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jpeg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UBND TP THỦ ĐỨC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THCS HOA LƯ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HỆ THỨC VỀ CẠNH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ĐƯỜNG CAO TRONG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 GIÁC VUÔNG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0171" y="164054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1</a:t>
            </a:r>
          </a:p>
        </p:txBody>
      </p:sp>
    </p:spTree>
    <p:extLst>
      <p:ext uri="{BB962C8B-B14F-4D97-AF65-F5344CB8AC3E}">
        <p14:creationId xmlns:p14="http://schemas.microsoft.com/office/powerpoint/2010/main" val="200142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752838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Hệ thức giữa đường cao và hai cạnh góc vuông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4912" t="14398" r="51916" b="47140"/>
          <a:stretch/>
        </p:blipFill>
        <p:spPr bwMode="auto">
          <a:xfrm>
            <a:off x="1119466" y="2183725"/>
            <a:ext cx="2714625" cy="172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5835" y="2285099"/>
                <a:ext cx="4419600" cy="60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𝑏𝑐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𝑎h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/>
                  <a:t> ( vì b.c =a.h)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35" y="2285099"/>
                <a:ext cx="4419600" cy="604076"/>
              </a:xfrm>
              <a:prstGeom prst="rect">
                <a:avLst/>
              </a:prstGeom>
              <a:blipFill rotWithShape="1">
                <a:blip r:embed="rId4"/>
                <a:stretch>
                  <a:fillRect r="-2897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5835" y="2934460"/>
                <a:ext cx="3505200" cy="60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𝑎h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35" y="2934460"/>
                <a:ext cx="3505200" cy="604076"/>
              </a:xfrm>
              <a:prstGeom prst="rect">
                <a:avLst/>
              </a:prstGeom>
              <a:blipFill rotWithShape="1">
                <a:blip r:embed="rId5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58865" y="4561983"/>
            <a:ext cx="270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Học SGK/72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53" y="3854097"/>
            <a:ext cx="88773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 một tam giác vuông, nghịch đảo của bình phương đường cao ứng với cạnh huyền bằng tổng các nghịch đảo của bình phương hai cạnh góc vuông.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666" y="2206137"/>
            <a:ext cx="112535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HĐ5/71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70729" y="5257800"/>
                <a:ext cx="4850823" cy="997132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𝑣𝑢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đườ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𝑐𝑎𝑜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ó :</m:t>
                      </m:r>
                    </m:oMath>
                  </m:oMathPara>
                </a14:m>
                <a:endParaRPr lang="en-US" sz="2000" b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h𝑎𝑦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729" y="5257800"/>
                <a:ext cx="4850823" cy="9971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 rotWithShape="1">
          <a:blip r:embed="rId8"/>
          <a:srcRect l="3687" t="12500" r="30438" b="29630"/>
          <a:stretch/>
        </p:blipFill>
        <p:spPr bwMode="auto">
          <a:xfrm>
            <a:off x="291631" y="5030926"/>
            <a:ext cx="2771140" cy="1685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745091"/>
            <a:ext cx="304800" cy="37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4628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5" grpId="0"/>
      <p:bldP spid="16" grpId="0"/>
      <p:bldP spid="17" grpId="0" animBg="1"/>
      <p:bldP spid="17" grpId="1" animBg="1"/>
      <p:bldP spid="13" grpId="0" animBg="1"/>
      <p:bldP spid="2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9429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TTB/72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7775" y="389965"/>
            <a:ext cx="766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1./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Cho tam giác vuông có các cạnh góc vuông dài 6cm và 8cm. Tính độ dài đường cao xuất phát từ đỉnh góc vuông bằng hai cách khác nhau.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687" t="11575" r="29316" b="33796"/>
          <a:stretch/>
        </p:blipFill>
        <p:spPr bwMode="auto">
          <a:xfrm>
            <a:off x="776287" y="1008529"/>
            <a:ext cx="3812540" cy="215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3424" y="3874532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 Xét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đườ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𝑐𝑎𝑜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4" y="3874532"/>
                <a:ext cx="4495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21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8251" y="4357998"/>
                <a:ext cx="350520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/>
                  <a:t> ( Hệ TL)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51" y="4357998"/>
                <a:ext cx="3505200" cy="483466"/>
              </a:xfrm>
              <a:prstGeom prst="rect">
                <a:avLst/>
              </a:prstGeom>
              <a:blipFill rotWithShape="1"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201" y="4876800"/>
                <a:ext cx="446442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𝐴𝐻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576</m:t>
                        </m:r>
                      </m:den>
                    </m:f>
                  </m:oMath>
                </a14:m>
                <a:endParaRPr lang="en-US" sz="2000" i="1"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01" y="4876800"/>
                <a:ext cx="4464425" cy="529504"/>
              </a:xfrm>
              <a:prstGeom prst="rect">
                <a:avLst/>
              </a:prstGeom>
              <a:blipFill rotWithShape="1">
                <a:blip r:embed="rId5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201" y="5522787"/>
                <a:ext cx="335014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𝐴𝐻</m:t>
                        </m:r>
                      </m:den>
                    </m:f>
                  </m:oMath>
                </a14:m>
                <a:r>
                  <a:rPr lang="en-US" sz="200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𝐴𝐻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24.1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=4,8 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01" y="5522787"/>
                <a:ext cx="3350140" cy="533929"/>
              </a:xfrm>
              <a:prstGeom prst="rect">
                <a:avLst/>
              </a:prstGeom>
              <a:blipFill rotWithShape="1">
                <a:blip r:embed="rId6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4800" y="3429000"/>
            <a:ext cx="94297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52625" y="2791847"/>
            <a:ext cx="16599" cy="32648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82193" y="2791847"/>
            <a:ext cx="94297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69224" y="3244334"/>
                <a:ext cx="33187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  Xét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24" y="3244334"/>
                <a:ext cx="331876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50223" y="3689866"/>
                <a:ext cx="3403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(ĐL Pytago)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23" y="3689866"/>
                <a:ext cx="340308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0817" y="4173332"/>
                <a:ext cx="3798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=100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17" y="4173332"/>
                <a:ext cx="379837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2625" y="4651817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 Xét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đườ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𝑐𝑎𝑜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625" y="4651817"/>
                <a:ext cx="44958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2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599" y="5031893"/>
                <a:ext cx="3326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𝐴𝐶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𝐴𝐻</m:t>
                      </m:r>
                      <m:r>
                        <a:rPr lang="en-US" b="0" i="1" smtClean="0">
                          <a:latin typeface="Cambria Math"/>
                        </a:rPr>
                        <m:t> ( 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</a:rPr>
                        <m:t>𝑇𝐿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9" y="5031893"/>
                <a:ext cx="332688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8767" y="5406304"/>
                <a:ext cx="3579719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⇒6.8=10.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6.8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=4,8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767" y="5406304"/>
                <a:ext cx="3579719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9429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TTB/72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006" t="25721" r="8654" b="49880"/>
          <a:stretch/>
        </p:blipFill>
        <p:spPr bwMode="auto">
          <a:xfrm>
            <a:off x="533401" y="914400"/>
            <a:ext cx="80010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1371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17717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3,6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218644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6,4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258655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4,8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946097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3498607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2921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158" y="2057400"/>
            <a:ext cx="312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Học  SGK / 73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l="3687" t="12500" r="30438" b="29630"/>
          <a:stretch/>
        </p:blipFill>
        <p:spPr bwMode="auto">
          <a:xfrm>
            <a:off x="542925" y="2743200"/>
            <a:ext cx="3914775" cy="238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2440179"/>
                <a:ext cx="48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Trong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𝒗𝒖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𝒏𝒈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đườ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𝒏𝒈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𝒄𝒂𝒐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𝑨𝑯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ó  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440179"/>
                <a:ext cx="4800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2809511"/>
                <a:ext cx="4114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1./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𝑨𝑩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𝑪𝑯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09511"/>
                <a:ext cx="4114800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133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3178843"/>
                <a:ext cx="4114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2./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𝑨𝑯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𝑪𝑯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78843"/>
                <a:ext cx="41148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1333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165" y="3588817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3./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𝑨𝑩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𝑨𝑯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65" y="3588817"/>
                <a:ext cx="4114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3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57165" y="3961084"/>
                <a:ext cx="41148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4./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𝑨𝑯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65" y="3961084"/>
                <a:ext cx="4114800" cy="536942"/>
              </a:xfrm>
              <a:prstGeom prst="rect">
                <a:avLst/>
              </a:prstGeom>
              <a:blipFill rotWithShape="1">
                <a:blip r:embed="rId7"/>
                <a:stretch>
                  <a:fillRect l="-1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35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180592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Hệ thức giữa cạnh góc vuông và hình chiếu của nó trên cạnh huyền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2454246"/>
                <a:ext cx="3670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Xét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à 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𝐻𝐵𝐴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ó :</m:t>
                    </m:r>
                  </m:oMath>
                </a14:m>
                <a:r>
                  <a:rPr lang="en-US" sz="200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54246"/>
                <a:ext cx="367082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66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6549" y="2834402"/>
                <a:ext cx="1814628" cy="72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/>
                  <a:t> (=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/>
                  <a:t>)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/>
                  <a:t>  chung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49" y="2834402"/>
                <a:ext cx="1814628" cy="726546"/>
              </a:xfrm>
              <a:prstGeom prst="rect">
                <a:avLst/>
              </a:prstGeom>
              <a:blipFill rotWithShape="1">
                <a:blip r:embed="rId4"/>
                <a:stretch>
                  <a:fillRect t="-504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97143" y="3538927"/>
                <a:ext cx="2324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~ 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𝐻𝐵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en-US"/>
                  <a:t>(g.g)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43" y="3538927"/>
                <a:ext cx="232403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57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88178" y="3908259"/>
                <a:ext cx="4343368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𝐻𝐵</m:t>
                        </m:r>
                      </m:den>
                    </m:f>
                  </m:oMath>
                </a14:m>
                <a:r>
                  <a:rPr lang="en-US" sz="2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𝐵𝐴</m:t>
                        </m:r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BC.BH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78" y="3908259"/>
                <a:ext cx="4343368" cy="529504"/>
              </a:xfrm>
              <a:prstGeom prst="rect">
                <a:avLst/>
              </a:prstGeom>
              <a:blipFill rotWithShape="1"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7143" y="4941332"/>
                <a:ext cx="452760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Tương tự, chứng minh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𝐻𝐴𝐶</m:t>
                    </m:r>
                  </m:oMath>
                </a14:m>
                <a:endParaRPr lang="en-US" b="0" i="1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= BC.CH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43" y="4941332"/>
                <a:ext cx="4527608" cy="669992"/>
              </a:xfrm>
              <a:prstGeom prst="rect">
                <a:avLst/>
              </a:prstGeom>
              <a:blipFill rotWithShape="1">
                <a:blip r:embed="rId7"/>
                <a:stretch>
                  <a:fillRect l="-1213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83177" y="5715000"/>
            <a:ext cx="8177645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 1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 một tam giác vuông, bình phương mỗi cạnh góc vuông bằng tích của cạnh huyền và hình chiếu của cạnh góc vuông đó trên cạnh huyền.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54" y="2236810"/>
            <a:ext cx="15863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HĐ 1/SGK-68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1950" y="231870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a./ 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8"/>
          <a:srcRect l="3687" t="12500" r="30438" b="29630"/>
          <a:stretch/>
        </p:blipFill>
        <p:spPr bwMode="auto">
          <a:xfrm>
            <a:off x="542925" y="2743200"/>
            <a:ext cx="3914775" cy="238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7143" y="4572000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b./ </a:t>
            </a:r>
          </a:p>
        </p:txBody>
      </p:sp>
    </p:spTree>
    <p:extLst>
      <p:ext uri="{BB962C8B-B14F-4D97-AF65-F5344CB8AC3E}">
        <p14:creationId xmlns:p14="http://schemas.microsoft.com/office/powerpoint/2010/main" val="6702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6" grpId="0"/>
      <p:bldP spid="19" grpId="0"/>
      <p:bldP spid="18" grpId="0"/>
      <p:bldP spid="20" grpId="0" animBg="1"/>
      <p:bldP spid="20" grpId="1" animBg="1"/>
      <p:bldP spid="14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180592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Hệ thức giữa cạnh góc vuông và hình chiếu của nó trên cạnh huyền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55" y="2240577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 1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SGK/68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4912" t="14398" r="51916" b="47140"/>
          <a:stretch/>
        </p:blipFill>
        <p:spPr bwMode="auto">
          <a:xfrm>
            <a:off x="1005840" y="2640687"/>
            <a:ext cx="3566160" cy="2082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38600" y="2780617"/>
                <a:ext cx="4850823" cy="101566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𝑣𝑢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đườ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𝑐𝑎𝑜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ó :</m:t>
                      </m:r>
                    </m:oMath>
                  </m:oMathPara>
                </a14:m>
                <a:endParaRPr lang="en-US" sz="2000" b="0"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       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BC.BH  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a.c’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       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BC.CH  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a.b’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80617"/>
                <a:ext cx="4850823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47255" y="4953000"/>
            <a:ext cx="97674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TTB/68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l="11611" t="13713" r="38897" b="38749"/>
          <a:stretch/>
        </p:blipFill>
        <p:spPr bwMode="auto">
          <a:xfrm>
            <a:off x="5783580" y="4949679"/>
            <a:ext cx="2941320" cy="179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2655" y="4953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Tìm x, y trong hình bên</a:t>
            </a:r>
          </a:p>
        </p:txBody>
      </p:sp>
    </p:spTree>
    <p:extLst>
      <p:ext uri="{BB962C8B-B14F-4D97-AF65-F5344CB8AC3E}">
        <p14:creationId xmlns:p14="http://schemas.microsoft.com/office/powerpoint/2010/main" val="20681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180592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Hệ thức giữa cạnh góc vuông và hình chiếu của nó trên cạnh huyền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55" y="2240577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 1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SGK/68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672002"/>
            <a:ext cx="97674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TTB/68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11611" t="13713" r="38897" b="38749"/>
          <a:stretch/>
        </p:blipFill>
        <p:spPr bwMode="auto">
          <a:xfrm>
            <a:off x="5593080" y="3089573"/>
            <a:ext cx="2941320" cy="179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268946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Tìm x, y trong hình bên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3429000"/>
                <a:ext cx="4800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Xét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𝑣𝑢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𝑐𝑎𝑜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𝐴𝐻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ó :</m:t>
                    </m:r>
                  </m:oMath>
                </a14:m>
                <a:endParaRPr lang="en-US" sz="2000"/>
              </a:p>
              <a:p>
                <a:r>
                  <a:rPr lang="en-US" sz="2000"/>
                  <a:t>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= BC.BH ( Hệ TL)</a:t>
                </a:r>
              </a:p>
              <a:p>
                <a:r>
                  <a:rPr lang="en-US" sz="200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5. x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b="0" i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: 5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=1,8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9000"/>
                <a:ext cx="48006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398" t="-2304" b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4127" y="4770684"/>
            <a:ext cx="3034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+ y = BC – x = 5 – 1,8 = 3,2</a:t>
            </a:r>
          </a:p>
        </p:txBody>
      </p:sp>
    </p:spTree>
    <p:extLst>
      <p:ext uri="{BB962C8B-B14F-4D97-AF65-F5344CB8AC3E}">
        <p14:creationId xmlns:p14="http://schemas.microsoft.com/office/powerpoint/2010/main" val="21658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" y="2039411"/>
            <a:ext cx="8801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(ĐỊNH LÍ PYTHAGORE)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250237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SGK/69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293125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Hệ thức giữa đường cao ứng với cạnh huyền và hình chiếu của hai cạnh góc vuông trên cạnh huyền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771900"/>
            <a:ext cx="685800" cy="381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0235" y="379253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Làm HĐ 3/ SGK-70</a:t>
            </a:r>
          </a:p>
        </p:txBody>
      </p:sp>
    </p:spTree>
    <p:extLst>
      <p:ext uri="{BB962C8B-B14F-4D97-AF65-F5344CB8AC3E}">
        <p14:creationId xmlns:p14="http://schemas.microsoft.com/office/powerpoint/2010/main" val="12285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912" t="14398" r="51916" b="47140"/>
          <a:stretch/>
        </p:blipFill>
        <p:spPr bwMode="auto">
          <a:xfrm>
            <a:off x="610945" y="464035"/>
            <a:ext cx="3566160" cy="2082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8397" y="121664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838200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HĐ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9599" y="381000"/>
                <a:ext cx="3670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Xét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𝐴𝐻𝐵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à 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𝐶𝐻𝐴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ó :</m:t>
                    </m:r>
                  </m:oMath>
                </a14:m>
                <a:r>
                  <a:rPr lang="en-US" sz="200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381000"/>
                <a:ext cx="367082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661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795635"/>
                <a:ext cx="3048000" cy="7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𝐴𝐻𝐵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𝐴𝐻𝐶</m:t>
                        </m:r>
                      </m:e>
                    </m:acc>
                  </m:oMath>
                </a14:m>
                <a:r>
                  <a:rPr lang="en-US" sz="2000"/>
                  <a:t> (=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/>
                  <a:t>)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𝐻𝐴𝐶</m:t>
                        </m:r>
                      </m:e>
                    </m:acc>
                  </m:oMath>
                </a14:m>
                <a:r>
                  <a:rPr lang="en-US" sz="2000"/>
                  <a:t> (cùng phụ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𝐻𝐴𝐵</m:t>
                        </m:r>
                      </m:e>
                    </m:acc>
                  </m:oMath>
                </a14:m>
                <a:r>
                  <a:rPr lang="en-US" sz="200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795635"/>
                <a:ext cx="3048000" cy="728533"/>
              </a:xfrm>
              <a:prstGeom prst="rect">
                <a:avLst/>
              </a:prstGeom>
              <a:blipFill rotWithShape="1">
                <a:blip r:embed="rId4"/>
                <a:stretch>
                  <a:fillRect t="-5042" r="-35000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545896" y="1505118"/>
                <a:ext cx="25407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𝐴𝐻𝐵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~ 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𝐶𝐻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(g.g)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96" y="1505118"/>
                <a:ext cx="254070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67200" y="1933661"/>
                <a:ext cx="4801945" cy="53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𝐴𝐻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𝐶𝐻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𝐻𝐵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𝐻𝐴</m:t>
                        </m:r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𝐴𝐻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= HB.CH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b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′</m:t>
                    </m:r>
                  </m:oMath>
                </a14:m>
                <a:endParaRPr lang="en-US" sz="2000" b="0" i="0" dirty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33661"/>
                <a:ext cx="4801945" cy="531364"/>
              </a:xfrm>
              <a:prstGeom prst="rect">
                <a:avLst/>
              </a:prstGeom>
              <a:blipFill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7175" y="2743200"/>
            <a:ext cx="850582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 2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 một tam giác vuông, bình phương đường cao ứng với cạnh huyền bằng tích hai hình chiếu của hai cạnh góc vuông trên cạnh huyền.</a:t>
            </a:r>
          </a:p>
        </p:txBody>
      </p:sp>
    </p:spTree>
    <p:extLst>
      <p:ext uri="{BB962C8B-B14F-4D97-AF65-F5344CB8AC3E}">
        <p14:creationId xmlns:p14="http://schemas.microsoft.com/office/powerpoint/2010/main" val="2978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77076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Hệ thức giữa đường cao ứng với cạnh huyền và hình chiếu của hai cạnh góc vuông trên cạnh huyền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54020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 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Học SGK/70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424" y="4794339"/>
            <a:ext cx="9429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TTB/70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9225" y="487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Tìm x, y, z trong hình 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5481" t="12177" r="32692" b="50804"/>
          <a:stretch/>
        </p:blipFill>
        <p:spPr bwMode="auto">
          <a:xfrm>
            <a:off x="266700" y="5255657"/>
            <a:ext cx="2486025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3175" y="5181600"/>
                <a:ext cx="426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Xét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𝐴𝐵𝐶𝑣𝑢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đườ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𝑐𝑎𝑜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5181600"/>
                <a:ext cx="4267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7500" y="5610225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+  </m:t>
                        </m:r>
                        <m:r>
                          <a:rPr lang="en-US" b="0" i="1" smtClean="0">
                            <a:latin typeface="Cambria Math"/>
                          </a:rPr>
                          <m:t>𝐴𝐻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=BH.HC (Hệ TL)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610225"/>
                <a:ext cx="2590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00350" y="5910739"/>
                <a:ext cx="293370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=4.9=36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/>
                  <a:t>=6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5910739"/>
                <a:ext cx="2933700" cy="395429"/>
              </a:xfrm>
              <a:prstGeom prst="rect">
                <a:avLst/>
              </a:prstGeom>
              <a:blipFill rotWithShape="1">
                <a:blip r:embed="rId5"/>
                <a:stretch>
                  <a:fillRect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09875" y="6306168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+  </m:t>
                        </m:r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=BH.BC (Hệ TL)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6306168"/>
                <a:ext cx="2590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572125" y="5610225"/>
            <a:ext cx="0" cy="10505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62600" y="5595798"/>
                <a:ext cx="3581400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=4.(4+9)=52</a:t>
                </a:r>
                <a:r>
                  <a:rPr lang="en-US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52</m:t>
                        </m:r>
                      </m:e>
                    </m:rad>
                  </m:oMath>
                </a14:m>
                <a:r>
                  <a:rPr lang="en-US"/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595798"/>
                <a:ext cx="3581400" cy="398186"/>
              </a:xfrm>
              <a:prstGeom prst="rect">
                <a:avLst/>
              </a:prstGeom>
              <a:blipFill rotWithShape="1">
                <a:blip r:embed="rId7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34050" y="5979557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+  </m:t>
                        </m:r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=CH.BC (Hệ TL)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5979557"/>
                <a:ext cx="2590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43550" y="6277314"/>
                <a:ext cx="358140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=9.(4+9)=117</a:t>
                </a:r>
                <a:r>
                  <a:rPr lang="en-US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</m:oMath>
                </a14:m>
                <a:r>
                  <a:rPr lang="en-US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6277314"/>
                <a:ext cx="3581400" cy="408253"/>
              </a:xfrm>
              <a:prstGeom prst="rect">
                <a:avLst/>
              </a:prstGeom>
              <a:blipFill rotWithShape="1">
                <a:blip r:embed="rId9"/>
                <a:stretch>
                  <a:fillRect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0"/>
          <a:srcRect l="4912" t="14398" r="51916" b="47140"/>
          <a:stretch/>
        </p:blipFill>
        <p:spPr bwMode="auto">
          <a:xfrm>
            <a:off x="611281" y="3048000"/>
            <a:ext cx="2667000" cy="156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78281" y="3385572"/>
                <a:ext cx="4850823" cy="707886"/>
              </a:xfrm>
              <a:prstGeom prst="rect">
                <a:avLst/>
              </a:prstGeom>
              <a:blipFill>
                <a:blip r:embed="rId11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𝑣𝑢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đườ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𝑐𝑎𝑜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ó :</m:t>
                      </m:r>
                    </m:oMath>
                  </m:oMathPara>
                </a14:m>
                <a:endParaRPr lang="en-US" sz="2000" b="0"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       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𝐴𝐻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BH.CH   hay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= b’.c’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281" y="3385572"/>
                <a:ext cx="4850823" cy="707886"/>
              </a:xfrm>
              <a:prstGeom prst="rect">
                <a:avLst/>
              </a:prstGeom>
              <a:blipFill rotWithShape="1">
                <a:blip r:embed="rId12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02008" y="3554849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90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1. HỆ THỨC LƯỢNG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406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Chủ đề 1. 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422" y="177525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Hệ thức diện tích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3666" y="2206137"/>
            <a:ext cx="685800" cy="381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9150" y="219350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Làm HĐ 4/ SGK-71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7149" y="2596121"/>
                <a:ext cx="1701053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a./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en-US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ah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9" y="2596121"/>
                <a:ext cx="1701053" cy="483466"/>
              </a:xfrm>
              <a:prstGeom prst="rect">
                <a:avLst/>
              </a:prstGeom>
              <a:blipFill rotWithShape="1">
                <a:blip r:embed="rId2"/>
                <a:stretch>
                  <a:fillRect l="-322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07850" y="2622759"/>
                <a:ext cx="165455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b./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en-US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bc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850" y="2622759"/>
                <a:ext cx="1654550" cy="483466"/>
              </a:xfrm>
              <a:prstGeom prst="rect">
                <a:avLst/>
              </a:prstGeom>
              <a:blipFill rotWithShape="1">
                <a:blip r:embed="rId3"/>
                <a:stretch>
                  <a:fillRect l="-332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7149" y="3276889"/>
                <a:ext cx="320040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c./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bc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ah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bc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9" y="3276889"/>
                <a:ext cx="3200400" cy="483466"/>
              </a:xfrm>
              <a:prstGeom prst="rect">
                <a:avLst/>
              </a:prstGeom>
              <a:blipFill rotWithShape="1">
                <a:blip r:embed="rId4"/>
                <a:stretch>
                  <a:fillRect l="-1714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1213" y="3760355"/>
            <a:ext cx="817764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 một tam giác vuông, tích hai cạnh góc vuông bằng tích của cạnh huyền và đường cao tương ứng</a:t>
            </a:r>
            <a:r>
              <a:rPr lang="en-US" sz="2000" b="1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338" y="4468915"/>
            <a:ext cx="316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Lý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Học SGK/71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5"/>
          <a:srcRect l="4912" t="14398" r="51916" b="47140"/>
          <a:stretch/>
        </p:blipFill>
        <p:spPr bwMode="auto">
          <a:xfrm>
            <a:off x="342338" y="5080168"/>
            <a:ext cx="2714625" cy="172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72893" y="5292402"/>
                <a:ext cx="4850823" cy="707886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𝑣𝑢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đườ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𝑐𝑎𝑜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ó :</m:t>
                      </m:r>
                    </m:oMath>
                  </m:oMathPara>
                </a14:m>
                <a:endParaRPr lang="en-US" sz="2000" b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  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𝐴𝐶</m:t>
                    </m:r>
                  </m:oMath>
                </a14:m>
                <a:r>
                  <a:rPr lang="en-US" sz="2000"/>
                  <a:t> = BC.AH   hay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/>
                  <a:t> = a.h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93" y="5292402"/>
                <a:ext cx="4850823" cy="707886"/>
              </a:xfrm>
              <a:prstGeom prst="rect">
                <a:avLst/>
              </a:prstGeom>
              <a:blipFill rotWithShape="1">
                <a:blip r:embed="rId7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 rotWithShape="1">
          <a:blip r:embed="rId5"/>
          <a:srcRect l="4912" t="14398" r="51916" b="47140"/>
          <a:stretch/>
        </p:blipFill>
        <p:spPr bwMode="auto">
          <a:xfrm>
            <a:off x="4757559" y="1986211"/>
            <a:ext cx="2667000" cy="156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8286" y="249306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150" y="5627132"/>
            <a:ext cx="21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6918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29" grpId="1" animBg="1"/>
      <p:bldP spid="18" grpId="0"/>
      <p:bldP spid="20" grpId="0" animBg="1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9429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TTB/71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Tìm x trên hình vẽ bằng hai cách khác nhau</a:t>
            </a:r>
            <a:r>
              <a:rPr lang="en-US"/>
              <a:t>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7533" t="11343" r="37811" b="39815"/>
          <a:stretch/>
        </p:blipFill>
        <p:spPr bwMode="auto">
          <a:xfrm>
            <a:off x="381000" y="990600"/>
            <a:ext cx="3416935" cy="211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17577" y="1219200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 Xét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đườ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𝑐𝑎𝑜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577" y="1219200"/>
                <a:ext cx="4495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95800" y="158853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AB.AC = BC.AH ( Hệ TL)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1957864"/>
                <a:ext cx="3657600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=10.4,8⇒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10 .  4,8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/>
                  <a:t> = 8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57864"/>
                <a:ext cx="3657600" cy="485774"/>
              </a:xfrm>
              <a:prstGeom prst="rect">
                <a:avLst/>
              </a:prstGeom>
              <a:blipFill rotWithShape="1"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61547" y="2842736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 Xét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đườ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𝑐𝑎𝑜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ó: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47" y="2842736"/>
                <a:ext cx="4495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17577" y="838200"/>
            <a:ext cx="88302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7577" y="2375451"/>
            <a:ext cx="88302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60315" y="3212068"/>
                <a:ext cx="3002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∗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BC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BH</m:t>
                      </m:r>
                      <m:r>
                        <a:rPr lang="en-US" b="0" i="0" smtClean="0">
                          <a:latin typeface="Cambria Math"/>
                        </a:rPr>
                        <m:t> (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</a:rPr>
                        <m:t>𝑇𝐿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5" y="3212068"/>
                <a:ext cx="300248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48200" y="3581399"/>
                <a:ext cx="2667000" cy="52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=3,6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81399"/>
                <a:ext cx="2667000" cy="524503"/>
              </a:xfrm>
              <a:prstGeom prst="rect">
                <a:avLst/>
              </a:prstGeom>
              <a:blipFill rotWithShape="1">
                <a:blip r:embed="rId10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22694" y="407921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=10−3,6=6,4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94" y="4079210"/>
                <a:ext cx="2667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0314" y="4475235"/>
                <a:ext cx="3002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BC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CH</m:t>
                      </m:r>
                      <m:r>
                        <a:rPr lang="en-US" b="0" i="0" smtClean="0">
                          <a:latin typeface="Cambria Math"/>
                        </a:rPr>
                        <m:t> (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</a:rPr>
                        <m:t>𝑇𝐿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4" y="4475235"/>
                <a:ext cx="300248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31658" y="4844567"/>
                <a:ext cx="400274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=10.6,4=64⇒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58" y="4844567"/>
                <a:ext cx="4002742" cy="4019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3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1680</Words>
  <Application>Microsoft Office PowerPoint</Application>
  <PresentationFormat>On-screen Show (4:3)</PresentationFormat>
  <Paragraphs>156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Admin-Sony</dc:creator>
  <cp:lastModifiedBy>Admin-Sony</cp:lastModifiedBy>
  <cp:revision>66</cp:revision>
  <dcterms:created xsi:type="dcterms:W3CDTF">2021-08-21T08:22:47Z</dcterms:created>
  <dcterms:modified xsi:type="dcterms:W3CDTF">2021-09-02T11:49:09Z</dcterms:modified>
</cp:coreProperties>
</file>