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2" r:id="rId3"/>
    <p:sldId id="259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5" r:id="rId14"/>
    <p:sldId id="286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026CB-D91C-4EBE-849E-5BC0D34D42F2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1C909-CB68-4DDB-B03D-F3A24AA51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18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FE371-BB61-426D-A879-58FBE03187A7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B2B0-7B69-4B18-BDAA-B77F4CABA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54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FE371-BB61-426D-A879-58FBE03187A7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B2B0-7B69-4B18-BDAA-B77F4CABA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4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FE371-BB61-426D-A879-58FBE03187A7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B2B0-7B69-4B18-BDAA-B77F4CABA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41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FE371-BB61-426D-A879-58FBE03187A7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B2B0-7B69-4B18-BDAA-B77F4CABA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68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FE371-BB61-426D-A879-58FBE03187A7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B2B0-7B69-4B18-BDAA-B77F4CABA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86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FE371-BB61-426D-A879-58FBE03187A7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B2B0-7B69-4B18-BDAA-B77F4CABA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65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FE371-BB61-426D-A879-58FBE03187A7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B2B0-7B69-4B18-BDAA-B77F4CABA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95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FE371-BB61-426D-A879-58FBE03187A7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B2B0-7B69-4B18-BDAA-B77F4CABA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05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FE371-BB61-426D-A879-58FBE03187A7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B2B0-7B69-4B18-BDAA-B77F4CABA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30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FE371-BB61-426D-A879-58FBE03187A7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B2B0-7B69-4B18-BDAA-B77F4CABA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15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FE371-BB61-426D-A879-58FBE03187A7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B2B0-7B69-4B18-BDAA-B77F4CABA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83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FE371-BB61-426D-A879-58FBE03187A7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AB2B0-7B69-4B18-BDAA-B77F4CABA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76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81000"/>
            <a:ext cx="8915400" cy="15494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CÁC EM HỌC SINH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638800"/>
            <a:ext cx="6248400" cy="10668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BỘ MÔN GDTC- TRƯỜNG THCS HOA LƯ</a:t>
            </a:r>
            <a:endParaRPr lang="en-US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2010BD-69E5-4168-95EF-2B2C7C495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229599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19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806450" y="36576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1371600" y="1524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2819400" y="1524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4267200" y="1524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990600" y="1524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1631950" y="9906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2438400" y="1524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3810000" y="1524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3003550" y="9906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4451350" y="9906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1981200" y="9906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3352800" y="9906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4800600" y="9906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568450" y="36576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2286000" y="36576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3048000" y="36576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3689350" y="36576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4375150" y="36576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730250" y="24384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21" name="Curved Right Arrow 20"/>
          <p:cNvSpPr/>
          <p:nvPr/>
        </p:nvSpPr>
        <p:spPr>
          <a:xfrm>
            <a:off x="457200" y="1905000"/>
            <a:ext cx="685800" cy="25146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838200" y="5486400"/>
            <a:ext cx="556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</a:rPr>
              <a:t>Từng tổ biểu diễn tr</a:t>
            </a:r>
            <a:r>
              <a:rPr lang="vi-VN" altLang="en-US" sz="2400" b="1">
                <a:solidFill>
                  <a:srgbClr val="FF0000"/>
                </a:solidFill>
              </a:rPr>
              <a:t>ước</a:t>
            </a:r>
            <a:r>
              <a:rPr lang="en-US" altLang="en-US" sz="2400" b="1">
                <a:solidFill>
                  <a:srgbClr val="FF0000"/>
                </a:solidFill>
              </a:rPr>
              <a:t> lớp</a:t>
            </a:r>
          </a:p>
        </p:txBody>
      </p:sp>
      <p:pic>
        <p:nvPicPr>
          <p:cNvPr id="1845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0" y="-190500"/>
            <a:ext cx="94615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88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1" grpId="0"/>
      <p:bldP spid="22532" grpId="0"/>
      <p:bldP spid="22533" grpId="0"/>
      <p:bldP spid="22534" grpId="0"/>
      <p:bldP spid="22535" grpId="0"/>
      <p:bldP spid="22536" grpId="0"/>
      <p:bldP spid="22537" grpId="0"/>
      <p:bldP spid="22538" grpId="0"/>
      <p:bldP spid="22539" grpId="0"/>
      <p:bldP spid="22540" grpId="0"/>
      <p:bldP spid="22541" grpId="0"/>
      <p:bldP spid="22542" grpId="0"/>
      <p:bldP spid="15" grpId="0"/>
      <p:bldP spid="16" grpId="0"/>
      <p:bldP spid="17" grpId="0"/>
      <p:bldP spid="18" grpId="0"/>
      <p:bldP spid="19" grpId="0"/>
      <p:bldP spid="20" grpId="0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193198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685800"/>
            <a:ext cx="91567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4432300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4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38" y="1673225"/>
            <a:ext cx="3840162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4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65713"/>
            <a:ext cx="54991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-230188"/>
            <a:ext cx="9286876" cy="7318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8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35814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500" smtClean="0"/>
              <a:t>2 . Chạy ngắn</a:t>
            </a:r>
            <a:r>
              <a:rPr lang="vi-VN" altLang="en-US" sz="3500" smtClean="0"/>
              <a:t>: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4572000" cy="1219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800" smtClean="0">
                <a:latin typeface="Times New Roman" panose="02020603050405020304" pitchFamily="18" charset="0"/>
              </a:rPr>
              <a:t>- Một số động tác bổ trợ kỹ thuật: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800" smtClean="0">
                <a:latin typeface="Times New Roman" panose="02020603050405020304" pitchFamily="18" charset="0"/>
              </a:rPr>
              <a:t>  + Chạy bước nhỏ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800" smtClean="0">
                <a:latin typeface="Times New Roman" panose="02020603050405020304" pitchFamily="18" charset="0"/>
              </a:rPr>
              <a:t>  + Chạy nâng cao đùi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800" smtClean="0">
                <a:latin typeface="Times New Roman" panose="02020603050405020304" pitchFamily="18" charset="0"/>
              </a:rPr>
              <a:t>   +Chạy đạp sau</a:t>
            </a:r>
            <a:endParaRPr lang="vi-VN" altLang="en-US" sz="1800" smtClean="0">
              <a:latin typeface="Times New Roman" panose="02020603050405020304" pitchFamily="18" charset="0"/>
            </a:endParaRPr>
          </a:p>
        </p:txBody>
      </p:sp>
      <p:sp>
        <p:nvSpPr>
          <p:cNvPr id="20484" name="Text Box 12"/>
          <p:cNvSpPr txBox="1">
            <a:spLocks noChangeArrowheads="1"/>
          </p:cNvSpPr>
          <p:nvPr/>
        </p:nvSpPr>
        <p:spPr bwMode="auto">
          <a:xfrm>
            <a:off x="152400" y="2057400"/>
            <a:ext cx="868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1">
                <a:solidFill>
                  <a:srgbClr val="FF3300"/>
                </a:solidFill>
                <a:latin typeface="Times New Roman" panose="02020603050405020304" pitchFamily="18" charset="0"/>
              </a:rPr>
              <a:t>ĐỘI HÌNH THỰC HIỆN CÁC ĐỘNG TÁC BỔ TRỢ</a:t>
            </a:r>
          </a:p>
        </p:txBody>
      </p:sp>
      <p:grpSp>
        <p:nvGrpSpPr>
          <p:cNvPr id="74765" name="Group 13"/>
          <p:cNvGrpSpPr>
            <a:grpSpLocks/>
          </p:cNvGrpSpPr>
          <p:nvPr/>
        </p:nvGrpSpPr>
        <p:grpSpPr bwMode="auto">
          <a:xfrm>
            <a:off x="228600" y="2667000"/>
            <a:ext cx="111125" cy="3352800"/>
            <a:chOff x="884" y="528"/>
            <a:chExt cx="70" cy="3312"/>
          </a:xfrm>
        </p:grpSpPr>
        <p:grpSp>
          <p:nvGrpSpPr>
            <p:cNvPr id="20599" name="Group 14"/>
            <p:cNvGrpSpPr>
              <a:grpSpLocks/>
            </p:cNvGrpSpPr>
            <p:nvPr/>
          </p:nvGrpSpPr>
          <p:grpSpPr bwMode="auto">
            <a:xfrm>
              <a:off x="884" y="528"/>
              <a:ext cx="70" cy="316"/>
              <a:chOff x="720" y="1266"/>
              <a:chExt cx="192" cy="885"/>
            </a:xfrm>
          </p:grpSpPr>
          <p:sp>
            <p:nvSpPr>
              <p:cNvPr id="20628" name="Oval 15"/>
              <p:cNvSpPr>
                <a:spLocks noChangeArrowheads="1"/>
              </p:cNvSpPr>
              <p:nvPr/>
            </p:nvSpPr>
            <p:spPr bwMode="auto">
              <a:xfrm>
                <a:off x="738" y="1266"/>
                <a:ext cx="144" cy="19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629" name="Rectangle 16"/>
              <p:cNvSpPr>
                <a:spLocks noChangeArrowheads="1"/>
              </p:cNvSpPr>
              <p:nvPr/>
            </p:nvSpPr>
            <p:spPr bwMode="auto">
              <a:xfrm>
                <a:off x="768" y="1767"/>
                <a:ext cx="96" cy="38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630" name="AutoShape 17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0600" name="Group 18"/>
            <p:cNvGrpSpPr>
              <a:grpSpLocks/>
            </p:cNvGrpSpPr>
            <p:nvPr/>
          </p:nvGrpSpPr>
          <p:grpSpPr bwMode="auto">
            <a:xfrm>
              <a:off x="884" y="945"/>
              <a:ext cx="70" cy="316"/>
              <a:chOff x="720" y="1266"/>
              <a:chExt cx="192" cy="885"/>
            </a:xfrm>
          </p:grpSpPr>
          <p:sp>
            <p:nvSpPr>
              <p:cNvPr id="20625" name="Oval 19"/>
              <p:cNvSpPr>
                <a:spLocks noChangeArrowheads="1"/>
              </p:cNvSpPr>
              <p:nvPr/>
            </p:nvSpPr>
            <p:spPr bwMode="auto">
              <a:xfrm>
                <a:off x="738" y="1266"/>
                <a:ext cx="144" cy="19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626" name="Rectangle 20"/>
              <p:cNvSpPr>
                <a:spLocks noChangeArrowheads="1"/>
              </p:cNvSpPr>
              <p:nvPr/>
            </p:nvSpPr>
            <p:spPr bwMode="auto">
              <a:xfrm>
                <a:off x="768" y="1767"/>
                <a:ext cx="96" cy="38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627" name="AutoShape 21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0601" name="Group 22"/>
            <p:cNvGrpSpPr>
              <a:grpSpLocks/>
            </p:cNvGrpSpPr>
            <p:nvPr/>
          </p:nvGrpSpPr>
          <p:grpSpPr bwMode="auto">
            <a:xfrm>
              <a:off x="884" y="1362"/>
              <a:ext cx="70" cy="316"/>
              <a:chOff x="720" y="1266"/>
              <a:chExt cx="192" cy="885"/>
            </a:xfrm>
          </p:grpSpPr>
          <p:sp>
            <p:nvSpPr>
              <p:cNvPr id="20622" name="Oval 23"/>
              <p:cNvSpPr>
                <a:spLocks noChangeArrowheads="1"/>
              </p:cNvSpPr>
              <p:nvPr/>
            </p:nvSpPr>
            <p:spPr bwMode="auto">
              <a:xfrm>
                <a:off x="738" y="1266"/>
                <a:ext cx="144" cy="19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623" name="Rectangle 24"/>
              <p:cNvSpPr>
                <a:spLocks noChangeArrowheads="1"/>
              </p:cNvSpPr>
              <p:nvPr/>
            </p:nvSpPr>
            <p:spPr bwMode="auto">
              <a:xfrm>
                <a:off x="768" y="1767"/>
                <a:ext cx="96" cy="38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624" name="AutoShape 25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0602" name="Group 26"/>
            <p:cNvGrpSpPr>
              <a:grpSpLocks/>
            </p:cNvGrpSpPr>
            <p:nvPr/>
          </p:nvGrpSpPr>
          <p:grpSpPr bwMode="auto">
            <a:xfrm>
              <a:off x="884" y="1791"/>
              <a:ext cx="70" cy="316"/>
              <a:chOff x="720" y="1266"/>
              <a:chExt cx="192" cy="885"/>
            </a:xfrm>
          </p:grpSpPr>
          <p:sp>
            <p:nvSpPr>
              <p:cNvPr id="20619" name="Oval 27"/>
              <p:cNvSpPr>
                <a:spLocks noChangeArrowheads="1"/>
              </p:cNvSpPr>
              <p:nvPr/>
            </p:nvSpPr>
            <p:spPr bwMode="auto">
              <a:xfrm>
                <a:off x="738" y="1266"/>
                <a:ext cx="144" cy="19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620" name="Rectangle 28"/>
              <p:cNvSpPr>
                <a:spLocks noChangeArrowheads="1"/>
              </p:cNvSpPr>
              <p:nvPr/>
            </p:nvSpPr>
            <p:spPr bwMode="auto">
              <a:xfrm>
                <a:off x="768" y="1767"/>
                <a:ext cx="96" cy="38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621" name="AutoShape 29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0603" name="Group 30"/>
            <p:cNvGrpSpPr>
              <a:grpSpLocks/>
            </p:cNvGrpSpPr>
            <p:nvPr/>
          </p:nvGrpSpPr>
          <p:grpSpPr bwMode="auto">
            <a:xfrm>
              <a:off x="884" y="2261"/>
              <a:ext cx="70" cy="316"/>
              <a:chOff x="720" y="1266"/>
              <a:chExt cx="192" cy="885"/>
            </a:xfrm>
          </p:grpSpPr>
          <p:sp>
            <p:nvSpPr>
              <p:cNvPr id="20616" name="Oval 31"/>
              <p:cNvSpPr>
                <a:spLocks noChangeArrowheads="1"/>
              </p:cNvSpPr>
              <p:nvPr/>
            </p:nvSpPr>
            <p:spPr bwMode="auto">
              <a:xfrm>
                <a:off x="738" y="1266"/>
                <a:ext cx="144" cy="19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617" name="Rectangle 32"/>
              <p:cNvSpPr>
                <a:spLocks noChangeArrowheads="1"/>
              </p:cNvSpPr>
              <p:nvPr/>
            </p:nvSpPr>
            <p:spPr bwMode="auto">
              <a:xfrm>
                <a:off x="768" y="1767"/>
                <a:ext cx="96" cy="38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618" name="AutoShape 33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0604" name="Group 34"/>
            <p:cNvGrpSpPr>
              <a:grpSpLocks/>
            </p:cNvGrpSpPr>
            <p:nvPr/>
          </p:nvGrpSpPr>
          <p:grpSpPr bwMode="auto">
            <a:xfrm>
              <a:off x="884" y="2678"/>
              <a:ext cx="70" cy="316"/>
              <a:chOff x="720" y="1266"/>
              <a:chExt cx="192" cy="885"/>
            </a:xfrm>
          </p:grpSpPr>
          <p:sp>
            <p:nvSpPr>
              <p:cNvPr id="20613" name="Oval 35"/>
              <p:cNvSpPr>
                <a:spLocks noChangeArrowheads="1"/>
              </p:cNvSpPr>
              <p:nvPr/>
            </p:nvSpPr>
            <p:spPr bwMode="auto">
              <a:xfrm>
                <a:off x="738" y="1266"/>
                <a:ext cx="144" cy="19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614" name="Rectangle 36"/>
              <p:cNvSpPr>
                <a:spLocks noChangeArrowheads="1"/>
              </p:cNvSpPr>
              <p:nvPr/>
            </p:nvSpPr>
            <p:spPr bwMode="auto">
              <a:xfrm>
                <a:off x="768" y="1767"/>
                <a:ext cx="96" cy="38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615" name="AutoShape 37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0605" name="Group 38"/>
            <p:cNvGrpSpPr>
              <a:grpSpLocks/>
            </p:cNvGrpSpPr>
            <p:nvPr/>
          </p:nvGrpSpPr>
          <p:grpSpPr bwMode="auto">
            <a:xfrm>
              <a:off x="884" y="3095"/>
              <a:ext cx="70" cy="316"/>
              <a:chOff x="720" y="1266"/>
              <a:chExt cx="192" cy="885"/>
            </a:xfrm>
          </p:grpSpPr>
          <p:sp>
            <p:nvSpPr>
              <p:cNvPr id="20610" name="Oval 39"/>
              <p:cNvSpPr>
                <a:spLocks noChangeArrowheads="1"/>
              </p:cNvSpPr>
              <p:nvPr/>
            </p:nvSpPr>
            <p:spPr bwMode="auto">
              <a:xfrm>
                <a:off x="738" y="1266"/>
                <a:ext cx="144" cy="19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611" name="Rectangle 40"/>
              <p:cNvSpPr>
                <a:spLocks noChangeArrowheads="1"/>
              </p:cNvSpPr>
              <p:nvPr/>
            </p:nvSpPr>
            <p:spPr bwMode="auto">
              <a:xfrm>
                <a:off x="768" y="1767"/>
                <a:ext cx="96" cy="38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612" name="AutoShape 41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0606" name="Group 42"/>
            <p:cNvGrpSpPr>
              <a:grpSpLocks/>
            </p:cNvGrpSpPr>
            <p:nvPr/>
          </p:nvGrpSpPr>
          <p:grpSpPr bwMode="auto">
            <a:xfrm>
              <a:off x="884" y="3524"/>
              <a:ext cx="70" cy="316"/>
              <a:chOff x="720" y="1266"/>
              <a:chExt cx="192" cy="885"/>
            </a:xfrm>
          </p:grpSpPr>
          <p:sp>
            <p:nvSpPr>
              <p:cNvPr id="20607" name="Oval 43"/>
              <p:cNvSpPr>
                <a:spLocks noChangeArrowheads="1"/>
              </p:cNvSpPr>
              <p:nvPr/>
            </p:nvSpPr>
            <p:spPr bwMode="auto">
              <a:xfrm>
                <a:off x="738" y="1266"/>
                <a:ext cx="144" cy="19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608" name="Rectangle 44"/>
              <p:cNvSpPr>
                <a:spLocks noChangeArrowheads="1"/>
              </p:cNvSpPr>
              <p:nvPr/>
            </p:nvSpPr>
            <p:spPr bwMode="auto">
              <a:xfrm>
                <a:off x="768" y="1767"/>
                <a:ext cx="96" cy="38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609" name="AutoShape 45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</p:grpSp>
      <p:grpSp>
        <p:nvGrpSpPr>
          <p:cNvPr id="74831" name="Group 79"/>
          <p:cNvGrpSpPr>
            <a:grpSpLocks/>
          </p:cNvGrpSpPr>
          <p:nvPr/>
        </p:nvGrpSpPr>
        <p:grpSpPr bwMode="auto">
          <a:xfrm>
            <a:off x="609600" y="2652713"/>
            <a:ext cx="76200" cy="3352800"/>
            <a:chOff x="884" y="528"/>
            <a:chExt cx="70" cy="3312"/>
          </a:xfrm>
        </p:grpSpPr>
        <p:grpSp>
          <p:nvGrpSpPr>
            <p:cNvPr id="20567" name="Group 80"/>
            <p:cNvGrpSpPr>
              <a:grpSpLocks/>
            </p:cNvGrpSpPr>
            <p:nvPr/>
          </p:nvGrpSpPr>
          <p:grpSpPr bwMode="auto">
            <a:xfrm>
              <a:off x="884" y="528"/>
              <a:ext cx="70" cy="316"/>
              <a:chOff x="720" y="1266"/>
              <a:chExt cx="192" cy="885"/>
            </a:xfrm>
          </p:grpSpPr>
          <p:sp>
            <p:nvSpPr>
              <p:cNvPr id="20596" name="Oval 81"/>
              <p:cNvSpPr>
                <a:spLocks noChangeArrowheads="1"/>
              </p:cNvSpPr>
              <p:nvPr/>
            </p:nvSpPr>
            <p:spPr bwMode="auto">
              <a:xfrm>
                <a:off x="738" y="1266"/>
                <a:ext cx="144" cy="19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97" name="Rectangle 82"/>
              <p:cNvSpPr>
                <a:spLocks noChangeArrowheads="1"/>
              </p:cNvSpPr>
              <p:nvPr/>
            </p:nvSpPr>
            <p:spPr bwMode="auto">
              <a:xfrm>
                <a:off x="768" y="1767"/>
                <a:ext cx="96" cy="38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98" name="AutoShape 83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0568" name="Group 84"/>
            <p:cNvGrpSpPr>
              <a:grpSpLocks/>
            </p:cNvGrpSpPr>
            <p:nvPr/>
          </p:nvGrpSpPr>
          <p:grpSpPr bwMode="auto">
            <a:xfrm>
              <a:off x="884" y="945"/>
              <a:ext cx="70" cy="316"/>
              <a:chOff x="720" y="1266"/>
              <a:chExt cx="192" cy="885"/>
            </a:xfrm>
          </p:grpSpPr>
          <p:sp>
            <p:nvSpPr>
              <p:cNvPr id="20593" name="Oval 85"/>
              <p:cNvSpPr>
                <a:spLocks noChangeArrowheads="1"/>
              </p:cNvSpPr>
              <p:nvPr/>
            </p:nvSpPr>
            <p:spPr bwMode="auto">
              <a:xfrm>
                <a:off x="738" y="1266"/>
                <a:ext cx="144" cy="19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94" name="Rectangle 86"/>
              <p:cNvSpPr>
                <a:spLocks noChangeArrowheads="1"/>
              </p:cNvSpPr>
              <p:nvPr/>
            </p:nvSpPr>
            <p:spPr bwMode="auto">
              <a:xfrm>
                <a:off x="768" y="1767"/>
                <a:ext cx="96" cy="38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95" name="AutoShape 87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0569" name="Group 88"/>
            <p:cNvGrpSpPr>
              <a:grpSpLocks/>
            </p:cNvGrpSpPr>
            <p:nvPr/>
          </p:nvGrpSpPr>
          <p:grpSpPr bwMode="auto">
            <a:xfrm>
              <a:off x="884" y="1362"/>
              <a:ext cx="70" cy="316"/>
              <a:chOff x="720" y="1266"/>
              <a:chExt cx="192" cy="885"/>
            </a:xfrm>
          </p:grpSpPr>
          <p:sp>
            <p:nvSpPr>
              <p:cNvPr id="20590" name="Oval 89"/>
              <p:cNvSpPr>
                <a:spLocks noChangeArrowheads="1"/>
              </p:cNvSpPr>
              <p:nvPr/>
            </p:nvSpPr>
            <p:spPr bwMode="auto">
              <a:xfrm>
                <a:off x="738" y="1266"/>
                <a:ext cx="144" cy="19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91" name="Rectangle 90"/>
              <p:cNvSpPr>
                <a:spLocks noChangeArrowheads="1"/>
              </p:cNvSpPr>
              <p:nvPr/>
            </p:nvSpPr>
            <p:spPr bwMode="auto">
              <a:xfrm>
                <a:off x="768" y="1767"/>
                <a:ext cx="96" cy="38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92" name="AutoShape 91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0570" name="Group 92"/>
            <p:cNvGrpSpPr>
              <a:grpSpLocks/>
            </p:cNvGrpSpPr>
            <p:nvPr/>
          </p:nvGrpSpPr>
          <p:grpSpPr bwMode="auto">
            <a:xfrm>
              <a:off x="884" y="1791"/>
              <a:ext cx="70" cy="316"/>
              <a:chOff x="720" y="1266"/>
              <a:chExt cx="192" cy="885"/>
            </a:xfrm>
          </p:grpSpPr>
          <p:sp>
            <p:nvSpPr>
              <p:cNvPr id="20587" name="Oval 93"/>
              <p:cNvSpPr>
                <a:spLocks noChangeArrowheads="1"/>
              </p:cNvSpPr>
              <p:nvPr/>
            </p:nvSpPr>
            <p:spPr bwMode="auto">
              <a:xfrm>
                <a:off x="738" y="1266"/>
                <a:ext cx="144" cy="19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88" name="Rectangle 94"/>
              <p:cNvSpPr>
                <a:spLocks noChangeArrowheads="1"/>
              </p:cNvSpPr>
              <p:nvPr/>
            </p:nvSpPr>
            <p:spPr bwMode="auto">
              <a:xfrm>
                <a:off x="768" y="1767"/>
                <a:ext cx="96" cy="38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89" name="AutoShape 95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0571" name="Group 96"/>
            <p:cNvGrpSpPr>
              <a:grpSpLocks/>
            </p:cNvGrpSpPr>
            <p:nvPr/>
          </p:nvGrpSpPr>
          <p:grpSpPr bwMode="auto">
            <a:xfrm>
              <a:off x="884" y="2261"/>
              <a:ext cx="70" cy="316"/>
              <a:chOff x="720" y="1266"/>
              <a:chExt cx="192" cy="885"/>
            </a:xfrm>
          </p:grpSpPr>
          <p:sp>
            <p:nvSpPr>
              <p:cNvPr id="20584" name="Oval 97"/>
              <p:cNvSpPr>
                <a:spLocks noChangeArrowheads="1"/>
              </p:cNvSpPr>
              <p:nvPr/>
            </p:nvSpPr>
            <p:spPr bwMode="auto">
              <a:xfrm>
                <a:off x="738" y="1266"/>
                <a:ext cx="144" cy="19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85" name="Rectangle 98"/>
              <p:cNvSpPr>
                <a:spLocks noChangeArrowheads="1"/>
              </p:cNvSpPr>
              <p:nvPr/>
            </p:nvSpPr>
            <p:spPr bwMode="auto">
              <a:xfrm>
                <a:off x="768" y="1767"/>
                <a:ext cx="96" cy="38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86" name="AutoShape 99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0572" name="Group 100"/>
            <p:cNvGrpSpPr>
              <a:grpSpLocks/>
            </p:cNvGrpSpPr>
            <p:nvPr/>
          </p:nvGrpSpPr>
          <p:grpSpPr bwMode="auto">
            <a:xfrm>
              <a:off x="884" y="2678"/>
              <a:ext cx="70" cy="316"/>
              <a:chOff x="720" y="1266"/>
              <a:chExt cx="192" cy="885"/>
            </a:xfrm>
          </p:grpSpPr>
          <p:sp>
            <p:nvSpPr>
              <p:cNvPr id="20581" name="Oval 101"/>
              <p:cNvSpPr>
                <a:spLocks noChangeArrowheads="1"/>
              </p:cNvSpPr>
              <p:nvPr/>
            </p:nvSpPr>
            <p:spPr bwMode="auto">
              <a:xfrm>
                <a:off x="738" y="1266"/>
                <a:ext cx="144" cy="19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82" name="Rectangle 102"/>
              <p:cNvSpPr>
                <a:spLocks noChangeArrowheads="1"/>
              </p:cNvSpPr>
              <p:nvPr/>
            </p:nvSpPr>
            <p:spPr bwMode="auto">
              <a:xfrm>
                <a:off x="768" y="1767"/>
                <a:ext cx="96" cy="38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83" name="AutoShape 103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0573" name="Group 104"/>
            <p:cNvGrpSpPr>
              <a:grpSpLocks/>
            </p:cNvGrpSpPr>
            <p:nvPr/>
          </p:nvGrpSpPr>
          <p:grpSpPr bwMode="auto">
            <a:xfrm>
              <a:off x="884" y="3095"/>
              <a:ext cx="70" cy="316"/>
              <a:chOff x="720" y="1266"/>
              <a:chExt cx="192" cy="885"/>
            </a:xfrm>
          </p:grpSpPr>
          <p:sp>
            <p:nvSpPr>
              <p:cNvPr id="20578" name="Oval 105"/>
              <p:cNvSpPr>
                <a:spLocks noChangeArrowheads="1"/>
              </p:cNvSpPr>
              <p:nvPr/>
            </p:nvSpPr>
            <p:spPr bwMode="auto">
              <a:xfrm>
                <a:off x="738" y="1266"/>
                <a:ext cx="144" cy="19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79" name="Rectangle 106"/>
              <p:cNvSpPr>
                <a:spLocks noChangeArrowheads="1"/>
              </p:cNvSpPr>
              <p:nvPr/>
            </p:nvSpPr>
            <p:spPr bwMode="auto">
              <a:xfrm>
                <a:off x="768" y="1767"/>
                <a:ext cx="96" cy="38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80" name="AutoShape 107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0574" name="Group 108"/>
            <p:cNvGrpSpPr>
              <a:grpSpLocks/>
            </p:cNvGrpSpPr>
            <p:nvPr/>
          </p:nvGrpSpPr>
          <p:grpSpPr bwMode="auto">
            <a:xfrm>
              <a:off x="884" y="3524"/>
              <a:ext cx="70" cy="316"/>
              <a:chOff x="720" y="1266"/>
              <a:chExt cx="192" cy="885"/>
            </a:xfrm>
          </p:grpSpPr>
          <p:sp>
            <p:nvSpPr>
              <p:cNvPr id="20575" name="Oval 109"/>
              <p:cNvSpPr>
                <a:spLocks noChangeArrowheads="1"/>
              </p:cNvSpPr>
              <p:nvPr/>
            </p:nvSpPr>
            <p:spPr bwMode="auto">
              <a:xfrm>
                <a:off x="738" y="1266"/>
                <a:ext cx="144" cy="19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76" name="Rectangle 110"/>
              <p:cNvSpPr>
                <a:spLocks noChangeArrowheads="1"/>
              </p:cNvSpPr>
              <p:nvPr/>
            </p:nvSpPr>
            <p:spPr bwMode="auto">
              <a:xfrm>
                <a:off x="768" y="1767"/>
                <a:ext cx="96" cy="38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77" name="AutoShape 111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</p:grpSp>
      <p:grpSp>
        <p:nvGrpSpPr>
          <p:cNvPr id="74864" name="Group 112"/>
          <p:cNvGrpSpPr>
            <a:grpSpLocks/>
          </p:cNvGrpSpPr>
          <p:nvPr/>
        </p:nvGrpSpPr>
        <p:grpSpPr bwMode="auto">
          <a:xfrm>
            <a:off x="992188" y="2641600"/>
            <a:ext cx="111125" cy="3352800"/>
            <a:chOff x="884" y="528"/>
            <a:chExt cx="70" cy="3312"/>
          </a:xfrm>
        </p:grpSpPr>
        <p:grpSp>
          <p:nvGrpSpPr>
            <p:cNvPr id="20535" name="Group 113"/>
            <p:cNvGrpSpPr>
              <a:grpSpLocks/>
            </p:cNvGrpSpPr>
            <p:nvPr/>
          </p:nvGrpSpPr>
          <p:grpSpPr bwMode="auto">
            <a:xfrm>
              <a:off x="884" y="528"/>
              <a:ext cx="70" cy="316"/>
              <a:chOff x="720" y="1266"/>
              <a:chExt cx="192" cy="885"/>
            </a:xfrm>
          </p:grpSpPr>
          <p:sp>
            <p:nvSpPr>
              <p:cNvPr id="20564" name="Oval 114"/>
              <p:cNvSpPr>
                <a:spLocks noChangeArrowheads="1"/>
              </p:cNvSpPr>
              <p:nvPr/>
            </p:nvSpPr>
            <p:spPr bwMode="auto">
              <a:xfrm>
                <a:off x="738" y="1266"/>
                <a:ext cx="144" cy="19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65" name="Rectangle 115"/>
              <p:cNvSpPr>
                <a:spLocks noChangeArrowheads="1"/>
              </p:cNvSpPr>
              <p:nvPr/>
            </p:nvSpPr>
            <p:spPr bwMode="auto">
              <a:xfrm>
                <a:off x="768" y="1767"/>
                <a:ext cx="96" cy="38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66" name="AutoShape 116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0536" name="Group 117"/>
            <p:cNvGrpSpPr>
              <a:grpSpLocks/>
            </p:cNvGrpSpPr>
            <p:nvPr/>
          </p:nvGrpSpPr>
          <p:grpSpPr bwMode="auto">
            <a:xfrm>
              <a:off x="884" y="945"/>
              <a:ext cx="70" cy="316"/>
              <a:chOff x="720" y="1266"/>
              <a:chExt cx="192" cy="885"/>
            </a:xfrm>
          </p:grpSpPr>
          <p:sp>
            <p:nvSpPr>
              <p:cNvPr id="20561" name="Oval 118"/>
              <p:cNvSpPr>
                <a:spLocks noChangeArrowheads="1"/>
              </p:cNvSpPr>
              <p:nvPr/>
            </p:nvSpPr>
            <p:spPr bwMode="auto">
              <a:xfrm>
                <a:off x="738" y="1266"/>
                <a:ext cx="144" cy="19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62" name="Rectangle 119"/>
              <p:cNvSpPr>
                <a:spLocks noChangeArrowheads="1"/>
              </p:cNvSpPr>
              <p:nvPr/>
            </p:nvSpPr>
            <p:spPr bwMode="auto">
              <a:xfrm>
                <a:off x="768" y="1767"/>
                <a:ext cx="96" cy="38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63" name="AutoShape 120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0537" name="Group 121"/>
            <p:cNvGrpSpPr>
              <a:grpSpLocks/>
            </p:cNvGrpSpPr>
            <p:nvPr/>
          </p:nvGrpSpPr>
          <p:grpSpPr bwMode="auto">
            <a:xfrm>
              <a:off x="884" y="1362"/>
              <a:ext cx="70" cy="316"/>
              <a:chOff x="720" y="1266"/>
              <a:chExt cx="192" cy="885"/>
            </a:xfrm>
          </p:grpSpPr>
          <p:sp>
            <p:nvSpPr>
              <p:cNvPr id="20558" name="Oval 122"/>
              <p:cNvSpPr>
                <a:spLocks noChangeArrowheads="1"/>
              </p:cNvSpPr>
              <p:nvPr/>
            </p:nvSpPr>
            <p:spPr bwMode="auto">
              <a:xfrm>
                <a:off x="738" y="1266"/>
                <a:ext cx="144" cy="19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59" name="Rectangle 123"/>
              <p:cNvSpPr>
                <a:spLocks noChangeArrowheads="1"/>
              </p:cNvSpPr>
              <p:nvPr/>
            </p:nvSpPr>
            <p:spPr bwMode="auto">
              <a:xfrm>
                <a:off x="768" y="1767"/>
                <a:ext cx="96" cy="38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60" name="AutoShape 124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0538" name="Group 125"/>
            <p:cNvGrpSpPr>
              <a:grpSpLocks/>
            </p:cNvGrpSpPr>
            <p:nvPr/>
          </p:nvGrpSpPr>
          <p:grpSpPr bwMode="auto">
            <a:xfrm>
              <a:off x="884" y="1791"/>
              <a:ext cx="70" cy="316"/>
              <a:chOff x="720" y="1266"/>
              <a:chExt cx="192" cy="885"/>
            </a:xfrm>
          </p:grpSpPr>
          <p:sp>
            <p:nvSpPr>
              <p:cNvPr id="20555" name="Oval 126"/>
              <p:cNvSpPr>
                <a:spLocks noChangeArrowheads="1"/>
              </p:cNvSpPr>
              <p:nvPr/>
            </p:nvSpPr>
            <p:spPr bwMode="auto">
              <a:xfrm>
                <a:off x="738" y="1266"/>
                <a:ext cx="144" cy="19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56" name="Rectangle 127"/>
              <p:cNvSpPr>
                <a:spLocks noChangeArrowheads="1"/>
              </p:cNvSpPr>
              <p:nvPr/>
            </p:nvSpPr>
            <p:spPr bwMode="auto">
              <a:xfrm>
                <a:off x="768" y="1767"/>
                <a:ext cx="96" cy="38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57" name="AutoShape 128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0539" name="Group 129"/>
            <p:cNvGrpSpPr>
              <a:grpSpLocks/>
            </p:cNvGrpSpPr>
            <p:nvPr/>
          </p:nvGrpSpPr>
          <p:grpSpPr bwMode="auto">
            <a:xfrm>
              <a:off x="884" y="2261"/>
              <a:ext cx="70" cy="316"/>
              <a:chOff x="720" y="1266"/>
              <a:chExt cx="192" cy="885"/>
            </a:xfrm>
          </p:grpSpPr>
          <p:sp>
            <p:nvSpPr>
              <p:cNvPr id="20552" name="Oval 130"/>
              <p:cNvSpPr>
                <a:spLocks noChangeArrowheads="1"/>
              </p:cNvSpPr>
              <p:nvPr/>
            </p:nvSpPr>
            <p:spPr bwMode="auto">
              <a:xfrm>
                <a:off x="738" y="1266"/>
                <a:ext cx="144" cy="19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53" name="Rectangle 131"/>
              <p:cNvSpPr>
                <a:spLocks noChangeArrowheads="1"/>
              </p:cNvSpPr>
              <p:nvPr/>
            </p:nvSpPr>
            <p:spPr bwMode="auto">
              <a:xfrm>
                <a:off x="768" y="1767"/>
                <a:ext cx="96" cy="38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54" name="AutoShape 132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0540" name="Group 133"/>
            <p:cNvGrpSpPr>
              <a:grpSpLocks/>
            </p:cNvGrpSpPr>
            <p:nvPr/>
          </p:nvGrpSpPr>
          <p:grpSpPr bwMode="auto">
            <a:xfrm>
              <a:off x="884" y="2678"/>
              <a:ext cx="70" cy="316"/>
              <a:chOff x="720" y="1266"/>
              <a:chExt cx="192" cy="885"/>
            </a:xfrm>
          </p:grpSpPr>
          <p:sp>
            <p:nvSpPr>
              <p:cNvPr id="20549" name="Oval 134"/>
              <p:cNvSpPr>
                <a:spLocks noChangeArrowheads="1"/>
              </p:cNvSpPr>
              <p:nvPr/>
            </p:nvSpPr>
            <p:spPr bwMode="auto">
              <a:xfrm>
                <a:off x="738" y="1266"/>
                <a:ext cx="144" cy="19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50" name="Rectangle 135"/>
              <p:cNvSpPr>
                <a:spLocks noChangeArrowheads="1"/>
              </p:cNvSpPr>
              <p:nvPr/>
            </p:nvSpPr>
            <p:spPr bwMode="auto">
              <a:xfrm>
                <a:off x="768" y="1767"/>
                <a:ext cx="96" cy="38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51" name="AutoShape 136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0541" name="Group 137"/>
            <p:cNvGrpSpPr>
              <a:grpSpLocks/>
            </p:cNvGrpSpPr>
            <p:nvPr/>
          </p:nvGrpSpPr>
          <p:grpSpPr bwMode="auto">
            <a:xfrm>
              <a:off x="884" y="3095"/>
              <a:ext cx="70" cy="316"/>
              <a:chOff x="720" y="1266"/>
              <a:chExt cx="192" cy="885"/>
            </a:xfrm>
          </p:grpSpPr>
          <p:sp>
            <p:nvSpPr>
              <p:cNvPr id="20546" name="Oval 138"/>
              <p:cNvSpPr>
                <a:spLocks noChangeArrowheads="1"/>
              </p:cNvSpPr>
              <p:nvPr/>
            </p:nvSpPr>
            <p:spPr bwMode="auto">
              <a:xfrm>
                <a:off x="738" y="1266"/>
                <a:ext cx="144" cy="19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47" name="Rectangle 139"/>
              <p:cNvSpPr>
                <a:spLocks noChangeArrowheads="1"/>
              </p:cNvSpPr>
              <p:nvPr/>
            </p:nvSpPr>
            <p:spPr bwMode="auto">
              <a:xfrm>
                <a:off x="768" y="1767"/>
                <a:ext cx="96" cy="38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48" name="AutoShape 140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0542" name="Group 141"/>
            <p:cNvGrpSpPr>
              <a:grpSpLocks/>
            </p:cNvGrpSpPr>
            <p:nvPr/>
          </p:nvGrpSpPr>
          <p:grpSpPr bwMode="auto">
            <a:xfrm>
              <a:off x="884" y="3524"/>
              <a:ext cx="70" cy="316"/>
              <a:chOff x="720" y="1266"/>
              <a:chExt cx="192" cy="885"/>
            </a:xfrm>
          </p:grpSpPr>
          <p:sp>
            <p:nvSpPr>
              <p:cNvPr id="20543" name="Oval 142"/>
              <p:cNvSpPr>
                <a:spLocks noChangeArrowheads="1"/>
              </p:cNvSpPr>
              <p:nvPr/>
            </p:nvSpPr>
            <p:spPr bwMode="auto">
              <a:xfrm>
                <a:off x="738" y="1266"/>
                <a:ext cx="144" cy="19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44" name="Rectangle 143"/>
              <p:cNvSpPr>
                <a:spLocks noChangeArrowheads="1"/>
              </p:cNvSpPr>
              <p:nvPr/>
            </p:nvSpPr>
            <p:spPr bwMode="auto">
              <a:xfrm>
                <a:off x="768" y="1767"/>
                <a:ext cx="96" cy="38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45" name="AutoShape 144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</p:grpSp>
      <p:grpSp>
        <p:nvGrpSpPr>
          <p:cNvPr id="74897" name="Group 145"/>
          <p:cNvGrpSpPr>
            <a:grpSpLocks/>
          </p:cNvGrpSpPr>
          <p:nvPr/>
        </p:nvGrpSpPr>
        <p:grpSpPr bwMode="auto">
          <a:xfrm>
            <a:off x="1447800" y="2630488"/>
            <a:ext cx="111125" cy="3352800"/>
            <a:chOff x="884" y="528"/>
            <a:chExt cx="70" cy="3312"/>
          </a:xfrm>
        </p:grpSpPr>
        <p:grpSp>
          <p:nvGrpSpPr>
            <p:cNvPr id="20503" name="Group 146"/>
            <p:cNvGrpSpPr>
              <a:grpSpLocks/>
            </p:cNvGrpSpPr>
            <p:nvPr/>
          </p:nvGrpSpPr>
          <p:grpSpPr bwMode="auto">
            <a:xfrm>
              <a:off x="884" y="528"/>
              <a:ext cx="70" cy="316"/>
              <a:chOff x="720" y="1266"/>
              <a:chExt cx="192" cy="885"/>
            </a:xfrm>
          </p:grpSpPr>
          <p:sp>
            <p:nvSpPr>
              <p:cNvPr id="20532" name="Oval 147"/>
              <p:cNvSpPr>
                <a:spLocks noChangeArrowheads="1"/>
              </p:cNvSpPr>
              <p:nvPr/>
            </p:nvSpPr>
            <p:spPr bwMode="auto">
              <a:xfrm>
                <a:off x="738" y="1266"/>
                <a:ext cx="144" cy="19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33" name="Rectangle 148"/>
              <p:cNvSpPr>
                <a:spLocks noChangeArrowheads="1"/>
              </p:cNvSpPr>
              <p:nvPr/>
            </p:nvSpPr>
            <p:spPr bwMode="auto">
              <a:xfrm>
                <a:off x="768" y="1767"/>
                <a:ext cx="96" cy="38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34" name="AutoShape 149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0504" name="Group 150"/>
            <p:cNvGrpSpPr>
              <a:grpSpLocks/>
            </p:cNvGrpSpPr>
            <p:nvPr/>
          </p:nvGrpSpPr>
          <p:grpSpPr bwMode="auto">
            <a:xfrm>
              <a:off x="884" y="945"/>
              <a:ext cx="70" cy="316"/>
              <a:chOff x="720" y="1266"/>
              <a:chExt cx="192" cy="885"/>
            </a:xfrm>
          </p:grpSpPr>
          <p:sp>
            <p:nvSpPr>
              <p:cNvPr id="20529" name="Oval 151"/>
              <p:cNvSpPr>
                <a:spLocks noChangeArrowheads="1"/>
              </p:cNvSpPr>
              <p:nvPr/>
            </p:nvSpPr>
            <p:spPr bwMode="auto">
              <a:xfrm>
                <a:off x="738" y="1266"/>
                <a:ext cx="144" cy="19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30" name="Rectangle 152"/>
              <p:cNvSpPr>
                <a:spLocks noChangeArrowheads="1"/>
              </p:cNvSpPr>
              <p:nvPr/>
            </p:nvSpPr>
            <p:spPr bwMode="auto">
              <a:xfrm>
                <a:off x="768" y="1767"/>
                <a:ext cx="96" cy="38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31" name="AutoShape 153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0505" name="Group 154"/>
            <p:cNvGrpSpPr>
              <a:grpSpLocks/>
            </p:cNvGrpSpPr>
            <p:nvPr/>
          </p:nvGrpSpPr>
          <p:grpSpPr bwMode="auto">
            <a:xfrm>
              <a:off x="884" y="1362"/>
              <a:ext cx="70" cy="316"/>
              <a:chOff x="720" y="1266"/>
              <a:chExt cx="192" cy="885"/>
            </a:xfrm>
          </p:grpSpPr>
          <p:sp>
            <p:nvSpPr>
              <p:cNvPr id="20526" name="Oval 155"/>
              <p:cNvSpPr>
                <a:spLocks noChangeArrowheads="1"/>
              </p:cNvSpPr>
              <p:nvPr/>
            </p:nvSpPr>
            <p:spPr bwMode="auto">
              <a:xfrm>
                <a:off x="738" y="1266"/>
                <a:ext cx="144" cy="19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27" name="Rectangle 156"/>
              <p:cNvSpPr>
                <a:spLocks noChangeArrowheads="1"/>
              </p:cNvSpPr>
              <p:nvPr/>
            </p:nvSpPr>
            <p:spPr bwMode="auto">
              <a:xfrm>
                <a:off x="768" y="1767"/>
                <a:ext cx="96" cy="38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28" name="AutoShape 157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0506" name="Group 158"/>
            <p:cNvGrpSpPr>
              <a:grpSpLocks/>
            </p:cNvGrpSpPr>
            <p:nvPr/>
          </p:nvGrpSpPr>
          <p:grpSpPr bwMode="auto">
            <a:xfrm>
              <a:off x="884" y="1791"/>
              <a:ext cx="70" cy="316"/>
              <a:chOff x="720" y="1266"/>
              <a:chExt cx="192" cy="885"/>
            </a:xfrm>
          </p:grpSpPr>
          <p:sp>
            <p:nvSpPr>
              <p:cNvPr id="20523" name="Oval 159"/>
              <p:cNvSpPr>
                <a:spLocks noChangeArrowheads="1"/>
              </p:cNvSpPr>
              <p:nvPr/>
            </p:nvSpPr>
            <p:spPr bwMode="auto">
              <a:xfrm>
                <a:off x="738" y="1266"/>
                <a:ext cx="144" cy="19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24" name="Rectangle 160"/>
              <p:cNvSpPr>
                <a:spLocks noChangeArrowheads="1"/>
              </p:cNvSpPr>
              <p:nvPr/>
            </p:nvSpPr>
            <p:spPr bwMode="auto">
              <a:xfrm>
                <a:off x="768" y="1767"/>
                <a:ext cx="96" cy="38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25" name="AutoShape 161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0507" name="Group 162"/>
            <p:cNvGrpSpPr>
              <a:grpSpLocks/>
            </p:cNvGrpSpPr>
            <p:nvPr/>
          </p:nvGrpSpPr>
          <p:grpSpPr bwMode="auto">
            <a:xfrm>
              <a:off x="884" y="2261"/>
              <a:ext cx="70" cy="316"/>
              <a:chOff x="720" y="1266"/>
              <a:chExt cx="192" cy="885"/>
            </a:xfrm>
          </p:grpSpPr>
          <p:sp>
            <p:nvSpPr>
              <p:cNvPr id="20520" name="Oval 163"/>
              <p:cNvSpPr>
                <a:spLocks noChangeArrowheads="1"/>
              </p:cNvSpPr>
              <p:nvPr/>
            </p:nvSpPr>
            <p:spPr bwMode="auto">
              <a:xfrm>
                <a:off x="738" y="1266"/>
                <a:ext cx="144" cy="19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21" name="Rectangle 164"/>
              <p:cNvSpPr>
                <a:spLocks noChangeArrowheads="1"/>
              </p:cNvSpPr>
              <p:nvPr/>
            </p:nvSpPr>
            <p:spPr bwMode="auto">
              <a:xfrm>
                <a:off x="768" y="1767"/>
                <a:ext cx="96" cy="38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22" name="AutoShape 165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0508" name="Group 166"/>
            <p:cNvGrpSpPr>
              <a:grpSpLocks/>
            </p:cNvGrpSpPr>
            <p:nvPr/>
          </p:nvGrpSpPr>
          <p:grpSpPr bwMode="auto">
            <a:xfrm>
              <a:off x="884" y="2678"/>
              <a:ext cx="70" cy="316"/>
              <a:chOff x="720" y="1266"/>
              <a:chExt cx="192" cy="885"/>
            </a:xfrm>
          </p:grpSpPr>
          <p:sp>
            <p:nvSpPr>
              <p:cNvPr id="20517" name="Oval 167"/>
              <p:cNvSpPr>
                <a:spLocks noChangeArrowheads="1"/>
              </p:cNvSpPr>
              <p:nvPr/>
            </p:nvSpPr>
            <p:spPr bwMode="auto">
              <a:xfrm>
                <a:off x="738" y="1266"/>
                <a:ext cx="144" cy="19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18" name="Rectangle 168"/>
              <p:cNvSpPr>
                <a:spLocks noChangeArrowheads="1"/>
              </p:cNvSpPr>
              <p:nvPr/>
            </p:nvSpPr>
            <p:spPr bwMode="auto">
              <a:xfrm>
                <a:off x="768" y="1767"/>
                <a:ext cx="96" cy="38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19" name="AutoShape 169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0509" name="Group 170"/>
            <p:cNvGrpSpPr>
              <a:grpSpLocks/>
            </p:cNvGrpSpPr>
            <p:nvPr/>
          </p:nvGrpSpPr>
          <p:grpSpPr bwMode="auto">
            <a:xfrm>
              <a:off x="884" y="3095"/>
              <a:ext cx="70" cy="316"/>
              <a:chOff x="720" y="1266"/>
              <a:chExt cx="192" cy="885"/>
            </a:xfrm>
          </p:grpSpPr>
          <p:sp>
            <p:nvSpPr>
              <p:cNvPr id="20514" name="Oval 171"/>
              <p:cNvSpPr>
                <a:spLocks noChangeArrowheads="1"/>
              </p:cNvSpPr>
              <p:nvPr/>
            </p:nvSpPr>
            <p:spPr bwMode="auto">
              <a:xfrm>
                <a:off x="738" y="1266"/>
                <a:ext cx="144" cy="19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15" name="Rectangle 172"/>
              <p:cNvSpPr>
                <a:spLocks noChangeArrowheads="1"/>
              </p:cNvSpPr>
              <p:nvPr/>
            </p:nvSpPr>
            <p:spPr bwMode="auto">
              <a:xfrm>
                <a:off x="768" y="1767"/>
                <a:ext cx="96" cy="38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16" name="AutoShape 173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0510" name="Group 174"/>
            <p:cNvGrpSpPr>
              <a:grpSpLocks/>
            </p:cNvGrpSpPr>
            <p:nvPr/>
          </p:nvGrpSpPr>
          <p:grpSpPr bwMode="auto">
            <a:xfrm>
              <a:off x="884" y="3524"/>
              <a:ext cx="70" cy="316"/>
              <a:chOff x="720" y="1266"/>
              <a:chExt cx="192" cy="885"/>
            </a:xfrm>
          </p:grpSpPr>
          <p:sp>
            <p:nvSpPr>
              <p:cNvPr id="20511" name="Oval 175"/>
              <p:cNvSpPr>
                <a:spLocks noChangeArrowheads="1"/>
              </p:cNvSpPr>
              <p:nvPr/>
            </p:nvSpPr>
            <p:spPr bwMode="auto">
              <a:xfrm>
                <a:off x="738" y="1266"/>
                <a:ext cx="144" cy="19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12" name="Rectangle 176"/>
              <p:cNvSpPr>
                <a:spLocks noChangeArrowheads="1"/>
              </p:cNvSpPr>
              <p:nvPr/>
            </p:nvSpPr>
            <p:spPr bwMode="auto">
              <a:xfrm>
                <a:off x="768" y="1767"/>
                <a:ext cx="96" cy="38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513" name="AutoShape 177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</p:grpSp>
      <p:sp>
        <p:nvSpPr>
          <p:cNvPr id="20489" name="Line 178"/>
          <p:cNvSpPr>
            <a:spLocks noChangeShapeType="1"/>
          </p:cNvSpPr>
          <p:nvPr/>
        </p:nvSpPr>
        <p:spPr bwMode="auto">
          <a:xfrm>
            <a:off x="2514600" y="2590800"/>
            <a:ext cx="0" cy="3657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0" name="Line 179"/>
          <p:cNvSpPr>
            <a:spLocks noChangeShapeType="1"/>
          </p:cNvSpPr>
          <p:nvPr/>
        </p:nvSpPr>
        <p:spPr bwMode="auto">
          <a:xfrm>
            <a:off x="7391400" y="2547938"/>
            <a:ext cx="0" cy="3657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1" name="AutoShape 180"/>
          <p:cNvSpPr>
            <a:spLocks/>
          </p:cNvSpPr>
          <p:nvPr/>
        </p:nvSpPr>
        <p:spPr bwMode="auto">
          <a:xfrm rot="5400000">
            <a:off x="4762500" y="3238500"/>
            <a:ext cx="381000" cy="4724400"/>
          </a:xfrm>
          <a:prstGeom prst="rightBrace">
            <a:avLst>
              <a:gd name="adj1" fmla="val 10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0492" name="AutoShape 181"/>
          <p:cNvSpPr>
            <a:spLocks noChangeArrowheads="1"/>
          </p:cNvSpPr>
          <p:nvPr/>
        </p:nvSpPr>
        <p:spPr bwMode="auto">
          <a:xfrm>
            <a:off x="5105400" y="5943600"/>
            <a:ext cx="914400" cy="152400"/>
          </a:xfrm>
          <a:prstGeom prst="leftArrow">
            <a:avLst>
              <a:gd name="adj1" fmla="val 50000"/>
              <a:gd name="adj2" fmla="val 1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0493" name="AutoShape 182"/>
          <p:cNvSpPr>
            <a:spLocks noChangeArrowheads="1"/>
          </p:cNvSpPr>
          <p:nvPr/>
        </p:nvSpPr>
        <p:spPr bwMode="auto">
          <a:xfrm>
            <a:off x="5181600" y="2819400"/>
            <a:ext cx="838200" cy="152400"/>
          </a:xfrm>
          <a:prstGeom prst="leftArrow">
            <a:avLst>
              <a:gd name="adj1" fmla="val 50000"/>
              <a:gd name="adj2" fmla="val 1375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600"/>
          </a:p>
        </p:txBody>
      </p:sp>
      <p:sp>
        <p:nvSpPr>
          <p:cNvPr id="20494" name="Line 183"/>
          <p:cNvSpPr>
            <a:spLocks noChangeShapeType="1"/>
          </p:cNvSpPr>
          <p:nvPr/>
        </p:nvSpPr>
        <p:spPr bwMode="auto">
          <a:xfrm>
            <a:off x="3048000" y="4191000"/>
            <a:ext cx="1600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5" name="Text Box 184"/>
          <p:cNvSpPr txBox="1">
            <a:spLocks noChangeArrowheads="1"/>
          </p:cNvSpPr>
          <p:nvPr/>
        </p:nvSpPr>
        <p:spPr bwMode="auto">
          <a:xfrm>
            <a:off x="3657600" y="5805488"/>
            <a:ext cx="1295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  <a:latin typeface="Times New Roman" panose="02020603050405020304" pitchFamily="18" charset="0"/>
              </a:rPr>
              <a:t>10 – 15 mét</a:t>
            </a:r>
          </a:p>
        </p:txBody>
      </p:sp>
      <p:grpSp>
        <p:nvGrpSpPr>
          <p:cNvPr id="20496" name="Group 185"/>
          <p:cNvGrpSpPr>
            <a:grpSpLocks/>
          </p:cNvGrpSpPr>
          <p:nvPr/>
        </p:nvGrpSpPr>
        <p:grpSpPr bwMode="auto">
          <a:xfrm>
            <a:off x="3048000" y="6019800"/>
            <a:ext cx="152400" cy="533400"/>
            <a:chOff x="720" y="1266"/>
            <a:chExt cx="192" cy="885"/>
          </a:xfrm>
        </p:grpSpPr>
        <p:sp>
          <p:nvSpPr>
            <p:cNvPr id="20500" name="Oval 186"/>
            <p:cNvSpPr>
              <a:spLocks noChangeArrowheads="1"/>
            </p:cNvSpPr>
            <p:nvPr/>
          </p:nvSpPr>
          <p:spPr bwMode="auto">
            <a:xfrm>
              <a:off x="738" y="1266"/>
              <a:ext cx="144" cy="192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0501" name="Rectangle 187"/>
            <p:cNvSpPr>
              <a:spLocks noChangeArrowheads="1"/>
            </p:cNvSpPr>
            <p:nvPr/>
          </p:nvSpPr>
          <p:spPr bwMode="auto">
            <a:xfrm>
              <a:off x="768" y="1767"/>
              <a:ext cx="96" cy="38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0502" name="AutoShape 188"/>
            <p:cNvSpPr>
              <a:spLocks noChangeArrowheads="1"/>
            </p:cNvSpPr>
            <p:nvPr/>
          </p:nvSpPr>
          <p:spPr bwMode="auto">
            <a:xfrm>
              <a:off x="720" y="1488"/>
              <a:ext cx="192" cy="288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sp>
        <p:nvSpPr>
          <p:cNvPr id="20497" name="AutoShape 189"/>
          <p:cNvSpPr>
            <a:spLocks noChangeArrowheads="1"/>
          </p:cNvSpPr>
          <p:nvPr/>
        </p:nvSpPr>
        <p:spPr bwMode="auto">
          <a:xfrm rot="5400000">
            <a:off x="7962900" y="5676900"/>
            <a:ext cx="533400" cy="1371600"/>
          </a:xfrm>
          <a:custGeom>
            <a:avLst/>
            <a:gdLst>
              <a:gd name="T0" fmla="*/ 5640804 w 21600"/>
              <a:gd name="T1" fmla="*/ 0 h 21600"/>
              <a:gd name="T2" fmla="*/ 1862998 w 21600"/>
              <a:gd name="T3" fmla="*/ 87096600 h 21600"/>
              <a:gd name="T4" fmla="*/ 5930445 w 21600"/>
              <a:gd name="T5" fmla="*/ 33507998 h 21600"/>
              <a:gd name="T6" fmla="*/ 9550922 w 21600"/>
              <a:gd name="T7" fmla="*/ 57600723 h 21600"/>
              <a:gd name="T8" fmla="*/ 13172017 w 21600"/>
              <a:gd name="T9" fmla="*/ 33507998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lnTo>
                  <a:pt x="15662" y="14285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8" name="AutoShape 190"/>
          <p:cNvSpPr>
            <a:spLocks noChangeArrowheads="1"/>
          </p:cNvSpPr>
          <p:nvPr/>
        </p:nvSpPr>
        <p:spPr bwMode="auto">
          <a:xfrm rot="16200000" flipV="1">
            <a:off x="7924800" y="1981200"/>
            <a:ext cx="533400" cy="1447800"/>
          </a:xfrm>
          <a:custGeom>
            <a:avLst/>
            <a:gdLst>
              <a:gd name="T0" fmla="*/ 5640804 w 21600"/>
              <a:gd name="T1" fmla="*/ 0 h 21600"/>
              <a:gd name="T2" fmla="*/ 1862998 w 21600"/>
              <a:gd name="T3" fmla="*/ 97042817 h 21600"/>
              <a:gd name="T4" fmla="*/ 5930445 w 21600"/>
              <a:gd name="T5" fmla="*/ 37334539 h 21600"/>
              <a:gd name="T6" fmla="*/ 9550922 w 21600"/>
              <a:gd name="T7" fmla="*/ 64178561 h 21600"/>
              <a:gd name="T8" fmla="*/ 13172017 w 21600"/>
              <a:gd name="T9" fmla="*/ 37334539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lnTo>
                  <a:pt x="15662" y="14285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49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-204788"/>
            <a:ext cx="9286876" cy="726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45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225 0.00555 L 0.79392 0.0055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47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500"/>
                                        <p:tgtEl>
                                          <p:spTgt spid="747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225 0.00555 L 0.79392 0.0055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48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4" dur="500"/>
                                        <p:tgtEl>
                                          <p:spTgt spid="74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225 0.00555 L 0.79392 0.0055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748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" dur="500"/>
                                        <p:tgtEl>
                                          <p:spTgt spid="74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225 0.00555 L 0.79392 0.005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748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2" dur="500"/>
                                        <p:tgtEl>
                                          <p:spTgt spid="748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  <p:bldP spid="7475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28A9ED-28AF-402C-8569-69C4BF89C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MỘT 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L</a:t>
            </a:r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 Ý KHI TẬP LUYỆN SỨC NHANH</a:t>
            </a:r>
            <a:b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2CD15E-0C65-4057-B0A5-964A7E44E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8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8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 NHANH</a:t>
            </a:r>
            <a:r>
              <a:rPr lang="en-US" sz="8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8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8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LƯU Ý</a:t>
            </a:r>
            <a:r>
              <a:rPr lang="en-US" sz="8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endParaRPr lang="en-US" sz="7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9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BÀI TẬP PHÁT TRIỂN SỨC NHANH THAM KHẢO</a:t>
            </a:r>
            <a:endParaRPr lang="en-US" sz="7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chấn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đùi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pPr>
              <a:buFontTx/>
              <a:buChar char="-"/>
            </a:pPr>
            <a:endParaRPr lang="en-US" sz="8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86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8600" b="1" u="sng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86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u="sng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8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iệc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TDTT.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8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 Cho HS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8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buFontTx/>
              <a:buChar char="-"/>
            </a:pPr>
            <a:endParaRPr lang="en-US" sz="8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                                                          </a:t>
            </a:r>
          </a:p>
          <a:p>
            <a:pPr marL="0" indent="0">
              <a:buNone/>
            </a:pP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       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                     </a:t>
            </a:r>
          </a:p>
          <a:p>
            <a:pPr marL="0" indent="0">
              <a:buNone/>
            </a:pP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495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i tập thang dây">
            <a:hlinkClick r:id="" action="ppaction://media"/>
            <a:extLst>
              <a:ext uri="{FF2B5EF4-FFF2-40B4-BE49-F238E27FC236}">
                <a16:creationId xmlns="" xmlns:a16="http://schemas.microsoft.com/office/drawing/2014/main" id="{3530115C-3AB2-4FBA-BAF8-A7C6403476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95831"/>
            <a:ext cx="9143999" cy="4704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5A83DC8-C49B-422E-8D97-E4BB8A1ED8CC}"/>
              </a:ext>
            </a:extLst>
          </p:cNvPr>
          <p:cNvSpPr txBox="1"/>
          <p:nvPr/>
        </p:nvSpPr>
        <p:spPr>
          <a:xfrm>
            <a:off x="0" y="857251"/>
            <a:ext cx="9144000" cy="5078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PHÁT TRIỂN SỨC NHANH VỚI THANG DÂY</a:t>
            </a:r>
          </a:p>
        </p:txBody>
      </p:sp>
    </p:spTree>
    <p:extLst>
      <p:ext uri="{BB962C8B-B14F-4D97-AF65-F5344CB8AC3E}">
        <p14:creationId xmlns:p14="http://schemas.microsoft.com/office/powerpoint/2010/main" val="199434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47AD79-673B-46E5-A1E9-058124C0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838"/>
            <a:ext cx="8229600" cy="233362"/>
          </a:xfrm>
        </p:spPr>
        <p:txBody>
          <a:bodyPr>
            <a:normAutofit fontScale="90000"/>
          </a:bodyPr>
          <a:lstStyle/>
          <a:p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EBF78F-FE15-4B8E-96A2-164B373E3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 err="1" smtClean="0">
                <a:solidFill>
                  <a:srgbClr val="FF0000"/>
                </a:solidFill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</a:rPr>
              <a:t>  </a:t>
            </a:r>
            <a:r>
              <a:rPr lang="en-US" sz="2400" b="1" dirty="0" err="1" smtClean="0">
                <a:solidFill>
                  <a:srgbClr val="FF0000"/>
                </a:solidFill>
              </a:rPr>
              <a:t>nhà</a:t>
            </a:r>
            <a:r>
              <a:rPr lang="en-US" sz="2400" b="1" dirty="0" smtClean="0">
                <a:solidFill>
                  <a:srgbClr val="FF0000"/>
                </a:solidFill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lại</a:t>
            </a:r>
            <a:r>
              <a:rPr lang="en-US" sz="2400" b="1" dirty="0" smtClean="0">
                <a:solidFill>
                  <a:srgbClr val="FF0000"/>
                </a:solidFill>
              </a:rPr>
              <a:t> 8 </a:t>
            </a:r>
            <a:r>
              <a:rPr lang="en-US" sz="2400" b="1" dirty="0" err="1" smtClean="0">
                <a:solidFill>
                  <a:srgbClr val="FF0000"/>
                </a:solidFill>
              </a:rPr>
              <a:t>nhịp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</a:rPr>
              <a:t> TD </a:t>
            </a:r>
            <a:r>
              <a:rPr lang="en-US" sz="2400" b="1" dirty="0" err="1" smtClean="0">
                <a:solidFill>
                  <a:srgbClr val="FF0000"/>
                </a:solidFill>
              </a:rPr>
              <a:t>liên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hoàn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đã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en-US" sz="2400" b="1" dirty="0" err="1" smtClean="0">
                <a:solidFill>
                  <a:srgbClr val="FF0000"/>
                </a:solidFill>
              </a:rPr>
              <a:t>Nhảy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dây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đơn</a:t>
            </a:r>
            <a:r>
              <a:rPr lang="en-US" sz="2400" b="1" dirty="0" smtClean="0">
                <a:solidFill>
                  <a:srgbClr val="FF0000"/>
                </a:solidFill>
              </a:rPr>
              <a:t> 50 </a:t>
            </a:r>
            <a:r>
              <a:rPr lang="en-US" sz="2400" b="1" dirty="0" err="1" smtClean="0">
                <a:solidFill>
                  <a:srgbClr val="FF0000"/>
                </a:solidFill>
              </a:rPr>
              <a:t>cái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</a:rPr>
              <a:t>nếu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không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dây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chạy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tại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chỗ</a:t>
            </a:r>
            <a:r>
              <a:rPr lang="en-US" sz="2400" b="1" dirty="0" smtClean="0">
                <a:solidFill>
                  <a:srgbClr val="FF0000"/>
                </a:solidFill>
              </a:rPr>
              <a:t> 60s.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2E7812-C3C4-4F7D-A92D-423D5BAC6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76400"/>
            <a:ext cx="7467600" cy="376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8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426DA9-6FC7-49EF-8FFA-B8F80154A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99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</a:rPr>
              <a:t>Tuần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 2: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</a:rPr>
              <a:t>Bài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</a:rPr>
              <a:t>thể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</a:rPr>
              <a:t>dục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</a:rPr>
              <a:t>liên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</a:rPr>
              <a:t>hoàn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</a:rPr>
              <a:t>lớp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 8,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</a:rPr>
              <a:t>một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</a:rPr>
              <a:t>số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</a:rPr>
              <a:t>phương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</a:rPr>
              <a:t>pháp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</a:rPr>
              <a:t>phát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</a:rPr>
              <a:t>triển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</a:rPr>
              <a:t>sức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</a:rPr>
              <a:t>nhanh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en-US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84E441-E642-4A05-A204-04021EA64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17638"/>
            <a:ext cx="8610600" cy="5287962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2900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5500" u="sng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5500" u="sng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5500" u="sng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 TIÊU</a:t>
            </a:r>
            <a:r>
              <a:rPr lang="en-US" sz="5500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55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5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endParaRPr lang="en-US" sz="55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5500" b="1" dirty="0" smtClean="0">
                <a:solidFill>
                  <a:srgbClr val="FF0000"/>
                </a:solidFill>
              </a:rPr>
              <a:t>1</a:t>
            </a:r>
            <a:r>
              <a:rPr lang="en-US" sz="5500" b="1" dirty="0">
                <a:solidFill>
                  <a:srgbClr val="FF0000"/>
                </a:solidFill>
              </a:rPr>
              <a:t>. </a:t>
            </a:r>
            <a:r>
              <a:rPr lang="en-US" sz="5500" b="1" dirty="0" err="1">
                <a:solidFill>
                  <a:srgbClr val="FF0000"/>
                </a:solidFill>
              </a:rPr>
              <a:t>Kiến</a:t>
            </a:r>
            <a:r>
              <a:rPr lang="en-US" sz="5500" b="1" dirty="0">
                <a:solidFill>
                  <a:srgbClr val="FF0000"/>
                </a:solidFill>
              </a:rPr>
              <a:t> </a:t>
            </a:r>
            <a:r>
              <a:rPr lang="en-US" sz="5500" b="1" dirty="0" err="1">
                <a:solidFill>
                  <a:srgbClr val="FF0000"/>
                </a:solidFill>
              </a:rPr>
              <a:t>thức</a:t>
            </a:r>
            <a:r>
              <a:rPr lang="en-US" sz="5500" b="1" dirty="0">
                <a:solidFill>
                  <a:srgbClr val="FF0000"/>
                </a:solidFill>
              </a:rPr>
              <a:t>:     +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Thực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hiện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Bài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TD </a:t>
            </a:r>
            <a:r>
              <a:rPr lang="en-US" sz="5500" b="1" dirty="0" err="1" smtClean="0">
                <a:solidFill>
                  <a:schemeClr val="accent1">
                    <a:lumMod val="75000"/>
                  </a:schemeClr>
                </a:solidFill>
              </a:rPr>
              <a:t>liên</a:t>
            </a:r>
            <a:r>
              <a:rPr lang="en-US" sz="55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 smtClean="0">
                <a:solidFill>
                  <a:schemeClr val="accent1">
                    <a:lumMod val="75000"/>
                  </a:schemeClr>
                </a:solidFill>
              </a:rPr>
              <a:t>hoàn</a:t>
            </a:r>
            <a:r>
              <a:rPr lang="en-US" sz="55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 smtClean="0">
                <a:solidFill>
                  <a:schemeClr val="accent1">
                    <a:lumMod val="75000"/>
                  </a:schemeClr>
                </a:solidFill>
              </a:rPr>
              <a:t>lớp</a:t>
            </a:r>
            <a:r>
              <a:rPr lang="en-US" sz="55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8 (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nhịp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1-8).</a:t>
            </a:r>
          </a:p>
          <a:p>
            <a:pPr marL="0" indent="0">
              <a:buNone/>
            </a:pP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                            </a:t>
            </a:r>
            <a:r>
              <a:rPr lang="en-US" sz="5500" b="1" dirty="0">
                <a:solidFill>
                  <a:srgbClr val="FF0000"/>
                </a:solidFill>
              </a:rPr>
              <a:t>+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Tìm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hiểu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một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số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phương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pháp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phát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triển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sức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nhanh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en-US" sz="5500" b="1" dirty="0">
                <a:solidFill>
                  <a:srgbClr val="FF0000"/>
                </a:solidFill>
              </a:rPr>
              <a:t>2. </a:t>
            </a:r>
            <a:r>
              <a:rPr lang="en-US" sz="5500" b="1" dirty="0" err="1">
                <a:solidFill>
                  <a:srgbClr val="FF0000"/>
                </a:solidFill>
              </a:rPr>
              <a:t>Năng</a:t>
            </a:r>
            <a:r>
              <a:rPr lang="en-US" sz="5500" b="1" dirty="0">
                <a:solidFill>
                  <a:srgbClr val="FF0000"/>
                </a:solidFill>
              </a:rPr>
              <a:t> </a:t>
            </a:r>
            <a:r>
              <a:rPr lang="en-US" sz="5500" b="1" dirty="0" err="1">
                <a:solidFill>
                  <a:srgbClr val="FF0000"/>
                </a:solidFill>
              </a:rPr>
              <a:t>lực</a:t>
            </a:r>
            <a:r>
              <a:rPr lang="en-US" sz="5500" b="1" dirty="0">
                <a:solidFill>
                  <a:srgbClr val="FF0000"/>
                </a:solidFill>
              </a:rPr>
              <a:t>: </a:t>
            </a:r>
          </a:p>
          <a:p>
            <a:pPr marL="0" indent="0">
              <a:buNone/>
            </a:pP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+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Năng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lực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chung</a:t>
            </a:r>
            <a:r>
              <a:rPr lang="en-US" sz="55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en-US" sz="5500" b="1" dirty="0" smtClean="0">
                <a:solidFill>
                  <a:schemeClr val="accent1">
                    <a:lumMod val="75000"/>
                  </a:schemeClr>
                </a:solidFill>
              </a:rPr>
              <a:t> -</a:t>
            </a:r>
            <a:r>
              <a:rPr lang="en-US" sz="5500" b="1" dirty="0" err="1" smtClean="0">
                <a:solidFill>
                  <a:schemeClr val="accent1">
                    <a:lumMod val="75000"/>
                  </a:schemeClr>
                </a:solidFill>
              </a:rPr>
              <a:t>Tìm</a:t>
            </a:r>
            <a:r>
              <a:rPr lang="en-US" sz="55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hiểu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nội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dung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bài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học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thông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qua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ảnh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5500" b="1" dirty="0" smtClean="0">
                <a:solidFill>
                  <a:schemeClr val="accent1">
                    <a:lumMod val="75000"/>
                  </a:schemeClr>
                </a:solidFill>
              </a:rPr>
              <a:t>GV </a:t>
            </a:r>
            <a:r>
              <a:rPr lang="en-US" sz="5500" b="1" dirty="0" err="1" smtClean="0">
                <a:solidFill>
                  <a:schemeClr val="accent1">
                    <a:lumMod val="75000"/>
                  </a:schemeClr>
                </a:solidFill>
              </a:rPr>
              <a:t>làm</a:t>
            </a:r>
            <a:r>
              <a:rPr lang="en-US" sz="55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 smtClean="0">
                <a:solidFill>
                  <a:schemeClr val="accent1">
                    <a:lumMod val="75000"/>
                  </a:schemeClr>
                </a:solidFill>
              </a:rPr>
              <a:t>mẫu</a:t>
            </a:r>
            <a:r>
              <a:rPr lang="en-US" sz="55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Bài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TD </a:t>
            </a:r>
            <a:r>
              <a:rPr lang="en-US" sz="5500" b="1" dirty="0" err="1" smtClean="0">
                <a:solidFill>
                  <a:schemeClr val="accent1">
                    <a:lumMod val="75000"/>
                  </a:schemeClr>
                </a:solidFill>
              </a:rPr>
              <a:t>liên</a:t>
            </a:r>
            <a:r>
              <a:rPr lang="en-US" sz="55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 smtClean="0">
                <a:solidFill>
                  <a:schemeClr val="accent1">
                    <a:lumMod val="75000"/>
                  </a:schemeClr>
                </a:solidFill>
              </a:rPr>
              <a:t>hoàn</a:t>
            </a:r>
            <a:r>
              <a:rPr lang="en-US" sz="55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 smtClean="0">
                <a:solidFill>
                  <a:schemeClr val="accent1">
                    <a:lumMod val="75000"/>
                  </a:schemeClr>
                </a:solidFill>
              </a:rPr>
              <a:t>lớp</a:t>
            </a:r>
            <a:r>
              <a:rPr lang="en-US" sz="55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8</a:t>
            </a:r>
            <a:r>
              <a:rPr lang="en-US" sz="5500" b="1" dirty="0" smtClean="0">
                <a:solidFill>
                  <a:schemeClr val="accent1">
                    <a:lumMod val="75000"/>
                  </a:schemeClr>
                </a:solidFill>
              </a:rPr>
              <a:t>.   </a:t>
            </a:r>
          </a:p>
          <a:p>
            <a:pPr marL="0" indent="0">
              <a:buNone/>
            </a:pPr>
            <a:r>
              <a:rPr lang="en-US" sz="5500" b="1" dirty="0" smtClean="0">
                <a:solidFill>
                  <a:schemeClr val="accent1">
                    <a:lumMod val="75000"/>
                  </a:schemeClr>
                </a:solidFill>
              </a:rPr>
              <a:t> -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Hiểu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và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nắm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được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một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số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lưu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ý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khi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tập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luyện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phát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triển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sức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nhanh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pPr marL="0" indent="0">
              <a:buNone/>
            </a:pP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+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Năng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lực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đặc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thù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Thực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hiện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được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Bài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TD </a:t>
            </a:r>
            <a:r>
              <a:rPr lang="en-US" sz="5500" b="1" dirty="0" err="1" smtClean="0">
                <a:solidFill>
                  <a:schemeClr val="accent1">
                    <a:lumMod val="75000"/>
                  </a:schemeClr>
                </a:solidFill>
              </a:rPr>
              <a:t>liên</a:t>
            </a:r>
            <a:r>
              <a:rPr lang="en-US" sz="55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 smtClean="0">
                <a:solidFill>
                  <a:schemeClr val="accent1">
                    <a:lumMod val="75000"/>
                  </a:schemeClr>
                </a:solidFill>
              </a:rPr>
              <a:t>hoàn</a:t>
            </a:r>
            <a:r>
              <a:rPr lang="en-US" sz="5500" b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biết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chỉnh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sửa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động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tác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thông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qua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nghe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quan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sát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hô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đúng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nhịp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Tìm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hiểu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một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số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bài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tập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phát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triển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sức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nhanh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en-US" sz="5500" b="1" dirty="0">
                <a:solidFill>
                  <a:srgbClr val="FF0000"/>
                </a:solidFill>
              </a:rPr>
              <a:t>3. </a:t>
            </a:r>
            <a:r>
              <a:rPr lang="en-US" sz="5500" b="1" dirty="0" err="1">
                <a:solidFill>
                  <a:srgbClr val="FF0000"/>
                </a:solidFill>
              </a:rPr>
              <a:t>Phẩm</a:t>
            </a:r>
            <a:r>
              <a:rPr lang="en-US" sz="5500" b="1" dirty="0">
                <a:solidFill>
                  <a:srgbClr val="FF0000"/>
                </a:solidFill>
              </a:rPr>
              <a:t> </a:t>
            </a:r>
            <a:r>
              <a:rPr lang="en-US" sz="5500" b="1" dirty="0" err="1" smtClean="0">
                <a:solidFill>
                  <a:srgbClr val="FF0000"/>
                </a:solidFill>
              </a:rPr>
              <a:t>chất</a:t>
            </a:r>
            <a:r>
              <a:rPr lang="en-US" sz="5500" b="1" dirty="0" smtClean="0">
                <a:solidFill>
                  <a:srgbClr val="FF0000"/>
                </a:solidFill>
              </a:rPr>
              <a:t>:</a:t>
            </a:r>
          </a:p>
          <a:p>
            <a:pPr marL="0" indent="0">
              <a:buNone/>
            </a:pPr>
            <a:r>
              <a:rPr lang="en-US" sz="5500" b="1" dirty="0">
                <a:solidFill>
                  <a:srgbClr val="FF0000"/>
                </a:solidFill>
              </a:rPr>
              <a:t> </a:t>
            </a:r>
            <a:r>
              <a:rPr lang="en-US" sz="5500" b="1" dirty="0" err="1" smtClean="0">
                <a:solidFill>
                  <a:schemeClr val="accent1">
                    <a:lumMod val="75000"/>
                  </a:schemeClr>
                </a:solidFill>
              </a:rPr>
              <a:t>Tự</a:t>
            </a:r>
            <a:r>
              <a:rPr lang="en-US" sz="55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giác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tích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cực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học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tập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để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nâng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cao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sức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khỏe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phát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triển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thể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500" b="1" dirty="0" err="1">
                <a:solidFill>
                  <a:schemeClr val="accent1">
                    <a:lumMod val="75000"/>
                  </a:schemeClr>
                </a:solidFill>
              </a:rPr>
              <a:t>chất</a:t>
            </a:r>
            <a:r>
              <a:rPr lang="en-US" sz="55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en-US" sz="55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  <a:p>
            <a:pPr marL="0" indent="0">
              <a:buNone/>
            </a:pPr>
            <a:r>
              <a:rPr lang="en-US" sz="5500" u="sng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II/ YÊU CẦU</a:t>
            </a:r>
            <a:r>
              <a:rPr lang="en-US" sz="5500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</a:t>
            </a:r>
            <a:r>
              <a:rPr lang="en-US" sz="55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Nghiêm</a:t>
            </a:r>
            <a:r>
              <a:rPr lang="en-US" sz="55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túc</a:t>
            </a:r>
            <a:r>
              <a:rPr lang="en-US" sz="55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5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55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55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5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55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55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TDTT.</a:t>
            </a:r>
          </a:p>
          <a:p>
            <a:pPr marL="0" indent="0">
              <a:buNone/>
            </a:pPr>
            <a:r>
              <a:rPr lang="en-US" sz="5500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</a:t>
            </a:r>
            <a:r>
              <a:rPr lang="en-US" sz="55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5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55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5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5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55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55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55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9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29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TDTT.</a:t>
            </a:r>
          </a:p>
          <a:p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9670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rgbClr val="002060"/>
                </a:solidFill>
              </a:rPr>
              <a:t>A/KHỞI ĐỘNG</a:t>
            </a:r>
            <a:r>
              <a:rPr lang="en-US" sz="3200" b="1" dirty="0" smtClean="0">
                <a:solidFill>
                  <a:srgbClr val="002060"/>
                </a:solidFill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</a:rPr>
              <a:t>xoay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khớp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theo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cấu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trúc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từ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trên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xuống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dưới</a:t>
            </a:r>
            <a:r>
              <a:rPr lang="en-US" sz="3200" b="1" dirty="0" smtClean="0">
                <a:solidFill>
                  <a:srgbClr val="002060"/>
                </a:solidFill>
              </a:rPr>
              <a:t>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                                         </a:t>
            </a:r>
          </a:p>
          <a:p>
            <a:pPr marL="0" indent="0">
              <a:buNone/>
            </a:pP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8229600" cy="2836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08558"/>
            <a:ext cx="3810000" cy="2251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815" y="4415382"/>
            <a:ext cx="3886200" cy="22441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3456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420688" y="203531"/>
            <a:ext cx="30845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B/PHẦN CƠ BẢN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: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468" name="Text Box 2"/>
          <p:cNvSpPr txBox="1">
            <a:spLocks noChangeArrowheads="1"/>
          </p:cNvSpPr>
          <p:nvPr/>
        </p:nvSpPr>
        <p:spPr bwMode="auto">
          <a:xfrm>
            <a:off x="2819400" y="685800"/>
            <a:ext cx="4191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000" dirty="0" smtClean="0">
                <a:solidFill>
                  <a:srgbClr val="0070C0"/>
                </a:solidFill>
              </a:rPr>
              <a:t>      1. </a:t>
            </a:r>
            <a:r>
              <a:rPr lang="en-US" sz="2000" dirty="0" err="1" smtClean="0">
                <a:solidFill>
                  <a:srgbClr val="0070C0"/>
                </a:solidFill>
              </a:rPr>
              <a:t>Bài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thể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dục</a:t>
            </a:r>
            <a:r>
              <a:rPr lang="en-US" sz="2000" dirty="0" smtClean="0">
                <a:solidFill>
                  <a:srgbClr val="0070C0"/>
                </a:solidFill>
              </a:rPr>
              <a:t>: </a:t>
            </a:r>
            <a:r>
              <a:rPr lang="en-US" sz="2000" dirty="0" err="1" smtClean="0">
                <a:solidFill>
                  <a:srgbClr val="0070C0"/>
                </a:solidFill>
              </a:rPr>
              <a:t>Học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từ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nhịp</a:t>
            </a:r>
            <a:r>
              <a:rPr lang="en-US" sz="2000" dirty="0" smtClean="0">
                <a:solidFill>
                  <a:srgbClr val="0070C0"/>
                </a:solidFill>
              </a:rPr>
              <a:t> 1 - 8 </a:t>
            </a:r>
          </a:p>
        </p:txBody>
      </p:sp>
      <p:pic>
        <p:nvPicPr>
          <p:cNvPr id="1229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89088"/>
            <a:ext cx="8529637" cy="530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53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6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5188" y="3297238"/>
            <a:ext cx="152400" cy="457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73213" y="1252538"/>
            <a:ext cx="152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1331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-47625"/>
            <a:ext cx="9286876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93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762000" y="36576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371600" y="1524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2819400" y="1524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4267200" y="1524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828800" y="16002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514600" y="32004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276600" y="16002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648200" y="16002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886200" y="32004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334000" y="32004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19469" name="Rectangle 12"/>
          <p:cNvSpPr>
            <a:spLocks noChangeArrowheads="1"/>
          </p:cNvSpPr>
          <p:nvPr/>
        </p:nvSpPr>
        <p:spPr bwMode="auto">
          <a:xfrm>
            <a:off x="3200400" y="47244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19470" name="Rectangle 13"/>
          <p:cNvSpPr>
            <a:spLocks noChangeArrowheads="1"/>
          </p:cNvSpPr>
          <p:nvPr/>
        </p:nvSpPr>
        <p:spPr bwMode="auto">
          <a:xfrm>
            <a:off x="4572000" y="47244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19471" name="Rectangle 14"/>
          <p:cNvSpPr>
            <a:spLocks noChangeArrowheads="1"/>
          </p:cNvSpPr>
          <p:nvPr/>
        </p:nvSpPr>
        <p:spPr bwMode="auto">
          <a:xfrm>
            <a:off x="6019800" y="47244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33400" y="5638800"/>
            <a:ext cx="289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0000"/>
                </a:solidFill>
              </a:rPr>
              <a:t>về vị trí cũ … b</a:t>
            </a:r>
            <a:r>
              <a:rPr lang="vi-VN" altLang="en-US" sz="2000" b="1">
                <a:solidFill>
                  <a:srgbClr val="FF0000"/>
                </a:solidFill>
              </a:rPr>
              <a:t>ước</a:t>
            </a:r>
            <a:endParaRPr lang="en-US" altLang="en-US" sz="2000" b="1">
              <a:solidFill>
                <a:srgbClr val="FF0000"/>
              </a:solidFill>
            </a:endParaRPr>
          </a:p>
        </p:txBody>
      </p:sp>
      <p:pic>
        <p:nvPicPr>
          <p:cNvPr id="1435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0" y="-114300"/>
            <a:ext cx="94615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15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7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7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7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7.40741E-7 L -5.55556E-7 -0.2254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7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7.40741E-7 L -5.55556E-7 -0.2254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73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-3.88889E-6 -0.22546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9" grpId="0"/>
      <p:bldP spid="19460" grpId="0"/>
      <p:bldP spid="19461" grpId="0"/>
      <p:bldP spid="7" grpId="0"/>
      <p:bldP spid="8" grpId="0"/>
      <p:bldP spid="8" grpId="1"/>
      <p:bldP spid="9" grpId="0"/>
      <p:bldP spid="10" grpId="0"/>
      <p:bldP spid="11" grpId="0"/>
      <p:bldP spid="12" grpId="0"/>
      <p:bldP spid="19469" grpId="0"/>
      <p:bldP spid="19469" grpId="1"/>
      <p:bldP spid="19470" grpId="0"/>
      <p:bldP spid="19470" grpId="1"/>
      <p:bldP spid="19471" grpId="0"/>
      <p:bldP spid="19471" grpId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762000" y="36576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371600" y="1524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155950" y="1524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4756150" y="1524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1828800" y="16002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15367" name="Rectangle 8"/>
          <p:cNvSpPr>
            <a:spLocks noChangeArrowheads="1"/>
          </p:cNvSpPr>
          <p:nvPr/>
        </p:nvSpPr>
        <p:spPr bwMode="auto">
          <a:xfrm>
            <a:off x="3613150" y="16002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15368" name="Rectangle 9"/>
          <p:cNvSpPr>
            <a:spLocks noChangeArrowheads="1"/>
          </p:cNvSpPr>
          <p:nvPr/>
        </p:nvSpPr>
        <p:spPr bwMode="auto">
          <a:xfrm>
            <a:off x="5213350" y="16002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393950" y="3429000"/>
            <a:ext cx="5226050" cy="1570038"/>
            <a:chOff x="2393950" y="3429000"/>
            <a:chExt cx="5226050" cy="1570038"/>
          </a:xfrm>
        </p:grpSpPr>
        <p:sp>
          <p:nvSpPr>
            <p:cNvPr id="15371" name="Rectangle 7"/>
            <p:cNvSpPr>
              <a:spLocks noChangeArrowheads="1"/>
            </p:cNvSpPr>
            <p:nvPr/>
          </p:nvSpPr>
          <p:spPr bwMode="auto">
            <a:xfrm>
              <a:off x="2393950" y="3429000"/>
              <a:ext cx="1416050" cy="157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zh-CN" sz="9600">
                  <a:ea typeface="宋体" panose="02010600030101010101" pitchFamily="2" charset="-122"/>
                  <a:sym typeface="Webdings" panose="05030102010509060703" pitchFamily="18" charset="2"/>
                </a:rPr>
                <a:t></a:t>
              </a:r>
              <a:endParaRPr lang="en-US" altLang="zh-CN" sz="9600">
                <a:ea typeface="宋体" panose="02010600030101010101" pitchFamily="2" charset="-122"/>
              </a:endParaRPr>
            </a:p>
          </p:txBody>
        </p:sp>
        <p:sp>
          <p:nvSpPr>
            <p:cNvPr id="15372" name="Rectangle 10"/>
            <p:cNvSpPr>
              <a:spLocks noChangeArrowheads="1"/>
            </p:cNvSpPr>
            <p:nvPr/>
          </p:nvSpPr>
          <p:spPr bwMode="auto">
            <a:xfrm>
              <a:off x="4146550" y="3429000"/>
              <a:ext cx="1416050" cy="157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zh-CN" sz="9600">
                  <a:ea typeface="宋体" panose="02010600030101010101" pitchFamily="2" charset="-122"/>
                  <a:sym typeface="Webdings" panose="05030102010509060703" pitchFamily="18" charset="2"/>
                </a:rPr>
                <a:t></a:t>
              </a:r>
              <a:endParaRPr lang="en-US" altLang="zh-CN" sz="9600">
                <a:ea typeface="宋体" panose="02010600030101010101" pitchFamily="2" charset="-122"/>
              </a:endParaRPr>
            </a:p>
          </p:txBody>
        </p:sp>
        <p:sp>
          <p:nvSpPr>
            <p:cNvPr id="15373" name="Rectangle 11"/>
            <p:cNvSpPr>
              <a:spLocks noChangeArrowheads="1"/>
            </p:cNvSpPr>
            <p:nvPr/>
          </p:nvSpPr>
          <p:spPr bwMode="auto">
            <a:xfrm>
              <a:off x="5790994" y="3429000"/>
              <a:ext cx="1416050" cy="157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zh-CN" sz="9600">
                  <a:ea typeface="宋体" panose="02010600030101010101" pitchFamily="2" charset="-122"/>
                  <a:sym typeface="Webdings" panose="05030102010509060703" pitchFamily="18" charset="2"/>
                </a:rPr>
                <a:t></a:t>
              </a:r>
              <a:endParaRPr lang="en-US" altLang="zh-CN" sz="9600">
                <a:ea typeface="宋体" panose="02010600030101010101" pitchFamily="2" charset="-122"/>
              </a:endParaRPr>
            </a:p>
          </p:txBody>
        </p:sp>
        <p:sp>
          <p:nvSpPr>
            <p:cNvPr id="15374" name="Rectangle 12"/>
            <p:cNvSpPr>
              <a:spLocks noChangeArrowheads="1"/>
            </p:cNvSpPr>
            <p:nvPr/>
          </p:nvSpPr>
          <p:spPr bwMode="auto">
            <a:xfrm>
              <a:off x="2774950" y="3429000"/>
              <a:ext cx="1416050" cy="157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zh-CN" sz="9600">
                  <a:ea typeface="宋体" panose="02010600030101010101" pitchFamily="2" charset="-122"/>
                  <a:sym typeface="Webdings" panose="05030102010509060703" pitchFamily="18" charset="2"/>
                </a:rPr>
                <a:t></a:t>
              </a:r>
              <a:endParaRPr lang="en-US" altLang="zh-CN" sz="9600">
                <a:ea typeface="宋体" panose="02010600030101010101" pitchFamily="2" charset="-122"/>
              </a:endParaRPr>
            </a:p>
          </p:txBody>
        </p:sp>
        <p:sp>
          <p:nvSpPr>
            <p:cNvPr id="15375" name="Rectangle 13"/>
            <p:cNvSpPr>
              <a:spLocks noChangeArrowheads="1"/>
            </p:cNvSpPr>
            <p:nvPr/>
          </p:nvSpPr>
          <p:spPr bwMode="auto">
            <a:xfrm>
              <a:off x="4527550" y="3429000"/>
              <a:ext cx="1416050" cy="157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zh-CN" sz="9600">
                  <a:ea typeface="宋体" panose="02010600030101010101" pitchFamily="2" charset="-122"/>
                  <a:sym typeface="Webdings" panose="05030102010509060703" pitchFamily="18" charset="2"/>
                </a:rPr>
                <a:t></a:t>
              </a:r>
              <a:endParaRPr lang="en-US" altLang="zh-CN" sz="9600">
                <a:ea typeface="宋体" panose="02010600030101010101" pitchFamily="2" charset="-122"/>
              </a:endParaRPr>
            </a:p>
          </p:txBody>
        </p:sp>
        <p:sp>
          <p:nvSpPr>
            <p:cNvPr id="15376" name="Rectangle 14"/>
            <p:cNvSpPr>
              <a:spLocks noChangeArrowheads="1"/>
            </p:cNvSpPr>
            <p:nvPr/>
          </p:nvSpPr>
          <p:spPr bwMode="auto">
            <a:xfrm>
              <a:off x="6203950" y="3429000"/>
              <a:ext cx="1416050" cy="157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zh-CN" sz="9600">
                  <a:ea typeface="宋体" panose="02010600030101010101" pitchFamily="2" charset="-122"/>
                  <a:sym typeface="Webdings" panose="05030102010509060703" pitchFamily="18" charset="2"/>
                </a:rPr>
                <a:t></a:t>
              </a:r>
              <a:endParaRPr lang="en-US" altLang="zh-CN" sz="9600">
                <a:ea typeface="宋体" panose="02010600030101010101" pitchFamily="2" charset="-122"/>
              </a:endParaRPr>
            </a:p>
          </p:txBody>
        </p:sp>
      </p:grpSp>
      <p:pic>
        <p:nvPicPr>
          <p:cNvPr id="1537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-77788"/>
            <a:ext cx="9344026" cy="701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94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85185E-6 L 5.55556E-7 -0.269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762000" y="36576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371600" y="182563"/>
            <a:ext cx="14160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3155950" y="182563"/>
            <a:ext cx="14160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4756150" y="182563"/>
            <a:ext cx="14160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828800" y="16002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286000" y="1600200"/>
            <a:ext cx="5226050" cy="1570038"/>
            <a:chOff x="2286000" y="1600200"/>
            <a:chExt cx="5226050" cy="1570038"/>
          </a:xfrm>
        </p:grpSpPr>
        <p:sp>
          <p:nvSpPr>
            <p:cNvPr id="16393" name="Rectangle 8"/>
            <p:cNvSpPr>
              <a:spLocks noChangeArrowheads="1"/>
            </p:cNvSpPr>
            <p:nvPr/>
          </p:nvSpPr>
          <p:spPr bwMode="auto">
            <a:xfrm>
              <a:off x="3613150" y="1600200"/>
              <a:ext cx="1416050" cy="157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zh-CN" sz="9600">
                  <a:ea typeface="宋体" panose="02010600030101010101" pitchFamily="2" charset="-122"/>
                  <a:sym typeface="Webdings" panose="05030102010509060703" pitchFamily="18" charset="2"/>
                </a:rPr>
                <a:t></a:t>
              </a:r>
              <a:endParaRPr lang="en-US" altLang="zh-CN" sz="9600">
                <a:ea typeface="宋体" panose="02010600030101010101" pitchFamily="2" charset="-122"/>
              </a:endParaRPr>
            </a:p>
          </p:txBody>
        </p:sp>
        <p:sp>
          <p:nvSpPr>
            <p:cNvPr id="16394" name="Rectangle 9"/>
            <p:cNvSpPr>
              <a:spLocks noChangeArrowheads="1"/>
            </p:cNvSpPr>
            <p:nvPr/>
          </p:nvSpPr>
          <p:spPr bwMode="auto">
            <a:xfrm>
              <a:off x="5213350" y="1600200"/>
              <a:ext cx="1416050" cy="157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zh-CN" sz="9600">
                  <a:ea typeface="宋体" panose="02010600030101010101" pitchFamily="2" charset="-122"/>
                  <a:sym typeface="Webdings" panose="05030102010509060703" pitchFamily="18" charset="2"/>
                </a:rPr>
                <a:t></a:t>
              </a:r>
              <a:endParaRPr lang="en-US" altLang="zh-CN" sz="9600">
                <a:ea typeface="宋体" panose="02010600030101010101" pitchFamily="2" charset="-122"/>
              </a:endParaRPr>
            </a:p>
          </p:txBody>
        </p:sp>
        <p:grpSp>
          <p:nvGrpSpPr>
            <p:cNvPr id="16395" name="Group 15"/>
            <p:cNvGrpSpPr>
              <a:grpSpLocks/>
            </p:cNvGrpSpPr>
            <p:nvPr/>
          </p:nvGrpSpPr>
          <p:grpSpPr bwMode="auto">
            <a:xfrm>
              <a:off x="2286000" y="1600200"/>
              <a:ext cx="5226050" cy="1570038"/>
              <a:chOff x="2286000" y="3429000"/>
              <a:chExt cx="5226050" cy="1570038"/>
            </a:xfrm>
          </p:grpSpPr>
          <p:sp>
            <p:nvSpPr>
              <p:cNvPr id="16396" name="Rectangle 7"/>
              <p:cNvSpPr>
                <a:spLocks noChangeArrowheads="1"/>
              </p:cNvSpPr>
              <p:nvPr/>
            </p:nvSpPr>
            <p:spPr bwMode="auto">
              <a:xfrm>
                <a:off x="2286000" y="3429000"/>
                <a:ext cx="1416050" cy="1570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zh-CN" sz="9600">
                    <a:ea typeface="宋体" panose="02010600030101010101" pitchFamily="2" charset="-122"/>
                    <a:sym typeface="Webdings" panose="05030102010509060703" pitchFamily="18" charset="2"/>
                  </a:rPr>
                  <a:t></a:t>
                </a:r>
                <a:endParaRPr lang="en-US" altLang="zh-CN" sz="9600">
                  <a:ea typeface="宋体" panose="02010600030101010101" pitchFamily="2" charset="-122"/>
                </a:endParaRPr>
              </a:p>
            </p:txBody>
          </p:sp>
          <p:sp>
            <p:nvSpPr>
              <p:cNvPr id="16397" name="Rectangle 10"/>
              <p:cNvSpPr>
                <a:spLocks noChangeArrowheads="1"/>
              </p:cNvSpPr>
              <p:nvPr/>
            </p:nvSpPr>
            <p:spPr bwMode="auto">
              <a:xfrm>
                <a:off x="3962400" y="3429000"/>
                <a:ext cx="1416050" cy="1570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zh-CN" sz="9600">
                    <a:ea typeface="宋体" panose="02010600030101010101" pitchFamily="2" charset="-122"/>
                    <a:sym typeface="Webdings" panose="05030102010509060703" pitchFamily="18" charset="2"/>
                  </a:rPr>
                  <a:t></a:t>
                </a:r>
                <a:endParaRPr lang="en-US" altLang="zh-CN" sz="9600">
                  <a:ea typeface="宋体" panose="02010600030101010101" pitchFamily="2" charset="-122"/>
                </a:endParaRPr>
              </a:p>
            </p:txBody>
          </p:sp>
          <p:sp>
            <p:nvSpPr>
              <p:cNvPr id="16398" name="Rectangle 11"/>
              <p:cNvSpPr>
                <a:spLocks noChangeArrowheads="1"/>
              </p:cNvSpPr>
              <p:nvPr/>
            </p:nvSpPr>
            <p:spPr bwMode="auto">
              <a:xfrm>
                <a:off x="5638800" y="3429000"/>
                <a:ext cx="1416050" cy="1570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zh-CN" sz="9600">
                    <a:ea typeface="宋体" panose="02010600030101010101" pitchFamily="2" charset="-122"/>
                    <a:sym typeface="Webdings" panose="05030102010509060703" pitchFamily="18" charset="2"/>
                  </a:rPr>
                  <a:t></a:t>
                </a:r>
                <a:endParaRPr lang="en-US" altLang="zh-CN" sz="9600">
                  <a:ea typeface="宋体" panose="02010600030101010101" pitchFamily="2" charset="-122"/>
                </a:endParaRPr>
              </a:p>
            </p:txBody>
          </p:sp>
          <p:sp>
            <p:nvSpPr>
              <p:cNvPr id="16399" name="Rectangle 12"/>
              <p:cNvSpPr>
                <a:spLocks noChangeArrowheads="1"/>
              </p:cNvSpPr>
              <p:nvPr/>
            </p:nvSpPr>
            <p:spPr bwMode="auto">
              <a:xfrm>
                <a:off x="2774950" y="3429000"/>
                <a:ext cx="1416050" cy="1570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zh-CN" sz="9600">
                    <a:ea typeface="宋体" panose="02010600030101010101" pitchFamily="2" charset="-122"/>
                    <a:sym typeface="Webdings" panose="05030102010509060703" pitchFamily="18" charset="2"/>
                  </a:rPr>
                  <a:t></a:t>
                </a:r>
                <a:endParaRPr lang="en-US" altLang="zh-CN" sz="9600">
                  <a:ea typeface="宋体" panose="02010600030101010101" pitchFamily="2" charset="-122"/>
                </a:endParaRPr>
              </a:p>
            </p:txBody>
          </p:sp>
          <p:sp>
            <p:nvSpPr>
              <p:cNvPr id="16400" name="Rectangle 13"/>
              <p:cNvSpPr>
                <a:spLocks noChangeArrowheads="1"/>
              </p:cNvSpPr>
              <p:nvPr/>
            </p:nvSpPr>
            <p:spPr bwMode="auto">
              <a:xfrm>
                <a:off x="4375150" y="3429000"/>
                <a:ext cx="1416050" cy="1570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zh-CN" sz="9600">
                    <a:ea typeface="宋体" panose="02010600030101010101" pitchFamily="2" charset="-122"/>
                    <a:sym typeface="Webdings" panose="05030102010509060703" pitchFamily="18" charset="2"/>
                  </a:rPr>
                  <a:t></a:t>
                </a:r>
                <a:endParaRPr lang="en-US" altLang="zh-CN" sz="9600">
                  <a:ea typeface="宋体" panose="02010600030101010101" pitchFamily="2" charset="-122"/>
                </a:endParaRPr>
              </a:p>
            </p:txBody>
          </p:sp>
          <p:sp>
            <p:nvSpPr>
              <p:cNvPr id="16401" name="Rectangle 14"/>
              <p:cNvSpPr>
                <a:spLocks noChangeArrowheads="1"/>
              </p:cNvSpPr>
              <p:nvPr/>
            </p:nvSpPr>
            <p:spPr bwMode="auto">
              <a:xfrm>
                <a:off x="6096000" y="3429000"/>
                <a:ext cx="1416050" cy="1570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zh-CN" sz="9600">
                    <a:ea typeface="宋体" panose="02010600030101010101" pitchFamily="2" charset="-122"/>
                    <a:sym typeface="Webdings" panose="05030102010509060703" pitchFamily="18" charset="2"/>
                  </a:rPr>
                  <a:t></a:t>
                </a:r>
                <a:endParaRPr lang="en-US" altLang="zh-CN" sz="9600"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1639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-139700"/>
            <a:ext cx="9315450" cy="713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51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81481E-6 L -3.88889E-6 -0.203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81481E-6 L -5.55556E-7 -0.203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1066800" y="533400"/>
            <a:ext cx="533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Chia tổ tập luyện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863975" y="2644775"/>
            <a:ext cx="14160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391400" y="9906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858000" y="9906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324600" y="990600"/>
            <a:ext cx="1447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867400" y="990600"/>
            <a:ext cx="1447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410200" y="990600"/>
            <a:ext cx="1447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400800" y="21336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57400" y="9906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24000" y="9906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990600" y="990600"/>
            <a:ext cx="1447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33400" y="990600"/>
            <a:ext cx="1447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524000" y="21336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057400" y="36576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0" y="36576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990600" y="3657600"/>
            <a:ext cx="1447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33400" y="3657600"/>
            <a:ext cx="1447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524000" y="48768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7315200" y="36576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6781800" y="36576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248400" y="3657600"/>
            <a:ext cx="1447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5791200" y="3657600"/>
            <a:ext cx="1447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6432550" y="48006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5334000" y="3657600"/>
            <a:ext cx="1447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2590800" y="9906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2546350" y="36576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600">
                <a:ea typeface="宋体" panose="02010600030101010101" pitchFamily="2" charset="-122"/>
                <a:sym typeface="Webdings" panose="05030102010509060703" pitchFamily="18" charset="2"/>
              </a:rPr>
              <a:t></a:t>
            </a:r>
            <a:endParaRPr lang="en-US" altLang="zh-CN" sz="9600">
              <a:ea typeface="宋体" panose="02010600030101010101" pitchFamily="2" charset="-122"/>
            </a:endParaRPr>
          </a:p>
        </p:txBody>
      </p:sp>
      <p:pic>
        <p:nvPicPr>
          <p:cNvPr id="1743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063" y="-198438"/>
            <a:ext cx="9636126" cy="725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17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696</Words>
  <Application>Microsoft Office PowerPoint</Application>
  <PresentationFormat>On-screen Show (4:3)</PresentationFormat>
  <Paragraphs>155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宋体</vt:lpstr>
      <vt:lpstr>Arial</vt:lpstr>
      <vt:lpstr>Calibri</vt:lpstr>
      <vt:lpstr>Cambria</vt:lpstr>
      <vt:lpstr>Times New Roman</vt:lpstr>
      <vt:lpstr>Webdings</vt:lpstr>
      <vt:lpstr>Wingdings</vt:lpstr>
      <vt:lpstr>Office Theme</vt:lpstr>
      <vt:lpstr>CHÀO MỪNG CÁC EM HỌC SINH</vt:lpstr>
      <vt:lpstr>Tuần 2: Bài thể dục liên hoàn lớp 8, một số phương pháp phát triển sức nhanh.</vt:lpstr>
      <vt:lpstr>A/KHỞI ĐỘNG: xoay các khớp theo cấu trúc từ trên xuống dưới.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 . Chạy ngắn:</vt:lpstr>
      <vt:lpstr>2. MỘT SỐ LƯU Ý KHI TẬP LUYỆN SỨC NHANH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THỂ DỤC PHÁT TRIỂN CHUNG LỚP 8 (35 NHIP)</dc:title>
  <dc:creator>dell</dc:creator>
  <cp:lastModifiedBy>AutoBVT</cp:lastModifiedBy>
  <cp:revision>91</cp:revision>
  <dcterms:created xsi:type="dcterms:W3CDTF">2021-08-30T02:51:37Z</dcterms:created>
  <dcterms:modified xsi:type="dcterms:W3CDTF">2021-09-11T10:47:31Z</dcterms:modified>
</cp:coreProperties>
</file>