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9" r:id="rId2"/>
    <p:sldId id="261" r:id="rId3"/>
    <p:sldId id="262" r:id="rId4"/>
    <p:sldId id="263" r:id="rId5"/>
    <p:sldId id="264" r:id="rId6"/>
    <p:sldId id="272" r:id="rId7"/>
    <p:sldId id="273" r:id="rId8"/>
    <p:sldId id="274" r:id="rId9"/>
    <p:sldId id="265" r:id="rId10"/>
    <p:sldId id="288" r:id="rId11"/>
    <p:sldId id="296" r:id="rId12"/>
    <p:sldId id="270" r:id="rId13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C729"/>
    <a:srgbClr val="E6EE84"/>
    <a:srgbClr val="A828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06" y="19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0F1FAB-E0D8-4DB6-AA86-2F84D8D22CEC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046518-7EF5-497F-8442-129A91CEEC2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64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0D8240B-37B8-4C15-92BF-1A4B3675897F}" type="slidenum">
              <a:rPr lang="en-US"/>
              <a:pPr/>
              <a:t>1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333C-329B-45F3-9BA8-B48B0C972A9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333C-329B-45F3-9BA8-B48B0C972A9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333C-329B-45F3-9BA8-B48B0C972A9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6333C-329B-45F3-9BA8-B48B0C972A9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060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8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437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305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5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8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467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9727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659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0464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9226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99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226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95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4183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6927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94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977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96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2282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23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859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8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68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90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04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3312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38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999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79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544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625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361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68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441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1164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796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790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57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180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99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348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038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8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3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42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2176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473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450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711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2821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7D00A-453D-472C-BD9D-0F5934785C01}" type="datetimeFigureOut">
              <a:rPr lang="en-US" smtClean="0"/>
              <a:pPr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257575-D464-4305-BC34-3A177B807D5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72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4" r:id="rId9"/>
    <p:sldLayoutId id="2147483663" r:id="rId10"/>
    <p:sldLayoutId id="2147483662" r:id="rId11"/>
    <p:sldLayoutId id="2147483661" r:id="rId12"/>
    <p:sldLayoutId id="2147483650" r:id="rId13"/>
    <p:sldLayoutId id="2147483710" r:id="rId14"/>
    <p:sldLayoutId id="2147483706" r:id="rId15"/>
    <p:sldLayoutId id="2147483705" r:id="rId16"/>
    <p:sldLayoutId id="2147483704" r:id="rId17"/>
    <p:sldLayoutId id="2147483703" r:id="rId18"/>
    <p:sldLayoutId id="2147483702" r:id="rId19"/>
    <p:sldLayoutId id="2147483701" r:id="rId20"/>
    <p:sldLayoutId id="2147483700" r:id="rId21"/>
    <p:sldLayoutId id="2147483699" r:id="rId22"/>
    <p:sldLayoutId id="2147483698" r:id="rId23"/>
    <p:sldLayoutId id="2147483697" r:id="rId24"/>
    <p:sldLayoutId id="2147483696" r:id="rId25"/>
    <p:sldLayoutId id="2147483695" r:id="rId26"/>
    <p:sldLayoutId id="2147483694" r:id="rId27"/>
    <p:sldLayoutId id="2147483693" r:id="rId28"/>
    <p:sldLayoutId id="2147483692" r:id="rId29"/>
    <p:sldLayoutId id="2147483691" r:id="rId30"/>
    <p:sldLayoutId id="2147483690" r:id="rId31"/>
    <p:sldLayoutId id="2147483689" r:id="rId32"/>
    <p:sldLayoutId id="2147483688" r:id="rId33"/>
    <p:sldLayoutId id="2147483687" r:id="rId34"/>
    <p:sldLayoutId id="2147483686" r:id="rId35"/>
    <p:sldLayoutId id="2147483685" r:id="rId36"/>
    <p:sldLayoutId id="2147483684" r:id="rId37"/>
    <p:sldLayoutId id="2147483683" r:id="rId38"/>
    <p:sldLayoutId id="2147483681" r:id="rId39"/>
    <p:sldLayoutId id="2147483680" r:id="rId40"/>
    <p:sldLayoutId id="2147483679" r:id="rId41"/>
    <p:sldLayoutId id="2147483678" r:id="rId42"/>
    <p:sldLayoutId id="2147483677" r:id="rId43"/>
    <p:sldLayoutId id="2147483676" r:id="rId44"/>
    <p:sldLayoutId id="2147483675" r:id="rId45"/>
    <p:sldLayoutId id="2147483674" r:id="rId46"/>
    <p:sldLayoutId id="2147483673" r:id="rId47"/>
    <p:sldLayoutId id="2147483671" r:id="rId48"/>
    <p:sldLayoutId id="2147483665" r:id="rId49"/>
    <p:sldLayoutId id="2147483660" r:id="rId50"/>
    <p:sldLayoutId id="2147483651" r:id="rId51"/>
    <p:sldLayoutId id="2147483652" r:id="rId52"/>
    <p:sldLayoutId id="2147483653" r:id="rId53"/>
    <p:sldLayoutId id="2147483654" r:id="rId54"/>
    <p:sldLayoutId id="2147483655" r:id="rId55"/>
    <p:sldLayoutId id="2147483709" r:id="rId56"/>
    <p:sldLayoutId id="2147483708" r:id="rId57"/>
    <p:sldLayoutId id="2147483707" r:id="rId58"/>
    <p:sldLayoutId id="2147483656" r:id="rId59"/>
    <p:sldLayoutId id="2147483657" r:id="rId60"/>
    <p:sldLayoutId id="2147483658" r:id="rId61"/>
    <p:sldLayoutId id="2147483659" r:id="rId6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5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.png"/><Relationship Id="rId3" Type="http://schemas.openxmlformats.org/officeDocument/2006/relationships/slide" Target="slide3.xml"/><Relationship Id="rId7" Type="http://schemas.openxmlformats.org/officeDocument/2006/relationships/image" Target="../media/image9.jpeg"/><Relationship Id="rId12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slide" Target="slide3.xml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841" name="Text Box 49"/>
              <p:cNvSpPr txBox="1">
                <a:spLocks noChangeArrowheads="1"/>
              </p:cNvSpPr>
              <p:nvPr/>
            </p:nvSpPr>
            <p:spPr bwMode="auto">
              <a:xfrm>
                <a:off x="1524000" y="1643896"/>
                <a:ext cx="9144000" cy="12926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n-US" sz="3200" b="1" i="1" dirty="0">
                    <a:latin typeface="Times New Roman" pitchFamily="18" charset="0"/>
                    <a:cs typeface="Times New Roman" pitchFamily="18" charset="0"/>
                  </a:rPr>
                  <a:t>Cho</a:t>
                </a:r>
                <a:r>
                  <a:rPr lang="en-US" sz="3200" i="1" dirty="0">
                    <a:latin typeface="Times New Roman" pitchFamily="18" charset="0"/>
                    <a:cs typeface="Times New Roman" pitchFamily="18" charset="0"/>
                  </a:rPr>
                  <a:t> </a:t>
                </a:r>
              </a:p>
              <a:p>
                <a:r>
                  <a:rPr lang="en-US" sz="2300" b="1" i="1" dirty="0">
                    <a:latin typeface="Times New Roman" pitchFamily="18" charset="0"/>
                    <a:cs typeface="Times New Roman" pitchFamily="18" charset="0"/>
                  </a:rPr>
                  <a:t>T = 11 </a:t>
                </a:r>
                <a14:m>
                  <m:oMath xmlns:m="http://schemas.openxmlformats.org/officeDocument/2006/math">
                    <m:r>
                      <a:rPr lang="en-US" sz="23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2300" b="1" dirty="0">
                    <a:latin typeface="Times New Roman" pitchFamily="18" charset="0"/>
                    <a:cs typeface="Times New Roman" pitchFamily="18" charset="0"/>
                  </a:rPr>
                  <a:t> ( 2001+ 2003+ 2007+ 2009) + </a:t>
                </a:r>
                <a:r>
                  <a:rPr lang="en-US" sz="2300" b="1">
                    <a:latin typeface="Times New Roman" pitchFamily="18" charset="0"/>
                    <a:cs typeface="Times New Roman" pitchFamily="18" charset="0"/>
                  </a:rPr>
                  <a:t>89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×</m:t>
                    </m:r>
                  </m:oMath>
                </a14:m>
                <a:r>
                  <a:rPr lang="en-US" sz="2300" b="1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2300" b="1" dirty="0">
                    <a:latin typeface="Times New Roman" pitchFamily="18" charset="0"/>
                    <a:cs typeface="Times New Roman" pitchFamily="18" charset="0"/>
                  </a:rPr>
                  <a:t>2001+ 2003+ 2007+ 2009).</a:t>
                </a:r>
              </a:p>
              <a:p>
                <a:endParaRPr lang="en-US" sz="23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841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24000" y="1643896"/>
                <a:ext cx="9144000" cy="1292662"/>
              </a:xfrm>
              <a:prstGeom prst="rect">
                <a:avLst/>
              </a:prstGeom>
              <a:blipFill>
                <a:blip r:embed="rId4"/>
                <a:stretch>
                  <a:fillRect l="-1667" t="-6604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842" name="Rectangle 50"/>
          <p:cNvSpPr>
            <a:spLocks noChangeArrowheads="1"/>
          </p:cNvSpPr>
          <p:nvPr/>
        </p:nvSpPr>
        <p:spPr bwMode="auto">
          <a:xfrm>
            <a:off x="1524000" y="30480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33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3844" name="Picture 52" descr="child001 - 04 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53600" y="2"/>
            <a:ext cx="1143000" cy="1116013"/>
          </a:xfrm>
          <a:prstGeom prst="rect">
            <a:avLst/>
          </a:prstGeom>
          <a:noFill/>
        </p:spPr>
      </p:pic>
      <p:pic>
        <p:nvPicPr>
          <p:cNvPr id="33845" name="Picture 53" descr="child001 - 04 0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2" y="0"/>
            <a:ext cx="769937" cy="1219200"/>
          </a:xfrm>
          <a:prstGeom prst="rect">
            <a:avLst/>
          </a:prstGeom>
          <a:noFill/>
        </p:spPr>
      </p:pic>
      <p:sp>
        <p:nvSpPr>
          <p:cNvPr id="24" name="Rectangle 23"/>
          <p:cNvSpPr/>
          <p:nvPr/>
        </p:nvSpPr>
        <p:spPr>
          <a:xfrm>
            <a:off x="2473656" y="206896"/>
            <a:ext cx="7056784" cy="936104"/>
          </a:xfrm>
          <a:prstGeom prst="rect">
            <a:avLst/>
          </a:prstGeom>
          <a:noFill/>
        </p:spPr>
        <p:txBody>
          <a:bodyPr wrap="none">
            <a:prstTxWarp prst="textWave2">
              <a:avLst>
                <a:gd name="adj1" fmla="val 12500"/>
                <a:gd name="adj2" fmla="val 617"/>
              </a:avLst>
            </a:prstTxWarp>
            <a:spAutoFit/>
          </a:bodyPr>
          <a:lstStyle/>
          <a:p>
            <a:pPr algn="ctr">
              <a:defRPr/>
            </a:pP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</a:rPr>
              <a:t>K</a:t>
            </a: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</a:rPr>
              <a:t>H</a:t>
            </a: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339933"/>
                </a:solidFill>
              </a:rPr>
              <a:t>Ở</a:t>
            </a: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CC0066"/>
                </a:solidFill>
              </a:rPr>
              <a:t>I</a:t>
            </a: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 </a:t>
            </a: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0000FF"/>
                </a:solidFill>
              </a:rPr>
              <a:t>Đ</a:t>
            </a: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0066"/>
                </a:solidFill>
              </a:rPr>
              <a:t>Ộ</a:t>
            </a: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9900"/>
                </a:solidFill>
              </a:rPr>
              <a:t>N</a:t>
            </a:r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solidFill>
                  <a:srgbClr val="FF33CC"/>
                </a:solidFill>
              </a:rPr>
              <a:t>G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918200" y="19431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Equation" r:id="rId7" imgW="914400" imgH="198720" progId="Equation.DSMT4">
                  <p:embed/>
                </p:oleObj>
              </mc:Choice>
              <mc:Fallback>
                <p:oleObj name="Equation" r:id="rId7" imgW="914400" imgH="19872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18200" y="1943100"/>
                        <a:ext cx="914400" cy="198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loud Callout 9"/>
          <p:cNvSpPr/>
          <p:nvPr/>
        </p:nvSpPr>
        <p:spPr>
          <a:xfrm>
            <a:off x="5943600" y="3581400"/>
            <a:ext cx="4572000" cy="2514600"/>
          </a:xfrm>
          <a:prstGeom prst="cloudCallout">
            <a:avLst>
              <a:gd name="adj1" fmla="val 40683"/>
              <a:gd name="adj2" fmla="val 7296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1" name="Cloud Callout 10"/>
          <p:cNvSpPr/>
          <p:nvPr/>
        </p:nvSpPr>
        <p:spPr>
          <a:xfrm>
            <a:off x="1447800" y="3124200"/>
            <a:ext cx="4724400" cy="3124200"/>
          </a:xfrm>
          <a:prstGeom prst="cloudCallout">
            <a:avLst>
              <a:gd name="adj1" fmla="val -46346"/>
              <a:gd name="adj2" fmla="val 67378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41" grpId="0"/>
      <p:bldP spid="10" grpId="0" animBg="1"/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8786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381001"/>
            <a:ext cx="655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x,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9227000"/>
              </p:ext>
            </p:extLst>
          </p:nvPr>
        </p:nvGraphicFramePr>
        <p:xfrm>
          <a:off x="1404938" y="1100138"/>
          <a:ext cx="3744912" cy="1354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2" name="Equation" r:id="rId3" imgW="1193760" imgH="431640" progId="Equation.DSMT4">
                  <p:embed/>
                </p:oleObj>
              </mc:Choice>
              <mc:Fallback>
                <p:oleObj name="Equation" r:id="rId3" imgW="119376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938" y="1100138"/>
                        <a:ext cx="3744912" cy="13541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969124" y="2580527"/>
            <a:ext cx="289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-76200" y="33528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a)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9800" y="3352800"/>
            <a:ext cx="99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b)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419100" y="3352800"/>
                <a:ext cx="5312160" cy="3170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smtClean="0"/>
                  <a:t> </a:t>
                </a:r>
                <a14:m>
                  <m:oMath xmlns:m="http://schemas.openxmlformats.org/officeDocument/2006/math"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0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 smtClean="0">
                        <a:latin typeface="Cambria Math" panose="02040503050406030204" pitchFamily="18" charset="0"/>
                      </a:rPr>
                      <m:t>+115=865</m:t>
                    </m:r>
                  </m:oMath>
                </a14:m>
                <a:endParaRPr lang="en-US" sz="4000" b="0" i="1" smtClean="0">
                  <a:latin typeface="Cambria Math" panose="02040503050406030204" pitchFamily="18" charset="0"/>
                </a:endParaRPr>
              </a:p>
              <a:p>
                <a:r>
                  <a:rPr lang="en-US" sz="4000" smtClean="0"/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0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            </m:t>
                    </m:r>
                    <m:r>
                      <a:rPr lang="en-US" sz="4000" i="1" smtClean="0">
                        <a:latin typeface="Cambria Math" panose="02040503050406030204" pitchFamily="18" charset="0"/>
                      </a:rPr>
                      <m:t>=865−115</m:t>
                    </m:r>
                  </m:oMath>
                </a14:m>
                <a:endParaRPr lang="en-US" sz="4000" i="1" smtClean="0">
                  <a:latin typeface="Cambria Math" panose="02040503050406030204" pitchFamily="18" charset="0"/>
                </a:endParaRPr>
              </a:p>
              <a:p>
                <a:r>
                  <a:rPr lang="en-US" sz="4000" smtClean="0"/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40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            </m:t>
                    </m:r>
                    <m:r>
                      <a:rPr lang="en-US" sz="4000" i="1" smtClean="0">
                        <a:latin typeface="Cambria Math" panose="02040503050406030204" pitchFamily="18" charset="0"/>
                      </a:rPr>
                      <m:t>=750</m:t>
                    </m:r>
                  </m:oMath>
                </a14:m>
                <a:endParaRPr lang="en-US" sz="4000" i="1" smtClean="0">
                  <a:latin typeface="Cambria Math" panose="02040503050406030204" pitchFamily="18" charset="0"/>
                </a:endParaRPr>
              </a:p>
              <a:p>
                <a:r>
                  <a:rPr lang="en-US" sz="4000" b="0" smtClean="0"/>
                  <a:t> 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0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             </m:t>
                    </m:r>
                    <m:r>
                      <a:rPr lang="en-US" sz="4000" i="1" smtClean="0">
                        <a:latin typeface="Cambria Math" panose="02040503050406030204" pitchFamily="18" charset="0"/>
                      </a:rPr>
                      <m:t>=750:3</m:t>
                    </m:r>
                  </m:oMath>
                </a14:m>
                <a:endParaRPr lang="en-US" sz="4000" i="1" smtClean="0">
                  <a:latin typeface="Cambria Math" panose="02040503050406030204" pitchFamily="18" charset="0"/>
                </a:endParaRPr>
              </a:p>
              <a:p>
                <a:r>
                  <a:rPr lang="en-US" sz="4000" smtClean="0"/>
                  <a:t>  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             </m:t>
                    </m:r>
                    <m:r>
                      <a:rPr lang="en-US" sz="40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4000" i="1" smtClean="0">
                        <a:latin typeface="Cambria Math" panose="02040503050406030204" pitchFamily="18" charset="0"/>
                      </a:rPr>
                      <m:t>250</m:t>
                    </m:r>
                  </m:oMath>
                </a14:m>
                <a:endParaRPr lang="en-US" sz="400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" y="3352800"/>
                <a:ext cx="5312160" cy="31700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6515100" y="3359499"/>
                <a:ext cx="5591595" cy="31700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000" smtClean="0"/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 smtClean="0">
                        <a:latin typeface="Cambria Math" panose="02040503050406030204" pitchFamily="18" charset="0"/>
                      </a:rPr>
                      <m:t>:144−23=121 </m:t>
                    </m:r>
                  </m:oMath>
                </a14:m>
                <a:endParaRPr lang="en-US" sz="4000" b="0" i="1" smtClean="0">
                  <a:latin typeface="Cambria Math" panose="02040503050406030204" pitchFamily="18" charset="0"/>
                </a:endParaRPr>
              </a:p>
              <a:p>
                <a:r>
                  <a:rPr lang="en-US" sz="4000" smtClean="0"/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 smtClean="0">
                        <a:latin typeface="Cambria Math" panose="02040503050406030204" pitchFamily="18" charset="0"/>
                      </a:rPr>
                      <m:t>:144   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      =121+23</m:t>
                    </m:r>
                  </m:oMath>
                </a14:m>
                <a:endParaRPr lang="en-US" sz="4000" i="1" smtClean="0">
                  <a:latin typeface="Cambria Math" panose="02040503050406030204" pitchFamily="18" charset="0"/>
                </a:endParaRPr>
              </a:p>
              <a:p>
                <a:r>
                  <a:rPr lang="en-US" sz="4000" smtClean="0"/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i="1" smtClean="0">
                        <a:latin typeface="Cambria Math" panose="02040503050406030204" pitchFamily="18" charset="0"/>
                      </a:rPr>
                      <m:t>:144    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      =144</m:t>
                    </m:r>
                  </m:oMath>
                </a14:m>
                <a:endParaRPr lang="en-US" sz="4000" i="1" smtClean="0">
                  <a:latin typeface="Cambria Math" panose="02040503050406030204" pitchFamily="18" charset="0"/>
                </a:endParaRPr>
              </a:p>
              <a:p>
                <a:r>
                  <a:rPr lang="en-US" sz="4000" smtClean="0"/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                    </m:t>
                    </m:r>
                    <m:r>
                      <a:rPr lang="en-US" sz="4000" i="1" smtClean="0">
                        <a:latin typeface="Cambria Math" panose="02040503050406030204" pitchFamily="18" charset="0"/>
                      </a:rPr>
                      <m:t>=144.144</m:t>
                    </m:r>
                  </m:oMath>
                </a14:m>
                <a:endParaRPr lang="en-US" sz="4000" i="1" smtClean="0">
                  <a:latin typeface="Cambria Math" panose="02040503050406030204" pitchFamily="18" charset="0"/>
                </a:endParaRPr>
              </a:p>
              <a:p>
                <a:r>
                  <a:rPr lang="en-US" sz="4000" smtClean="0"/>
                  <a:t> </a:t>
                </a:r>
                <a14:m>
                  <m:oMath xmlns:m="http://schemas.openxmlformats.org/officeDocument/2006/math">
                    <m:r>
                      <a:rPr lang="en-US" sz="40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                     </m:t>
                    </m:r>
                    <m:r>
                      <a:rPr lang="en-US" sz="4000" i="1" smtClean="0">
                        <a:latin typeface="Cambria Math" panose="02040503050406030204" pitchFamily="18" charset="0"/>
                      </a:rPr>
                      <m:t>=20736</m:t>
                    </m:r>
                  </m:oMath>
                </a14:m>
                <a:endParaRPr lang="en-US" sz="4000"/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5100" y="3359499"/>
                <a:ext cx="5591595" cy="31700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685935"/>
            <a:ext cx="6284808" cy="5894990"/>
          </a:xfrm>
          <a:prstGeom prst="rect">
            <a:avLst/>
          </a:prstGeom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657600" y="54993"/>
            <a:ext cx="4985596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500" b="1" smtClean="0">
                <a:solidFill>
                  <a:srgbClr val="FF0000"/>
                </a:solidFill>
                <a:latin typeface="Times New Roman" pitchFamily="18" charset="0"/>
              </a:rPr>
              <a:t>KIẾN THỨC CẦN NHỚ</a:t>
            </a:r>
            <a:endParaRPr lang="en-US" sz="35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8164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14300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HƯỚNG DẪN VỀ NHÀ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1981201" y="1752602"/>
            <a:ext cx="8747908" cy="3697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thuộc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nắm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chắc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phép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tính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tập</a:t>
            </a:r>
            <a:endParaRPr lang="en-US" sz="3200" dirty="0">
              <a:latin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số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nhiên</a:t>
            </a:r>
            <a:endParaRPr lang="en-US" sz="3200" dirty="0">
              <a:latin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Xem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đã</a:t>
            </a:r>
            <a:r>
              <a:rPr lang="en-US" sz="3200" dirty="0">
                <a:latin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</a:rPr>
              <a:t>giải</a:t>
            </a:r>
            <a:r>
              <a:rPr lang="en-US" sz="3200" dirty="0">
                <a:latin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sz="3200" dirty="0">
                <a:latin typeface="Times New Roman" pitchFamily="18" charset="0"/>
              </a:rPr>
              <a:t> BTVN</a:t>
            </a:r>
            <a:r>
              <a:rPr lang="en-US" sz="3200">
                <a:latin typeface="Times New Roman" pitchFamily="18" charset="0"/>
              </a:rPr>
              <a:t>: </a:t>
            </a:r>
            <a:r>
              <a:rPr lang="en-US" sz="3200" smtClean="0">
                <a:latin typeface="Times New Roman" pitchFamily="18" charset="0"/>
              </a:rPr>
              <a:t>2, 3, 4 </a:t>
            </a:r>
            <a:r>
              <a:rPr lang="en-US" sz="3200" dirty="0">
                <a:latin typeface="Times New Roman" pitchFamily="18" charset="0"/>
              </a:rPr>
              <a:t>SGK / </a:t>
            </a:r>
            <a:r>
              <a:rPr lang="en-US" sz="3200" dirty="0" err="1">
                <a:latin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</a:rPr>
              <a:t> 15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Times New Roman" pitchFamily="18" charset="0"/>
              </a:rPr>
              <a:t>               1,2  SBT / </a:t>
            </a:r>
            <a:r>
              <a:rPr lang="en-US" sz="3200" dirty="0" err="1">
                <a:latin typeface="Times New Roman" pitchFamily="18" charset="0"/>
              </a:rPr>
              <a:t>Trang</a:t>
            </a:r>
            <a:r>
              <a:rPr lang="en-US" sz="3200" dirty="0">
                <a:latin typeface="Times New Roman" pitchFamily="18" charset="0"/>
              </a:rPr>
              <a:t> 12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9"/>
          <p:cNvSpPr/>
          <p:nvPr/>
        </p:nvSpPr>
        <p:spPr>
          <a:xfrm>
            <a:off x="303817" y="1180384"/>
            <a:ext cx="1993900" cy="46877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A8289F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Thực</a:t>
            </a:r>
            <a:r>
              <a:rPr lang="en-US" altLang="en-US" sz="2400" b="1" dirty="0">
                <a:solidFill>
                  <a:srgbClr val="A8289F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A8289F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hành</a:t>
            </a:r>
            <a:r>
              <a:rPr lang="en-US" altLang="en-US" sz="2400" b="1" dirty="0">
                <a:solidFill>
                  <a:srgbClr val="A8289F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1 </a:t>
            </a:r>
          </a:p>
        </p:txBody>
      </p:sp>
      <p:pic>
        <p:nvPicPr>
          <p:cNvPr id="13" name="Picture 12" descr="hocbai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52113" y="5642809"/>
            <a:ext cx="1639887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/>
          <a:srcRect l="21052" t="35689"/>
          <a:stretch/>
        </p:blipFill>
        <p:spPr>
          <a:xfrm>
            <a:off x="2390135" y="1130271"/>
            <a:ext cx="6858000" cy="9617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674" y="3126279"/>
            <a:ext cx="1011588" cy="13655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56016" y="3716378"/>
            <a:ext cx="1087096" cy="16545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456" y="3372677"/>
            <a:ext cx="1011588" cy="136556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737" y="3652475"/>
            <a:ext cx="1011588" cy="136556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1943" y="3785699"/>
            <a:ext cx="1011588" cy="136556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7941" y="4095970"/>
            <a:ext cx="1011588" cy="1365567"/>
          </a:xfrm>
          <a:prstGeom prst="rect">
            <a:avLst/>
          </a:prstGeom>
        </p:spPr>
      </p:pic>
      <p:pic>
        <p:nvPicPr>
          <p:cNvPr id="20" name="Picture 2" descr="Vỉ 2 cây bút chì đỏ đen STAEDTLER TRADITION 110 (HB, B, 2B, 3B, 4B, 5B, 6B)  | Shopee Việt Na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64" y="4201510"/>
            <a:ext cx="1440895" cy="144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Left Brace 20"/>
          <p:cNvSpPr/>
          <p:nvPr/>
        </p:nvSpPr>
        <p:spPr>
          <a:xfrm rot="16200000">
            <a:off x="1346930" y="4459207"/>
            <a:ext cx="281143" cy="2344061"/>
          </a:xfrm>
          <a:prstGeom prst="leftBrace">
            <a:avLst>
              <a:gd name="adj1" fmla="val 88736"/>
              <a:gd name="adj2" fmla="val 50000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Left Brace 21"/>
          <p:cNvSpPr/>
          <p:nvPr/>
        </p:nvSpPr>
        <p:spPr>
          <a:xfrm rot="16200000">
            <a:off x="3768830" y="5008533"/>
            <a:ext cx="281143" cy="1106765"/>
          </a:xfrm>
          <a:prstGeom prst="leftBrace">
            <a:avLst>
              <a:gd name="adj1" fmla="val 88736"/>
              <a:gd name="adj2" fmla="val 50000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3" name="Left Brace 22"/>
          <p:cNvSpPr/>
          <p:nvPr/>
        </p:nvSpPr>
        <p:spPr>
          <a:xfrm rot="16200000">
            <a:off x="6341577" y="5148250"/>
            <a:ext cx="310271" cy="906096"/>
          </a:xfrm>
          <a:prstGeom prst="leftBrace">
            <a:avLst>
              <a:gd name="adj1" fmla="val 88736"/>
              <a:gd name="adj2" fmla="val 50000"/>
            </a:avLst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accent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5975" y="5918036"/>
                <a:ext cx="2654191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5 </a:t>
                </a:r>
                <a14:m>
                  <m:oMath xmlns:m="http://schemas.openxmlformats.org/officeDocument/2006/math">
                    <m:r>
                      <a:rPr lang="vi-VN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3000 = </a:t>
                </a:r>
                <a:r>
                  <a:rPr lang="vi-VN" b="1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15 000</a:t>
                </a:r>
                <a:r>
                  <a:rPr lang="en-US" b="1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</a:t>
                </a:r>
                <a:r>
                  <a:rPr lang="vi-VN" b="1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đồng</a:t>
                </a:r>
                <a:endParaRPr lang="vi-VN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75" y="5918036"/>
                <a:ext cx="2654191" cy="369332"/>
              </a:xfrm>
              <a:prstGeom prst="rect">
                <a:avLst/>
              </a:prstGeom>
              <a:blipFill>
                <a:blip r:embed="rId8"/>
                <a:stretch>
                  <a:fillRect l="-1835" t="-11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2912022" y="5861674"/>
                <a:ext cx="246253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6 </a:t>
                </a:r>
                <a14:m>
                  <m:oMath xmlns:m="http://schemas.openxmlformats.org/officeDocument/2006/math">
                    <m:r>
                      <a:rPr lang="vi-VN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5000 = </a:t>
                </a:r>
                <a:r>
                  <a:rPr lang="vi-VN" b="1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30 000</a:t>
                </a:r>
                <a:r>
                  <a:rPr lang="en-US" b="1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</a:t>
                </a:r>
                <a:r>
                  <a:rPr lang="vi-VN" b="1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đồng</a:t>
                </a:r>
                <a:endParaRPr lang="vi-VN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2022" y="5861674"/>
                <a:ext cx="2462534" cy="369332"/>
              </a:xfrm>
              <a:prstGeom prst="rect">
                <a:avLst/>
              </a:prstGeom>
              <a:blipFill>
                <a:blip r:embed="rId9"/>
                <a:stretch>
                  <a:fillRect l="-2228" t="-11667" r="-99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5417837" y="5885806"/>
                <a:ext cx="237597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2</a:t>
                </a:r>
                <a14:m>
                  <m:oMath xmlns:m="http://schemas.openxmlformats.org/officeDocument/2006/math">
                    <m:r>
                      <a:rPr lang="vi-VN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5000 = </a:t>
                </a:r>
                <a:r>
                  <a:rPr lang="vi-VN" b="1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10 000</a:t>
                </a:r>
                <a:r>
                  <a:rPr lang="en-US" b="1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</a:t>
                </a:r>
                <a:r>
                  <a:rPr lang="vi-VN" b="1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đồng</a:t>
                </a:r>
                <a:endParaRPr lang="vi-VN" b="1" dirty="0">
                  <a:solidFill>
                    <a:schemeClr val="accent1">
                      <a:lumMod val="50000"/>
                    </a:schemeClr>
                  </a:solidFill>
                  <a:latin typeface="+mj-lt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7837" y="5885806"/>
                <a:ext cx="2375971" cy="369332"/>
              </a:xfrm>
              <a:prstGeom prst="rect">
                <a:avLst/>
              </a:prstGeom>
              <a:blipFill>
                <a:blip r:embed="rId10"/>
                <a:stretch>
                  <a:fillRect l="-2308" t="-11667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hlinkClick r:id="rId3" action="ppaction://hlinksldjump"/>
              </p:cNvPr>
              <p:cNvSpPr/>
              <p:nvPr/>
            </p:nvSpPr>
            <p:spPr>
              <a:xfrm>
                <a:off x="4437935" y="2164593"/>
                <a:ext cx="9620399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vi-VN" sz="2000" b="1" dirty="0">
                    <a:solidFill>
                      <a:srgbClr val="FF0000"/>
                    </a:solidFill>
                    <a:latin typeface="+mj-lt"/>
                  </a:rPr>
                  <a:t>Giải:</a:t>
                </a:r>
              </a:p>
              <a:p>
                <a:r>
                  <a:rPr lang="vi-VN" sz="2000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  Số tiền An mua 5 quyển vở là: 5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3000 = 15 000 ( đồng )</a:t>
                </a:r>
              </a:p>
              <a:p>
                <a:r>
                  <a:rPr lang="vi-VN" sz="2000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  Số tiền An mua 6 cây bút bi  là: 6 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5000 = 30 000 ( đồng )</a:t>
                </a:r>
              </a:p>
              <a:p>
                <a:r>
                  <a:rPr lang="vi-VN" sz="2000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  Số tiền An mua 2 cây bút chì là: 2</a:t>
                </a:r>
                <a14:m>
                  <m:oMath xmlns:m="http://schemas.openxmlformats.org/officeDocument/2006/math">
                    <m:r>
                      <a:rPr lang="vi-VN" sz="2000" b="1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000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5000 = 10 000 ( đồng )</a:t>
                </a:r>
              </a:p>
              <a:p>
                <a:r>
                  <a:rPr lang="vi-VN" sz="2000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  Số tiền An còn lại là: 100000 – ( 15000 + 30000 + 10000 )  </a:t>
                </a:r>
              </a:p>
              <a:p>
                <a:r>
                  <a:rPr lang="vi-VN" sz="2000" b="1" dirty="0">
                    <a:solidFill>
                      <a:schemeClr val="accent1">
                        <a:lumMod val="50000"/>
                      </a:schemeClr>
                    </a:solidFill>
                    <a:latin typeface="+mj-lt"/>
                  </a:rPr>
                  <a:t>                                    = 45000 ( đồng )</a:t>
                </a:r>
              </a:p>
            </p:txBody>
          </p:sp>
        </mc:Choice>
        <mc:Fallback xmlns="">
          <p:sp>
            <p:nvSpPr>
              <p:cNvPr id="27" name="Rectangle 26">
                <a:hlinkClick r:id="rId11" action="ppaction://hlinksldjump"/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7935" y="2164593"/>
                <a:ext cx="9620399" cy="1938992"/>
              </a:xfrm>
              <a:prstGeom prst="rect">
                <a:avLst/>
              </a:prstGeom>
              <a:blipFill>
                <a:blip r:embed="rId12"/>
                <a:stretch>
                  <a:fillRect l="-634" t="-1572" b="-4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381000" y="304799"/>
            <a:ext cx="113538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33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pic>
        <p:nvPicPr>
          <p:cNvPr id="29" name="Picture 2" descr="child001 - 04 0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049000" y="0"/>
            <a:ext cx="1143000" cy="1116013"/>
          </a:xfrm>
          <a:prstGeom prst="rect">
            <a:avLst/>
          </a:prstGeom>
          <a:noFill/>
        </p:spPr>
      </p:pic>
      <p:pic>
        <p:nvPicPr>
          <p:cNvPr id="30" name="Picture 3" descr="child001 - 04 0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320015" y="0"/>
            <a:ext cx="769937" cy="1219200"/>
          </a:xfrm>
          <a:prstGeom prst="rect">
            <a:avLst/>
          </a:prstGeom>
          <a:noFill/>
        </p:spPr>
      </p:pic>
      <p:sp>
        <p:nvSpPr>
          <p:cNvPr id="31" name="Rectangle 12"/>
          <p:cNvSpPr txBox="1">
            <a:spLocks noChangeArrowheads="1"/>
          </p:cNvSpPr>
          <p:nvPr/>
        </p:nvSpPr>
        <p:spPr>
          <a:xfrm>
            <a:off x="457200" y="457199"/>
            <a:ext cx="9372600" cy="4572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Bài 3: CÁC PHÉP TÍNH TRONG TẬP HỢP SỐ TỰ NHIÊN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1" grpId="0" animBg="1"/>
      <p:bldP spid="22" grpId="0" animBg="1"/>
      <p:bldP spid="23" grpId="0" animBg="1"/>
      <p:bldP spid="24" grpId="0"/>
      <p:bldP spid="25" grpId="0"/>
      <p:bldP spid="26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81000" y="304799"/>
            <a:ext cx="113538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33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Times New Roman" pitchFamily="18" charset="0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381001" y="990599"/>
            <a:ext cx="424026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1. </a:t>
            </a: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</a:rPr>
              <a:t>cộng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800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u="sng" dirty="0" err="1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r>
              <a:rPr lang="en-US" sz="2800" dirty="0">
                <a:solidFill>
                  <a:srgbClr val="3399FF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7" name="Picture 2" descr="child001 - 04 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49000" y="0"/>
            <a:ext cx="1143000" cy="1116013"/>
          </a:xfrm>
          <a:prstGeom prst="rect">
            <a:avLst/>
          </a:prstGeom>
          <a:noFill/>
        </p:spPr>
      </p:pic>
      <p:pic>
        <p:nvPicPr>
          <p:cNvPr id="18" name="Picture 3" descr="child001 - 04 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20015" y="0"/>
            <a:ext cx="769937" cy="1219200"/>
          </a:xfrm>
          <a:prstGeom prst="rect">
            <a:avLst/>
          </a:prstGeom>
          <a:noFill/>
        </p:spPr>
      </p:pic>
      <p:sp>
        <p:nvSpPr>
          <p:cNvPr id="20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457199"/>
            <a:ext cx="9372600" cy="457200"/>
          </a:xfrm>
          <a:noFill/>
          <a:ln/>
        </p:spPr>
        <p:txBody>
          <a:bodyPr>
            <a:no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3: CÁC PHÉP TÍNH TRONG TẬP HỢP SỐ TỰ NHIÊN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73157" y="3879263"/>
            <a:ext cx="8534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8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u="sng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a × b =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a.b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6 × a × b = 6.a.b = 6ab;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  363 × 2018 = 363.2018</a:t>
            </a:r>
          </a:p>
        </p:txBody>
      </p:sp>
      <p:pic>
        <p:nvPicPr>
          <p:cNvPr id="8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2021"/>
            <a:ext cx="670300" cy="683979"/>
          </a:xfrm>
        </p:spPr>
      </p:pic>
      <p:sp>
        <p:nvSpPr>
          <p:cNvPr id="9" name="TextBox 8"/>
          <p:cNvSpPr txBox="1"/>
          <p:nvPr/>
        </p:nvSpPr>
        <p:spPr>
          <a:xfrm>
            <a:off x="1447800" y="1600199"/>
            <a:ext cx="396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1 890 + 72 645 = 74 535</a:t>
            </a:r>
            <a:endParaRPr lang="en-US" sz="28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6553200" y="1600199"/>
            <a:ext cx="2133600" cy="533400"/>
          </a:xfrm>
          <a:prstGeom prst="wedgeRoundRectCallout">
            <a:avLst>
              <a:gd name="adj1" fmla="val -115030"/>
              <a:gd name="adj2" fmla="val 990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97040" y="2430439"/>
            <a:ext cx="1455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hạng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3962400" y="2413323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endParaRPr lang="en-US" sz="2800" b="1" dirty="0"/>
          </a:p>
        </p:txBody>
      </p:sp>
      <p:cxnSp>
        <p:nvCxnSpPr>
          <p:cNvPr id="16" name="Straight Arrow Connector 15"/>
          <p:cNvCxnSpPr/>
          <p:nvPr/>
        </p:nvCxnSpPr>
        <p:spPr>
          <a:xfrm rot="16200000" flipH="1">
            <a:off x="2019300" y="2171699"/>
            <a:ext cx="3810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2705100" y="2095499"/>
            <a:ext cx="3810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>
            <a:off x="4305300" y="224789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524000" y="3047999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363 × 2 018 = 732 534</a:t>
            </a:r>
            <a:endParaRPr lang="en-US" sz="2800" dirty="0"/>
          </a:p>
        </p:txBody>
      </p:sp>
      <p:sp>
        <p:nvSpPr>
          <p:cNvPr id="31" name="Rounded Rectangular Callout 30"/>
          <p:cNvSpPr/>
          <p:nvPr/>
        </p:nvSpPr>
        <p:spPr>
          <a:xfrm>
            <a:off x="6705600" y="2971799"/>
            <a:ext cx="2133600" cy="533400"/>
          </a:xfrm>
          <a:prstGeom prst="wedgeRoundRectCallout">
            <a:avLst>
              <a:gd name="adj1" fmla="val -115030"/>
              <a:gd name="adj2" fmla="val 990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676400" y="3896379"/>
            <a:ext cx="1455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28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894160" y="3879263"/>
            <a:ext cx="113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2800" b="1" dirty="0"/>
          </a:p>
        </p:txBody>
      </p:sp>
      <p:cxnSp>
        <p:nvCxnSpPr>
          <p:cNvPr id="34" name="Straight Arrow Connector 33"/>
          <p:cNvCxnSpPr/>
          <p:nvPr/>
        </p:nvCxnSpPr>
        <p:spPr>
          <a:xfrm rot="16200000" flipH="1">
            <a:off x="1798660" y="3637639"/>
            <a:ext cx="381000" cy="152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>
            <a:off x="2484460" y="3561439"/>
            <a:ext cx="381000" cy="3048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4084660" y="3713839"/>
            <a:ext cx="3810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73157" y="2411560"/>
            <a:ext cx="114803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u="sng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800" b="1" i="1" u="sng" dirty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“×”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“.”.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9" grpId="0"/>
      <p:bldP spid="9" grpId="1"/>
      <p:bldP spid="11" grpId="0" animBg="1"/>
      <p:bldP spid="11" grpId="1" animBg="1"/>
      <p:bldP spid="13" grpId="0"/>
      <p:bldP spid="13" grpId="1"/>
      <p:bldP spid="14" grpId="0"/>
      <p:bldP spid="14" grpId="1"/>
      <p:bldP spid="30" grpId="0"/>
      <p:bldP spid="30" grpId="1"/>
      <p:bldP spid="31" grpId="0" animBg="1"/>
      <p:bldP spid="31" grpId="1" animBg="1"/>
      <p:bldP spid="32" grpId="0"/>
      <p:bldP spid="32" grpId="1"/>
      <p:bldP spid="33" grpId="0"/>
      <p:bldP spid="33" grpId="1"/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TextBox 318"/>
          <p:cNvSpPr txBox="1"/>
          <p:nvPr/>
        </p:nvSpPr>
        <p:spPr>
          <a:xfrm>
            <a:off x="1187419" y="53721"/>
            <a:ext cx="7620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 17 + 23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23 + 17</a:t>
            </a:r>
          </a:p>
          <a:p>
            <a:pPr lv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(12 + 28) + 10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12 + (28 + 10)</a:t>
            </a:r>
          </a:p>
          <a:p>
            <a:pPr lv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c) 17.23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23.17</a:t>
            </a:r>
          </a:p>
          <a:p>
            <a:pPr lv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d) (5.6).3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5.(6.3)</a:t>
            </a:r>
          </a:p>
          <a:p>
            <a:pPr lv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e) 23.(43+17)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23.43 + 23.17</a:t>
            </a:r>
          </a:p>
        </p:txBody>
      </p:sp>
      <p:pic>
        <p:nvPicPr>
          <p:cNvPr id="320" name="Picture 3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0589"/>
            <a:ext cx="796894" cy="812833"/>
          </a:xfrm>
          <a:prstGeom prst="rect">
            <a:avLst/>
          </a:prstGeom>
        </p:spPr>
      </p:pic>
      <p:sp>
        <p:nvSpPr>
          <p:cNvPr id="317" name="TextBox 316"/>
          <p:cNvSpPr txBox="1"/>
          <p:nvPr/>
        </p:nvSpPr>
        <p:spPr>
          <a:xfrm>
            <a:off x="6858000" y="484608"/>
            <a:ext cx="6477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a) 17 + 23 = 23 + 17</a:t>
            </a:r>
          </a:p>
          <a:p>
            <a:pPr lv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b) (12 + 28) + 10 = 12 + (28 + 10)</a:t>
            </a:r>
          </a:p>
          <a:p>
            <a:pPr lv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c) 17.23 = 23.17</a:t>
            </a:r>
          </a:p>
          <a:p>
            <a:pPr lv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d) (5.6).3 = 5.(6.3)</a:t>
            </a:r>
          </a:p>
          <a:p>
            <a:pPr lvl="0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e) 23.(43+17) = 23.43 + 23.17</a:t>
            </a:r>
          </a:p>
        </p:txBody>
      </p:sp>
      <p:sp>
        <p:nvSpPr>
          <p:cNvPr id="321" name="Cloud Callout 320"/>
          <p:cNvSpPr/>
          <p:nvPr/>
        </p:nvSpPr>
        <p:spPr>
          <a:xfrm>
            <a:off x="1409700" y="3200400"/>
            <a:ext cx="3657600" cy="2819400"/>
          </a:xfrm>
          <a:prstGeom prst="cloudCallout">
            <a:avLst>
              <a:gd name="adj1" fmla="val -64863"/>
              <a:gd name="adj2" fmla="val 702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?</a:t>
            </a:r>
          </a:p>
        </p:txBody>
      </p:sp>
      <p:pic>
        <p:nvPicPr>
          <p:cNvPr id="323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70"/>
          <a:stretch/>
        </p:blipFill>
        <p:spPr bwMode="auto">
          <a:xfrm>
            <a:off x="5951883" y="4074795"/>
            <a:ext cx="5853741" cy="278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" grpId="0"/>
      <p:bldP spid="317" grpId="0"/>
      <p:bldP spid="3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1524000" y="15240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33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599842" y="838200"/>
            <a:ext cx="838235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2.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Tính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chất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của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cộng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nhân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số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tự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nhiên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5" name="Rectangle 12"/>
          <p:cNvSpPr txBox="1">
            <a:spLocks noChangeArrowheads="1"/>
          </p:cNvSpPr>
          <p:nvPr/>
        </p:nvSpPr>
        <p:spPr>
          <a:xfrm>
            <a:off x="1600200" y="304800"/>
            <a:ext cx="8686800" cy="4572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+mj-cs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+mj-cs"/>
              </a:rPr>
              <a:t> 3: CÁC PHÉP TÍNH TRONG TẬP HỢP SỐ TỰ NHIÊN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8400" y="1447800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a + b = b + a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a.b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b.a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(a + b) + c = a + (b + c)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a.b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).c = a.(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b.c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a. (b + c) =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a.b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+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a.c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0,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1: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a + 0 = a</a:t>
            </a:r>
          </a:p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>
                <a:latin typeface="Times New Roman" pitchFamily="18" charset="0"/>
                <a:cs typeface="Times New Roman" pitchFamily="18" charset="0"/>
              </a:rPr>
              <a:t>a.1 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pic>
        <p:nvPicPr>
          <p:cNvPr id="9" name="Picture 2" descr="child001 - 04 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00" y="-38099"/>
            <a:ext cx="1143000" cy="1116013"/>
          </a:xfrm>
          <a:prstGeom prst="rect">
            <a:avLst/>
          </a:prstGeom>
          <a:noFill/>
        </p:spPr>
      </p:pic>
      <p:pic>
        <p:nvPicPr>
          <p:cNvPr id="10" name="Picture 3" descr="child001 - 04 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98066" y="-76200"/>
            <a:ext cx="769937" cy="1219200"/>
          </a:xfrm>
          <a:prstGeom prst="rect">
            <a:avLst/>
          </a:prstGeom>
          <a:noFill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1601"/>
            <a:ext cx="788894" cy="836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0" y="15240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33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8" name="Rectangle 12"/>
          <p:cNvSpPr txBox="1">
            <a:spLocks noChangeArrowheads="1"/>
          </p:cNvSpPr>
          <p:nvPr/>
        </p:nvSpPr>
        <p:spPr>
          <a:xfrm>
            <a:off x="1600200" y="304800"/>
            <a:ext cx="8686800" cy="4572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+mj-cs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+mj-cs"/>
              </a:rPr>
              <a:t> 3: CÁC PHÉP TÍNH TRONG TẬP HỢP SỐ TỰ NHIÊN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6600" y="2011740"/>
            <a:ext cx="594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T = 11 . ( 1 + 3 + 7 + 9) + 89 . (1 + 3 + 7 + 9)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T = (1 + 3 + 7 + 9) . (11+ 89)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T = 20 . 100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FR" sz="2400" dirty="0">
                <a:latin typeface="Times New Roman" pitchFamily="18" charset="0"/>
                <a:cs typeface="Times New Roman" pitchFamily="18" charset="0"/>
              </a:rPr>
              <a:t>T = 2000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42672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a) 1234.9  = 1234.(10 – 1)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= 1234.10 – 1234.1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= 12340 – 1234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= 11106</a:t>
            </a:r>
          </a:p>
        </p:txBody>
      </p:sp>
      <p:pic>
        <p:nvPicPr>
          <p:cNvPr id="12" name="Picture 2" descr="child001 - 04 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0" y="-38099"/>
            <a:ext cx="1143000" cy="1116013"/>
          </a:xfrm>
          <a:prstGeom prst="rect">
            <a:avLst/>
          </a:prstGeom>
          <a:noFill/>
        </p:spPr>
      </p:pic>
      <p:pic>
        <p:nvPicPr>
          <p:cNvPr id="13" name="Picture 3" descr="child001 - 04 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8066" y="-76200"/>
            <a:ext cx="769937" cy="1219200"/>
          </a:xfrm>
          <a:prstGeom prst="rect">
            <a:avLst/>
          </a:prstGeom>
          <a:noFill/>
        </p:spPr>
      </p:pic>
      <p:sp>
        <p:nvSpPr>
          <p:cNvPr id="11" name="Pentagon 10"/>
          <p:cNvSpPr/>
          <p:nvPr/>
        </p:nvSpPr>
        <p:spPr>
          <a:xfrm>
            <a:off x="1524000" y="1447800"/>
            <a:ext cx="1993900" cy="46877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A8289F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Thực</a:t>
            </a:r>
            <a:r>
              <a:rPr lang="en-US" altLang="en-US" sz="2400" b="1" dirty="0">
                <a:solidFill>
                  <a:srgbClr val="A8289F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A8289F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hành</a:t>
            </a:r>
            <a:r>
              <a:rPr lang="en-US" altLang="en-US" sz="2400" b="1" dirty="0">
                <a:solidFill>
                  <a:srgbClr val="A8289F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2 </a:t>
            </a:r>
          </a:p>
        </p:txBody>
      </p:sp>
      <p:sp>
        <p:nvSpPr>
          <p:cNvPr id="14" name="Pentagon 13"/>
          <p:cNvSpPr/>
          <p:nvPr/>
        </p:nvSpPr>
        <p:spPr>
          <a:xfrm>
            <a:off x="1524000" y="3505200"/>
            <a:ext cx="1993900" cy="468770"/>
          </a:xfrm>
          <a:prstGeom prst="homePlat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A8289F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Thực</a:t>
            </a:r>
            <a:r>
              <a:rPr lang="en-US" altLang="en-US" sz="2400" b="1" dirty="0">
                <a:solidFill>
                  <a:srgbClr val="A8289F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A8289F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hành</a:t>
            </a:r>
            <a:r>
              <a:rPr lang="en-US" altLang="en-US" sz="2400" b="1" dirty="0">
                <a:solidFill>
                  <a:srgbClr val="A8289F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3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19800" y="4267200"/>
            <a:ext cx="464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b) 1234.99  = 1234.(100 – 1) 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= 1234.100 – 1234.1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= 123400 – 1234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        =  122166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4267200" y="14478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48200" y="35052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ild001 - 04 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0" y="-38099"/>
            <a:ext cx="1143000" cy="1116013"/>
          </a:xfrm>
          <a:prstGeom prst="rect">
            <a:avLst/>
          </a:prstGeom>
          <a:noFill/>
        </p:spPr>
      </p:pic>
      <p:pic>
        <p:nvPicPr>
          <p:cNvPr id="5" name="Picture 3" descr="child001 - 04 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8066" y="-76200"/>
            <a:ext cx="769937" cy="1219200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0" y="15240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33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599841" y="838200"/>
            <a:ext cx="46217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trừ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chia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hết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8" name="Rectangle 12"/>
          <p:cNvSpPr txBox="1">
            <a:spLocks noChangeArrowheads="1"/>
          </p:cNvSpPr>
          <p:nvPr/>
        </p:nvSpPr>
        <p:spPr>
          <a:xfrm>
            <a:off x="1600200" y="304800"/>
            <a:ext cx="8686800" cy="4572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+mj-cs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+mj-cs"/>
              </a:rPr>
              <a:t> 3: CÁC PHÉP TÍNH TRONG TẬP HỢP SỐ TỰ NHIÊN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86000" y="1371600"/>
            <a:ext cx="838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200000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80000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20000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lvl="0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78250" y="4461808"/>
            <a:ext cx="57371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200000 – 80000 = 120000 (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0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quỹ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       120000 : 20000 = 6  (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 descr="child001 - 04 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0" y="-38099"/>
            <a:ext cx="1143000" cy="1116013"/>
          </a:xfrm>
          <a:prstGeom prst="rect">
            <a:avLst/>
          </a:prstGeom>
          <a:noFill/>
        </p:spPr>
      </p:pic>
      <p:pic>
        <p:nvPicPr>
          <p:cNvPr id="12" name="Picture 3" descr="child001 - 04 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8066" y="-76200"/>
            <a:ext cx="769937" cy="1219200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1600"/>
            <a:ext cx="739030" cy="73903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724400" y="38862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hild001 - 04 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0" y="-38099"/>
            <a:ext cx="1143000" cy="1116013"/>
          </a:xfrm>
          <a:prstGeom prst="rect">
            <a:avLst/>
          </a:prstGeom>
          <a:noFill/>
        </p:spPr>
      </p:pic>
      <p:pic>
        <p:nvPicPr>
          <p:cNvPr id="5" name="Picture 3" descr="child001 - 04 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8066" y="-76200"/>
            <a:ext cx="769937" cy="1219200"/>
          </a:xfrm>
          <a:prstGeom prst="rect">
            <a:avLst/>
          </a:prstGeom>
          <a:noFill/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524000" y="152400"/>
            <a:ext cx="9144000" cy="685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9933">
                  <a:alpha val="50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latin typeface="Times New Roman" pitchFamily="18" charset="0"/>
            </a:endParaRPr>
          </a:p>
        </p:txBody>
      </p:sp>
      <p:sp>
        <p:nvSpPr>
          <p:cNvPr id="8" name="Rectangle 12"/>
          <p:cNvSpPr txBox="1">
            <a:spLocks noChangeArrowheads="1"/>
          </p:cNvSpPr>
          <p:nvPr/>
        </p:nvSpPr>
        <p:spPr>
          <a:xfrm>
            <a:off x="1600200" y="304800"/>
            <a:ext cx="8686800" cy="45720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ea typeface="+mj-ea"/>
                <a:cs typeface="+mj-cs"/>
              </a:rPr>
              <a:t>Bài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ea typeface="+mj-ea"/>
                <a:cs typeface="+mj-cs"/>
              </a:rPr>
              <a:t> 3: CÁC PHÉP TÍNH TRONG TẬP HỢP SỐ TỰ NHIÊN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599841" y="838200"/>
            <a:ext cx="46217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3.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trừ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phép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chia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latin typeface="Times New Roman" pitchFamily="18" charset="0"/>
              </a:rPr>
              <a:t>hết</a:t>
            </a:r>
            <a:r>
              <a:rPr lang="en-US" sz="2800" b="1" u="sng" dirty="0">
                <a:solidFill>
                  <a:srgbClr val="FF0000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0" y="3687902"/>
            <a:ext cx="9144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a)                      Ta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 36 – 12 = 24 </a:t>
            </a:r>
          </a:p>
          <a:p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nữa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nay.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b)                       Ta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 36 : 12 = 3</a:t>
            </a:r>
          </a:p>
          <a:p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An.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28800" y="1888630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nay An 12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An 36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nữa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nay?</a:t>
            </a:r>
          </a:p>
          <a:p>
            <a:pPr lvl="0"/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An?</a:t>
            </a:r>
          </a:p>
        </p:txBody>
      </p:sp>
      <p:pic>
        <p:nvPicPr>
          <p:cNvPr id="12" name="Picture 2" descr="child001 - 04 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000" y="-38099"/>
            <a:ext cx="1143000" cy="1116013"/>
          </a:xfrm>
          <a:prstGeom prst="rect">
            <a:avLst/>
          </a:prstGeom>
          <a:noFill/>
        </p:spPr>
      </p:pic>
      <p:pic>
        <p:nvPicPr>
          <p:cNvPr id="13" name="Picture 3" descr="child001 - 04 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98066" y="-76200"/>
            <a:ext cx="769937" cy="1219200"/>
          </a:xfrm>
          <a:prstGeom prst="rect">
            <a:avLst/>
          </a:prstGeom>
          <a:noFill/>
        </p:spPr>
      </p:pic>
      <p:sp>
        <p:nvSpPr>
          <p:cNvPr id="14" name="Pentagon 13"/>
          <p:cNvSpPr/>
          <p:nvPr/>
        </p:nvSpPr>
        <p:spPr>
          <a:xfrm>
            <a:off x="1524000" y="1371600"/>
            <a:ext cx="1993900" cy="468770"/>
          </a:xfrm>
          <a:prstGeom prst="homePlate">
            <a:avLst/>
          </a:prstGeom>
          <a:solidFill>
            <a:srgbClr val="E6EE84"/>
          </a:solidFill>
          <a:ln>
            <a:solidFill>
              <a:srgbClr val="C7C7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Vận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ea typeface="Cambria Math" panose="02040503050406030204" pitchFamily="18" charset="0"/>
                <a:cs typeface="Times New Roman" pitchFamily="18" charset="0"/>
              </a:rPr>
              <a:t>dụng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  <a:ea typeface="Cambria Math" panose="02040503050406030204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24000" y="2743200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600" b="1" i="1" u="sng" dirty="0" err="1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2600" b="1" i="1" u="sng" dirty="0"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với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trừ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                         a. (b –c) =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a.b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2600" dirty="0" err="1">
                <a:latin typeface="Times New Roman" pitchFamily="18" charset="0"/>
                <a:cs typeface="Times New Roman" pitchFamily="18" charset="0"/>
              </a:rPr>
              <a:t>a.c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( b &gt; c )</a:t>
            </a:r>
          </a:p>
          <a:p>
            <a:endParaRPr 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  <p:bldP spid="11" grpId="0"/>
      <p:bldP spid="11" grpId="1"/>
      <p:bldP spid="14" grpId="0" animBg="1"/>
      <p:bldP spid="14" grpId="1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676275" y="1828800"/>
            <a:ext cx="11201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a) 2021 + 2022 + 2023 + 2024 + 2025 + 2026 + 2027 + 2028 + 2029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(2021 + 2029)+ (2022 + 2028)+ (2023 + 2027)+ ( 2024 + 2026) + 2025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4050 + 4050 + 4050 + 4050 + 2025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4050. 4 + 2025 = 16200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+ 2025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= 18225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76275" y="4553975"/>
            <a:ext cx="6172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30.40.50.60</a:t>
            </a:r>
          </a:p>
          <a:p>
            <a:pPr>
              <a:lnSpc>
                <a:spcPct val="15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(40.50).(30.60)</a:t>
            </a:r>
          </a:p>
          <a:p>
            <a:pPr>
              <a:lnSpc>
                <a:spcPct val="15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2000.1800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360000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9050"/>
            <a:ext cx="9208516" cy="1370632"/>
          </a:xfrm>
          <a:prstGeom prst="rect">
            <a:avLst/>
          </a:prstGeom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572000" y="1389682"/>
            <a:ext cx="774571" cy="47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500" b="1" smtClean="0">
                <a:solidFill>
                  <a:srgbClr val="FF0000"/>
                </a:solidFill>
                <a:latin typeface="Times New Roman" pitchFamily="18" charset="0"/>
              </a:rPr>
              <a:t>Giải</a:t>
            </a:r>
            <a:endParaRPr lang="en-US" sz="25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84833206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1097</Words>
  <Application>Microsoft Office PowerPoint</Application>
  <PresentationFormat>Widescreen</PresentationFormat>
  <Paragraphs>131</Paragraphs>
  <Slides>12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Cambria Math</vt:lpstr>
      <vt:lpstr>Times New Roman</vt:lpstr>
      <vt:lpstr>Office Theme</vt:lpstr>
      <vt:lpstr>Equation</vt:lpstr>
      <vt:lpstr>MathType 7.0 Equation</vt:lpstr>
      <vt:lpstr>PowerPoint Presentation</vt:lpstr>
      <vt:lpstr>PowerPoint Presentation</vt:lpstr>
      <vt:lpstr>Bài 3: CÁC PHÉP TÍNH TRONG TẬP HỢP SỐ TỰ NHIÊN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KTC</dc:creator>
  <cp:lastModifiedBy>DELL</cp:lastModifiedBy>
  <cp:revision>57</cp:revision>
  <dcterms:created xsi:type="dcterms:W3CDTF">2021-08-10T02:24:18Z</dcterms:created>
  <dcterms:modified xsi:type="dcterms:W3CDTF">2021-09-15T00:43:27Z</dcterms:modified>
</cp:coreProperties>
</file>