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84" r:id="rId17"/>
    <p:sldId id="285" r:id="rId18"/>
    <p:sldId id="286" r:id="rId19"/>
    <p:sldId id="283" r:id="rId20"/>
    <p:sldId id="287" r:id="rId21"/>
    <p:sldId id="288" r:id="rId22"/>
    <p:sldId id="289" r:id="rId23"/>
    <p:sldId id="290" r:id="rId24"/>
    <p:sldId id="292" r:id="rId25"/>
    <p:sldId id="293" r:id="rId26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45" autoAdjust="0"/>
  </p:normalViewPr>
  <p:slideViewPr>
    <p:cSldViewPr>
      <p:cViewPr varScale="1">
        <p:scale>
          <a:sx n="84" d="100"/>
          <a:sy n="84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5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8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4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7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3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78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8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8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81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1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0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8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5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0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7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09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7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91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49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43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37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90C4-C4BF-4DCC-AE58-FF0E5C5E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3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4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90C4-C4BF-4DCC-AE58-FF0E5C5E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3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90C4-C4BF-4DCC-AE58-FF0E5C5E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7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2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90C4-C4BF-4DCC-AE58-FF0E5C5E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7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1_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90C4-C4BF-4DCC-AE58-FF0E5C5E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71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6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9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9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3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A6F45-1D4F-43DA-BA91-84D0C68E344E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46403-6C56-426D-A145-ED62D20AD0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7" r:id="rId3"/>
    <p:sldLayoutId id="2147483676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5" r:id="rId11"/>
    <p:sldLayoutId id="2147483664" r:id="rId12"/>
    <p:sldLayoutId id="2147483650" r:id="rId13"/>
    <p:sldLayoutId id="2147483682" r:id="rId14"/>
    <p:sldLayoutId id="2147483681" r:id="rId15"/>
    <p:sldLayoutId id="2147483674" r:id="rId16"/>
    <p:sldLayoutId id="2147483673" r:id="rId17"/>
    <p:sldLayoutId id="2147483663" r:id="rId18"/>
    <p:sldLayoutId id="2147483661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80" r:id="rId25"/>
    <p:sldLayoutId id="2147483679" r:id="rId26"/>
    <p:sldLayoutId id="2147483675" r:id="rId27"/>
    <p:sldLayoutId id="2147483662" r:id="rId28"/>
    <p:sldLayoutId id="2147483656" r:id="rId29"/>
    <p:sldLayoutId id="2147483657" r:id="rId30"/>
    <p:sldLayoutId id="2147483658" r:id="rId31"/>
    <p:sldLayoutId id="2147483659" r:id="rId32"/>
    <p:sldLayoutId id="2147483660" r:id="rId33"/>
    <p:sldLayoutId id="2147483685" r:id="rId34"/>
    <p:sldLayoutId id="2147483684" r:id="rId35"/>
    <p:sldLayoutId id="2147483683" r:id="rId36"/>
    <p:sldLayoutId id="2147483666" r:id="rId3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Oval 4"/>
          <p:cNvSpPr>
            <a:spLocks noChangeArrowheads="1"/>
          </p:cNvSpPr>
          <p:nvPr/>
        </p:nvSpPr>
        <p:spPr bwMode="auto">
          <a:xfrm rot="527914">
            <a:off x="1992732" y="4190852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20890">
            <a:off x="1168358" y="1515906"/>
            <a:ext cx="2838450" cy="3968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USER\Desktop\ẢNH ĐỘNG\84lA4AO3Dqp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143000"/>
            <a:ext cx="5947986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982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925" y="1295400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	Ta đã biết: 5</a:t>
            </a:r>
            <a:r>
              <a:rPr lang="en-US" sz="3200" baseline="30000">
                <a:latin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</a:rPr>
              <a:t> . 5</a:t>
            </a:r>
            <a:r>
              <a:rPr lang="en-US" sz="3200" baseline="30000">
                <a:latin typeface="Times New Roman" pitchFamily="18" charset="0"/>
              </a:rPr>
              <a:t>4</a:t>
            </a:r>
            <a:r>
              <a:rPr lang="en-US" sz="3200">
                <a:latin typeface="Times New Roman" pitchFamily="18" charset="0"/>
              </a:rPr>
              <a:t> = 5</a:t>
            </a:r>
            <a:r>
              <a:rPr lang="en-US" sz="3200" baseline="30000">
                <a:latin typeface="Times New Roman" pitchFamily="18" charset="0"/>
              </a:rPr>
              <a:t>7</a:t>
            </a:r>
            <a:r>
              <a:rPr lang="en-US" sz="3200">
                <a:latin typeface="Times New Roman" pitchFamily="18" charset="0"/>
              </a:rPr>
              <a:t> hãy suy ra: 5</a:t>
            </a:r>
            <a:r>
              <a:rPr lang="en-US" sz="3200" baseline="30000">
                <a:latin typeface="Times New Roman" pitchFamily="18" charset="0"/>
              </a:rPr>
              <a:t>7</a:t>
            </a:r>
            <a:r>
              <a:rPr lang="en-US" sz="3200">
                <a:latin typeface="Times New Roman" pitchFamily="18" charset="0"/>
              </a:rPr>
              <a:t> : 5</a:t>
            </a:r>
            <a:r>
              <a:rPr lang="en-US" sz="3200" baseline="30000">
                <a:latin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</a:rPr>
              <a:t> = ?                                  							 5</a:t>
            </a:r>
            <a:r>
              <a:rPr lang="en-US" sz="3200" baseline="30000">
                <a:latin typeface="Times New Roman" pitchFamily="18" charset="0"/>
              </a:rPr>
              <a:t>7</a:t>
            </a:r>
            <a:r>
              <a:rPr lang="en-US" sz="3200">
                <a:latin typeface="Times New Roman" pitchFamily="18" charset="0"/>
              </a:rPr>
              <a:t> : 5</a:t>
            </a:r>
            <a:r>
              <a:rPr lang="en-US" sz="3200" baseline="30000">
                <a:latin typeface="Times New Roman" pitchFamily="18" charset="0"/>
              </a:rPr>
              <a:t>4</a:t>
            </a:r>
            <a:r>
              <a:rPr lang="en-US" sz="3200">
                <a:latin typeface="Times New Roman" pitchFamily="18" charset="0"/>
              </a:rPr>
              <a:t> = ?</a:t>
            </a:r>
            <a:r>
              <a:rPr lang="en-US" sz="3200">
                <a:latin typeface=".VnTime" pitchFamily="34" charset="0"/>
              </a:rPr>
              <a:t>  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46225" y="2682875"/>
            <a:ext cx="86645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sng">
                <a:solidFill>
                  <a:srgbClr val="0000FF"/>
                </a:solidFill>
                <a:latin typeface="Times New Roman" pitchFamily="18" charset="0"/>
              </a:rPr>
              <a:t>Giải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Vì: 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. 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= 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</a:rPr>
              <a:t>7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suy ra: 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</a:rPr>
              <a:t>7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: 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</a:rPr>
              <a:t>3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=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				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</a:rPr>
              <a:t>7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: 5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</a:rPr>
              <a:t>4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 = 							</a:t>
            </a:r>
            <a:endParaRPr lang="en-US" sz="32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50038" y="3159125"/>
            <a:ext cx="704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aseline="30000">
                <a:solidFill>
                  <a:srgbClr val="FF0000"/>
                </a:solidFill>
                <a:latin typeface="Times New Roman" pitchFamily="18" charset="0"/>
              </a:rPr>
              <a:t>4</a:t>
            </a: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62738" y="3708400"/>
            <a:ext cx="527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6553200" y="1295400"/>
            <a:ext cx="45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   </a:t>
            </a:r>
          </a:p>
        </p:txBody>
      </p:sp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-38100" y="676275"/>
            <a:ext cx="6199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Chia hai lũy thừa cùng cơ số</a:t>
            </a:r>
          </a:p>
        </p:txBody>
      </p:sp>
      <p:sp>
        <p:nvSpPr>
          <p:cNvPr id="14344" name="TextBox 3"/>
          <p:cNvSpPr txBox="1">
            <a:spLocks noChangeArrowheads="1"/>
          </p:cNvSpPr>
          <p:nvPr/>
        </p:nvSpPr>
        <p:spPr bwMode="auto">
          <a:xfrm>
            <a:off x="0" y="0"/>
            <a:ext cx="9096375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4303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921000" y="1447800"/>
            <a:ext cx="5486400" cy="6318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a</a:t>
            </a:r>
            <a:r>
              <a:rPr lang="en-US" sz="3200" baseline="30000" dirty="0">
                <a:solidFill>
                  <a:srgbClr val="FF0000"/>
                </a:solidFill>
                <a:latin typeface=".VnTime" pitchFamily="34" charset="0"/>
              </a:rPr>
              <a:t>m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 : a</a:t>
            </a:r>
            <a:r>
              <a:rPr lang="en-US" sz="3200" baseline="30000" dirty="0">
                <a:solidFill>
                  <a:srgbClr val="FF0000"/>
                </a:solidFill>
                <a:latin typeface=".VnTime" pitchFamily="34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latin typeface=".VnTime" pitchFamily="34" charset="0"/>
              </a:rPr>
              <a:t> = a</a:t>
            </a:r>
            <a:r>
              <a:rPr lang="en-US" sz="3200" baseline="30000" dirty="0">
                <a:solidFill>
                  <a:srgbClr val="FF0000"/>
                </a:solidFill>
                <a:latin typeface=".VnTime" pitchFamily="34" charset="0"/>
              </a:rPr>
              <a:t>m-n  </a:t>
            </a:r>
            <a:r>
              <a:rPr lang="en-US" sz="32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dirty="0">
                <a:latin typeface=".VnTime" pitchFamily="34" charset="0"/>
              </a:rPr>
              <a:t>(a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sz="2800" dirty="0">
                <a:latin typeface=".VnTime" pitchFamily="34" charset="0"/>
              </a:rPr>
              <a:t> 0, 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sz="2800" dirty="0" smtClean="0">
                <a:latin typeface=".VnTime" pitchFamily="34" charset="0"/>
              </a:rPr>
              <a:t> </a:t>
            </a:r>
            <a:r>
              <a:rPr lang="en-US" sz="2800" dirty="0">
                <a:latin typeface=".VnTime" pitchFamily="34" charset="0"/>
              </a:rPr>
              <a:t>n)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95325" y="2286000"/>
            <a:ext cx="8382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    Quy ước    a</a:t>
            </a:r>
            <a:r>
              <a:rPr lang="en-US" sz="3200" b="1" baseline="30000">
                <a:latin typeface="Times New Roman" pitchFamily="18" charset="0"/>
              </a:rPr>
              <a:t>0</a:t>
            </a:r>
            <a:r>
              <a:rPr lang="en-US" sz="2800" b="1">
                <a:latin typeface="Times New Roman" pitchFamily="18" charset="0"/>
              </a:rPr>
              <a:t> = 1       </a:t>
            </a:r>
            <a:r>
              <a:rPr lang="en-US" sz="2800">
                <a:latin typeface="Times New Roman" pitchFamily="18" charset="0"/>
              </a:rPr>
              <a:t>(a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≠</a:t>
            </a:r>
            <a:r>
              <a:rPr lang="en-US" sz="2800">
                <a:latin typeface="Times New Roman" pitchFamily="18" charset="0"/>
              </a:rPr>
              <a:t> 0)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>
                <a:latin typeface="Times New Roman" pitchFamily="18" charset="0"/>
              </a:rPr>
              <a:t> 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1012825" y="1447800"/>
            <a:ext cx="22637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</a:rPr>
              <a:t>Tổng quát</a:t>
            </a:r>
            <a:r>
              <a:rPr lang="en-US" sz="2800">
                <a:latin typeface=".VnTime" pitchFamily="34" charset="0"/>
              </a:rPr>
              <a:t>: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                     </a:t>
            </a:r>
            <a:r>
              <a:rPr lang="en-US" sz="3200" baseline="30000">
                <a:solidFill>
                  <a:srgbClr val="FF0000"/>
                </a:solidFill>
                <a:latin typeface=".VnTime" pitchFamily="34" charset="0"/>
              </a:rPr>
              <a:t>                 </a:t>
            </a:r>
            <a:endParaRPr lang="en-US" sz="280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700" y="2971800"/>
            <a:ext cx="890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FF"/>
                </a:solidFill>
                <a:latin typeface="Times New Roman" pitchFamily="18" charset="0"/>
              </a:rPr>
              <a:t>Thực hành: Viết thương của hai lũy thừa sau dưới dạng một lũy thừa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2400" y="4114800"/>
            <a:ext cx="7661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a) 7</a:t>
            </a:r>
            <a:r>
              <a:rPr lang="en-US" sz="2800" baseline="30000">
                <a:latin typeface="Times New Roman" pitchFamily="18" charset="0"/>
              </a:rPr>
              <a:t>12</a:t>
            </a:r>
            <a:r>
              <a:rPr lang="en-US" sz="2800">
                <a:latin typeface="Times New Roman" pitchFamily="18" charset="0"/>
              </a:rPr>
              <a:t> : 7</a:t>
            </a:r>
            <a:r>
              <a:rPr lang="en-US" sz="2800" baseline="30000">
                <a:latin typeface="Times New Roman" pitchFamily="18" charset="0"/>
              </a:rPr>
              <a:t>4 </a:t>
            </a:r>
            <a:r>
              <a:rPr lang="en-US" sz="2800">
                <a:latin typeface="Times New Roman" pitchFamily="18" charset="0"/>
              </a:rPr>
              <a:t>		                b) 11</a:t>
            </a:r>
            <a:r>
              <a:rPr lang="en-US" sz="2800" baseline="30000">
                <a:latin typeface="Times New Roman" pitchFamily="18" charset="0"/>
              </a:rPr>
              <a:t>7</a:t>
            </a:r>
            <a:r>
              <a:rPr lang="en-US" sz="2800">
                <a:latin typeface="Times New Roman" pitchFamily="18" charset="0"/>
              </a:rPr>
              <a:t> : 11</a:t>
            </a:r>
            <a:r>
              <a:rPr lang="en-US" sz="2800" baseline="30000">
                <a:latin typeface="Times New Roman" pitchFamily="18" charset="0"/>
              </a:rPr>
              <a:t>7</a:t>
            </a:r>
            <a:r>
              <a:rPr lang="en-US" sz="2800">
                <a:latin typeface="Times New Roman" pitchFamily="18" charset="0"/>
              </a:rPr>
              <a:t>   		 </a:t>
            </a:r>
          </a:p>
        </p:txBody>
      </p:sp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-38100" y="676275"/>
            <a:ext cx="6199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Chia hai lũy thừa cùng cơ số</a:t>
            </a:r>
          </a:p>
        </p:txBody>
      </p:sp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0" y="0"/>
            <a:ext cx="9096375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6425" y="5197475"/>
            <a:ext cx="38481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</a:rPr>
              <a:t>		 c) 8</a:t>
            </a:r>
            <a:r>
              <a:rPr lang="en-US" sz="2800" baseline="30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. 8</a:t>
            </a:r>
            <a:r>
              <a:rPr lang="en-US" sz="2800" baseline="30000">
                <a:latin typeface="Times New Roman" pitchFamily="18" charset="0"/>
              </a:rPr>
              <a:t>4</a:t>
            </a:r>
            <a:r>
              <a:rPr lang="en-US" sz="2800">
                <a:latin typeface="Times New Roman" pitchFamily="18" charset="0"/>
              </a:rPr>
              <a:t>: 8</a:t>
            </a:r>
            <a:r>
              <a:rPr lang="en-US" sz="2800" baseline="30000">
                <a:latin typeface="Times New Roman" pitchFamily="18" charset="0"/>
              </a:rPr>
              <a:t>3</a:t>
            </a:r>
          </a:p>
          <a:p>
            <a:pPr eaLnBrk="1" hangingPunct="1"/>
            <a:r>
              <a:rPr lang="en-US" sz="2800">
                <a:latin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343400" y="5229225"/>
            <a:ext cx="233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= 8</a:t>
            </a:r>
            <a:r>
              <a:rPr lang="en-US" sz="2800" b="1" baseline="3000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: 8</a:t>
            </a:r>
            <a:r>
              <a:rPr lang="en-US" sz="2800" b="1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= 8</a:t>
            </a:r>
            <a:r>
              <a:rPr lang="en-US" sz="2800" b="1" baseline="3000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endParaRPr lang="en-US" sz="2800" b="1" baseline="30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36700" y="4114800"/>
            <a:ext cx="2076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7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</a:rPr>
              <a:t>12 -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</a:rPr>
              <a:t>4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= 7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aseline="30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38838" y="4114800"/>
            <a:ext cx="2939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11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</a:rPr>
              <a:t>7 -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</a:rPr>
              <a:t>7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= 11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= 1 </a:t>
            </a:r>
            <a:endParaRPr lang="en-US" sz="2800" baseline="30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9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/>
      <p:bldP spid="27" grpId="0"/>
      <p:bldP spid="6" grpId="0"/>
      <p:bldP spid="32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66700" y="646113"/>
            <a:ext cx="88106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Bài 1</a:t>
            </a:r>
            <a:r>
              <a:rPr lang="en-US" sz="2800" b="1">
                <a:latin typeface="Times New Roman" pitchFamily="18" charset="0"/>
              </a:rPr>
              <a:t>: Ghép mỗi phép tính ở cột A với lũy thừa tương ứng  của nó với cột B</a:t>
            </a:r>
            <a:r>
              <a:rPr lang="en-US" sz="2800">
                <a:latin typeface=".VnTime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                     </a:t>
            </a:r>
            <a:r>
              <a:rPr lang="en-US" sz="2800" baseline="30000">
                <a:solidFill>
                  <a:srgbClr val="FF0000"/>
                </a:solidFill>
                <a:latin typeface=".VnTime" pitchFamily="34" charset="0"/>
              </a:rPr>
              <a:t>                 </a:t>
            </a:r>
            <a:endParaRPr lang="en-US" sz="2800">
              <a:latin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971800" y="0"/>
            <a:ext cx="4044950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754313" y="1828800"/>
          <a:ext cx="3833812" cy="411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0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Cột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Cột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. 3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: 5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: 2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0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. 5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2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038600" y="2590800"/>
            <a:ext cx="137160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38600" y="3505200"/>
            <a:ext cx="137160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191000" y="3505200"/>
            <a:ext cx="12192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114800" y="2590800"/>
            <a:ext cx="1282700" cy="271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9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66700" y="646113"/>
            <a:ext cx="88106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Bài 2</a:t>
            </a:r>
            <a:r>
              <a:rPr lang="en-US" sz="2800" b="1">
                <a:latin typeface="Times New Roman" pitchFamily="18" charset="0"/>
              </a:rPr>
              <a:t>: TRÒ CHƠI “AI NHANH HƠN”</a:t>
            </a:r>
            <a:endParaRPr lang="en-US" sz="2800">
              <a:latin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971800" y="0"/>
            <a:ext cx="4044950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3610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ẢNH ĐỘNG\nhn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629400" cy="6629400"/>
          </a:xfrm>
          <a:prstGeom prst="rect">
            <a:avLst/>
          </a:prstGeo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05000" y="838200"/>
            <a:ext cx="4938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C00000"/>
                </a:solidFill>
                <a:cs typeface="Arial" charset="0"/>
              </a:rPr>
              <a:t> AI NHANH HƠN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0" y="411460"/>
            <a:ext cx="2133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 err="1">
                <a:ln/>
                <a:solidFill>
                  <a:schemeClr val="accent3"/>
                </a:solidFill>
              </a:rPr>
              <a:t>Vòng</a:t>
            </a:r>
            <a:r>
              <a:rPr lang="en-US" sz="4000" b="1" dirty="0">
                <a:ln/>
                <a:solidFill>
                  <a:schemeClr val="accent3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0452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 flipH="1">
            <a:off x="5791200" y="2819400"/>
            <a:ext cx="2895600" cy="17526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1143000" y="990600"/>
            <a:ext cx="4419600" cy="281940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19200" y="1524000"/>
            <a:ext cx="4495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rgbClr val="008000"/>
                </a:solidFill>
                <a:cs typeface="Arial" charset="0"/>
              </a:rPr>
              <a:t>Công Thức:</a:t>
            </a:r>
          </a:p>
          <a:p>
            <a:pPr algn="ctr" eaLnBrk="1" hangingPunct="1"/>
            <a:r>
              <a:rPr lang="en-US" sz="4400" dirty="0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sz="4400" baseline="30000" dirty="0">
                <a:solidFill>
                  <a:srgbClr val="008000"/>
                </a:solidFill>
                <a:cs typeface="Arial" charset="0"/>
              </a:rPr>
              <a:t>m</a:t>
            </a:r>
            <a:r>
              <a:rPr lang="en-US" sz="4400" dirty="0">
                <a:solidFill>
                  <a:srgbClr val="008000"/>
                </a:solidFill>
                <a:cs typeface="Arial" charset="0"/>
              </a:rPr>
              <a:t> . a</a:t>
            </a:r>
            <a:r>
              <a:rPr lang="en-US" sz="4400" baseline="30000" dirty="0">
                <a:solidFill>
                  <a:srgbClr val="008000"/>
                </a:solidFill>
                <a:cs typeface="Arial" charset="0"/>
              </a:rPr>
              <a:t>n</a:t>
            </a:r>
            <a:r>
              <a:rPr lang="en-US" sz="4400" dirty="0">
                <a:solidFill>
                  <a:srgbClr val="008000"/>
                </a:solidFill>
                <a:cs typeface="Arial" charset="0"/>
              </a:rPr>
              <a:t> = 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335280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C00000"/>
                </a:solidFill>
                <a:cs typeface="Arial" charset="0"/>
              </a:rPr>
              <a:t>a</a:t>
            </a:r>
            <a:r>
              <a:rPr lang="en-US" sz="2800" baseline="30000" dirty="0">
                <a:solidFill>
                  <a:srgbClr val="C00000"/>
                </a:solidFill>
                <a:cs typeface="Arial" charset="0"/>
              </a:rPr>
              <a:t>m</a:t>
            </a:r>
            <a:r>
              <a:rPr lang="en-US" sz="2800" dirty="0">
                <a:solidFill>
                  <a:srgbClr val="C00000"/>
                </a:solidFill>
                <a:cs typeface="Arial" charset="0"/>
              </a:rPr>
              <a:t> . a</a:t>
            </a:r>
            <a:r>
              <a:rPr lang="en-US" sz="2800" baseline="30000" dirty="0">
                <a:solidFill>
                  <a:srgbClr val="C00000"/>
                </a:solidFill>
                <a:cs typeface="Arial" charset="0"/>
              </a:rPr>
              <a:t>n</a:t>
            </a:r>
            <a:r>
              <a:rPr lang="en-US" sz="2800" dirty="0">
                <a:solidFill>
                  <a:srgbClr val="C00000"/>
                </a:solidFill>
                <a:cs typeface="Arial" charset="0"/>
              </a:rPr>
              <a:t> = a</a:t>
            </a:r>
            <a:r>
              <a:rPr lang="en-US" sz="2800" baseline="30000" dirty="0">
                <a:solidFill>
                  <a:srgbClr val="C00000"/>
                </a:solidFill>
                <a:cs typeface="Arial" charset="0"/>
              </a:rPr>
              <a:t>m +</a:t>
            </a:r>
            <a:r>
              <a:rPr lang="en-US" sz="28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800" baseline="30000" dirty="0">
                <a:solidFill>
                  <a:srgbClr val="C00000"/>
                </a:solidFill>
                <a:cs typeface="Arial" charset="0"/>
              </a:rPr>
              <a:t>n</a:t>
            </a:r>
          </a:p>
        </p:txBody>
      </p:sp>
      <p:pic>
        <p:nvPicPr>
          <p:cNvPr id="2056" name="Picture 8" descr="C:\Users\USER\Desktop\ẢNH ĐỘNG\imagining-wonder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3276600"/>
            <a:ext cx="3810000" cy="3810000"/>
          </a:xfrm>
          <a:prstGeom prst="rect">
            <a:avLst/>
          </a:prstGeom>
          <a:noFill/>
        </p:spPr>
      </p:pic>
      <p:pic>
        <p:nvPicPr>
          <p:cNvPr id="2057" name="Picture 9" descr="C:\Users\USER\Desktop\ẢNH ĐỘNG\944b120695ba045fa429b0d909ef17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00" y="4714875"/>
            <a:ext cx="2562225" cy="2143125"/>
          </a:xfrm>
          <a:prstGeom prst="rect">
            <a:avLst/>
          </a:prstGeom>
          <a:noFill/>
        </p:spPr>
      </p:pic>
      <p:pic>
        <p:nvPicPr>
          <p:cNvPr id="18" name="Picture 2" descr="C:\Users\USER\Desktop\ẢNH ĐỘNG\1619842365_25738_gif-ur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3886" y="0"/>
            <a:ext cx="156011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1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 flipH="1">
            <a:off x="5791200" y="2819400"/>
            <a:ext cx="2895600" cy="17526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1143000" y="990600"/>
            <a:ext cx="4419600" cy="281940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71600" y="1447800"/>
            <a:ext cx="396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8000"/>
                </a:solidFill>
                <a:cs typeface="Arial" charset="0"/>
              </a:rPr>
              <a:t>Tính nhẩm phép tính sau:</a:t>
            </a:r>
          </a:p>
          <a:p>
            <a:pPr algn="ctr" eaLnBrk="1" hangingPunct="1"/>
            <a:r>
              <a:rPr lang="en-US" sz="3600" dirty="0" smtClean="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3600" baseline="30000" dirty="0" smtClean="0">
                <a:solidFill>
                  <a:srgbClr val="008000"/>
                </a:solidFill>
                <a:cs typeface="Arial" charset="0"/>
              </a:rPr>
              <a:t>3</a:t>
            </a:r>
            <a:r>
              <a:rPr lang="en-US" sz="3600" dirty="0" smtClean="0">
                <a:solidFill>
                  <a:srgbClr val="008000"/>
                </a:solidFill>
                <a:cs typeface="Arial" charset="0"/>
              </a:rPr>
              <a:t> . 2</a:t>
            </a:r>
            <a:r>
              <a:rPr lang="en-US" sz="3600" baseline="30000" dirty="0" smtClean="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3600" dirty="0" smtClean="0">
                <a:solidFill>
                  <a:srgbClr val="008000"/>
                </a:solidFill>
                <a:cs typeface="Arial" charset="0"/>
              </a:rPr>
              <a:t> = ?</a:t>
            </a:r>
            <a:endParaRPr lang="en-US" sz="36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3048000"/>
            <a:ext cx="3124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2</a:t>
            </a:r>
            <a:r>
              <a:rPr lang="en-US" sz="2800" baseline="30000" dirty="0" smtClean="0">
                <a:solidFill>
                  <a:srgbClr val="C00000"/>
                </a:solidFill>
                <a:cs typeface="Arial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 . 2</a:t>
            </a:r>
            <a:r>
              <a:rPr lang="en-US" sz="2800" baseline="30000" dirty="0" smtClean="0">
                <a:solidFill>
                  <a:srgbClr val="C00000"/>
                </a:solidFill>
                <a:cs typeface="Arial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 </a:t>
            </a:r>
          </a:p>
          <a:p>
            <a:pPr algn="ctr" eaLnBrk="1" hangingPunct="1"/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= ( 2.2.2 ) . ( 2.2) = 2</a:t>
            </a:r>
            <a:r>
              <a:rPr lang="en-US" sz="2800" baseline="30000" dirty="0" smtClean="0">
                <a:solidFill>
                  <a:srgbClr val="C00000"/>
                </a:solidFill>
                <a:cs typeface="Arial" charset="0"/>
              </a:rPr>
              <a:t>5</a:t>
            </a:r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 = 32</a:t>
            </a:r>
            <a:endParaRPr lang="en-US" sz="2800" baseline="300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056" name="Picture 8" descr="C:\Users\USER\Desktop\ẢNH ĐỘNG\imagining-wonder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3276600"/>
            <a:ext cx="3810000" cy="3810000"/>
          </a:xfrm>
          <a:prstGeom prst="rect">
            <a:avLst/>
          </a:prstGeom>
          <a:noFill/>
        </p:spPr>
      </p:pic>
      <p:pic>
        <p:nvPicPr>
          <p:cNvPr id="2057" name="Picture 9" descr="C:\Users\USER\Desktop\ẢNH ĐỘNG\944b120695ba045fa429b0d909ef17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00" y="4714875"/>
            <a:ext cx="2562225" cy="2143125"/>
          </a:xfrm>
          <a:prstGeom prst="rect">
            <a:avLst/>
          </a:prstGeom>
          <a:noFill/>
        </p:spPr>
      </p:pic>
      <p:pic>
        <p:nvPicPr>
          <p:cNvPr id="10" name="Picture 2" descr="C:\Users\USER\Desktop\ẢNH ĐỘNG\1619842365_25738_gif-ur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3886" y="0"/>
            <a:ext cx="156011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1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 flipH="1">
            <a:off x="5638800" y="2819400"/>
            <a:ext cx="3200400" cy="17526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1143000" y="990600"/>
            <a:ext cx="4419600" cy="281940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3000" y="1752600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8000"/>
                </a:solidFill>
                <a:cs typeface="Arial" charset="0"/>
              </a:rPr>
              <a:t>Viết gọn thành tích:</a:t>
            </a:r>
          </a:p>
          <a:p>
            <a:pPr algn="ctr" eaLnBrk="1" hangingPunct="1"/>
            <a:r>
              <a:rPr lang="en-US" sz="3600" dirty="0" smtClean="0">
                <a:solidFill>
                  <a:srgbClr val="008000"/>
                </a:solidFill>
                <a:cs typeface="Arial" charset="0"/>
              </a:rPr>
              <a:t>2.2.2.2.2.2.2.2.2.2</a:t>
            </a:r>
            <a:endParaRPr lang="en-US" sz="36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3352800"/>
            <a:ext cx="3124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2.2.2.2.2.2.2.2.2.2</a:t>
            </a:r>
          </a:p>
          <a:p>
            <a:pPr algn="ctr" eaLnBrk="1" hangingPunct="1"/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= 2</a:t>
            </a:r>
            <a:r>
              <a:rPr lang="en-US" sz="2800" baseline="30000" dirty="0" smtClean="0">
                <a:solidFill>
                  <a:srgbClr val="C00000"/>
                </a:solidFill>
                <a:cs typeface="Arial" charset="0"/>
              </a:rPr>
              <a:t>10</a:t>
            </a:r>
            <a:endParaRPr lang="en-US" sz="2800" baseline="300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056" name="Picture 8" descr="C:\Users\USER\Desktop\ẢNH ĐỘNG\imagining-wonder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3276600"/>
            <a:ext cx="3810000" cy="3810000"/>
          </a:xfrm>
          <a:prstGeom prst="rect">
            <a:avLst/>
          </a:prstGeom>
          <a:noFill/>
        </p:spPr>
      </p:pic>
      <p:pic>
        <p:nvPicPr>
          <p:cNvPr id="2057" name="Picture 9" descr="C:\Users\USER\Desktop\ẢNH ĐỘNG\944b120695ba045fa429b0d909ef17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00" y="4714875"/>
            <a:ext cx="2562225" cy="2143125"/>
          </a:xfrm>
          <a:prstGeom prst="rect">
            <a:avLst/>
          </a:prstGeom>
          <a:noFill/>
        </p:spPr>
      </p:pic>
      <p:pic>
        <p:nvPicPr>
          <p:cNvPr id="9" name="Picture 2" descr="C:\Users\USER\Desktop\ẢNH ĐỘNG\1619842365_25738_gif-ur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3886" y="0"/>
            <a:ext cx="156011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1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 flipH="1">
            <a:off x="5791200" y="2819400"/>
            <a:ext cx="2895600" cy="17526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1143000" y="990600"/>
            <a:ext cx="4419600" cy="281940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19200" y="1524000"/>
            <a:ext cx="4495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8000"/>
                </a:solidFill>
                <a:cs typeface="Arial" charset="0"/>
              </a:rPr>
              <a:t>Tính:</a:t>
            </a:r>
          </a:p>
          <a:p>
            <a:pPr algn="ctr" eaLnBrk="1" hangingPunct="1"/>
            <a:r>
              <a:rPr lang="en-US" sz="4400" dirty="0" smtClean="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4400" baseline="30000" dirty="0" smtClean="0">
                <a:solidFill>
                  <a:srgbClr val="008000"/>
                </a:solidFill>
                <a:cs typeface="Arial" charset="0"/>
              </a:rPr>
              <a:t>20</a:t>
            </a:r>
            <a:r>
              <a:rPr lang="en-US" sz="4400" dirty="0" smtClean="0">
                <a:solidFill>
                  <a:srgbClr val="008000"/>
                </a:solidFill>
                <a:cs typeface="Arial" charset="0"/>
              </a:rPr>
              <a:t> : 2</a:t>
            </a:r>
            <a:r>
              <a:rPr lang="en-US" sz="4400" baseline="30000" dirty="0" smtClean="0">
                <a:solidFill>
                  <a:srgbClr val="008000"/>
                </a:solidFill>
                <a:cs typeface="Arial" charset="0"/>
              </a:rPr>
              <a:t>10</a:t>
            </a:r>
            <a:r>
              <a:rPr lang="en-US" sz="4400" dirty="0" smtClean="0">
                <a:solidFill>
                  <a:srgbClr val="008000"/>
                </a:solidFill>
                <a:cs typeface="Arial" charset="0"/>
              </a:rPr>
              <a:t> = ?</a:t>
            </a:r>
            <a:endParaRPr lang="en-US" sz="44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335280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2</a:t>
            </a:r>
            <a:r>
              <a:rPr lang="en-US" sz="2800" baseline="30000" dirty="0" smtClean="0">
                <a:solidFill>
                  <a:srgbClr val="C00000"/>
                </a:solidFill>
                <a:cs typeface="Arial" charset="0"/>
              </a:rPr>
              <a:t>20</a:t>
            </a:r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 : 2</a:t>
            </a:r>
            <a:r>
              <a:rPr lang="en-US" sz="2800" baseline="30000" dirty="0" smtClean="0">
                <a:solidFill>
                  <a:srgbClr val="C00000"/>
                </a:solidFill>
                <a:cs typeface="Arial" charset="0"/>
              </a:rPr>
              <a:t>10</a:t>
            </a:r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 = 2</a:t>
            </a:r>
            <a:r>
              <a:rPr lang="en-US" sz="2800" baseline="30000" dirty="0" smtClean="0">
                <a:solidFill>
                  <a:srgbClr val="C00000"/>
                </a:solidFill>
                <a:cs typeface="Arial" charset="0"/>
              </a:rPr>
              <a:t>10</a:t>
            </a:r>
            <a:endParaRPr lang="en-US" sz="2800" baseline="300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056" name="Picture 8" descr="C:\Users\USER\Desktop\ẢNH ĐỘNG\imagining-wonder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3276600"/>
            <a:ext cx="3810000" cy="3810000"/>
          </a:xfrm>
          <a:prstGeom prst="rect">
            <a:avLst/>
          </a:prstGeom>
          <a:noFill/>
        </p:spPr>
      </p:pic>
      <p:pic>
        <p:nvPicPr>
          <p:cNvPr id="2057" name="Picture 9" descr="C:\Users\USER\Desktop\ẢNH ĐỘNG\944b120695ba045fa429b0d909ef17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00" y="4714875"/>
            <a:ext cx="2562225" cy="2143125"/>
          </a:xfrm>
          <a:prstGeom prst="rect">
            <a:avLst/>
          </a:prstGeom>
          <a:noFill/>
        </p:spPr>
      </p:pic>
      <p:pic>
        <p:nvPicPr>
          <p:cNvPr id="9" name="Picture 2" descr="C:\Users\USER\Desktop\ẢNH ĐỘNG\1619842365_25738_gif-ur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3886" y="0"/>
            <a:ext cx="156011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1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ẢNH ĐỘNG\nhn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629400" cy="6629400"/>
          </a:xfrm>
          <a:prstGeom prst="rect">
            <a:avLst/>
          </a:prstGeo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05000" y="838200"/>
            <a:ext cx="4938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C00000"/>
                </a:solidFill>
                <a:cs typeface="Arial" charset="0"/>
              </a:rPr>
              <a:t> AI NHANH HƠN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0" y="411460"/>
            <a:ext cx="2133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/>
                <a:solidFill>
                  <a:schemeClr val="accent3"/>
                </a:solidFill>
              </a:rPr>
              <a:t>Vòng 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2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168174"/>
            <a:ext cx="5299669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4103" name="Picture 12" descr="hocba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3038"/>
            <a:ext cx="1382713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3" y="1370013"/>
            <a:ext cx="4987925" cy="20812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7138" y="1370013"/>
            <a:ext cx="1439862" cy="20589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8113" y="3810000"/>
            <a:ext cx="88661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Bạn còn nhớ công thức tính diện tích hình vuông nữa không?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19200" y="4038600"/>
            <a:ext cx="63388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Diện tích hình vuông: S = a.a</a:t>
            </a:r>
          </a:p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(với a là độ dài cạnh hình vuông)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28938" y="3932238"/>
            <a:ext cx="3286125" cy="83185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= a. a = a</a:t>
            </a:r>
            <a:r>
              <a:rPr lang="en-US" sz="4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324600" y="5575300"/>
            <a:ext cx="21955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Lũy thừa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867400" y="4576763"/>
            <a:ext cx="914400" cy="9985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380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3" grpId="0"/>
      <p:bldP spid="23" grpId="1"/>
      <p:bldP spid="24" grpId="0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 flipH="1">
            <a:off x="5791200" y="2819400"/>
            <a:ext cx="2895600" cy="17526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1143000" y="990600"/>
            <a:ext cx="4419600" cy="281940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19200" y="1524000"/>
            <a:ext cx="4495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8000"/>
                </a:solidFill>
                <a:cs typeface="Arial" charset="0"/>
              </a:rPr>
              <a:t>Tính</a:t>
            </a:r>
          </a:p>
          <a:p>
            <a:pPr algn="ctr" eaLnBrk="1" hangingPunct="1"/>
            <a:r>
              <a:rPr lang="en-US" sz="4400" dirty="0" smtClean="0">
                <a:solidFill>
                  <a:srgbClr val="008000"/>
                </a:solidFill>
                <a:cs typeface="Arial" charset="0"/>
              </a:rPr>
              <a:t>9</a:t>
            </a:r>
            <a:r>
              <a:rPr lang="en-US" sz="4400" baseline="30000" dirty="0" smtClean="0">
                <a:solidFill>
                  <a:srgbClr val="008000"/>
                </a:solidFill>
                <a:cs typeface="Arial" charset="0"/>
              </a:rPr>
              <a:t>5</a:t>
            </a:r>
            <a:r>
              <a:rPr lang="en-US" sz="4400" dirty="0" smtClean="0">
                <a:solidFill>
                  <a:srgbClr val="008000"/>
                </a:solidFill>
                <a:cs typeface="Arial" charset="0"/>
              </a:rPr>
              <a:t> : 2021</a:t>
            </a:r>
            <a:r>
              <a:rPr lang="en-US" sz="4400" baseline="30000" dirty="0" smtClean="0">
                <a:solidFill>
                  <a:srgbClr val="008000"/>
                </a:solidFill>
                <a:cs typeface="Arial" charset="0"/>
              </a:rPr>
              <a:t>0</a:t>
            </a:r>
            <a:r>
              <a:rPr lang="en-US" sz="4400" dirty="0" smtClean="0">
                <a:solidFill>
                  <a:srgbClr val="008000"/>
                </a:solidFill>
                <a:cs typeface="Arial" charset="0"/>
              </a:rPr>
              <a:t> = ?</a:t>
            </a:r>
            <a:endParaRPr lang="en-US" sz="44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335280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9</a:t>
            </a:r>
            <a:r>
              <a:rPr lang="en-US" sz="2800" baseline="30000" dirty="0" smtClean="0">
                <a:solidFill>
                  <a:srgbClr val="C00000"/>
                </a:solidFill>
                <a:cs typeface="Arial" charset="0"/>
              </a:rPr>
              <a:t>5</a:t>
            </a:r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 : 2021</a:t>
            </a:r>
            <a:r>
              <a:rPr lang="en-US" sz="2800" baseline="30000" dirty="0" smtClean="0">
                <a:solidFill>
                  <a:srgbClr val="C00000"/>
                </a:solidFill>
                <a:cs typeface="Arial" charset="0"/>
              </a:rPr>
              <a:t>0</a:t>
            </a:r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 =</a:t>
            </a:r>
            <a:r>
              <a:rPr lang="en-US" sz="2800" baseline="300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9</a:t>
            </a:r>
            <a:r>
              <a:rPr lang="en-US" sz="2800" baseline="30000" dirty="0" smtClean="0">
                <a:solidFill>
                  <a:srgbClr val="C00000"/>
                </a:solidFill>
                <a:cs typeface="Arial" charset="0"/>
              </a:rPr>
              <a:t>5</a:t>
            </a:r>
            <a:endParaRPr lang="en-US" sz="2800" baseline="300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056" name="Picture 8" descr="C:\Users\USER\Desktop\ẢNH ĐỘNG\imagining-wonder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3276600"/>
            <a:ext cx="3810000" cy="3810000"/>
          </a:xfrm>
          <a:prstGeom prst="rect">
            <a:avLst/>
          </a:prstGeom>
          <a:noFill/>
        </p:spPr>
      </p:pic>
      <p:pic>
        <p:nvPicPr>
          <p:cNvPr id="2057" name="Picture 9" descr="C:\Users\USER\Desktop\ẢNH ĐỘNG\944b120695ba045fa429b0d909ef17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00" y="4714875"/>
            <a:ext cx="2562225" cy="2143125"/>
          </a:xfrm>
          <a:prstGeom prst="rect">
            <a:avLst/>
          </a:prstGeom>
          <a:noFill/>
        </p:spPr>
      </p:pic>
      <p:pic>
        <p:nvPicPr>
          <p:cNvPr id="5122" name="Picture 2" descr="C:\Users\USER\Desktop\ẢNH ĐỘNG\1619842365_25738_gif-ur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3886" y="0"/>
            <a:ext cx="156011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1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 flipH="1">
            <a:off x="5791200" y="2819400"/>
            <a:ext cx="2895600" cy="17526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1143000" y="990600"/>
            <a:ext cx="4419600" cy="281940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47800" y="1447800"/>
            <a:ext cx="3810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8000"/>
                </a:solidFill>
                <a:cs typeface="Arial" charset="0"/>
              </a:rPr>
              <a:t>Viết dưới dạng một lũy thừa</a:t>
            </a:r>
          </a:p>
          <a:p>
            <a:pPr algn="ctr" eaLnBrk="1" hangingPunct="1"/>
            <a:r>
              <a:rPr lang="en-US" sz="3600" dirty="0" smtClean="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3600" baseline="30000" dirty="0" smtClean="0">
                <a:solidFill>
                  <a:srgbClr val="008000"/>
                </a:solidFill>
                <a:cs typeface="Arial" charset="0"/>
              </a:rPr>
              <a:t>10</a:t>
            </a:r>
            <a:r>
              <a:rPr lang="en-US" sz="3600" dirty="0" smtClean="0">
                <a:solidFill>
                  <a:srgbClr val="008000"/>
                </a:solidFill>
                <a:cs typeface="Arial" charset="0"/>
              </a:rPr>
              <a:t> : 64 . 16</a:t>
            </a:r>
            <a:endParaRPr lang="en-US" sz="36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3048000"/>
            <a:ext cx="3124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2800" baseline="30000" dirty="0" smtClean="0">
                <a:solidFill>
                  <a:srgbClr val="008000"/>
                </a:solidFill>
                <a:cs typeface="Arial" charset="0"/>
              </a:rPr>
              <a:t>10</a:t>
            </a:r>
            <a:r>
              <a:rPr lang="en-US" sz="2800" dirty="0" smtClean="0">
                <a:solidFill>
                  <a:srgbClr val="008000"/>
                </a:solidFill>
                <a:cs typeface="Arial" charset="0"/>
              </a:rPr>
              <a:t> : 64 . 16</a:t>
            </a:r>
          </a:p>
          <a:p>
            <a:pPr algn="ctr" eaLnBrk="1" hangingPunct="1"/>
            <a:r>
              <a:rPr lang="en-US" sz="2800" dirty="0" smtClean="0">
                <a:solidFill>
                  <a:srgbClr val="008000"/>
                </a:solidFill>
                <a:cs typeface="Arial" charset="0"/>
              </a:rPr>
              <a:t>= 2</a:t>
            </a:r>
            <a:r>
              <a:rPr lang="en-US" sz="2800" baseline="30000" dirty="0" smtClean="0">
                <a:solidFill>
                  <a:srgbClr val="008000"/>
                </a:solidFill>
                <a:cs typeface="Arial" charset="0"/>
              </a:rPr>
              <a:t>10</a:t>
            </a:r>
            <a:r>
              <a:rPr lang="en-US" sz="2800" dirty="0" smtClean="0">
                <a:solidFill>
                  <a:srgbClr val="008000"/>
                </a:solidFill>
                <a:cs typeface="Arial" charset="0"/>
              </a:rPr>
              <a:t> : 2</a:t>
            </a:r>
            <a:r>
              <a:rPr lang="en-US" sz="2800" baseline="30000" dirty="0" smtClean="0">
                <a:solidFill>
                  <a:srgbClr val="008000"/>
                </a:solidFill>
                <a:cs typeface="Arial" charset="0"/>
              </a:rPr>
              <a:t>6</a:t>
            </a:r>
            <a:r>
              <a:rPr lang="en-US" sz="2800" dirty="0" smtClean="0">
                <a:solidFill>
                  <a:srgbClr val="008000"/>
                </a:solidFill>
                <a:cs typeface="Arial" charset="0"/>
              </a:rPr>
              <a:t> . 2</a:t>
            </a:r>
            <a:r>
              <a:rPr lang="en-US" sz="2800" baseline="30000" dirty="0" smtClean="0">
                <a:solidFill>
                  <a:srgbClr val="008000"/>
                </a:solidFill>
                <a:cs typeface="Arial" charset="0"/>
              </a:rPr>
              <a:t>4</a:t>
            </a:r>
          </a:p>
          <a:p>
            <a:pPr algn="ctr" eaLnBrk="1" hangingPunct="1"/>
            <a:r>
              <a:rPr lang="en-US" sz="2800" dirty="0" smtClean="0">
                <a:solidFill>
                  <a:srgbClr val="008000"/>
                </a:solidFill>
                <a:cs typeface="Arial" charset="0"/>
              </a:rPr>
              <a:t>= 2</a:t>
            </a:r>
            <a:r>
              <a:rPr lang="en-US" sz="2800" baseline="30000" dirty="0" smtClean="0">
                <a:solidFill>
                  <a:srgbClr val="008000"/>
                </a:solidFill>
                <a:cs typeface="Arial" charset="0"/>
              </a:rPr>
              <a:t>4</a:t>
            </a:r>
            <a:r>
              <a:rPr lang="en-US" sz="2800" dirty="0" smtClean="0">
                <a:solidFill>
                  <a:srgbClr val="008000"/>
                </a:solidFill>
                <a:cs typeface="Arial" charset="0"/>
              </a:rPr>
              <a:t> . 2</a:t>
            </a:r>
            <a:r>
              <a:rPr lang="en-US" sz="2800" baseline="30000" dirty="0" smtClean="0">
                <a:solidFill>
                  <a:srgbClr val="008000"/>
                </a:solidFill>
                <a:cs typeface="Arial" charset="0"/>
              </a:rPr>
              <a:t>4</a:t>
            </a:r>
            <a:r>
              <a:rPr lang="en-US" sz="2800" dirty="0" smtClean="0">
                <a:solidFill>
                  <a:srgbClr val="008000"/>
                </a:solidFill>
                <a:cs typeface="Arial" charset="0"/>
              </a:rPr>
              <a:t> = 2</a:t>
            </a:r>
            <a:r>
              <a:rPr lang="en-US" sz="2800" baseline="30000" dirty="0" smtClean="0">
                <a:solidFill>
                  <a:srgbClr val="008000"/>
                </a:solidFill>
                <a:cs typeface="Arial" charset="0"/>
              </a:rPr>
              <a:t>8</a:t>
            </a:r>
            <a:endParaRPr lang="en-US" sz="2800" baseline="300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2056" name="Picture 8" descr="C:\Users\USER\Desktop\ẢNH ĐỘNG\imagining-wonder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3276600"/>
            <a:ext cx="3810000" cy="3810000"/>
          </a:xfrm>
          <a:prstGeom prst="rect">
            <a:avLst/>
          </a:prstGeom>
          <a:noFill/>
        </p:spPr>
      </p:pic>
      <p:pic>
        <p:nvPicPr>
          <p:cNvPr id="2057" name="Picture 9" descr="C:\Users\USER\Desktop\ẢNH ĐỘNG\944b120695ba045fa429b0d909ef17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00" y="4714875"/>
            <a:ext cx="2562225" cy="2143125"/>
          </a:xfrm>
          <a:prstGeom prst="rect">
            <a:avLst/>
          </a:prstGeom>
          <a:noFill/>
        </p:spPr>
      </p:pic>
      <p:pic>
        <p:nvPicPr>
          <p:cNvPr id="9" name="Picture 2" descr="C:\Users\USER\Desktop\ẢNH ĐỘNG\1619842365_25738_gif-ur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3886" y="0"/>
            <a:ext cx="156011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1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 flipH="1">
            <a:off x="5791200" y="2819400"/>
            <a:ext cx="2895600" cy="17526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1143000" y="990600"/>
            <a:ext cx="4419600" cy="281940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19200" y="1524000"/>
            <a:ext cx="4495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8000"/>
                </a:solidFill>
                <a:cs typeface="Arial" charset="0"/>
              </a:rPr>
              <a:t>Đúng hay sai?</a:t>
            </a:r>
          </a:p>
          <a:p>
            <a:pPr algn="ctr" eaLnBrk="1" hangingPunct="1"/>
            <a:r>
              <a:rPr lang="en-US" sz="4400" dirty="0" smtClean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sz="4400" baseline="30000" dirty="0" smtClean="0">
                <a:solidFill>
                  <a:srgbClr val="008000"/>
                </a:solidFill>
                <a:cs typeface="Arial" charset="0"/>
              </a:rPr>
              <a:t>10</a:t>
            </a:r>
            <a:r>
              <a:rPr lang="en-US" sz="4400" dirty="0" smtClean="0">
                <a:solidFill>
                  <a:srgbClr val="008000"/>
                </a:solidFill>
                <a:cs typeface="Arial" charset="0"/>
              </a:rPr>
              <a:t> : 7</a:t>
            </a:r>
            <a:r>
              <a:rPr lang="en-US" sz="4400" baseline="30000" dirty="0" smtClean="0">
                <a:solidFill>
                  <a:srgbClr val="008000"/>
                </a:solidFill>
                <a:cs typeface="Arial" charset="0"/>
              </a:rPr>
              <a:t>2</a:t>
            </a:r>
            <a:r>
              <a:rPr lang="en-US" sz="4400" dirty="0" smtClean="0">
                <a:solidFill>
                  <a:srgbClr val="008000"/>
                </a:solidFill>
                <a:cs typeface="Arial" charset="0"/>
              </a:rPr>
              <a:t> = 7</a:t>
            </a:r>
            <a:r>
              <a:rPr lang="en-US" sz="4400" baseline="30000" dirty="0" smtClean="0">
                <a:solidFill>
                  <a:srgbClr val="008000"/>
                </a:solidFill>
                <a:cs typeface="Arial" charset="0"/>
              </a:rPr>
              <a:t>5</a:t>
            </a:r>
            <a:endParaRPr lang="en-US" sz="4400" baseline="30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3200400"/>
            <a:ext cx="3124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cs typeface="Arial" charset="0"/>
              </a:rPr>
              <a:t>Sai</a:t>
            </a:r>
          </a:p>
          <a:p>
            <a:pPr algn="ctr" eaLnBrk="1" hangingPunct="1"/>
            <a:r>
              <a:rPr lang="en-US" sz="2800" dirty="0" smtClean="0">
                <a:cs typeface="Arial" charset="0"/>
              </a:rPr>
              <a:t>Vì 7</a:t>
            </a:r>
            <a:r>
              <a:rPr lang="en-US" sz="2800" baseline="30000" dirty="0" smtClean="0">
                <a:cs typeface="Arial" charset="0"/>
              </a:rPr>
              <a:t>10</a:t>
            </a:r>
            <a:r>
              <a:rPr lang="en-US" sz="2800" dirty="0" smtClean="0">
                <a:cs typeface="Arial" charset="0"/>
              </a:rPr>
              <a:t> : 7</a:t>
            </a:r>
            <a:r>
              <a:rPr lang="en-US" sz="2800" baseline="30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= 7</a:t>
            </a:r>
            <a:r>
              <a:rPr lang="en-US" sz="2800" baseline="30000" dirty="0" smtClean="0">
                <a:cs typeface="Arial" charset="0"/>
              </a:rPr>
              <a:t>8</a:t>
            </a:r>
            <a:endParaRPr lang="en-US" sz="2800" baseline="30000" dirty="0">
              <a:cs typeface="Arial" charset="0"/>
            </a:endParaRPr>
          </a:p>
        </p:txBody>
      </p:sp>
      <p:pic>
        <p:nvPicPr>
          <p:cNvPr id="2056" name="Picture 8" descr="C:\Users\USER\Desktop\ẢNH ĐỘNG\imagining-wonder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3276600"/>
            <a:ext cx="3810000" cy="3810000"/>
          </a:xfrm>
          <a:prstGeom prst="rect">
            <a:avLst/>
          </a:prstGeom>
          <a:noFill/>
        </p:spPr>
      </p:pic>
      <p:pic>
        <p:nvPicPr>
          <p:cNvPr id="2057" name="Picture 9" descr="C:\Users\USER\Desktop\ẢNH ĐỘNG\944b120695ba045fa429b0d909ef17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00" y="4714875"/>
            <a:ext cx="2562225" cy="2143125"/>
          </a:xfrm>
          <a:prstGeom prst="rect">
            <a:avLst/>
          </a:prstGeom>
          <a:noFill/>
        </p:spPr>
      </p:pic>
      <p:pic>
        <p:nvPicPr>
          <p:cNvPr id="9" name="Picture 2" descr="C:\Users\USER\Desktop\ẢNH ĐỘNG\1619842365_25738_gif-ur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3886" y="0"/>
            <a:ext cx="156011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1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Callout 16"/>
          <p:cNvSpPr/>
          <p:nvPr/>
        </p:nvSpPr>
        <p:spPr>
          <a:xfrm flipH="1">
            <a:off x="5791200" y="2819400"/>
            <a:ext cx="2895600" cy="175260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1143000" y="990600"/>
            <a:ext cx="4419600" cy="281940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3000" y="1981200"/>
            <a:ext cx="449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smtClean="0">
                <a:solidFill>
                  <a:srgbClr val="008000"/>
                </a:solidFill>
                <a:cs typeface="Arial" charset="0"/>
              </a:rPr>
              <a:t>a . a . a . a = ?</a:t>
            </a:r>
            <a:endParaRPr lang="en-US" sz="44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5000" y="335280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C00000"/>
                </a:solidFill>
                <a:cs typeface="Arial" charset="0"/>
              </a:rPr>
              <a:t>a . a . a . a = a</a:t>
            </a:r>
            <a:r>
              <a:rPr lang="en-US" sz="2800" baseline="30000" dirty="0" smtClean="0">
                <a:solidFill>
                  <a:srgbClr val="C00000"/>
                </a:solidFill>
                <a:cs typeface="Arial" charset="0"/>
              </a:rPr>
              <a:t>4</a:t>
            </a:r>
            <a:endParaRPr lang="en-US" sz="2800" baseline="300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056" name="Picture 8" descr="C:\Users\USER\Desktop\ẢNH ĐỘNG\imagining-wonder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3276600"/>
            <a:ext cx="3810000" cy="3810000"/>
          </a:xfrm>
          <a:prstGeom prst="rect">
            <a:avLst/>
          </a:prstGeom>
          <a:noFill/>
        </p:spPr>
      </p:pic>
      <p:pic>
        <p:nvPicPr>
          <p:cNvPr id="2057" name="Picture 9" descr="C:\Users\USER\Desktop\ẢNH ĐỘNG\944b120695ba045fa429b0d909ef171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00" y="4714875"/>
            <a:ext cx="2562225" cy="2143125"/>
          </a:xfrm>
          <a:prstGeom prst="rect">
            <a:avLst/>
          </a:prstGeom>
          <a:noFill/>
        </p:spPr>
      </p:pic>
      <p:pic>
        <p:nvPicPr>
          <p:cNvPr id="9" name="Picture 2" descr="C:\Users\USER\Desktop\ẢNH ĐỘNG\1619842365_25738_gif-ur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3886" y="0"/>
            <a:ext cx="156011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1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5686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GHI NHỚ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" y="1447800"/>
            <a:ext cx="9047988" cy="30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HƯỚNG DẪN VỀ NHÀ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mtClean="0"/>
              <a:t>Học thuộc định nghĩa và công thức nhân, chia hai lũy thừa cùng cơ số.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mtClean="0"/>
              <a:t>Làm bài  1, 2, 3, 4 SGK trang 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87312" y="666750"/>
            <a:ext cx="28082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i="1" u="sng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en-US" sz="6600" b="1" i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66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WordArt 12"/>
          <p:cNvSpPr>
            <a:spLocks noChangeArrowheads="1" noChangeShapeType="1" noTextEdit="1"/>
          </p:cNvSpPr>
          <p:nvPr/>
        </p:nvSpPr>
        <p:spPr bwMode="auto">
          <a:xfrm>
            <a:off x="1028700" y="2133600"/>
            <a:ext cx="7086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LŨY THỪA VỚI SỐ MŨ TỰ NHIÊN</a:t>
            </a:r>
          </a:p>
        </p:txBody>
      </p:sp>
      <p:sp>
        <p:nvSpPr>
          <p:cNvPr id="5124" name="WordArt 13"/>
          <p:cNvSpPr>
            <a:spLocks noChangeArrowheads="1" noChangeShapeType="1" noTextEdit="1"/>
          </p:cNvSpPr>
          <p:nvPr/>
        </p:nvSpPr>
        <p:spPr bwMode="auto">
          <a:xfrm>
            <a:off x="5715000" y="0"/>
            <a:ext cx="34290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000"/>
              </a:avLst>
            </a:prstTxWarp>
          </a:bodyPr>
          <a:lstStyle/>
          <a:p>
            <a:pPr algn="ctr"/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CC"/>
                  </a:gs>
                  <a:gs pos="100000">
                    <a:srgbClr val="5599DD"/>
                  </a:gs>
                </a:gsLst>
                <a:lin ang="0" scaled="1"/>
              </a:gradFill>
              <a:effectLst>
                <a:outerShdw dist="81320" dir="2319588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125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4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0" y="533400"/>
            <a:ext cx="619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Lũy thừa</a:t>
            </a:r>
          </a:p>
        </p:txBody>
      </p:sp>
      <p:pic>
        <p:nvPicPr>
          <p:cNvPr id="6147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09700" y="1117600"/>
            <a:ext cx="6199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5.4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905000" y="1703388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5.5.5.5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485900" y="2362200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 gọi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là một lũy thừa.</a:t>
            </a:r>
            <a:endParaRPr lang="en-US" sz="32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17500" y="29464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hangingPunct="1">
              <a:buFontTx/>
              <a:buAutoNum type="alphaLcParenR"/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5.5.5</a:t>
            </a:r>
          </a:p>
          <a:p>
            <a:pPr marL="514350" indent="-514350" eaLnBrk="1" hangingPunct="1">
              <a:buFontTx/>
              <a:buAutoNum type="alphaLcParenR"/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7.7.7.7.7.7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814763" y="3454445"/>
            <a:ext cx="279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743200" y="3937636"/>
            <a:ext cx="4662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179513" y="4724400"/>
            <a:ext cx="191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đọc là:</a:t>
            </a:r>
            <a:endParaRPr lang="en-US" sz="28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4114800" y="3744913"/>
            <a:ext cx="1919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mũ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4114800" y="4659313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 lũy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thừa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194175" y="5681663"/>
            <a:ext cx="3414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Lũy thừa bậc 4 của 5</a:t>
            </a:r>
            <a:endParaRPr lang="en-US" sz="28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743200" y="4006850"/>
            <a:ext cx="1450975" cy="9794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743200" y="4902200"/>
            <a:ext cx="1450975" cy="133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1"/>
          </p:cNvCxnSpPr>
          <p:nvPr/>
        </p:nvCxnSpPr>
        <p:spPr>
          <a:xfrm>
            <a:off x="2743200" y="5130800"/>
            <a:ext cx="1450975" cy="812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2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3" grpId="0"/>
      <p:bldP spid="23" grpId="1"/>
      <p:bldP spid="24" grpId="0"/>
      <p:bldP spid="25" grpId="0"/>
      <p:bldP spid="26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0" y="533400"/>
            <a:ext cx="619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Lũy thừa</a:t>
            </a:r>
          </a:p>
        </p:txBody>
      </p:sp>
      <p:pic>
        <p:nvPicPr>
          <p:cNvPr id="7171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30188" y="1295400"/>
            <a:ext cx="866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Lũy thừa bậc n của a, kí hiệu a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là tích của n thừa số a.</a:t>
            </a:r>
          </a:p>
        </p:txBody>
      </p: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07614" y="1981200"/>
            <a:ext cx="3693703" cy="942566"/>
          </a:xfrm>
          <a:prstGeom prst="rect">
            <a:avLst/>
          </a:prstGeom>
          <a:blipFill rotWithShape="1">
            <a:blip r:embed="rId3" cstate="print"/>
            <a:stretch>
              <a:fillRect r="-231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716338" y="3719513"/>
            <a:ext cx="1050925" cy="923925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5400" kern="0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5400" kern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5580063" y="4049713"/>
            <a:ext cx="1676400" cy="469900"/>
          </a:xfrm>
          <a:prstGeom prst="wedgeRoundRectCallout">
            <a:avLst>
              <a:gd name="adj1" fmla="val -109049"/>
              <a:gd name="adj2" fmla="val 25347"/>
              <a:gd name="adj3" fmla="val 16667"/>
            </a:avLst>
          </a:prstGeom>
          <a:solidFill>
            <a:srgbClr val="FF33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err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400" kern="0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kern="0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 flipH="1">
            <a:off x="1476375" y="3800475"/>
            <a:ext cx="1506538" cy="514350"/>
          </a:xfrm>
          <a:prstGeom prst="wedgeEllipseCallout">
            <a:avLst>
              <a:gd name="adj1" fmla="val -121553"/>
              <a:gd name="adj2" fmla="val 3558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auto">
          <a:xfrm>
            <a:off x="5667375" y="3429000"/>
            <a:ext cx="1101725" cy="400050"/>
          </a:xfrm>
          <a:prstGeom prst="wedgeRectCallout">
            <a:avLst>
              <a:gd name="adj1" fmla="val -161291"/>
              <a:gd name="adj2" fmla="val 12197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endParaRPr lang="en-US" sz="2400" kern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22288" y="5029200"/>
            <a:ext cx="8661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 ý: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800" i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còn được đọc là a bình phương.</a:t>
            </a:r>
          </a:p>
          <a:p>
            <a:pPr eaLnBrk="1" hangingPunct="1"/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a</a:t>
            </a:r>
            <a:r>
              <a:rPr lang="en-US" sz="2800" i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còn được đọc là a lập phương</a:t>
            </a:r>
          </a:p>
          <a:p>
            <a:pPr eaLnBrk="1" hangingPunct="1"/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 ước:   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i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</a:p>
        </p:txBody>
      </p:sp>
    </p:spTree>
    <p:extLst>
      <p:ext uri="{BB962C8B-B14F-4D97-AF65-F5344CB8AC3E}">
        <p14:creationId xmlns:p14="http://schemas.microsoft.com/office/powerpoint/2010/main" val="131209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3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93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93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7" grpId="0" animBg="1"/>
      <p:bldP spid="18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0" y="533400"/>
            <a:ext cx="619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Lũy thừa</a:t>
            </a:r>
          </a:p>
        </p:txBody>
      </p:sp>
      <p:pic>
        <p:nvPicPr>
          <p:cNvPr id="8195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5" descr="n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30188" y="1295400"/>
            <a:ext cx="866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? Hãy đọc các lũy thừa sau và chỉ rõ cơ số, số mũ: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286000" y="2244725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286000" y="30480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286000" y="38100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311400" y="4572000"/>
            <a:ext cx="142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436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68500" y="1108075"/>
            <a:ext cx="484663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Điền số vào ô trống cho đúng:</a:t>
            </a:r>
            <a:endParaRPr lang="en-US" sz="2800" b="1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Group 74"/>
          <p:cNvGraphicFramePr>
            <a:graphicFrameLocks/>
          </p:cNvGraphicFramePr>
          <p:nvPr/>
        </p:nvGraphicFramePr>
        <p:xfrm>
          <a:off x="615950" y="1989138"/>
          <a:ext cx="7924800" cy="1828800"/>
        </p:xfrm>
        <a:graphic>
          <a:graphicData uri="http://schemas.openxmlformats.org/drawingml/2006/table">
            <a:tbl>
              <a:tblPr/>
              <a:tblGrid>
                <a:gridCol w="1712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Lũy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mũ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lũy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76"/>
          <p:cNvSpPr txBox="1">
            <a:spLocks noChangeArrowheads="1"/>
          </p:cNvSpPr>
          <p:nvPr/>
        </p:nvSpPr>
        <p:spPr bwMode="auto">
          <a:xfrm>
            <a:off x="2971800" y="2433638"/>
            <a:ext cx="33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4724400" y="2433638"/>
            <a:ext cx="33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 Box 78"/>
          <p:cNvSpPr txBox="1">
            <a:spLocks noChangeArrowheads="1"/>
          </p:cNvSpPr>
          <p:nvPr/>
        </p:nvSpPr>
        <p:spPr bwMode="auto">
          <a:xfrm>
            <a:off x="6369050" y="2357438"/>
            <a:ext cx="12049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7.7 = 49</a:t>
            </a:r>
          </a:p>
        </p:txBody>
      </p:sp>
      <p:sp>
        <p:nvSpPr>
          <p:cNvPr id="9" name="Text Box 79"/>
          <p:cNvSpPr txBox="1">
            <a:spLocks noChangeArrowheads="1"/>
          </p:cNvSpPr>
          <p:nvPr/>
        </p:nvSpPr>
        <p:spPr bwMode="auto">
          <a:xfrm>
            <a:off x="2971800" y="2890838"/>
            <a:ext cx="33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 Box 80"/>
          <p:cNvSpPr txBox="1">
            <a:spLocks noChangeArrowheads="1"/>
          </p:cNvSpPr>
          <p:nvPr/>
        </p:nvSpPr>
        <p:spPr bwMode="auto">
          <a:xfrm>
            <a:off x="4724400" y="2814638"/>
            <a:ext cx="338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 Box 81"/>
          <p:cNvSpPr txBox="1">
            <a:spLocks noChangeArrowheads="1"/>
          </p:cNvSpPr>
          <p:nvPr/>
        </p:nvSpPr>
        <p:spPr bwMode="auto">
          <a:xfrm>
            <a:off x="6369050" y="2890838"/>
            <a:ext cx="1282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2.2.2 = 8</a:t>
            </a:r>
          </a:p>
        </p:txBody>
      </p:sp>
      <p:sp>
        <p:nvSpPr>
          <p:cNvPr id="12" name="Text Box 82"/>
          <p:cNvSpPr txBox="1">
            <a:spLocks noChangeArrowheads="1"/>
          </p:cNvSpPr>
          <p:nvPr/>
        </p:nvSpPr>
        <p:spPr bwMode="auto">
          <a:xfrm>
            <a:off x="1219200" y="3352800"/>
            <a:ext cx="4411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aseline="30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83"/>
          <p:cNvSpPr txBox="1">
            <a:spLocks noChangeArrowheads="1"/>
          </p:cNvSpPr>
          <p:nvPr/>
        </p:nvSpPr>
        <p:spPr bwMode="auto">
          <a:xfrm>
            <a:off x="6265863" y="3271838"/>
            <a:ext cx="15119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4.4.4.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en-US" sz="2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52590" y="4572000"/>
            <a:ext cx="1208985" cy="461665"/>
          </a:xfrm>
          <a:prstGeom prst="rect">
            <a:avLst/>
          </a:prstGeom>
          <a:blipFill rotWithShape="1">
            <a:blip r:embed="rId2" cstate="print"/>
            <a:stretch>
              <a:fillRect l="-6931" t="-8750" r="-5941" b="-2375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55638" y="4572000"/>
            <a:ext cx="1127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 ý: </a:t>
            </a:r>
            <a:endParaRPr lang="en-US" sz="240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56" name="TextBox 4"/>
          <p:cNvSpPr txBox="1">
            <a:spLocks noChangeArrowheads="1"/>
          </p:cNvSpPr>
          <p:nvPr/>
        </p:nvSpPr>
        <p:spPr bwMode="auto">
          <a:xfrm>
            <a:off x="25400" y="461963"/>
            <a:ext cx="619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Lũy thừa</a:t>
            </a:r>
          </a:p>
        </p:txBody>
      </p:sp>
      <p:sp>
        <p:nvSpPr>
          <p:cNvPr id="9257" name="TextBox 3"/>
          <p:cNvSpPr txBox="1">
            <a:spLocks noChangeArrowheads="1"/>
          </p:cNvSpPr>
          <p:nvPr/>
        </p:nvSpPr>
        <p:spPr bwMode="auto">
          <a:xfrm>
            <a:off x="25400" y="0"/>
            <a:ext cx="9070975" cy="4619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67827514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8313" y="1262063"/>
            <a:ext cx="82804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 tích của 2 luỹ thừa thành một 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luỹ 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thừa:  a./ </a:t>
            </a:r>
            <a:r>
              <a:rPr lang="en-US" sz="2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aseline="30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.2</a:t>
            </a:r>
            <a:r>
              <a:rPr lang="en-US" sz="2400" baseline="30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 b./ 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n-US" sz="24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a</a:t>
            </a:r>
            <a:r>
              <a:rPr lang="en-US" sz="24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68338" y="1819275"/>
            <a:ext cx="45720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.2</a:t>
            </a:r>
            <a:r>
              <a:rPr lang="en-US" sz="2400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68463" y="1858963"/>
            <a:ext cx="1332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40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2.2) 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lang="en-US" dirty="0">
              <a:solidFill>
                <a:srgbClr val="FF00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51138" y="1847850"/>
            <a:ext cx="11512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2.2.2)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dirty="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417289" y="1858963"/>
            <a:ext cx="1075936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=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lang="en-US" sz="24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6913" y="2309813"/>
            <a:ext cx="10715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b) a</a:t>
            </a:r>
            <a:r>
              <a:rPr lang="en-US" sz="24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.a</a:t>
            </a:r>
            <a:r>
              <a:rPr lang="en-US" sz="24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2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16088" y="2324100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400">
                <a:solidFill>
                  <a:srgbClr val="FF00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(a.a.a.a)</a:t>
            </a:r>
            <a:endParaRPr lang="en-US">
              <a:solidFill>
                <a:srgbClr val="FF0066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54338" y="2359025"/>
            <a:ext cx="1106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(a.a.a)</a:t>
            </a:r>
            <a:endParaRPr lang="en-US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06850" y="2359025"/>
            <a:ext cx="1201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a</a:t>
            </a:r>
            <a:r>
              <a:rPr lang="en-US" sz="2400" baseline="30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endParaRPr lang="en-US" sz="240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9750" y="2852738"/>
            <a:ext cx="15954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400" b="1" i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Tổng quát:</a:t>
            </a:r>
            <a:endParaRPr lang="en-US" sz="240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4075" y="2876550"/>
            <a:ext cx="2176463" cy="523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/>
                <a:ea typeface="Calibri"/>
              </a:rPr>
              <a:t>a</a:t>
            </a:r>
            <a:r>
              <a:rPr lang="en-US" sz="2800" b="1" baseline="30000" dirty="0">
                <a:latin typeface="Times New Roman"/>
                <a:ea typeface="Calibri"/>
              </a:rPr>
              <a:t>m</a:t>
            </a:r>
            <a:r>
              <a:rPr lang="en-US" sz="2800" b="1" dirty="0">
                <a:latin typeface="Times New Roman"/>
                <a:ea typeface="Calibri"/>
              </a:rPr>
              <a:t> . a</a:t>
            </a:r>
            <a:r>
              <a:rPr lang="en-US" sz="2800" b="1" baseline="30000" dirty="0">
                <a:latin typeface="Times New Roman"/>
                <a:ea typeface="Calibri"/>
              </a:rPr>
              <a:t>n</a:t>
            </a:r>
            <a:r>
              <a:rPr lang="en-US" sz="2800" b="1" dirty="0">
                <a:latin typeface="Times New Roman"/>
                <a:ea typeface="Calibri"/>
              </a:rPr>
              <a:t> = </a:t>
            </a:r>
            <a:r>
              <a:rPr lang="en-US" sz="2800" b="1" dirty="0" err="1">
                <a:latin typeface="Times New Roman"/>
                <a:ea typeface="Calibri"/>
              </a:rPr>
              <a:t>a</a:t>
            </a:r>
            <a:r>
              <a:rPr lang="en-US" sz="2800" b="1" baseline="30000" dirty="0" err="1">
                <a:latin typeface="Times New Roman"/>
                <a:ea typeface="Calibri"/>
              </a:rPr>
              <a:t>m+n</a:t>
            </a:r>
            <a:endParaRPr lang="en-US" sz="2800" b="1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41325" y="3600450"/>
            <a:ext cx="79136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sz="2400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 ý: Khi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lang="en-US" sz="2400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hai lũy thừa cùng cơ số, ta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 nguyên </a:t>
            </a:r>
            <a:r>
              <a:rPr lang="en-US" sz="2400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 số và </a:t>
            </a: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cộng</a:t>
            </a:r>
            <a:r>
              <a:rPr lang="en-US" sz="2400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các số mũ</a:t>
            </a:r>
            <a:endParaRPr lang="en-US" sz="2400" i="1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191000" y="3962400"/>
            <a:ext cx="4738681" cy="2667000"/>
            <a:chOff x="6186601" y="2654265"/>
            <a:chExt cx="7313133" cy="2671665"/>
          </a:xfrm>
        </p:grpSpPr>
        <p:sp>
          <p:nvSpPr>
            <p:cNvPr id="13" name="Oval Callout 12"/>
            <p:cNvSpPr/>
            <p:nvPr/>
          </p:nvSpPr>
          <p:spPr>
            <a:xfrm>
              <a:off x="6656994" y="2654265"/>
              <a:ext cx="6842740" cy="1602999"/>
            </a:xfrm>
            <a:prstGeom prst="wedgeEllipseCallout">
              <a:avLst>
                <a:gd name="adj1" fmla="val -33567"/>
                <a:gd name="adj2" fmla="val 8299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rPr>
                <a:t>Em có nhận xét gì về 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Calibri" pitchFamily="34" charset="0"/>
                </a:rPr>
                <a:t>cơ số và số mũ của kết quả 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rPr>
                <a:t>với 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Calibri" pitchFamily="34" charset="0"/>
                </a:rPr>
                <a:t>cơ số và số mũ </a:t>
              </a:r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Calibri" pitchFamily="34" charset="0"/>
                </a:rPr>
                <a:t>của các luỹ 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Calibri" pitchFamily="34" charset="0"/>
                </a:rPr>
                <a:t>thừa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Calibri" pitchFamily="34" charset="0"/>
                </a:rPr>
                <a:t>?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11282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601" y="4333597"/>
              <a:ext cx="2068287" cy="9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9" name="TextBox 4"/>
          <p:cNvSpPr txBox="1">
            <a:spLocks noChangeArrowheads="1"/>
          </p:cNvSpPr>
          <p:nvPr/>
        </p:nvSpPr>
        <p:spPr bwMode="auto">
          <a:xfrm>
            <a:off x="-38100" y="676275"/>
            <a:ext cx="6199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Nhân hai lũy thừa cùng cơ số</a:t>
            </a:r>
          </a:p>
        </p:txBody>
      </p:sp>
      <p:sp>
        <p:nvSpPr>
          <p:cNvPr id="11280" name="TextBox 3"/>
          <p:cNvSpPr txBox="1">
            <a:spLocks noChangeArrowheads="1"/>
          </p:cNvSpPr>
          <p:nvPr/>
        </p:nvSpPr>
        <p:spPr bwMode="auto">
          <a:xfrm>
            <a:off x="0" y="0"/>
            <a:ext cx="9096375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4256337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279400" y="1331913"/>
            <a:ext cx="9144000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Thực hành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 kết quả mỗi phép tính sau dưới dạng một luỹ thừa: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a) 3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3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                     d) x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x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b) 5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5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                             e) a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a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  c) 7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. 7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f) 10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 10</a:t>
            </a:r>
            <a:r>
              <a:rPr lang="en-US" sz="2800" b="1" baseline="30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 10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6632575" y="2438400"/>
            <a:ext cx="2663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x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+ 4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x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6553200" y="3048000"/>
            <a:ext cx="3095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+ 1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 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1828800" y="2438400"/>
            <a:ext cx="2663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+ 4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1752600" y="3048000"/>
            <a:ext cx="27368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+ 7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5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752600" y="3733800"/>
            <a:ext cx="448468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7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.7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7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+ 1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7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6" name="TextBox 4"/>
          <p:cNvSpPr txBox="1">
            <a:spLocks noChangeArrowheads="1"/>
          </p:cNvSpPr>
          <p:nvPr/>
        </p:nvSpPr>
        <p:spPr bwMode="auto">
          <a:xfrm>
            <a:off x="-38100" y="676275"/>
            <a:ext cx="6199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Nhân hai lũy thừa cùng cơ số</a:t>
            </a:r>
          </a:p>
        </p:txBody>
      </p:sp>
      <p:sp>
        <p:nvSpPr>
          <p:cNvPr id="12297" name="TextBox 3"/>
          <p:cNvSpPr txBox="1">
            <a:spLocks noChangeArrowheads="1"/>
          </p:cNvSpPr>
          <p:nvPr/>
        </p:nvSpPr>
        <p:spPr bwMode="auto">
          <a:xfrm>
            <a:off x="0" y="0"/>
            <a:ext cx="9096375" cy="6461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4: LŨY THỪA VỚI SỐ MŨ TỰ NHIÊN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572375" y="3657600"/>
            <a:ext cx="3095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009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/>
      <p:bldP spid="47117" grpId="0"/>
      <p:bldP spid="47118" grpId="0"/>
      <p:bldP spid="47120" grpId="0"/>
      <p:bldP spid="47121" grpId="0"/>
      <p:bldP spid="4712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5909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884</Words>
  <Application>Microsoft Office PowerPoint</Application>
  <PresentationFormat>On-screen Show (4:3)</PresentationFormat>
  <Paragraphs>164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.VnTime</vt:lpstr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48</cp:revision>
  <dcterms:created xsi:type="dcterms:W3CDTF">2021-07-27T07:03:26Z</dcterms:created>
  <dcterms:modified xsi:type="dcterms:W3CDTF">2021-09-16T00:42:28Z</dcterms:modified>
</cp:coreProperties>
</file>