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309" r:id="rId3"/>
    <p:sldId id="308" r:id="rId4"/>
    <p:sldId id="259" r:id="rId5"/>
    <p:sldId id="322" r:id="rId6"/>
    <p:sldId id="321" r:id="rId7"/>
    <p:sldId id="334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1" r:id="rId16"/>
    <p:sldId id="333" r:id="rId17"/>
    <p:sldId id="33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0000CC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60F595-10DB-4E62-9A20-CD94FBAC88FE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E8994F-9757-42E4-B0C3-11F59637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0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8FD4-F1CC-4C90-9229-25C2999255CD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B89A-DA75-4A73-AE5B-76C787788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C7F5-E5C9-42AD-95E9-4F7D6E2C4BE5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719C-8D60-4E84-AE2B-21775AA8E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0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36D3-5859-4F75-93E1-850827C6EB0B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CD59-7A97-488B-8FB5-53609209F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1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00833-6CAC-463E-956F-C06D094CF152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078E-7C2D-431D-8CF2-1BEF9DD55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8B4C-D6C4-42CA-B362-3DFC82AF8B93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89D5-7ECC-4B9E-9B65-8E69935CD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34B0F-93FE-462E-851D-C00BCD806457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2FAB-29E1-45EA-8E00-0177D9890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F894E-2BAB-44F2-A9E0-9C94921C3DC5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0B5B-909D-4C83-BF7C-81CA2C79A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2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E587-48AB-4C48-9D11-DF6794936401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F47E-DB5F-4A1E-A5DE-C60A5B0CD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0AE8-2E01-4FA7-ACDA-D94533DBE1BC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8B40-6640-4B16-9E64-506F83EED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0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10B5-A493-4958-9B12-FBE8EB4FE75E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25EC5-14D7-46C7-87B6-7459D1ACF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C1C9-C9C0-4870-A470-567CF03D12CE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084B-8DB5-4199-B0E4-FEE62FFBB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4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C08DC5-AEBE-4CE1-9F7C-500D926078D8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51C666-68F7-4515-9685-D0650B7D0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&#192;I%205%20-%20CHUONG%201.ppt#-1,9,PowerPoint Presenta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hyperlink" Target="B&#192;I%205%20-%20CHUONG%201.ppt#-1,9,PowerPoint Present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B&#192;I%205%20-%20CHUONG%201.ppt#-1,9,PowerPoint Present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B&#192;I%205%20-%20CHUONG%201.ppt#-1,9,PowerPoint Presentat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B&#192;I%205%20-%20CHUONG%201.ppt#-1,9,PowerPoint Present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476750" y="1236663"/>
            <a:ext cx="3013075" cy="426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20890">
            <a:off x="1819275" y="1228725"/>
            <a:ext cx="2838450" cy="3968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F63DE6-C5CB-4D85-B897-2487C7111D2E}"/>
              </a:ext>
            </a:extLst>
          </p:cNvPr>
          <p:cNvSpPr txBox="1"/>
          <p:nvPr/>
        </p:nvSpPr>
        <p:spPr>
          <a:xfrm>
            <a:off x="838200" y="457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VẬN DỤNG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8" descr="bienquy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 idx="4294967295"/>
          </p:nvPr>
        </p:nvSpPr>
        <p:spPr>
          <a:xfrm>
            <a:off x="3276600" y="0"/>
            <a:ext cx="30480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CÂU 1:</a:t>
            </a:r>
          </a:p>
        </p:txBody>
      </p:sp>
      <p:sp>
        <p:nvSpPr>
          <p:cNvPr id="4" name="Right Arrow 3">
            <a:hlinkClick r:id="rId3" action="ppaction://hlinkpres?slideindex=9&amp;slidetitle=PowerPoint Presentation"/>
          </p:cNvPr>
          <p:cNvSpPr/>
          <p:nvPr/>
        </p:nvSpPr>
        <p:spPr>
          <a:xfrm flipH="1">
            <a:off x="7772400" y="63246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1219200" y="169068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Thực hiện phép tính:  2</a:t>
            </a:r>
            <a:r>
              <a:rPr lang="en-US" sz="2800" b="1" baseline="30000">
                <a:solidFill>
                  <a:srgbClr val="FFFF00"/>
                </a:solidFill>
              </a:rPr>
              <a:t>3</a:t>
            </a:r>
            <a:r>
              <a:rPr lang="en-US" sz="2800" b="1">
                <a:solidFill>
                  <a:srgbClr val="FFFF00"/>
                </a:solidFill>
              </a:rPr>
              <a:t>- 3.2 được kết quả là 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1828800" y="2424113"/>
            <a:ext cx="60960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arenR"/>
            </a:pPr>
            <a:r>
              <a:rPr lang="en-US" sz="2400" b="1">
                <a:solidFill>
                  <a:srgbClr val="FFFF00"/>
                </a:solidFill>
              </a:rPr>
              <a:t>0			B) 2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C) 1			D) 10</a:t>
            </a:r>
          </a:p>
        </p:txBody>
      </p:sp>
      <p:sp>
        <p:nvSpPr>
          <p:cNvPr id="206858" name="Oval 10"/>
          <p:cNvSpPr>
            <a:spLocks noChangeArrowheads="1"/>
          </p:cNvSpPr>
          <p:nvPr/>
        </p:nvSpPr>
        <p:spPr bwMode="auto">
          <a:xfrm>
            <a:off x="4572000" y="2362200"/>
            <a:ext cx="381000" cy="6096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859" name="Picture 11" descr="MatDongh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860" name="Group 12"/>
          <p:cNvGrpSpPr>
            <a:grpSpLocks/>
          </p:cNvGrpSpPr>
          <p:nvPr/>
        </p:nvGrpSpPr>
        <p:grpSpPr bwMode="auto">
          <a:xfrm>
            <a:off x="868363" y="671513"/>
            <a:ext cx="114300" cy="1076325"/>
            <a:chOff x="1632" y="1344"/>
            <a:chExt cx="48" cy="768"/>
          </a:xfrm>
        </p:grpSpPr>
        <p:sp>
          <p:nvSpPr>
            <p:cNvPr id="11282" name="AutoShape 13"/>
            <p:cNvSpPr>
              <a:spLocks noChangeArrowheads="1"/>
            </p:cNvSpPr>
            <p:nvPr/>
          </p:nvSpPr>
          <p:spPr bwMode="auto">
            <a:xfrm>
              <a:off x="1632" y="134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AutoShape 14"/>
            <p:cNvSpPr>
              <a:spLocks noChangeArrowheads="1"/>
            </p:cNvSpPr>
            <p:nvPr/>
          </p:nvSpPr>
          <p:spPr bwMode="auto">
            <a:xfrm flipV="1">
              <a:off x="1632" y="172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863" name="Group 15"/>
          <p:cNvGrpSpPr>
            <a:grpSpLocks/>
          </p:cNvGrpSpPr>
          <p:nvPr/>
        </p:nvGrpSpPr>
        <p:grpSpPr bwMode="auto">
          <a:xfrm>
            <a:off x="868363" y="862013"/>
            <a:ext cx="114300" cy="695325"/>
            <a:chOff x="3312" y="864"/>
            <a:chExt cx="48" cy="768"/>
          </a:xfrm>
        </p:grpSpPr>
        <p:sp>
          <p:nvSpPr>
            <p:cNvPr id="11280" name="AutoShape 16"/>
            <p:cNvSpPr>
              <a:spLocks noChangeArrowheads="1"/>
            </p:cNvSpPr>
            <p:nvPr/>
          </p:nvSpPr>
          <p:spPr bwMode="auto">
            <a:xfrm>
              <a:off x="3312" y="86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>
              <a:off x="3312" y="124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866" name="Oval 18"/>
          <p:cNvSpPr>
            <a:spLocks noChangeArrowheads="1"/>
          </p:cNvSpPr>
          <p:nvPr/>
        </p:nvSpPr>
        <p:spPr bwMode="auto">
          <a:xfrm>
            <a:off x="849313" y="11334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67" name="AutoShape 19"/>
          <p:cNvSpPr>
            <a:spLocks noChangeArrowheads="1"/>
          </p:cNvSpPr>
          <p:nvPr/>
        </p:nvSpPr>
        <p:spPr bwMode="auto">
          <a:xfrm>
            <a:off x="1676400" y="0"/>
            <a:ext cx="1600200" cy="533400"/>
          </a:xfrm>
          <a:prstGeom prst="cloudCallout">
            <a:avLst>
              <a:gd name="adj1" fmla="val -52181"/>
              <a:gd name="adj2" fmla="val 138097"/>
            </a:avLst>
          </a:prstGeom>
          <a:solidFill>
            <a:srgbClr val="FFCCFF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 dirty="0" err="1">
                <a:solidFill>
                  <a:srgbClr val="FF3300"/>
                </a:solidFill>
              </a:rPr>
              <a:t>Hết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giờ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1277" name="Text Box 23"/>
          <p:cNvSpPr txBox="1">
            <a:spLocks noChangeArrowheads="1"/>
          </p:cNvSpPr>
          <p:nvPr/>
        </p:nvSpPr>
        <p:spPr bwMode="auto">
          <a:xfrm>
            <a:off x="1828800" y="9144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(Em có thời gian là 30 giây cho câu hỏi này.)</a:t>
            </a:r>
          </a:p>
        </p:txBody>
      </p:sp>
      <p:pic>
        <p:nvPicPr>
          <p:cNvPr id="20" name="Picture 34" descr="66_1024b">
            <a:extLst>
              <a:ext uri="{FF2B5EF4-FFF2-40B4-BE49-F238E27FC236}">
                <a16:creationId xmlns:a16="http://schemas.microsoft.com/office/drawing/2014/main" xmlns="" id="{67859405-AC9E-47CA-A587-3C04EF494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5" descr="66_1024a">
            <a:extLst>
              <a:ext uri="{FF2B5EF4-FFF2-40B4-BE49-F238E27FC236}">
                <a16:creationId xmlns:a16="http://schemas.microsoft.com/office/drawing/2014/main" xmlns="" id="{6B143640-6102-497E-98ED-BA983068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56736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53716 3.33333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10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30" dur="1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/>
      <p:bldP spid="206855" grpId="0"/>
      <p:bldP spid="206858" grpId="0" animBg="1"/>
      <p:bldP spid="206866" grpId="0" animBg="1"/>
      <p:bldP spid="2068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2" action="ppaction://hlinkpres?slideindex=9&amp;slidetitle=PowerPoint Presentation"/>
          </p:cNvPr>
          <p:cNvSpPr/>
          <p:nvPr/>
        </p:nvSpPr>
        <p:spPr>
          <a:xfrm flipH="1">
            <a:off x="7772400" y="63246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7896" name="Picture 24" descr="Boy Thinkin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0"/>
            <a:ext cx="1143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 idx="4294967295"/>
          </p:nvPr>
        </p:nvSpPr>
        <p:spPr>
          <a:xfrm>
            <a:off x="3505200" y="0"/>
            <a:ext cx="2971800" cy="1143000"/>
          </a:xfrm>
        </p:spPr>
        <p:txBody>
          <a:bodyPr/>
          <a:lstStyle/>
          <a:p>
            <a:r>
              <a:rPr lang="en-US" sz="3200">
                <a:solidFill>
                  <a:srgbClr val="0000CC"/>
                </a:solidFill>
              </a:rPr>
              <a:t>CÂU 2:</a:t>
            </a:r>
            <a:endParaRPr lang="en-US"/>
          </a:p>
        </p:txBody>
      </p:sp>
      <p:sp>
        <p:nvSpPr>
          <p:cNvPr id="207909" name="Rectangle 37"/>
          <p:cNvSpPr>
            <a:spLocks noChangeArrowheads="1"/>
          </p:cNvSpPr>
          <p:nvPr/>
        </p:nvSpPr>
        <p:spPr bwMode="auto">
          <a:xfrm>
            <a:off x="2057400" y="2819400"/>
            <a:ext cx="1295400" cy="7620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0" name="Line 38"/>
          <p:cNvSpPr>
            <a:spLocks noChangeShapeType="1"/>
          </p:cNvSpPr>
          <p:nvPr/>
        </p:nvSpPr>
        <p:spPr bwMode="auto">
          <a:xfrm>
            <a:off x="3429000" y="32004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1" name="Rectangle 39"/>
          <p:cNvSpPr>
            <a:spLocks noChangeArrowheads="1"/>
          </p:cNvSpPr>
          <p:nvPr/>
        </p:nvSpPr>
        <p:spPr bwMode="auto">
          <a:xfrm>
            <a:off x="4800600" y="2819400"/>
            <a:ext cx="1295400" cy="7620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2" name="Line 40"/>
          <p:cNvSpPr>
            <a:spLocks noChangeShapeType="1"/>
          </p:cNvSpPr>
          <p:nvPr/>
        </p:nvSpPr>
        <p:spPr bwMode="auto">
          <a:xfrm>
            <a:off x="6172200" y="3200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3" name="Rectangle 41"/>
          <p:cNvSpPr>
            <a:spLocks noChangeArrowheads="1"/>
          </p:cNvSpPr>
          <p:nvPr/>
        </p:nvSpPr>
        <p:spPr bwMode="auto">
          <a:xfrm>
            <a:off x="7315200" y="2819400"/>
            <a:ext cx="12954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207915" name="Rectangle 43"/>
          <p:cNvSpPr>
            <a:spLocks noChangeArrowheads="1"/>
          </p:cNvSpPr>
          <p:nvPr/>
        </p:nvSpPr>
        <p:spPr bwMode="auto">
          <a:xfrm>
            <a:off x="6324600" y="2590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/>
              <a:t>x 4</a:t>
            </a:r>
          </a:p>
        </p:txBody>
      </p:sp>
      <p:sp>
        <p:nvSpPr>
          <p:cNvPr id="207916" name="Rectangle 44"/>
          <p:cNvSpPr>
            <a:spLocks noChangeArrowheads="1"/>
          </p:cNvSpPr>
          <p:nvPr/>
        </p:nvSpPr>
        <p:spPr bwMode="auto">
          <a:xfrm>
            <a:off x="3657600" y="2590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/>
              <a:t>+ 3</a:t>
            </a:r>
          </a:p>
        </p:txBody>
      </p:sp>
      <p:sp>
        <p:nvSpPr>
          <p:cNvPr id="12300" name="Text Box 45"/>
          <p:cNvSpPr txBox="1">
            <a:spLocks noChangeArrowheads="1"/>
          </p:cNvSpPr>
          <p:nvPr/>
        </p:nvSpPr>
        <p:spPr bwMode="auto">
          <a:xfrm>
            <a:off x="2057400" y="9144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(Em có thời gian là 30 giây cho câu hỏi này.)</a:t>
            </a:r>
          </a:p>
        </p:txBody>
      </p:sp>
      <p:sp>
        <p:nvSpPr>
          <p:cNvPr id="207919" name="Title 1"/>
          <p:cNvSpPr>
            <a:spLocks/>
          </p:cNvSpPr>
          <p:nvPr/>
        </p:nvSpPr>
        <p:spPr bwMode="auto">
          <a:xfrm>
            <a:off x="1905000" y="1295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0000CC"/>
                </a:solidFill>
              </a:rPr>
              <a:t>Điền số thích hợp vào ô vuông 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07920" name="Picture 48" descr="MatDongh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921" name="Group 49"/>
          <p:cNvGrpSpPr>
            <a:grpSpLocks/>
          </p:cNvGrpSpPr>
          <p:nvPr/>
        </p:nvGrpSpPr>
        <p:grpSpPr bwMode="auto">
          <a:xfrm>
            <a:off x="868363" y="1357313"/>
            <a:ext cx="114300" cy="1076325"/>
            <a:chOff x="1632" y="1344"/>
            <a:chExt cx="48" cy="768"/>
          </a:xfrm>
        </p:grpSpPr>
        <p:sp>
          <p:nvSpPr>
            <p:cNvPr id="12313" name="AutoShape 50"/>
            <p:cNvSpPr>
              <a:spLocks noChangeArrowheads="1"/>
            </p:cNvSpPr>
            <p:nvPr/>
          </p:nvSpPr>
          <p:spPr bwMode="auto">
            <a:xfrm>
              <a:off x="1632" y="134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AutoShape 51"/>
            <p:cNvSpPr>
              <a:spLocks noChangeArrowheads="1"/>
            </p:cNvSpPr>
            <p:nvPr/>
          </p:nvSpPr>
          <p:spPr bwMode="auto">
            <a:xfrm flipV="1">
              <a:off x="1632" y="172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924" name="Group 52"/>
          <p:cNvGrpSpPr>
            <a:grpSpLocks/>
          </p:cNvGrpSpPr>
          <p:nvPr/>
        </p:nvGrpSpPr>
        <p:grpSpPr bwMode="auto">
          <a:xfrm>
            <a:off x="868363" y="1547813"/>
            <a:ext cx="114300" cy="695325"/>
            <a:chOff x="3312" y="864"/>
            <a:chExt cx="48" cy="768"/>
          </a:xfrm>
        </p:grpSpPr>
        <p:sp>
          <p:nvSpPr>
            <p:cNvPr id="12311" name="AutoShape 53"/>
            <p:cNvSpPr>
              <a:spLocks noChangeArrowheads="1"/>
            </p:cNvSpPr>
            <p:nvPr/>
          </p:nvSpPr>
          <p:spPr bwMode="auto">
            <a:xfrm>
              <a:off x="3312" y="86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AutoShape 54"/>
            <p:cNvSpPr>
              <a:spLocks noChangeArrowheads="1"/>
            </p:cNvSpPr>
            <p:nvPr/>
          </p:nvSpPr>
          <p:spPr bwMode="auto">
            <a:xfrm>
              <a:off x="3312" y="124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27" name="Oval 55"/>
          <p:cNvSpPr>
            <a:spLocks noChangeArrowheads="1"/>
          </p:cNvSpPr>
          <p:nvPr/>
        </p:nvSpPr>
        <p:spPr bwMode="auto">
          <a:xfrm>
            <a:off x="849313" y="18192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8" name="AutoShape 56"/>
          <p:cNvSpPr>
            <a:spLocks noChangeArrowheads="1"/>
          </p:cNvSpPr>
          <p:nvPr/>
        </p:nvSpPr>
        <p:spPr bwMode="auto">
          <a:xfrm>
            <a:off x="1600200" y="152400"/>
            <a:ext cx="1600200" cy="533400"/>
          </a:xfrm>
          <a:prstGeom prst="cloudCallout">
            <a:avLst>
              <a:gd name="adj1" fmla="val -52181"/>
              <a:gd name="adj2" fmla="val 342856"/>
            </a:avLst>
          </a:prstGeom>
          <a:solidFill>
            <a:srgbClr val="FFCCFF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 dirty="0" err="1">
                <a:solidFill>
                  <a:srgbClr val="FF3300"/>
                </a:solidFill>
              </a:rPr>
              <a:t>Hết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giờ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07938" name="Text Box 66"/>
          <p:cNvSpPr txBox="1">
            <a:spLocks noChangeArrowheads="1"/>
          </p:cNvSpPr>
          <p:nvPr/>
        </p:nvSpPr>
        <p:spPr bwMode="auto">
          <a:xfrm>
            <a:off x="5029200" y="28956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2362200" y="28956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207906" name="Picture 34" descr="66_1024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07" name="Picture 35" descr="66_102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56736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53716 3.33333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15000" fill="hold"/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50" dur="1000" fill="hold"/>
                                        <p:tgtEl>
                                          <p:spTgt spid="207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0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09" grpId="0" animBg="1"/>
      <p:bldP spid="207910" grpId="0" animBg="1"/>
      <p:bldP spid="207911" grpId="0" animBg="1"/>
      <p:bldP spid="207912" grpId="0" animBg="1"/>
      <p:bldP spid="207913" grpId="0" animBg="1"/>
      <p:bldP spid="207915" grpId="0"/>
      <p:bldP spid="207916" grpId="0"/>
      <p:bldP spid="207919" grpId="0"/>
      <p:bldP spid="207927" grpId="0" animBg="1"/>
      <p:bldP spid="2079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 descr="Dark upward diagonal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dkUpDiag">
            <a:fgClr>
              <a:srgbClr val="FFFFCC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2590800" cy="838200"/>
          </a:xfrm>
        </p:spPr>
        <p:txBody>
          <a:bodyPr/>
          <a:lstStyle/>
          <a:p>
            <a:r>
              <a:rPr lang="en-US"/>
              <a:t>CÂU 3:</a:t>
            </a:r>
          </a:p>
        </p:txBody>
      </p:sp>
      <p:sp>
        <p:nvSpPr>
          <p:cNvPr id="4" name="Right Arrow 3">
            <a:hlinkClick r:id="rId2" action="ppaction://hlinkpres?slideindex=9&amp;slidetitle=PowerPoint Presentation"/>
          </p:cNvPr>
          <p:cNvSpPr/>
          <p:nvPr/>
        </p:nvSpPr>
        <p:spPr>
          <a:xfrm flipH="1">
            <a:off x="7772400" y="63246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1143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7239000" y="3505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08906" name="Picture 10" descr="MatDongh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8907" name="Group 11"/>
          <p:cNvGrpSpPr>
            <a:grpSpLocks/>
          </p:cNvGrpSpPr>
          <p:nvPr/>
        </p:nvGrpSpPr>
        <p:grpSpPr bwMode="auto">
          <a:xfrm>
            <a:off x="7116763" y="671513"/>
            <a:ext cx="114300" cy="1076325"/>
            <a:chOff x="1632" y="1344"/>
            <a:chExt cx="48" cy="768"/>
          </a:xfrm>
        </p:grpSpPr>
        <p:sp>
          <p:nvSpPr>
            <p:cNvPr id="13350" name="AutoShape 12"/>
            <p:cNvSpPr>
              <a:spLocks noChangeArrowheads="1"/>
            </p:cNvSpPr>
            <p:nvPr/>
          </p:nvSpPr>
          <p:spPr bwMode="auto">
            <a:xfrm>
              <a:off x="1632" y="134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AutoShape 13"/>
            <p:cNvSpPr>
              <a:spLocks noChangeArrowheads="1"/>
            </p:cNvSpPr>
            <p:nvPr/>
          </p:nvSpPr>
          <p:spPr bwMode="auto">
            <a:xfrm flipV="1">
              <a:off x="1632" y="172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8910" name="Group 14"/>
          <p:cNvGrpSpPr>
            <a:grpSpLocks/>
          </p:cNvGrpSpPr>
          <p:nvPr/>
        </p:nvGrpSpPr>
        <p:grpSpPr bwMode="auto">
          <a:xfrm>
            <a:off x="7116763" y="862013"/>
            <a:ext cx="114300" cy="695325"/>
            <a:chOff x="3312" y="864"/>
            <a:chExt cx="48" cy="768"/>
          </a:xfrm>
        </p:grpSpPr>
        <p:sp>
          <p:nvSpPr>
            <p:cNvPr id="13348" name="AutoShape 15"/>
            <p:cNvSpPr>
              <a:spLocks noChangeArrowheads="1"/>
            </p:cNvSpPr>
            <p:nvPr/>
          </p:nvSpPr>
          <p:spPr bwMode="auto">
            <a:xfrm>
              <a:off x="3312" y="86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AutoShape 16"/>
            <p:cNvSpPr>
              <a:spLocks noChangeArrowheads="1"/>
            </p:cNvSpPr>
            <p:nvPr/>
          </p:nvSpPr>
          <p:spPr bwMode="auto">
            <a:xfrm>
              <a:off x="3312" y="124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7097713" y="11334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AutoShape 18"/>
          <p:cNvSpPr>
            <a:spLocks noChangeArrowheads="1"/>
          </p:cNvSpPr>
          <p:nvPr/>
        </p:nvSpPr>
        <p:spPr bwMode="auto">
          <a:xfrm>
            <a:off x="7543800" y="0"/>
            <a:ext cx="1600200" cy="533400"/>
          </a:xfrm>
          <a:prstGeom prst="cloudCallout">
            <a:avLst>
              <a:gd name="adj1" fmla="val -29167"/>
              <a:gd name="adj2" fmla="val 180954"/>
            </a:avLst>
          </a:prstGeom>
          <a:solidFill>
            <a:srgbClr val="FFCCFF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 dirty="0" err="1">
                <a:solidFill>
                  <a:srgbClr val="FF3300"/>
                </a:solidFill>
              </a:rPr>
              <a:t>Hết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giờ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0" y="7620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(Em có thời gian là 30 giây cho câu hỏi này.)</a:t>
            </a:r>
          </a:p>
        </p:txBody>
      </p:sp>
      <p:sp>
        <p:nvSpPr>
          <p:cNvPr id="208939" name="Text Box 43"/>
          <p:cNvSpPr txBox="1">
            <a:spLocks noChangeArrowheads="1"/>
          </p:cNvSpPr>
          <p:nvPr/>
        </p:nvSpPr>
        <p:spPr bwMode="auto">
          <a:xfrm>
            <a:off x="838200" y="480060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08988" name="Group 92"/>
          <p:cNvGraphicFramePr>
            <a:graphicFrameLocks noGrp="1"/>
          </p:cNvGraphicFramePr>
          <p:nvPr/>
        </p:nvGraphicFramePr>
        <p:xfrm>
          <a:off x="762000" y="2790825"/>
          <a:ext cx="7315200" cy="2314580"/>
        </p:xfrm>
        <a:graphic>
          <a:graphicData uri="http://schemas.openxmlformats.org/drawingml/2006/table">
            <a:tbl>
              <a:tblPr/>
              <a:tblGrid>
                <a:gridCol w="475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1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Khẳng định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Đúng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Sai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a) 18 – 6 + 4 = 18 – 10 = 8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b) 2. 10 : 5 = 20 : 5 = 4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8963" name="Text Box 67"/>
          <p:cNvSpPr txBox="1">
            <a:spLocks noChangeArrowheads="1"/>
          </p:cNvSpPr>
          <p:nvPr/>
        </p:nvSpPr>
        <p:spPr bwMode="auto">
          <a:xfrm>
            <a:off x="6019800" y="4419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8987" name="Text Box 91"/>
          <p:cNvSpPr txBox="1">
            <a:spLocks noChangeArrowheads="1"/>
          </p:cNvSpPr>
          <p:nvPr/>
        </p:nvSpPr>
        <p:spPr bwMode="auto">
          <a:xfrm>
            <a:off x="381000" y="20574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Xác định tính đúng- sai của các khẳng định sau:</a:t>
            </a:r>
          </a:p>
        </p:txBody>
      </p:sp>
      <p:pic>
        <p:nvPicPr>
          <p:cNvPr id="208989" name="Picture 93" descr="66_102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1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90" name="Picture 94" descr="66_102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0"/>
            <a:ext cx="525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56736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8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53715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8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0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150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34" dur="1000" fill="hold"/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2" grpId="0"/>
      <p:bldP spid="208913" grpId="0" animBg="1"/>
      <p:bldP spid="208914" grpId="0" animBg="1"/>
      <p:bldP spid="208939" grpId="0"/>
      <p:bldP spid="208963" grpId="0"/>
      <p:bldP spid="2089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laplanh(25)764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3505200" y="0"/>
            <a:ext cx="4876800" cy="990600"/>
          </a:xfrm>
        </p:spPr>
        <p:txBody>
          <a:bodyPr/>
          <a:lstStyle/>
          <a:p>
            <a:r>
              <a:rPr lang="en-US"/>
              <a:t>CÂU 4:</a:t>
            </a:r>
          </a:p>
        </p:txBody>
      </p:sp>
      <p:sp>
        <p:nvSpPr>
          <p:cNvPr id="4" name="Right Arrow 3">
            <a:hlinkClick r:id="rId3" action="ppaction://hlinkpres?slideindex=9&amp;slidetitle=PowerPoint Presentation"/>
          </p:cNvPr>
          <p:cNvSpPr/>
          <p:nvPr/>
        </p:nvSpPr>
        <p:spPr>
          <a:xfrm flipH="1">
            <a:off x="7772400" y="63246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1828800" y="1371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Điền số thích hợp vào chỗ chấm ( …..)</a:t>
            </a:r>
          </a:p>
        </p:txBody>
      </p:sp>
      <p:pic>
        <p:nvPicPr>
          <p:cNvPr id="209931" name="Picture 11" descr="MatDongh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9932" name="Group 12"/>
          <p:cNvGrpSpPr>
            <a:grpSpLocks/>
          </p:cNvGrpSpPr>
          <p:nvPr/>
        </p:nvGrpSpPr>
        <p:grpSpPr bwMode="auto">
          <a:xfrm>
            <a:off x="944563" y="366713"/>
            <a:ext cx="114300" cy="1076325"/>
            <a:chOff x="1632" y="1344"/>
            <a:chExt cx="48" cy="768"/>
          </a:xfrm>
        </p:grpSpPr>
        <p:sp>
          <p:nvSpPr>
            <p:cNvPr id="14354" name="AutoShape 13"/>
            <p:cNvSpPr>
              <a:spLocks noChangeArrowheads="1"/>
            </p:cNvSpPr>
            <p:nvPr/>
          </p:nvSpPr>
          <p:spPr bwMode="auto">
            <a:xfrm>
              <a:off x="1632" y="134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AutoShape 14"/>
            <p:cNvSpPr>
              <a:spLocks noChangeArrowheads="1"/>
            </p:cNvSpPr>
            <p:nvPr/>
          </p:nvSpPr>
          <p:spPr bwMode="auto">
            <a:xfrm flipV="1">
              <a:off x="1632" y="172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935" name="Group 15"/>
          <p:cNvGrpSpPr>
            <a:grpSpLocks/>
          </p:cNvGrpSpPr>
          <p:nvPr/>
        </p:nvGrpSpPr>
        <p:grpSpPr bwMode="auto">
          <a:xfrm>
            <a:off x="944563" y="557213"/>
            <a:ext cx="114300" cy="695325"/>
            <a:chOff x="3312" y="864"/>
            <a:chExt cx="48" cy="768"/>
          </a:xfrm>
        </p:grpSpPr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>
              <a:off x="3312" y="86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AutoShape 17"/>
            <p:cNvSpPr>
              <a:spLocks noChangeArrowheads="1"/>
            </p:cNvSpPr>
            <p:nvPr/>
          </p:nvSpPr>
          <p:spPr bwMode="auto">
            <a:xfrm>
              <a:off x="3312" y="124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8" name="Oval 18"/>
          <p:cNvSpPr>
            <a:spLocks noChangeArrowheads="1"/>
          </p:cNvSpPr>
          <p:nvPr/>
        </p:nvSpPr>
        <p:spPr bwMode="auto">
          <a:xfrm>
            <a:off x="925513" y="8286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9" name="AutoShape 19"/>
          <p:cNvSpPr>
            <a:spLocks noChangeArrowheads="1"/>
          </p:cNvSpPr>
          <p:nvPr/>
        </p:nvSpPr>
        <p:spPr bwMode="auto">
          <a:xfrm>
            <a:off x="2057400" y="0"/>
            <a:ext cx="1600200" cy="533400"/>
          </a:xfrm>
          <a:prstGeom prst="cloudCallout">
            <a:avLst>
              <a:gd name="adj1" fmla="val -75991"/>
              <a:gd name="adj2" fmla="val 185713"/>
            </a:avLst>
          </a:prstGeom>
          <a:solidFill>
            <a:srgbClr val="FFCCFF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2286000" y="7620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(Em có thời gian là 1 phút cho câu hỏi này.)</a:t>
            </a:r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1371600" y="1847850"/>
            <a:ext cx="65532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arenR"/>
            </a:pPr>
            <a:r>
              <a:rPr lang="en-US" sz="2800" b="1">
                <a:solidFill>
                  <a:srgbClr val="0000CC"/>
                </a:solidFill>
              </a:rPr>
              <a:t> 2 – 2 + 2 – 2 = …..</a:t>
            </a:r>
          </a:p>
          <a:p>
            <a:pPr eaLnBrk="1" hangingPunct="1">
              <a:spcBef>
                <a:spcPct val="50000"/>
              </a:spcBef>
              <a:buFontTx/>
              <a:buAutoNum type="alphaUcParenR"/>
            </a:pPr>
            <a:r>
              <a:rPr lang="en-US" sz="2800" b="1">
                <a:solidFill>
                  <a:srgbClr val="0000CC"/>
                </a:solidFill>
              </a:rPr>
              <a:t> 2 : 2 + 2 : 2 = …..</a:t>
            </a:r>
          </a:p>
          <a:p>
            <a:pPr eaLnBrk="1" hangingPunct="1">
              <a:spcBef>
                <a:spcPct val="50000"/>
              </a:spcBef>
              <a:buFontTx/>
              <a:buAutoNum type="alphaUcParenR"/>
            </a:pPr>
            <a:r>
              <a:rPr lang="en-US" sz="2800" b="1">
                <a:solidFill>
                  <a:srgbClr val="0000CC"/>
                </a:solidFill>
              </a:rPr>
              <a:t> 2 . 2 – 2 : 2 = …..</a:t>
            </a:r>
          </a:p>
          <a:p>
            <a:pPr eaLnBrk="1" hangingPunct="1">
              <a:spcBef>
                <a:spcPct val="50000"/>
              </a:spcBef>
              <a:buFontTx/>
              <a:buAutoNum type="alphaUcParenR"/>
            </a:pPr>
            <a:r>
              <a:rPr lang="en-US" sz="2800" b="1">
                <a:solidFill>
                  <a:srgbClr val="0000CC"/>
                </a:solidFill>
              </a:rPr>
              <a:t> 2 : 2 . 2 : 2 = ….. </a:t>
            </a: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209960" name="Text Box 40"/>
          <p:cNvSpPr txBox="1">
            <a:spLocks noChangeArrowheads="1"/>
          </p:cNvSpPr>
          <p:nvPr/>
        </p:nvSpPr>
        <p:spPr bwMode="auto">
          <a:xfrm>
            <a:off x="4267200" y="1836738"/>
            <a:ext cx="9906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209961" name="Picture 41" descr="66_1024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4891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62" name="Picture 42" descr="66_102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-39688"/>
            <a:ext cx="52514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56736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53715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9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300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30" dur="10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/>
      <p:bldP spid="209938" grpId="0" animBg="1"/>
      <p:bldP spid="209939" grpId="0" animBg="1"/>
      <p:bldP spid="209941" grpId="0"/>
      <p:bldP spid="2099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-152400" y="0"/>
            <a:ext cx="3048000" cy="762000"/>
          </a:xfrm>
        </p:spPr>
        <p:txBody>
          <a:bodyPr/>
          <a:lstStyle/>
          <a:p>
            <a:r>
              <a:rPr lang="en-US" sz="3600" dirty="0"/>
              <a:t>CÂU 5:</a:t>
            </a:r>
          </a:p>
        </p:txBody>
      </p:sp>
      <p:sp>
        <p:nvSpPr>
          <p:cNvPr id="4" name="Right Arrow 3">
            <a:hlinkClick r:id="rId2" action="ppaction://hlinkpres?slideindex=9&amp;slidetitle=PowerPoint Presentation"/>
          </p:cNvPr>
          <p:cNvSpPr/>
          <p:nvPr/>
        </p:nvSpPr>
        <p:spPr>
          <a:xfrm flipH="1">
            <a:off x="7772400" y="63246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685800" y="685800"/>
            <a:ext cx="79248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Tính giá trị của biểu thức 30 : 3. [2</a:t>
            </a:r>
            <a:r>
              <a:rPr lang="en-US" sz="2800" baseline="30000">
                <a:solidFill>
                  <a:srgbClr val="0000CC"/>
                </a:solidFill>
              </a:rPr>
              <a:t>3</a:t>
            </a:r>
            <a:r>
              <a:rPr lang="en-US" sz="2800">
                <a:solidFill>
                  <a:srgbClr val="0000CC"/>
                </a:solidFill>
              </a:rPr>
              <a:t> – ( 2</a:t>
            </a:r>
            <a:r>
              <a:rPr lang="en-US" sz="2800" baseline="30000">
                <a:solidFill>
                  <a:srgbClr val="0000CC"/>
                </a:solidFill>
              </a:rPr>
              <a:t>2</a:t>
            </a:r>
            <a:r>
              <a:rPr lang="en-US" sz="2800">
                <a:solidFill>
                  <a:srgbClr val="0000CC"/>
                </a:solidFill>
              </a:rPr>
              <a:t> - 1)] bạn Hà đã làm như sau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   </a:t>
            </a:r>
            <a:r>
              <a:rPr lang="en-US" sz="2800"/>
              <a:t>30 : 3. [ 2</a:t>
            </a:r>
            <a:r>
              <a:rPr lang="en-US" sz="2800" baseline="30000"/>
              <a:t>3</a:t>
            </a:r>
            <a:r>
              <a:rPr lang="en-US" sz="2800"/>
              <a:t> – ( 2</a:t>
            </a:r>
            <a:r>
              <a:rPr lang="en-US" sz="2800" baseline="30000"/>
              <a:t>2</a:t>
            </a:r>
            <a:r>
              <a:rPr lang="en-US" sz="2800"/>
              <a:t> - 1)]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= 30 : 3.[ 8 - (4 - 1)]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= 30 : 3. [8 – 3]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= 30 : 3 . 5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= 30 : 15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= 2</a:t>
            </a:r>
          </a:p>
        </p:txBody>
      </p:sp>
      <p:pic>
        <p:nvPicPr>
          <p:cNvPr id="211985" name="Picture 17" descr="MatDongh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1986" name="Group 18"/>
          <p:cNvGrpSpPr>
            <a:grpSpLocks/>
          </p:cNvGrpSpPr>
          <p:nvPr/>
        </p:nvGrpSpPr>
        <p:grpSpPr bwMode="auto">
          <a:xfrm>
            <a:off x="6735763" y="2424113"/>
            <a:ext cx="114300" cy="1076325"/>
            <a:chOff x="1632" y="1344"/>
            <a:chExt cx="48" cy="768"/>
          </a:xfrm>
        </p:grpSpPr>
        <p:sp>
          <p:nvSpPr>
            <p:cNvPr id="16404" name="AutoShape 19"/>
            <p:cNvSpPr>
              <a:spLocks noChangeArrowheads="1"/>
            </p:cNvSpPr>
            <p:nvPr/>
          </p:nvSpPr>
          <p:spPr bwMode="auto">
            <a:xfrm>
              <a:off x="1632" y="134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AutoShape 20"/>
            <p:cNvSpPr>
              <a:spLocks noChangeArrowheads="1"/>
            </p:cNvSpPr>
            <p:nvPr/>
          </p:nvSpPr>
          <p:spPr bwMode="auto">
            <a:xfrm flipV="1">
              <a:off x="1632" y="172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1989" name="Group 21"/>
          <p:cNvGrpSpPr>
            <a:grpSpLocks/>
          </p:cNvGrpSpPr>
          <p:nvPr/>
        </p:nvGrpSpPr>
        <p:grpSpPr bwMode="auto">
          <a:xfrm>
            <a:off x="6735763" y="2614613"/>
            <a:ext cx="114300" cy="695325"/>
            <a:chOff x="3312" y="864"/>
            <a:chExt cx="48" cy="768"/>
          </a:xfrm>
        </p:grpSpPr>
        <p:sp>
          <p:nvSpPr>
            <p:cNvPr id="16402" name="AutoShape 22"/>
            <p:cNvSpPr>
              <a:spLocks noChangeArrowheads="1"/>
            </p:cNvSpPr>
            <p:nvPr/>
          </p:nvSpPr>
          <p:spPr bwMode="auto">
            <a:xfrm>
              <a:off x="3312" y="86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utoShape 23"/>
            <p:cNvSpPr>
              <a:spLocks noChangeArrowheads="1"/>
            </p:cNvSpPr>
            <p:nvPr/>
          </p:nvSpPr>
          <p:spPr bwMode="auto">
            <a:xfrm>
              <a:off x="3312" y="124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1992" name="Oval 24"/>
          <p:cNvSpPr>
            <a:spLocks noChangeArrowheads="1"/>
          </p:cNvSpPr>
          <p:nvPr/>
        </p:nvSpPr>
        <p:spPr bwMode="auto">
          <a:xfrm>
            <a:off x="6716713" y="28860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3" name="AutoShape 25"/>
          <p:cNvSpPr>
            <a:spLocks noChangeArrowheads="1"/>
          </p:cNvSpPr>
          <p:nvPr/>
        </p:nvSpPr>
        <p:spPr bwMode="auto">
          <a:xfrm>
            <a:off x="7391400" y="1600200"/>
            <a:ext cx="1600200" cy="533400"/>
          </a:xfrm>
          <a:prstGeom prst="cloudCallout">
            <a:avLst>
              <a:gd name="adj1" fmla="val -49009"/>
              <a:gd name="adj2" fmla="val 290477"/>
            </a:avLst>
          </a:prstGeom>
          <a:solidFill>
            <a:srgbClr val="FFCCFF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211994" name="Text Box 26"/>
          <p:cNvSpPr txBox="1">
            <a:spLocks noChangeArrowheads="1"/>
          </p:cNvSpPr>
          <p:nvPr/>
        </p:nvSpPr>
        <p:spPr bwMode="auto">
          <a:xfrm>
            <a:off x="762000" y="54864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Bạn Hà đã làm đúng hay sai ?</a:t>
            </a:r>
          </a:p>
        </p:txBody>
      </p:sp>
      <p:sp>
        <p:nvSpPr>
          <p:cNvPr id="16395" name="Text Box 30"/>
          <p:cNvSpPr txBox="1">
            <a:spLocks noChangeArrowheads="1"/>
          </p:cNvSpPr>
          <p:nvPr/>
        </p:nvSpPr>
        <p:spPr bwMode="auto">
          <a:xfrm>
            <a:off x="2133600" y="2286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(Em có thời gian là một phút cho câu hỏi này.)</a:t>
            </a:r>
          </a:p>
        </p:txBody>
      </p:sp>
      <p:pic>
        <p:nvPicPr>
          <p:cNvPr id="211999" name="Picture 31" descr="66_102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" y="0"/>
            <a:ext cx="4891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000" name="Picture 32" descr="66_102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0"/>
            <a:ext cx="525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2005" name="Group 37"/>
          <p:cNvGrpSpPr>
            <a:grpSpLocks/>
          </p:cNvGrpSpPr>
          <p:nvPr/>
        </p:nvGrpSpPr>
        <p:grpSpPr bwMode="auto">
          <a:xfrm>
            <a:off x="2514600" y="3886200"/>
            <a:ext cx="433388" cy="838200"/>
            <a:chOff x="1680" y="2496"/>
            <a:chExt cx="273" cy="528"/>
          </a:xfrm>
        </p:grpSpPr>
        <p:sp>
          <p:nvSpPr>
            <p:cNvPr id="16400" name="Arc 35"/>
            <p:cNvSpPr>
              <a:spLocks/>
            </p:cNvSpPr>
            <p:nvPr/>
          </p:nvSpPr>
          <p:spPr bwMode="auto">
            <a:xfrm>
              <a:off x="1776" y="2496"/>
              <a:ext cx="177" cy="528"/>
            </a:xfrm>
            <a:custGeom>
              <a:avLst/>
              <a:gdLst>
                <a:gd name="T0" fmla="*/ 0 w 24076"/>
                <a:gd name="T1" fmla="*/ 0 h 43200"/>
                <a:gd name="T2" fmla="*/ 0 w 24076"/>
                <a:gd name="T3" fmla="*/ 0 h 43200"/>
                <a:gd name="T4" fmla="*/ 0 w 24076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76" h="43200" fill="none" extrusionOk="0">
                  <a:moveTo>
                    <a:pt x="2475" y="0"/>
                  </a:moveTo>
                  <a:cubicBezTo>
                    <a:pt x="14405" y="0"/>
                    <a:pt x="24076" y="9670"/>
                    <a:pt x="24076" y="21600"/>
                  </a:cubicBezTo>
                  <a:cubicBezTo>
                    <a:pt x="24076" y="33529"/>
                    <a:pt x="14405" y="43200"/>
                    <a:pt x="2476" y="43200"/>
                  </a:cubicBezTo>
                  <a:cubicBezTo>
                    <a:pt x="1648" y="43200"/>
                    <a:pt x="821" y="43152"/>
                    <a:pt x="0" y="43057"/>
                  </a:cubicBezTo>
                </a:path>
                <a:path w="24076" h="43200" stroke="0" extrusionOk="0">
                  <a:moveTo>
                    <a:pt x="2475" y="0"/>
                  </a:moveTo>
                  <a:cubicBezTo>
                    <a:pt x="14405" y="0"/>
                    <a:pt x="24076" y="9670"/>
                    <a:pt x="24076" y="21600"/>
                  </a:cubicBezTo>
                  <a:cubicBezTo>
                    <a:pt x="24076" y="33529"/>
                    <a:pt x="14405" y="43200"/>
                    <a:pt x="2476" y="43200"/>
                  </a:cubicBezTo>
                  <a:cubicBezTo>
                    <a:pt x="1648" y="43200"/>
                    <a:pt x="821" y="43152"/>
                    <a:pt x="0" y="43057"/>
                  </a:cubicBezTo>
                  <a:lnTo>
                    <a:pt x="2476" y="21600"/>
                  </a:lnTo>
                  <a:lnTo>
                    <a:pt x="2475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36"/>
            <p:cNvSpPr>
              <a:spLocks noChangeShapeType="1"/>
            </p:cNvSpPr>
            <p:nvPr/>
          </p:nvSpPr>
          <p:spPr bwMode="auto">
            <a:xfrm flipH="1">
              <a:off x="1680" y="3024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2006" name="Text Box 38"/>
          <p:cNvSpPr txBox="1">
            <a:spLocks noChangeArrowheads="1"/>
          </p:cNvSpPr>
          <p:nvPr/>
        </p:nvSpPr>
        <p:spPr bwMode="auto">
          <a:xfrm>
            <a:off x="3048000" y="4114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56736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53715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12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300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30" dur="10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/>
      <p:bldP spid="211992" grpId="0" animBg="1"/>
      <p:bldP spid="211993" grpId="0" animBg="1"/>
      <p:bldP spid="211994" grpId="0"/>
      <p:bldP spid="2120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DEFEC-781F-4790-BB86-4B8B94CD85E3}"/>
              </a:ext>
            </a:extLst>
          </p:cNvPr>
          <p:cNvSpPr txBox="1"/>
          <p:nvPr/>
        </p:nvSpPr>
        <p:spPr>
          <a:xfrm>
            <a:off x="952500" y="19050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20,21  </a:t>
            </a:r>
          </a:p>
        </p:txBody>
      </p:sp>
    </p:spTree>
    <p:extLst>
      <p:ext uri="{BB962C8B-B14F-4D97-AF65-F5344CB8AC3E}">
        <p14:creationId xmlns:p14="http://schemas.microsoft.com/office/powerpoint/2010/main" val="16569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CA VIDEO NEN PPT\HÌNH ẢNH\Mick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36163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128">
            <a:hlinkClick r:id="" action="ppaction://noaction"/>
          </p:cNvPr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04800" y="5410200"/>
            <a:ext cx="86868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HỌC TỐT!</a:t>
            </a:r>
            <a:endParaRPr lang="en-US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2525" y="350838"/>
            <a:ext cx="1905000" cy="1736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9525"/>
            <a:ext cx="1966912" cy="22748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231674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080" name="TextBox 3"/>
          <p:cNvSpPr txBox="1">
            <a:spLocks noChangeArrowheads="1"/>
          </p:cNvSpPr>
          <p:nvPr/>
        </p:nvSpPr>
        <p:spPr bwMode="auto">
          <a:xfrm>
            <a:off x="342900" y="2133600"/>
            <a:ext cx="877728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Thực hiện phép tính   6 – (6:3 + 1).2 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như thế nào?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810000" y="3200400"/>
            <a:ext cx="30480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6 – (6:3 + 1).2 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429000" y="3886200"/>
            <a:ext cx="30480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itchFamily="18" charset="0"/>
              </a:rPr>
              <a:t>= 6 – (2 + 1).2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429000" y="4495800"/>
            <a:ext cx="30480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itchFamily="18" charset="0"/>
              </a:rPr>
              <a:t>= 6 – 3.2 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429000" y="5257800"/>
            <a:ext cx="30480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itchFamily="18" charset="0"/>
              </a:rPr>
              <a:t>= 6 – 6 = 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228600" y="633413"/>
            <a:ext cx="251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lang="en-US" sz="6600" b="1" i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WordArt 12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7086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THỨ TỰ THỰC HIỆN PHÉP TÍNH</a:t>
            </a:r>
          </a:p>
        </p:txBody>
      </p:sp>
      <p:sp>
        <p:nvSpPr>
          <p:cNvPr id="4100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và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Đại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5599DD"/>
                  </a:gs>
                </a:gsLst>
                <a:lin ang="0" scaled="1"/>
              </a:gradFill>
              <a:effectLst>
                <a:outerShdw dist="81320" dir="2319588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0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9213" y="635000"/>
            <a:ext cx="6275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Thứ tự thực hiện phép tính</a:t>
            </a:r>
          </a:p>
        </p:txBody>
      </p:sp>
      <p:pic>
        <p:nvPicPr>
          <p:cNvPr id="512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5:  THỨ TỰ THỰC HIỆN PHÉP TÍNH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15900" y="1120775"/>
            <a:ext cx="882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Khi thực hiện phép tính trong một biểu thức: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5400" y="1644650"/>
            <a:ext cx="8839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Tx/>
              <a:buChar char="-"/>
              <a:defRPr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chia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chia,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3500" y="4572000"/>
            <a:ext cx="883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Tx/>
              <a:buChar char="-"/>
              <a:defRPr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( )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[ ]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{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1" grpId="0"/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9213" y="635000"/>
            <a:ext cx="6275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5:  THỨ TỰ THỰC HIỆN PHÉP TÍNH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54000" y="1157288"/>
            <a:ext cx="561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867150" y="2219325"/>
            <a:ext cx="118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209800" y="1157288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72 . 19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18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235200" y="1677988"/>
            <a:ext cx="5753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750 : {130 – [(5.14 – 65)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+ 3]}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66700" y="27432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  72 . 19 – 36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18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22300" y="31242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=  1368 – 1296 : 18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09600" y="3648075"/>
            <a:ext cx="388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 1368 – 72 = 1296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41300" y="4170363"/>
            <a:ext cx="575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750 : {130 – [(5.14 – 65)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+ 3]}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66700" y="4724400"/>
            <a:ext cx="575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750 : {130 – [(70 – 65)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+ 3]}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15900" y="5248275"/>
            <a:ext cx="5753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750 : {130 – [5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+ 3]}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66700" y="5770563"/>
            <a:ext cx="575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750 : {130 – [125 + 3]}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41300" y="6294438"/>
            <a:ext cx="5753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750 : {130 – 128}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330575" y="6276975"/>
            <a:ext cx="5753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750 : 2 = 375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1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9213" y="635000"/>
            <a:ext cx="6275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5:  THỨ TỰ THỰC HIỆN PHÉP TÍNH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54000" y="1157288"/>
            <a:ext cx="5613400" cy="5238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741818" y="1708151"/>
            <a:ext cx="622776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(13x – 12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):5 = 5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066800" y="2438400"/>
            <a:ext cx="561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(13x – 144):5 = 5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625600" y="3167063"/>
            <a:ext cx="561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13x – 144 = 5.5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600200" y="3867150"/>
            <a:ext cx="561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13x – 144 = 25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2362200" y="4378325"/>
            <a:ext cx="561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13x  = 25 + 144 = 169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2768600" y="5029200"/>
            <a:ext cx="561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  = 169 : 13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1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5:  THỨ TỰ THỰC HIỆN PHÉP TÍNH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741818" y="838200"/>
            <a:ext cx="622776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3x [8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-2. (2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1)]    = 2 022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066800" y="1568449"/>
            <a:ext cx="561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3x [8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2. (32 – 1)]  = 2 022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066800" y="2341563"/>
            <a:ext cx="618013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3x [8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2.     31     ]  = 2 022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045029" y="2991238"/>
            <a:ext cx="614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3x [64  –     62        ]  = 2 022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1200377" y="3537008"/>
            <a:ext cx="683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3x.        2                   = 2 022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200377" y="4110201"/>
            <a:ext cx="71913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3x                              = 2 022 :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AD2810-726D-4FC3-81FD-C80879B99EAA}"/>
              </a:ext>
            </a:extLst>
          </p:cNvPr>
          <p:cNvSpPr txBox="1"/>
          <p:nvPr/>
        </p:nvSpPr>
        <p:spPr>
          <a:xfrm>
            <a:off x="1155357" y="4691447"/>
            <a:ext cx="728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                               =      1011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09E4DD-6738-43BD-BBAF-07B0ED6163CE}"/>
              </a:ext>
            </a:extLst>
          </p:cNvPr>
          <p:cNvSpPr txBox="1"/>
          <p:nvPr/>
        </p:nvSpPr>
        <p:spPr>
          <a:xfrm>
            <a:off x="1349828" y="5187974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        =      1011 :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29B45A-9FBF-464F-8BD7-2DC42420B908}"/>
              </a:ext>
            </a:extLst>
          </p:cNvPr>
          <p:cNvSpPr txBox="1"/>
          <p:nvPr/>
        </p:nvSpPr>
        <p:spPr>
          <a:xfrm>
            <a:off x="1034142" y="5729346"/>
            <a:ext cx="495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                                =    337</a:t>
            </a:r>
          </a:p>
        </p:txBody>
      </p:sp>
    </p:spTree>
    <p:extLst>
      <p:ext uri="{BB962C8B-B14F-4D97-AF65-F5344CB8AC3E}">
        <p14:creationId xmlns:p14="http://schemas.microsoft.com/office/powerpoint/2010/main" val="15099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9213" y="635000"/>
            <a:ext cx="6275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Sử dụng máy tính cầm tay</a:t>
            </a:r>
          </a:p>
        </p:txBody>
      </p:sp>
      <p:pic>
        <p:nvPicPr>
          <p:cNvPr id="819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5:  THỨ TỰ THỰC HIỆN PHÉP TÍNH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4525" y="1157288"/>
            <a:ext cx="2835275" cy="54244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491288" y="1447800"/>
            <a:ext cx="228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Mở máy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600700" y="1828800"/>
            <a:ext cx="10287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762000" y="1566863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Tắt máy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409700" y="1970088"/>
            <a:ext cx="2247900" cy="925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409700" y="1970088"/>
            <a:ext cx="4173538" cy="2754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910388" y="4462463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Xóa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086350" y="4724400"/>
            <a:ext cx="19240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6910388" y="3429000"/>
            <a:ext cx="2005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Lũy thừa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800600" y="3744913"/>
            <a:ext cx="2209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469900" y="5092700"/>
            <a:ext cx="2586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Hàng phím số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741613" y="4583113"/>
            <a:ext cx="381000" cy="163353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6" grpId="0"/>
      <p:bldP spid="21" grpId="0"/>
      <p:bldP spid="31" grpId="0"/>
      <p:bldP spid="33" grpId="0"/>
      <p:bldP spid="35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9213" y="635000"/>
            <a:ext cx="6275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5:  THỨ TỰ THỰC HIỆN PHÉP TÍNH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04813" y="1174750"/>
            <a:ext cx="8334375" cy="5222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3598863" y="2922588"/>
            <a:ext cx="1447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06652" y="1874838"/>
            <a:ext cx="4916487" cy="5238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93.(4237 – 1928) + 2500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65150" y="2398713"/>
            <a:ext cx="4916488" cy="5238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5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 (64 . 19 + 26 . 35) – 2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5400" y="3319463"/>
            <a:ext cx="4916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93.(4237 – 1928) + 2500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4540250" y="3332163"/>
            <a:ext cx="4918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5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 (64 . 19 + 26 . 35) – 2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5400" y="3876675"/>
            <a:ext cx="4916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93. 2309 + 2500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2700" y="4572000"/>
            <a:ext cx="4916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214 737 +2500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49213" y="5257800"/>
            <a:ext cx="491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217 237 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4560888" y="4113213"/>
            <a:ext cx="4916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125 . (1216 + 910) – 1024</a:t>
            </a:r>
            <a:endParaRPr lang="en-US" sz="28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4540250" y="4656138"/>
            <a:ext cx="4918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125 . 2126 – 1024</a:t>
            </a:r>
            <a:endParaRPr lang="en-US" sz="28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4540250" y="5183188"/>
            <a:ext cx="4918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265 750 – 1024</a:t>
            </a:r>
            <a:endParaRPr lang="en-US" sz="28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4572000" y="5688013"/>
            <a:ext cx="4916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264 726</a:t>
            </a:r>
            <a:endParaRPr lang="en-US" sz="28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3444875"/>
            <a:ext cx="0" cy="3108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1" grpId="0" animBg="1"/>
      <p:bldP spid="31" grpId="0"/>
      <p:bldP spid="20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FFOutput\Heart And Soul30.mp3"/>
  <p:tag name="PPSNARRATION" val="84,1527416160,D:\DINH LI PY-TA-GO-ELEARNING\TEP NGUON\PYTAGO HUE_pptx\Media.ppcx"/>
  <p:tag name="HTML_SHAPEINFO" val="&lt;SlideThumbPath val=&quot;Slide67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9719A2-C857-468F-8D80-0345D6FD75B3}&quot;/&gt;&lt;isInvalidForFieldText val=&quot;0&quot;/&gt;&lt;Image&gt;&lt;filename val=&quot;C:\Users\ADMINI~1\AppData\Local\Temp\PR\data\asimages\{DC9719A2-C857-468F-8D80-0345D6FD75B3}_67.png&quot;/&gt;&lt;left val=&quot;23&quot;/&gt;&lt;top val=&quot;426&quot;/&gt;&lt;width val=&quot;686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6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934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</vt:lpstr>
      <vt:lpstr>CÂU 2:</vt:lpstr>
      <vt:lpstr>CÂU 3:</vt:lpstr>
      <vt:lpstr>CÂU 4:</vt:lpstr>
      <vt:lpstr>CÂU 5: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Admin-Sony</cp:lastModifiedBy>
  <cp:revision>309</cp:revision>
  <dcterms:created xsi:type="dcterms:W3CDTF">2016-11-26T13:35:55Z</dcterms:created>
  <dcterms:modified xsi:type="dcterms:W3CDTF">2021-09-10T06:22:05Z</dcterms:modified>
</cp:coreProperties>
</file>