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69" r:id="rId2"/>
    <p:sldId id="293" r:id="rId3"/>
    <p:sldId id="294" r:id="rId4"/>
    <p:sldId id="295" r:id="rId5"/>
    <p:sldId id="303" r:id="rId6"/>
    <p:sldId id="302" r:id="rId7"/>
    <p:sldId id="301" r:id="rId8"/>
    <p:sldId id="300" r:id="rId9"/>
    <p:sldId id="296" r:id="rId10"/>
    <p:sldId id="299" r:id="rId11"/>
    <p:sldId id="298" r:id="rId12"/>
    <p:sldId id="304" r:id="rId13"/>
    <p:sldId id="305" r:id="rId14"/>
    <p:sldId id="306" r:id="rId15"/>
    <p:sldId id="307" r:id="rId16"/>
    <p:sldId id="308" r:id="rId17"/>
    <p:sldId id="309" r:id="rId18"/>
    <p:sldId id="310" r:id="rId19"/>
    <p:sldId id="311" r:id="rId20"/>
    <p:sldId id="312" r:id="rId21"/>
    <p:sldId id="313" r:id="rId22"/>
  </p:sldIdLst>
  <p:sldSz cx="12192000" cy="6858000"/>
  <p:notesSz cx="6858000" cy="9144000"/>
  <p:custDataLst>
    <p:tags r:id="rId24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093" autoAdjust="0"/>
    <p:restoredTop sz="93979" autoAdjust="0"/>
  </p:normalViewPr>
  <p:slideViewPr>
    <p:cSldViewPr snapToGrid="0">
      <p:cViewPr varScale="1">
        <p:scale>
          <a:sx n="109" d="100"/>
          <a:sy n="109" d="100"/>
        </p:scale>
        <p:origin x="126" y="2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D727E4-4995-49BC-A63F-AC75DBE2A596}" type="datetimeFigureOut">
              <a:rPr lang="vi-VN" smtClean="0"/>
              <a:t>24/09/2021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942A15-AFEB-46FF-88A4-4F086E0FA44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320196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942A15-AFEB-46FF-88A4-4F086E0FA44A}" type="slidenum">
              <a:rPr lang="vi-VN" smtClean="0"/>
              <a:t>1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675187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942A15-AFEB-46FF-88A4-4F086E0FA44A}" type="slidenum">
              <a:rPr lang="vi-VN" smtClean="0"/>
              <a:t>9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437914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942A15-AFEB-46FF-88A4-4F086E0FA44A}" type="slidenum">
              <a:rPr lang="vi-VN" smtClean="0"/>
              <a:t>11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555927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942A15-AFEB-46FF-88A4-4F086E0FA44A}" type="slidenum">
              <a:rPr lang="vi-VN" smtClean="0"/>
              <a:t>20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02296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942A15-AFEB-46FF-88A4-4F086E0FA44A}" type="slidenum">
              <a:rPr lang="vi-VN" smtClean="0"/>
              <a:t>21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753497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93D51-1F06-4472-B93F-6F818230CAE7}" type="datetimeFigureOut">
              <a:rPr lang="vi-VN" smtClean="0"/>
              <a:t>24/09/2021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95A9E-70D6-4214-9F2E-04F49FBD965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063267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93D51-1F06-4472-B93F-6F818230CAE7}" type="datetimeFigureOut">
              <a:rPr lang="vi-VN" smtClean="0"/>
              <a:t>24/09/2021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95A9E-70D6-4214-9F2E-04F49FBD965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76682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93D51-1F06-4472-B93F-6F818230CAE7}" type="datetimeFigureOut">
              <a:rPr lang="vi-VN" smtClean="0"/>
              <a:t>24/09/2021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95A9E-70D6-4214-9F2E-04F49FBD965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265710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93D51-1F06-4472-B93F-6F818230CAE7}" type="datetimeFigureOut">
              <a:rPr lang="vi-VN" smtClean="0"/>
              <a:t>24/09/2021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95A9E-70D6-4214-9F2E-04F49FBD965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3383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93D51-1F06-4472-B93F-6F818230CAE7}" type="datetimeFigureOut">
              <a:rPr lang="vi-VN" smtClean="0"/>
              <a:t>24/09/2021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95A9E-70D6-4214-9F2E-04F49FBD965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144044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93D51-1F06-4472-B93F-6F818230CAE7}" type="datetimeFigureOut">
              <a:rPr lang="vi-VN" smtClean="0"/>
              <a:t>24/09/2021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95A9E-70D6-4214-9F2E-04F49FBD965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34746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93D51-1F06-4472-B93F-6F818230CAE7}" type="datetimeFigureOut">
              <a:rPr lang="vi-VN" smtClean="0"/>
              <a:t>24/09/2021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95A9E-70D6-4214-9F2E-04F49FBD965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021269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93D51-1F06-4472-B93F-6F818230CAE7}" type="datetimeFigureOut">
              <a:rPr lang="vi-VN" smtClean="0"/>
              <a:t>24/09/2021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95A9E-70D6-4214-9F2E-04F49FBD965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599557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93D51-1F06-4472-B93F-6F818230CAE7}" type="datetimeFigureOut">
              <a:rPr lang="vi-VN" smtClean="0"/>
              <a:t>24/09/2021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95A9E-70D6-4214-9F2E-04F49FBD965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472011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93D51-1F06-4472-B93F-6F818230CAE7}" type="datetimeFigureOut">
              <a:rPr lang="vi-VN" smtClean="0"/>
              <a:t>24/09/2021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95A9E-70D6-4214-9F2E-04F49FBD965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108223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93D51-1F06-4472-B93F-6F818230CAE7}" type="datetimeFigureOut">
              <a:rPr lang="vi-VN" smtClean="0"/>
              <a:t>24/09/2021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95A9E-70D6-4214-9F2E-04F49FBD965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198392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93D51-1F06-4472-B93F-6F818230CAE7}" type="datetimeFigureOut">
              <a:rPr lang="vi-VN" smtClean="0"/>
              <a:t>24/09/2021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95A9E-70D6-4214-9F2E-04F49FBD965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37675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93D51-1F06-4472-B93F-6F818230CAE7}" type="datetimeFigureOut">
              <a:rPr lang="vi-VN" smtClean="0"/>
              <a:t>24/09/2021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95A9E-70D6-4214-9F2E-04F49FBD965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186175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93D51-1F06-4472-B93F-6F818230CAE7}" type="datetimeFigureOut">
              <a:rPr lang="vi-VN" smtClean="0"/>
              <a:t>24/09/2021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95A9E-70D6-4214-9F2E-04F49FBD965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713160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93D51-1F06-4472-B93F-6F818230CAE7}" type="datetimeFigureOut">
              <a:rPr lang="vi-VN" smtClean="0"/>
              <a:t>24/09/2021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95A9E-70D6-4214-9F2E-04F49FBD965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450736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93D51-1F06-4472-B93F-6F818230CAE7}" type="datetimeFigureOut">
              <a:rPr lang="vi-VN" smtClean="0"/>
              <a:t>24/09/2021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95A9E-70D6-4214-9F2E-04F49FBD965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958611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93D51-1F06-4472-B93F-6F818230CAE7}" type="datetimeFigureOut">
              <a:rPr lang="vi-VN" smtClean="0"/>
              <a:t>24/09/2021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95A9E-70D6-4214-9F2E-04F49FBD965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37304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93D51-1F06-4472-B93F-6F818230CAE7}" type="datetimeFigureOut">
              <a:rPr lang="vi-VN" smtClean="0"/>
              <a:t>24/09/2021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95A9E-70D6-4214-9F2E-04F49FBD965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757850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93D51-1F06-4472-B93F-6F818230CAE7}" type="datetimeFigureOut">
              <a:rPr lang="vi-VN" smtClean="0"/>
              <a:t>24/09/2021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95A9E-70D6-4214-9F2E-04F49FBD965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669748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93D51-1F06-4472-B93F-6F818230CAE7}" type="datetimeFigureOut">
              <a:rPr lang="vi-VN" smtClean="0"/>
              <a:t>24/09/2021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95A9E-70D6-4214-9F2E-04F49FBD965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142557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93D51-1F06-4472-B93F-6F818230CAE7}" type="datetimeFigureOut">
              <a:rPr lang="vi-VN" smtClean="0"/>
              <a:t>24/09/2021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95A9E-70D6-4214-9F2E-04F49FBD965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593970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93D51-1F06-4472-B93F-6F818230CAE7}" type="datetimeFigureOut">
              <a:rPr lang="vi-VN" smtClean="0"/>
              <a:t>24/09/2021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95A9E-70D6-4214-9F2E-04F49FBD965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148838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93D51-1F06-4472-B93F-6F818230CAE7}" type="datetimeFigureOut">
              <a:rPr lang="vi-VN" smtClean="0"/>
              <a:t>24/09/2021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95A9E-70D6-4214-9F2E-04F49FBD965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561642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93D51-1F06-4472-B93F-6F818230CAE7}" type="datetimeFigureOut">
              <a:rPr lang="vi-VN" smtClean="0"/>
              <a:t>24/09/2021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95A9E-70D6-4214-9F2E-04F49FBD965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45547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93D51-1F06-4472-B93F-6F818230CAE7}" type="datetimeFigureOut">
              <a:rPr lang="vi-VN" smtClean="0"/>
              <a:t>24/09/2021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95A9E-70D6-4214-9F2E-04F49FBD965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175508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93D51-1F06-4472-B93F-6F818230CAE7}" type="datetimeFigureOut">
              <a:rPr lang="vi-VN" smtClean="0"/>
              <a:t>24/09/2021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95A9E-70D6-4214-9F2E-04F49FBD965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470917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93D51-1F06-4472-B93F-6F818230CAE7}" type="datetimeFigureOut">
              <a:rPr lang="vi-VN" smtClean="0"/>
              <a:t>24/09/2021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95A9E-70D6-4214-9F2E-04F49FBD965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114454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93D51-1F06-4472-B93F-6F818230CAE7}" type="datetimeFigureOut">
              <a:rPr lang="vi-VN" smtClean="0"/>
              <a:t>24/09/2021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95A9E-70D6-4214-9F2E-04F49FBD965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022957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93D51-1F06-4472-B93F-6F818230CAE7}" type="datetimeFigureOut">
              <a:rPr lang="vi-VN" smtClean="0"/>
              <a:t>24/09/2021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95A9E-70D6-4214-9F2E-04F49FBD965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153892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93D51-1F06-4472-B93F-6F818230CAE7}" type="datetimeFigureOut">
              <a:rPr lang="vi-VN" smtClean="0"/>
              <a:t>24/09/2021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95A9E-70D6-4214-9F2E-04F49FBD965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376783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93D51-1F06-4472-B93F-6F818230CAE7}" type="datetimeFigureOut">
              <a:rPr lang="vi-VN" smtClean="0"/>
              <a:t>24/09/2021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95A9E-70D6-4214-9F2E-04F49FBD965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43609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93D51-1F06-4472-B93F-6F818230CAE7}" type="datetimeFigureOut">
              <a:rPr lang="vi-VN" smtClean="0"/>
              <a:t>24/09/2021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95A9E-70D6-4214-9F2E-04F49FBD965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478988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93D51-1F06-4472-B93F-6F818230CAE7}" type="datetimeFigureOut">
              <a:rPr lang="vi-VN" smtClean="0"/>
              <a:t>24/09/2021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95A9E-70D6-4214-9F2E-04F49FBD965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28738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93D51-1F06-4472-B93F-6F818230CAE7}" type="datetimeFigureOut">
              <a:rPr lang="vi-VN" smtClean="0"/>
              <a:t>24/09/2021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95A9E-70D6-4214-9F2E-04F49FBD965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340406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93D51-1F06-4472-B93F-6F818230CAE7}" type="datetimeFigureOut">
              <a:rPr lang="vi-VN" smtClean="0"/>
              <a:t>24/09/2021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95A9E-70D6-4214-9F2E-04F49FBD965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8411293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93D51-1F06-4472-B93F-6F818230CAE7}" type="datetimeFigureOut">
              <a:rPr lang="vi-VN" smtClean="0"/>
              <a:t>24/09/2021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95A9E-70D6-4214-9F2E-04F49FBD965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2587872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93D51-1F06-4472-B93F-6F818230CAE7}" type="datetimeFigureOut">
              <a:rPr lang="vi-VN" smtClean="0"/>
              <a:t>24/09/2021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95A9E-70D6-4214-9F2E-04F49FBD965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7723956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93D51-1F06-4472-B93F-6F818230CAE7}" type="datetimeFigureOut">
              <a:rPr lang="vi-VN" smtClean="0"/>
              <a:t>24/09/2021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95A9E-70D6-4214-9F2E-04F49FBD965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5291723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93D51-1F06-4472-B93F-6F818230CAE7}" type="datetimeFigureOut">
              <a:rPr lang="vi-VN" smtClean="0"/>
              <a:t>24/09/2021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95A9E-70D6-4214-9F2E-04F49FBD965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5693383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93D51-1F06-4472-B93F-6F818230CAE7}" type="datetimeFigureOut">
              <a:rPr lang="vi-VN" smtClean="0"/>
              <a:t>24/09/2021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95A9E-70D6-4214-9F2E-04F49FBD965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1855644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93D51-1F06-4472-B93F-6F818230CAE7}" type="datetimeFigureOut">
              <a:rPr lang="vi-VN" smtClean="0"/>
              <a:t>24/09/2021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95A9E-70D6-4214-9F2E-04F49FBD965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7118761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93D51-1F06-4472-B93F-6F818230CAE7}" type="datetimeFigureOut">
              <a:rPr lang="vi-VN" smtClean="0"/>
              <a:t>24/09/2021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95A9E-70D6-4214-9F2E-04F49FBD965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6832843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93D51-1F06-4472-B93F-6F818230CAE7}" type="datetimeFigureOut">
              <a:rPr lang="vi-VN" smtClean="0"/>
              <a:t>24/09/2021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95A9E-70D6-4214-9F2E-04F49FBD965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366372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93D51-1F06-4472-B93F-6F818230CAE7}" type="datetimeFigureOut">
              <a:rPr lang="vi-VN" smtClean="0"/>
              <a:t>24/09/2021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95A9E-70D6-4214-9F2E-04F49FBD965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676171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93D51-1F06-4472-B93F-6F818230CAE7}" type="datetimeFigureOut">
              <a:rPr lang="vi-VN" smtClean="0"/>
              <a:t>24/09/2021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95A9E-70D6-4214-9F2E-04F49FBD965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39501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93D51-1F06-4472-B93F-6F818230CAE7}" type="datetimeFigureOut">
              <a:rPr lang="vi-VN" smtClean="0"/>
              <a:t>24/09/2021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95A9E-70D6-4214-9F2E-04F49FBD965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172611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93D51-1F06-4472-B93F-6F818230CAE7}" type="datetimeFigureOut">
              <a:rPr lang="vi-VN" smtClean="0"/>
              <a:t>24/09/2021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95A9E-70D6-4214-9F2E-04F49FBD965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766667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93D51-1F06-4472-B93F-6F818230CAE7}" type="datetimeFigureOut">
              <a:rPr lang="vi-VN" smtClean="0"/>
              <a:t>24/09/2021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95A9E-70D6-4214-9F2E-04F49FBD965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34866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693D51-1F06-4472-B93F-6F818230CAE7}" type="datetimeFigureOut">
              <a:rPr lang="vi-VN" smtClean="0"/>
              <a:t>24/09/2021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295A9E-70D6-4214-9F2E-04F49FBD965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8130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96" r:id="rId3"/>
    <p:sldLayoutId id="2147483695" r:id="rId4"/>
    <p:sldLayoutId id="2147483694" r:id="rId5"/>
    <p:sldLayoutId id="2147483693" r:id="rId6"/>
    <p:sldLayoutId id="2147483692" r:id="rId7"/>
    <p:sldLayoutId id="2147483691" r:id="rId8"/>
    <p:sldLayoutId id="2147483690" r:id="rId9"/>
    <p:sldLayoutId id="2147483689" r:id="rId10"/>
    <p:sldLayoutId id="2147483688" r:id="rId11"/>
    <p:sldLayoutId id="2147483687" r:id="rId12"/>
    <p:sldLayoutId id="2147483686" r:id="rId13"/>
    <p:sldLayoutId id="2147483685" r:id="rId14"/>
    <p:sldLayoutId id="2147483684" r:id="rId15"/>
    <p:sldLayoutId id="2147483683" r:id="rId16"/>
    <p:sldLayoutId id="2147483682" r:id="rId17"/>
    <p:sldLayoutId id="2147483681" r:id="rId18"/>
    <p:sldLayoutId id="2147483680" r:id="rId19"/>
    <p:sldLayoutId id="2147483679" r:id="rId20"/>
    <p:sldLayoutId id="2147483678" r:id="rId21"/>
    <p:sldLayoutId id="2147483677" r:id="rId22"/>
    <p:sldLayoutId id="2147483676" r:id="rId23"/>
    <p:sldLayoutId id="2147483675" r:id="rId24"/>
    <p:sldLayoutId id="2147483674" r:id="rId25"/>
    <p:sldLayoutId id="2147483673" r:id="rId26"/>
    <p:sldLayoutId id="2147483672" r:id="rId27"/>
    <p:sldLayoutId id="2147483671" r:id="rId28"/>
    <p:sldLayoutId id="2147483670" r:id="rId29"/>
    <p:sldLayoutId id="2147483669" r:id="rId30"/>
    <p:sldLayoutId id="2147483668" r:id="rId31"/>
    <p:sldLayoutId id="2147483667" r:id="rId32"/>
    <p:sldLayoutId id="2147483666" r:id="rId33"/>
    <p:sldLayoutId id="2147483665" r:id="rId34"/>
    <p:sldLayoutId id="2147483664" r:id="rId35"/>
    <p:sldLayoutId id="2147483663" r:id="rId36"/>
    <p:sldLayoutId id="2147483662" r:id="rId37"/>
    <p:sldLayoutId id="2147483661" r:id="rId38"/>
    <p:sldLayoutId id="2147483660" r:id="rId39"/>
    <p:sldLayoutId id="2147483651" r:id="rId40"/>
    <p:sldLayoutId id="2147483652" r:id="rId41"/>
    <p:sldLayoutId id="2147483653" r:id="rId42"/>
    <p:sldLayoutId id="2147483654" r:id="rId43"/>
    <p:sldLayoutId id="2147483655" r:id="rId44"/>
    <p:sldLayoutId id="2147483656" r:id="rId45"/>
    <p:sldLayoutId id="2147483657" r:id="rId46"/>
    <p:sldLayoutId id="2147483658" r:id="rId47"/>
    <p:sldLayoutId id="2147483659" r:id="rId4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18" Type="http://schemas.openxmlformats.org/officeDocument/2006/relationships/image" Target="../media/image3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17" Type="http://schemas.openxmlformats.org/officeDocument/2006/relationships/image" Target="../media/image36.png"/><Relationship Id="rId2" Type="http://schemas.openxmlformats.org/officeDocument/2006/relationships/image" Target="../media/image21.png"/><Relationship Id="rId16" Type="http://schemas.openxmlformats.org/officeDocument/2006/relationships/image" Target="../media/image35.png"/><Relationship Id="rId20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5" Type="http://schemas.openxmlformats.org/officeDocument/2006/relationships/image" Target="../media/image34.png"/><Relationship Id="rId10" Type="http://schemas.openxmlformats.org/officeDocument/2006/relationships/image" Target="../media/image29.png"/><Relationship Id="rId19" Type="http://schemas.openxmlformats.org/officeDocument/2006/relationships/image" Target="../media/image38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Relationship Id="rId1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4326" y="365125"/>
            <a:ext cx="10515600" cy="1325563"/>
          </a:xfrm>
        </p:spPr>
        <p:txBody>
          <a:bodyPr/>
          <a:lstStyle/>
          <a:p>
            <a:endParaRPr lang="vi-VN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86"/>
            <a:ext cx="12180824" cy="6851714"/>
          </a:xfrm>
        </p:spPr>
      </p:pic>
      <p:sp>
        <p:nvSpPr>
          <p:cNvPr id="7" name="TextBox 6"/>
          <p:cNvSpPr txBox="1"/>
          <p:nvPr/>
        </p:nvSpPr>
        <p:spPr>
          <a:xfrm>
            <a:off x="5300169" y="1535090"/>
            <a:ext cx="22365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TOÁN 6 </a:t>
            </a:r>
            <a:endParaRPr lang="vi-VN" sz="28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98696" y="1117453"/>
            <a:ext cx="454034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000" b="1" dirty="0" smtClean="0">
                <a:solidFill>
                  <a:srgbClr val="FF0000"/>
                </a:solidFill>
                <a:latin typeface="+mj-lt"/>
              </a:rPr>
              <a:t>CHÂN TRỜI SÁNG TẠO </a:t>
            </a:r>
            <a:endParaRPr lang="vi-VN" sz="30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56809" y="1919796"/>
            <a:ext cx="51128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CHƯƠNG 1: SỐ TỰ NHIÊN </a:t>
            </a:r>
            <a:endParaRPr lang="vi-VN" sz="28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90593" y="2876538"/>
            <a:ext cx="1085986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 smtClean="0">
                <a:ln w="22225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BÀI 7 : DẤU HIỆU CHIA HẾT</a:t>
            </a:r>
          </a:p>
          <a:p>
            <a:pPr algn="ctr"/>
            <a:r>
              <a:rPr lang="vi-VN" sz="4000" b="1" dirty="0" smtClean="0">
                <a:ln w="22225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 CHO 2, CHO 5</a:t>
            </a:r>
          </a:p>
        </p:txBody>
      </p:sp>
    </p:spTree>
    <p:extLst>
      <p:ext uri="{BB962C8B-B14F-4D97-AF65-F5344CB8AC3E}">
        <p14:creationId xmlns:p14="http://schemas.microsoft.com/office/powerpoint/2010/main" val="2921039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109734" y="1394864"/>
                <a:ext cx="9573527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2400" b="1" dirty="0" smtClean="0">
                    <a:solidFill>
                      <a:schemeClr val="accent1">
                        <a:lumMod val="50000"/>
                      </a:schemeClr>
                    </a:solidFill>
                    <a:latin typeface="+mj-lt"/>
                  </a:rPr>
                  <a:t>Vì </a:t>
                </a:r>
                <a:r>
                  <a:rPr lang="vi-VN" sz="2400" b="1" dirty="0">
                    <a:solidFill>
                      <a:schemeClr val="accent1">
                        <a:lumMod val="50000"/>
                      </a:schemeClr>
                    </a:solidFill>
                    <a:latin typeface="+mj-lt"/>
                  </a:rPr>
                  <a:t>146 ⋮ 2 và 550 ⋮ </a:t>
                </a:r>
                <a:r>
                  <a:rPr lang="vi-VN" sz="2400" b="1">
                    <a:solidFill>
                      <a:schemeClr val="accent1">
                        <a:lumMod val="50000"/>
                      </a:schemeClr>
                    </a:solidFill>
                    <a:latin typeface="+mj-lt"/>
                  </a:rPr>
                  <a:t>2 </a:t>
                </a:r>
                <a:r>
                  <a:rPr lang="en-US" sz="2400" b="1" smtClean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vi-VN" sz="2400" b="1" smtClean="0">
                    <a:solidFill>
                      <a:schemeClr val="accent1">
                        <a:lumMod val="50000"/>
                      </a:schemeClr>
                    </a:solidFill>
                    <a:latin typeface="+mj-lt"/>
                  </a:rPr>
                  <a:t> </a:t>
                </a:r>
                <a:r>
                  <a:rPr lang="vi-VN" sz="2400" b="1" dirty="0" smtClean="0">
                    <a:solidFill>
                      <a:schemeClr val="accent1">
                        <a:lumMod val="50000"/>
                      </a:schemeClr>
                    </a:solidFill>
                    <a:latin typeface="+mj-lt"/>
                  </a:rPr>
                  <a:t>( 146 </a:t>
                </a:r>
                <a:r>
                  <a:rPr lang="vi-VN" sz="2400" b="1" dirty="0">
                    <a:solidFill>
                      <a:schemeClr val="accent1">
                        <a:lumMod val="50000"/>
                      </a:schemeClr>
                    </a:solidFill>
                    <a:latin typeface="+mj-lt"/>
                  </a:rPr>
                  <a:t>+  </a:t>
                </a:r>
                <a:r>
                  <a:rPr lang="vi-VN" sz="2400" b="1">
                    <a:solidFill>
                      <a:schemeClr val="accent1">
                        <a:lumMod val="50000"/>
                      </a:schemeClr>
                    </a:solidFill>
                    <a:latin typeface="+mj-lt"/>
                  </a:rPr>
                  <a:t>550 </a:t>
                </a:r>
                <a:r>
                  <a:rPr lang="vi-VN" sz="2400" b="1" smtClean="0">
                    <a:solidFill>
                      <a:schemeClr val="accent1">
                        <a:lumMod val="50000"/>
                      </a:schemeClr>
                    </a:solidFill>
                    <a:latin typeface="+mj-lt"/>
                  </a:rPr>
                  <a:t>)</a:t>
                </a:r>
                <a:r>
                  <a:rPr lang="en-US" sz="2400" b="1" smtClean="0">
                    <a:solidFill>
                      <a:schemeClr val="accent1">
                        <a:lumMod val="50000"/>
                      </a:schemeClr>
                    </a:solidFill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⋮</m:t>
                    </m:r>
                  </m:oMath>
                </a14:m>
                <a:r>
                  <a:rPr lang="en-US" sz="2400" b="1" smtClean="0">
                    <a:solidFill>
                      <a:schemeClr val="accent1">
                        <a:lumMod val="50000"/>
                      </a:schemeClr>
                    </a:solidFill>
                    <a:latin typeface="+mj-lt"/>
                  </a:rPr>
                  <a:t> </a:t>
                </a:r>
                <a:r>
                  <a:rPr lang="vi-VN" sz="2400" b="1" smtClean="0">
                    <a:solidFill>
                      <a:schemeClr val="accent1">
                        <a:lumMod val="50000"/>
                      </a:schemeClr>
                    </a:solidFill>
                    <a:latin typeface="+mj-lt"/>
                  </a:rPr>
                  <a:t>2</a:t>
                </a:r>
                <a:r>
                  <a:rPr lang="vi-VN" sz="2400" b="1" dirty="0" smtClean="0">
                    <a:solidFill>
                      <a:schemeClr val="accent1">
                        <a:lumMod val="50000"/>
                      </a:schemeClr>
                    </a:solidFill>
                    <a:latin typeface="+mj-lt"/>
                  </a:rPr>
                  <a:t> </a:t>
                </a:r>
                <a:endParaRPr lang="vi-VN" sz="2400" b="1" dirty="0">
                  <a:solidFill>
                    <a:schemeClr val="accent1">
                      <a:lumMod val="50000"/>
                    </a:schemeClr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9734" y="1394864"/>
                <a:ext cx="9573527" cy="461665"/>
              </a:xfrm>
              <a:prstGeom prst="rect">
                <a:avLst/>
              </a:prstGeom>
              <a:blipFill>
                <a:blip r:embed="rId2"/>
                <a:stretch>
                  <a:fillRect l="-955" t="-13158" b="-27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894" y="112085"/>
            <a:ext cx="10906125" cy="7429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9168" y="947261"/>
            <a:ext cx="1552575" cy="4286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9168" y="2337968"/>
            <a:ext cx="1362075" cy="4953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9168" y="3891155"/>
            <a:ext cx="1838325" cy="4286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09734" y="5227736"/>
            <a:ext cx="2171700" cy="4191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079168" y="5563221"/>
            <a:ext cx="8178376" cy="11335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b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Vì  </a:t>
            </a:r>
            <a:r>
              <a:rPr lang="vi-VN" sz="24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(7 </a:t>
            </a:r>
            <a:r>
              <a:rPr lang="vi-VN" sz="24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. 5 . </a:t>
            </a:r>
            <a:r>
              <a:rPr lang="vi-VN" sz="24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6) </a:t>
            </a:r>
            <a:r>
              <a:rPr lang="vi-VN" sz="24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⋮ 2 và </a:t>
            </a:r>
            <a:r>
              <a:rPr lang="vi-VN" sz="24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(35 </a:t>
            </a:r>
            <a:r>
              <a:rPr lang="vi-VN" sz="24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. </a:t>
            </a:r>
            <a:r>
              <a:rPr lang="vi-VN" sz="24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4) </a:t>
            </a:r>
            <a:r>
              <a:rPr lang="vi-VN" sz="24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⋮ 2 nên </a:t>
            </a:r>
            <a:r>
              <a:rPr lang="vi-VN" sz="24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( 7 </a:t>
            </a:r>
            <a:r>
              <a:rPr lang="vi-VN" sz="24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. 5 . 6 – 35 . 4 </a:t>
            </a:r>
            <a:r>
              <a:rPr lang="vi-VN" sz="24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)⋮ </a:t>
            </a:r>
            <a:r>
              <a:rPr lang="vi-VN" sz="24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2.</a:t>
            </a:r>
          </a:p>
          <a:p>
            <a:pPr>
              <a:lnSpc>
                <a:spcPct val="150000"/>
              </a:lnSpc>
            </a:pPr>
            <a:r>
              <a:rPr lang="vi-VN" sz="24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Vì </a:t>
            </a:r>
            <a:r>
              <a:rPr lang="vi-VN" sz="24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(7 </a:t>
            </a:r>
            <a:r>
              <a:rPr lang="vi-VN" sz="24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. 5 . </a:t>
            </a:r>
            <a:r>
              <a:rPr lang="vi-VN" sz="24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6) </a:t>
            </a:r>
            <a:r>
              <a:rPr lang="vi-VN" sz="24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⋮ 5 và </a:t>
            </a:r>
            <a:r>
              <a:rPr lang="vi-VN" sz="24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(35 </a:t>
            </a:r>
            <a:r>
              <a:rPr lang="vi-VN" sz="24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. </a:t>
            </a:r>
            <a:r>
              <a:rPr lang="vi-VN" sz="24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4) </a:t>
            </a:r>
            <a:r>
              <a:rPr lang="vi-VN" sz="24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⋮ 5 nên </a:t>
            </a:r>
            <a:r>
              <a:rPr lang="vi-VN" sz="24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(7 </a:t>
            </a:r>
            <a:r>
              <a:rPr lang="vi-VN" sz="24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. 5 . 6 – 35 . </a:t>
            </a:r>
            <a:r>
              <a:rPr lang="vi-VN" sz="24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4  )⋮ </a:t>
            </a:r>
            <a:r>
              <a:rPr lang="vi-VN" sz="24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5.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1079168" y="2795432"/>
            <a:ext cx="11199341" cy="476786"/>
            <a:chOff x="1079168" y="2795432"/>
            <a:chExt cx="11199341" cy="47678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Rectangle 7"/>
                <p:cNvSpPr/>
                <p:nvPr/>
              </p:nvSpPr>
              <p:spPr>
                <a:xfrm>
                  <a:off x="1079168" y="2810553"/>
                  <a:ext cx="11199341" cy="46166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vi-VN" sz="2400" b="1" dirty="0">
                      <a:solidFill>
                        <a:schemeClr val="accent1">
                          <a:lumMod val="50000"/>
                        </a:schemeClr>
                      </a:solidFill>
                      <a:latin typeface="+mj-lt"/>
                    </a:rPr>
                    <a:t>Vì 575 </a:t>
                  </a:r>
                  <a:r>
                    <a:rPr lang="vi-VN" sz="2400" b="1">
                      <a:solidFill>
                        <a:schemeClr val="accent1">
                          <a:lumMod val="50000"/>
                        </a:schemeClr>
                      </a:solidFill>
                      <a:latin typeface="+mj-lt"/>
                    </a:rPr>
                    <a:t>⋮ </a:t>
                  </a:r>
                  <a:r>
                    <a:rPr lang="en-US" sz="2400" b="1" smtClean="0">
                      <a:solidFill>
                        <a:schemeClr val="accent1">
                          <a:lumMod val="50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</a:t>
                  </a:r>
                  <a:r>
                    <a:rPr lang="vi-VN" sz="2400" b="1" smtClean="0">
                      <a:solidFill>
                        <a:schemeClr val="accent1">
                          <a:lumMod val="50000"/>
                        </a:schemeClr>
                      </a:solidFill>
                      <a:latin typeface="+mj-lt"/>
                    </a:rPr>
                    <a:t> </a:t>
                  </a:r>
                  <a:r>
                    <a:rPr lang="vi-VN" sz="2400" b="1" dirty="0">
                      <a:solidFill>
                        <a:schemeClr val="accent1">
                          <a:lumMod val="50000"/>
                        </a:schemeClr>
                      </a:solidFill>
                      <a:latin typeface="+mj-lt"/>
                    </a:rPr>
                    <a:t>và 40 </a:t>
                  </a:r>
                  <a:r>
                    <a:rPr lang="vi-VN" sz="2400" b="1">
                      <a:solidFill>
                        <a:schemeClr val="accent1">
                          <a:lumMod val="50000"/>
                        </a:schemeClr>
                      </a:solidFill>
                      <a:latin typeface="+mj-lt"/>
                    </a:rPr>
                    <a:t>⋮ </a:t>
                  </a:r>
                  <a:r>
                    <a:rPr lang="en-US" sz="2400" b="1" smtClean="0">
                      <a:solidFill>
                        <a:schemeClr val="accent1">
                          <a:lumMod val="50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</a:t>
                  </a:r>
                  <a:r>
                    <a:rPr lang="vi-VN" sz="2400" b="1" smtClean="0">
                      <a:solidFill>
                        <a:schemeClr val="accent1">
                          <a:lumMod val="50000"/>
                        </a:schemeClr>
                      </a:solidFill>
                      <a:latin typeface="+mj-lt"/>
                    </a:rPr>
                    <a:t> </a:t>
                  </a:r>
                  <a:r>
                    <a:rPr lang="en-US" sz="2400" b="1" smtClean="0">
                      <a:solidFill>
                        <a:schemeClr val="accent1">
                          <a:lumMod val="50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n</a:t>
                  </a:r>
                  <a:r>
                    <a:rPr lang="vi-VN" sz="2400" b="1" smtClean="0">
                      <a:solidFill>
                        <a:schemeClr val="accent1">
                          <a:lumMod val="50000"/>
                        </a:schemeClr>
                      </a:solidFill>
                      <a:latin typeface="+mj-lt"/>
                    </a:rPr>
                    <a:t>ên </a:t>
                  </a:r>
                  <a:r>
                    <a:rPr lang="vi-VN" sz="2400" b="1" dirty="0" smtClean="0">
                      <a:solidFill>
                        <a:schemeClr val="accent1">
                          <a:lumMod val="50000"/>
                        </a:schemeClr>
                      </a:solidFill>
                      <a:latin typeface="+mj-lt"/>
                    </a:rPr>
                    <a:t>( 575 </a:t>
                  </a:r>
                  <a:r>
                    <a:rPr lang="vi-VN" sz="2400" b="1" dirty="0">
                      <a:solidFill>
                        <a:schemeClr val="accent1">
                          <a:lumMod val="50000"/>
                        </a:schemeClr>
                      </a:solidFill>
                      <a:latin typeface="+mj-lt"/>
                    </a:rPr>
                    <a:t>– </a:t>
                  </a:r>
                  <a:r>
                    <a:rPr lang="vi-VN" sz="2400" b="1">
                      <a:solidFill>
                        <a:schemeClr val="accent1">
                          <a:lumMod val="50000"/>
                        </a:schemeClr>
                      </a:solidFill>
                      <a:latin typeface="+mj-lt"/>
                    </a:rPr>
                    <a:t>40 </a:t>
                  </a:r>
                  <a:r>
                    <a:rPr lang="vi-VN" sz="2400" b="1" smtClean="0">
                      <a:solidFill>
                        <a:schemeClr val="accent1">
                          <a:lumMod val="50000"/>
                        </a:schemeClr>
                      </a:solidFill>
                      <a:latin typeface="+mj-lt"/>
                    </a:rPr>
                    <a:t>)</a:t>
                  </a:r>
                  <a:r>
                    <a:rPr lang="en-US" sz="2400" b="1" smtClean="0">
                      <a:solidFill>
                        <a:schemeClr val="accent1">
                          <a:lumMod val="50000"/>
                        </a:schemeClr>
                      </a:solidFill>
                      <a:latin typeface="+mj-lt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⋮</m:t>
                      </m:r>
                    </m:oMath>
                  </a14:m>
                  <a:r>
                    <a:rPr lang="vi-VN" sz="2400" b="1" smtClean="0">
                      <a:solidFill>
                        <a:schemeClr val="accent1">
                          <a:lumMod val="50000"/>
                        </a:schemeClr>
                      </a:solidFill>
                      <a:latin typeface="+mj-lt"/>
                    </a:rPr>
                    <a:t> </a:t>
                  </a:r>
                  <a:r>
                    <a:rPr lang="en-US" sz="2400" b="1" smtClean="0">
                      <a:solidFill>
                        <a:schemeClr val="accent1">
                          <a:lumMod val="50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</a:t>
                  </a:r>
                  <a:r>
                    <a:rPr lang="vi-VN" sz="2400" b="1" dirty="0" smtClean="0">
                      <a:solidFill>
                        <a:schemeClr val="accent1">
                          <a:lumMod val="50000"/>
                        </a:schemeClr>
                      </a:solidFill>
                      <a:latin typeface="+mj-lt"/>
                    </a:rPr>
                    <a:t>. </a:t>
                  </a:r>
                  <a:endParaRPr lang="vi-VN" sz="2400" b="1" dirty="0">
                    <a:solidFill>
                      <a:schemeClr val="accent1">
                        <a:lumMod val="50000"/>
                      </a:schemeClr>
                    </a:solidFill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8" name="Rectangle 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9168" y="2810553"/>
                  <a:ext cx="11199341" cy="461665"/>
                </a:xfrm>
                <a:prstGeom prst="rect">
                  <a:avLst/>
                </a:prstGeom>
                <a:blipFill>
                  <a:blip r:embed="rId8"/>
                  <a:stretch>
                    <a:fillRect l="-817" t="-13158" b="-2763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1934304" y="2795432"/>
                  <a:ext cx="404278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</m:oMath>
                    </m:oMathPara>
                  </a14:m>
                  <a:endParaRPr lang="en-US" sz="2400">
                    <a:solidFill>
                      <a:schemeClr val="tx2"/>
                    </a:solidFill>
                  </a:endParaRPr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34304" y="2795432"/>
                  <a:ext cx="404278" cy="461665"/>
                </a:xfrm>
                <a:prstGeom prst="rect">
                  <a:avLst/>
                </a:prstGeom>
                <a:blipFill>
                  <a:blip r:embed="rId9"/>
                  <a:stretch>
                    <a:fillRect l="-2985" r="-4478" b="-18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/>
                <p:cNvSpPr txBox="1"/>
                <p:nvPr/>
              </p:nvSpPr>
              <p:spPr>
                <a:xfrm>
                  <a:off x="5535265" y="2798922"/>
                  <a:ext cx="404278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</m:oMath>
                    </m:oMathPara>
                  </a14:m>
                  <a:endParaRPr lang="en-US" sz="2400">
                    <a:solidFill>
                      <a:schemeClr val="tx2"/>
                    </a:solidFill>
                  </a:endParaRPr>
                </a:p>
              </p:txBody>
            </p:sp>
          </mc:Choice>
          <mc:Fallback xmlns="">
            <p:sp>
              <p:nvSpPr>
                <p:cNvPr id="26" name="TextBox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35265" y="2798922"/>
                  <a:ext cx="404278" cy="461665"/>
                </a:xfrm>
                <a:prstGeom prst="rect">
                  <a:avLst/>
                </a:prstGeom>
                <a:blipFill>
                  <a:blip r:embed="rId10"/>
                  <a:stretch>
                    <a:fillRect l="-3030" r="-6061" b="-171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" name="Group 2"/>
          <p:cNvGrpSpPr/>
          <p:nvPr/>
        </p:nvGrpSpPr>
        <p:grpSpPr>
          <a:xfrm>
            <a:off x="1109734" y="1844944"/>
            <a:ext cx="9573527" cy="483137"/>
            <a:chOff x="1109734" y="1844944"/>
            <a:chExt cx="9573527" cy="48313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/>
                <p:cNvSpPr/>
                <p:nvPr/>
              </p:nvSpPr>
              <p:spPr>
                <a:xfrm>
                  <a:off x="1109734" y="1866416"/>
                  <a:ext cx="9573527" cy="46166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vi-VN" sz="2400" b="1" dirty="0" smtClean="0">
                      <a:solidFill>
                        <a:schemeClr val="accent1">
                          <a:lumMod val="50000"/>
                        </a:schemeClr>
                      </a:solidFill>
                      <a:latin typeface="+mj-lt"/>
                    </a:rPr>
                    <a:t>Vì </a:t>
                  </a:r>
                  <a:r>
                    <a:rPr lang="vi-VN" sz="2400" b="1" dirty="0">
                      <a:solidFill>
                        <a:schemeClr val="accent1">
                          <a:lumMod val="50000"/>
                        </a:schemeClr>
                      </a:solidFill>
                      <a:latin typeface="+mj-lt"/>
                    </a:rPr>
                    <a:t>146 </a:t>
                  </a:r>
                  <a:r>
                    <a:rPr lang="vi-VN" sz="2400" b="1">
                      <a:solidFill>
                        <a:schemeClr val="accent1">
                          <a:lumMod val="50000"/>
                        </a:schemeClr>
                      </a:solidFill>
                      <a:latin typeface="+mj-lt"/>
                    </a:rPr>
                    <a:t>⋮ </a:t>
                  </a:r>
                  <a:r>
                    <a:rPr lang="en-US" sz="2400" b="1" smtClean="0">
                      <a:solidFill>
                        <a:schemeClr val="accent1">
                          <a:lumMod val="50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5</a:t>
                  </a:r>
                  <a:r>
                    <a:rPr lang="vi-VN" sz="2400" b="1" smtClean="0">
                      <a:solidFill>
                        <a:schemeClr val="accent1">
                          <a:lumMod val="50000"/>
                        </a:schemeClr>
                      </a:solidFill>
                      <a:latin typeface="+mj-lt"/>
                    </a:rPr>
                    <a:t> </a:t>
                  </a:r>
                  <a:r>
                    <a:rPr lang="vi-VN" sz="2400" b="1" dirty="0">
                      <a:solidFill>
                        <a:schemeClr val="accent1">
                          <a:lumMod val="50000"/>
                        </a:schemeClr>
                      </a:solidFill>
                      <a:latin typeface="+mj-lt"/>
                    </a:rPr>
                    <a:t>và 550 </a:t>
                  </a:r>
                  <a:r>
                    <a:rPr lang="vi-VN" sz="2400" b="1">
                      <a:solidFill>
                        <a:schemeClr val="accent1">
                          <a:lumMod val="50000"/>
                        </a:schemeClr>
                      </a:solidFill>
                      <a:latin typeface="+mj-lt"/>
                    </a:rPr>
                    <a:t>⋮ </a:t>
                  </a:r>
                  <a:r>
                    <a:rPr lang="en-US" sz="2400" b="1" smtClean="0">
                      <a:solidFill>
                        <a:schemeClr val="accent1">
                          <a:lumMod val="50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5</a:t>
                  </a:r>
                  <a:r>
                    <a:rPr lang="vi-VN" sz="2400" b="1" smtClean="0">
                      <a:solidFill>
                        <a:schemeClr val="accent1">
                          <a:lumMod val="50000"/>
                        </a:schemeClr>
                      </a:solidFill>
                      <a:latin typeface="+mj-lt"/>
                    </a:rPr>
                    <a:t> </a:t>
                  </a:r>
                  <a:r>
                    <a:rPr lang="en-US" sz="2400" b="1" smtClean="0">
                      <a:solidFill>
                        <a:schemeClr val="accent1">
                          <a:lumMod val="50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n</a:t>
                  </a:r>
                  <a:r>
                    <a:rPr lang="vi-VN" sz="2400" b="1" smtClean="0">
                      <a:solidFill>
                        <a:schemeClr val="accent1">
                          <a:lumMod val="50000"/>
                        </a:schemeClr>
                      </a:solidFill>
                      <a:latin typeface="+mj-lt"/>
                    </a:rPr>
                    <a:t>ên </a:t>
                  </a:r>
                  <a:r>
                    <a:rPr lang="vi-VN" sz="2400" b="1" dirty="0" smtClean="0">
                      <a:solidFill>
                        <a:schemeClr val="accent1">
                          <a:lumMod val="50000"/>
                        </a:schemeClr>
                      </a:solidFill>
                      <a:latin typeface="+mj-lt"/>
                    </a:rPr>
                    <a:t>( 146 </a:t>
                  </a:r>
                  <a:r>
                    <a:rPr lang="vi-VN" sz="2400" b="1" dirty="0">
                      <a:solidFill>
                        <a:schemeClr val="accent1">
                          <a:lumMod val="50000"/>
                        </a:schemeClr>
                      </a:solidFill>
                      <a:latin typeface="+mj-lt"/>
                    </a:rPr>
                    <a:t>+  </a:t>
                  </a:r>
                  <a:r>
                    <a:rPr lang="vi-VN" sz="2400" b="1">
                      <a:solidFill>
                        <a:schemeClr val="accent1">
                          <a:lumMod val="50000"/>
                        </a:schemeClr>
                      </a:solidFill>
                      <a:latin typeface="+mj-lt"/>
                    </a:rPr>
                    <a:t>550 </a:t>
                  </a:r>
                  <a:r>
                    <a:rPr lang="vi-VN" sz="2400" b="1" smtClean="0">
                      <a:solidFill>
                        <a:schemeClr val="accent1">
                          <a:lumMod val="50000"/>
                        </a:schemeClr>
                      </a:solidFill>
                      <a:latin typeface="+mj-lt"/>
                    </a:rPr>
                    <a:t>)</a:t>
                  </a:r>
                  <a:r>
                    <a:rPr lang="en-US" sz="2400" b="1" smtClean="0">
                      <a:solidFill>
                        <a:schemeClr val="accent1">
                          <a:lumMod val="50000"/>
                        </a:schemeClr>
                      </a:solidFill>
                      <a:latin typeface="+mj-lt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⋮ </m:t>
                      </m:r>
                    </m:oMath>
                  </a14:m>
                  <a:r>
                    <a:rPr lang="en-US" sz="2400" b="1" smtClean="0">
                      <a:solidFill>
                        <a:schemeClr val="accent1">
                          <a:lumMod val="50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5</a:t>
                  </a:r>
                  <a:r>
                    <a:rPr lang="vi-VN" sz="2400" b="1" smtClean="0">
                      <a:solidFill>
                        <a:schemeClr val="accent1">
                          <a:lumMod val="50000"/>
                        </a:schemeClr>
                      </a:solidFill>
                      <a:latin typeface="+mj-lt"/>
                    </a:rPr>
                    <a:t> </a:t>
                  </a:r>
                  <a:endParaRPr lang="vi-VN" sz="2400" b="1" dirty="0">
                    <a:solidFill>
                      <a:schemeClr val="accent1">
                        <a:lumMod val="50000"/>
                      </a:schemeClr>
                    </a:solidFill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13" name="Rectangle 1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09734" y="1866416"/>
                  <a:ext cx="9573527" cy="461665"/>
                </a:xfrm>
                <a:prstGeom prst="rect">
                  <a:avLst/>
                </a:prstGeom>
                <a:blipFill>
                  <a:blip r:embed="rId11"/>
                  <a:stretch>
                    <a:fillRect l="-955" t="-13158" b="-2763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TextBox 1"/>
                <p:cNvSpPr txBox="1"/>
                <p:nvPr/>
              </p:nvSpPr>
              <p:spPr>
                <a:xfrm>
                  <a:off x="5959656" y="1864975"/>
                  <a:ext cx="404278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</m:oMath>
                    </m:oMathPara>
                  </a14:m>
                  <a:endParaRPr lang="en-US" sz="2400">
                    <a:solidFill>
                      <a:schemeClr val="tx2"/>
                    </a:solidFill>
                  </a:endParaRPr>
                </a:p>
              </p:txBody>
            </p:sp>
          </mc:Choice>
          <mc:Fallback xmlns="">
            <p:sp>
              <p:nvSpPr>
                <p:cNvPr id="2" name="TextBox 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59656" y="1864975"/>
                  <a:ext cx="404278" cy="461665"/>
                </a:xfrm>
                <a:prstGeom prst="rect">
                  <a:avLst/>
                </a:prstGeom>
                <a:blipFill>
                  <a:blip r:embed="rId12"/>
                  <a:stretch>
                    <a:fillRect l="-4545" r="-4545" b="-171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1962879" y="1844944"/>
                  <a:ext cx="404278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</m:oMath>
                    </m:oMathPara>
                  </a14:m>
                  <a:endParaRPr lang="en-US" sz="2400">
                    <a:solidFill>
                      <a:schemeClr val="tx2"/>
                    </a:solidFill>
                  </a:endParaRPr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62879" y="1844944"/>
                  <a:ext cx="404278" cy="461665"/>
                </a:xfrm>
                <a:prstGeom prst="rect">
                  <a:avLst/>
                </a:prstGeom>
                <a:blipFill>
                  <a:blip r:embed="rId13"/>
                  <a:stretch>
                    <a:fillRect l="-4545" r="-4545" b="-18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1109734" y="3276258"/>
                <a:ext cx="11199341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2400" b="1" dirty="0" smtClean="0">
                    <a:solidFill>
                      <a:schemeClr val="accent1">
                        <a:lumMod val="50000"/>
                      </a:schemeClr>
                    </a:solidFill>
                    <a:latin typeface="+mj-lt"/>
                  </a:rPr>
                  <a:t>Vì 575 ⋮ 5 và 40 </a:t>
                </a:r>
                <a:r>
                  <a:rPr lang="vi-VN" sz="2400" b="1">
                    <a:solidFill>
                      <a:schemeClr val="accent1">
                        <a:lumMod val="50000"/>
                      </a:schemeClr>
                    </a:solidFill>
                    <a:latin typeface="+mj-lt"/>
                  </a:rPr>
                  <a:t>⋮ </a:t>
                </a:r>
                <a:r>
                  <a:rPr lang="vi-VN" sz="2400" b="1" smtClean="0">
                    <a:solidFill>
                      <a:schemeClr val="accent1">
                        <a:lumMod val="50000"/>
                      </a:schemeClr>
                    </a:solidFill>
                    <a:latin typeface="+mj-lt"/>
                  </a:rPr>
                  <a:t>5 </a:t>
                </a:r>
                <a:r>
                  <a:rPr lang="en-US" sz="2400" b="1" smtClean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vi-VN" sz="2400" b="1" smtClean="0">
                    <a:solidFill>
                      <a:schemeClr val="accent1">
                        <a:lumMod val="50000"/>
                      </a:schemeClr>
                    </a:solidFill>
                    <a:latin typeface="+mj-lt"/>
                  </a:rPr>
                  <a:t>ên </a:t>
                </a:r>
                <a:r>
                  <a:rPr lang="vi-VN" sz="2400" b="1" dirty="0" smtClean="0">
                    <a:solidFill>
                      <a:schemeClr val="accent1">
                        <a:lumMod val="50000"/>
                      </a:schemeClr>
                    </a:solidFill>
                    <a:latin typeface="+mj-lt"/>
                  </a:rPr>
                  <a:t>( 575 </a:t>
                </a:r>
                <a:r>
                  <a:rPr lang="vi-VN" sz="2400" b="1" dirty="0">
                    <a:solidFill>
                      <a:schemeClr val="accent1">
                        <a:lumMod val="50000"/>
                      </a:schemeClr>
                    </a:solidFill>
                    <a:latin typeface="+mj-lt"/>
                  </a:rPr>
                  <a:t>– 40 </a:t>
                </a:r>
                <a:r>
                  <a:rPr lang="vi-VN" sz="2400" b="1" smtClean="0">
                    <a:solidFill>
                      <a:schemeClr val="accent1">
                        <a:lumMod val="50000"/>
                      </a:schemeClr>
                    </a:solidFill>
                    <a:latin typeface="+mj-lt"/>
                  </a:rPr>
                  <a:t>) </a:t>
                </a:r>
                <a14:m>
                  <m:oMath xmlns:m="http://schemas.openxmlformats.org/officeDocument/2006/math">
                    <m:r>
                      <a:rPr lang="vi-VN" sz="2400" b="1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⋮</m:t>
                    </m:r>
                    <m:r>
                      <a:rPr lang="en-US" sz="2400" b="1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b="1" smtClean="0">
                    <a:solidFill>
                      <a:schemeClr val="accent1">
                        <a:lumMod val="50000"/>
                      </a:schemeClr>
                    </a:solidFill>
                    <a:latin typeface="+mj-lt"/>
                  </a:rPr>
                  <a:t>5</a:t>
                </a:r>
                <a:r>
                  <a:rPr lang="vi-VN" sz="2400" b="1" dirty="0">
                    <a:solidFill>
                      <a:schemeClr val="accent1">
                        <a:lumMod val="50000"/>
                      </a:schemeClr>
                    </a:solidFill>
                    <a:latin typeface="+mj-lt"/>
                  </a:rPr>
                  <a:t>. </a:t>
                </a: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9734" y="3276258"/>
                <a:ext cx="11199341" cy="461665"/>
              </a:xfrm>
              <a:prstGeom prst="rect">
                <a:avLst/>
              </a:prstGeom>
              <a:blipFill>
                <a:blip r:embed="rId14"/>
                <a:stretch>
                  <a:fillRect l="-817" t="-11842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Group 20"/>
          <p:cNvGrpSpPr/>
          <p:nvPr/>
        </p:nvGrpSpPr>
        <p:grpSpPr>
          <a:xfrm>
            <a:off x="1003778" y="4283599"/>
            <a:ext cx="10720313" cy="464704"/>
            <a:chOff x="1079168" y="4844363"/>
            <a:chExt cx="10720313" cy="46470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ectangle 9"/>
                <p:cNvSpPr/>
                <p:nvPr/>
              </p:nvSpPr>
              <p:spPr>
                <a:xfrm>
                  <a:off x="1079168" y="4847402"/>
                  <a:ext cx="10720313" cy="46166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sz="2400" b="1" smtClean="0">
                      <a:solidFill>
                        <a:schemeClr val="accent1">
                          <a:lumMod val="50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Vì </a:t>
                  </a:r>
                  <a14:m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2400" b="1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. </m:t>
                      </m:r>
                      <m:r>
                        <a:rPr lang="en-US" sz="2400" b="1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sz="2400" b="1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. </m:t>
                      </m:r>
                      <m:r>
                        <a:rPr lang="en-US" sz="2400" b="1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sz="2400" b="1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⋮</m:t>
                      </m:r>
                      <m:r>
                        <a:rPr lang="en-US" sz="2400" b="1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</m:oMath>
                  </a14:m>
                  <a:r>
                    <a:rPr lang="en-US" sz="2400" b="1" smtClean="0">
                      <a:solidFill>
                        <a:schemeClr val="accent1">
                          <a:lumMod val="50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và 83 </a:t>
                  </a:r>
                  <a14:m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⋮</m:t>
                      </m:r>
                    </m:oMath>
                  </a14:m>
                  <a:r>
                    <a:rPr lang="en-US" sz="2400" b="1" smtClean="0">
                      <a:solidFill>
                        <a:schemeClr val="accent1">
                          <a:lumMod val="50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2 nên (3 </a:t>
                  </a:r>
                  <a:r>
                    <a:rPr lang="en-US" sz="2400" b="1" dirty="0">
                      <a:solidFill>
                        <a:schemeClr val="accent1">
                          <a:lumMod val="50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 4 . 5 + </a:t>
                  </a:r>
                  <a:r>
                    <a:rPr lang="en-US" sz="2400" b="1" dirty="0" smtClean="0">
                      <a:solidFill>
                        <a:schemeClr val="accent1">
                          <a:lumMod val="50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83 </a:t>
                  </a:r>
                  <a:r>
                    <a:rPr lang="en-US" sz="2400" b="1" smtClean="0">
                      <a:solidFill>
                        <a:schemeClr val="accent1">
                          <a:lumMod val="50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) </a:t>
                  </a:r>
                  <a14:m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⋮ </m:t>
                      </m:r>
                    </m:oMath>
                  </a14:m>
                  <a:r>
                    <a:rPr lang="en-US" sz="2400" b="1" smtClean="0">
                      <a:solidFill>
                        <a:schemeClr val="accent1">
                          <a:lumMod val="50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</a:t>
                  </a:r>
                  <a:endParaRPr lang="vi-VN" sz="24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0" name="Rectangle 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9168" y="4847402"/>
                  <a:ext cx="10720313" cy="461665"/>
                </a:xfrm>
                <a:prstGeom prst="rect">
                  <a:avLst/>
                </a:prstGeom>
                <a:blipFill>
                  <a:blip r:embed="rId15"/>
                  <a:stretch>
                    <a:fillRect l="-228" t="-10526" b="-289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3524979" y="4844364"/>
                  <a:ext cx="404278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</m:oMath>
                    </m:oMathPara>
                  </a14:m>
                  <a:endParaRPr lang="en-US" sz="2400">
                    <a:solidFill>
                      <a:schemeClr val="tx2"/>
                    </a:solidFill>
                  </a:endParaRPr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24979" y="4844364"/>
                  <a:ext cx="404278" cy="461665"/>
                </a:xfrm>
                <a:prstGeom prst="rect">
                  <a:avLst/>
                </a:prstGeom>
                <a:blipFill>
                  <a:blip r:embed="rId16"/>
                  <a:stretch>
                    <a:fillRect l="-4545" r="-4545" b="-18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6375068" y="4844363"/>
                  <a:ext cx="404278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</m:oMath>
                    </m:oMathPara>
                  </a14:m>
                  <a:endParaRPr lang="en-US" sz="2400">
                    <a:solidFill>
                      <a:schemeClr val="tx2"/>
                    </a:solidFill>
                  </a:endParaRPr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75068" y="4844363"/>
                  <a:ext cx="404278" cy="461665"/>
                </a:xfrm>
                <a:prstGeom prst="rect">
                  <a:avLst/>
                </a:prstGeom>
                <a:blipFill>
                  <a:blip r:embed="rId17"/>
                  <a:stretch>
                    <a:fillRect l="-2985" r="-4478" b="-18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2" name="Group 21"/>
          <p:cNvGrpSpPr/>
          <p:nvPr/>
        </p:nvGrpSpPr>
        <p:grpSpPr>
          <a:xfrm>
            <a:off x="1003778" y="4721140"/>
            <a:ext cx="10720313" cy="464704"/>
            <a:chOff x="1079168" y="4844363"/>
            <a:chExt cx="10720313" cy="46470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/>
                <p:cNvSpPr/>
                <p:nvPr/>
              </p:nvSpPr>
              <p:spPr>
                <a:xfrm>
                  <a:off x="1079168" y="4847402"/>
                  <a:ext cx="10720313" cy="46166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sz="2400" b="1" smtClean="0">
                      <a:solidFill>
                        <a:schemeClr val="accent1">
                          <a:lumMod val="50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Vì </a:t>
                  </a:r>
                  <a14:m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2400" b="1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. </m:t>
                      </m:r>
                      <m:r>
                        <a:rPr lang="en-US" sz="2400" b="1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sz="2400" b="1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. </m:t>
                      </m:r>
                      <m:r>
                        <a:rPr lang="en-US" sz="2400" b="1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sz="2400" b="1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⋮</m:t>
                      </m:r>
                      <m:r>
                        <a:rPr lang="en-US" sz="2400" b="1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𝟓</m:t>
                      </m:r>
                    </m:oMath>
                  </a14:m>
                  <a:r>
                    <a:rPr lang="en-US" sz="2400" b="1" smtClean="0">
                      <a:solidFill>
                        <a:schemeClr val="accent1">
                          <a:lumMod val="50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và 83 </a:t>
                  </a:r>
                  <a14:m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⋮</m:t>
                      </m:r>
                    </m:oMath>
                  </a14:m>
                  <a:r>
                    <a:rPr lang="en-US" sz="2400" b="1" smtClean="0">
                      <a:solidFill>
                        <a:schemeClr val="accent1">
                          <a:lumMod val="50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5 nên (3 </a:t>
                  </a:r>
                  <a:r>
                    <a:rPr lang="en-US" sz="2400" b="1" dirty="0">
                      <a:solidFill>
                        <a:schemeClr val="accent1">
                          <a:lumMod val="50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 4 . 5 + </a:t>
                  </a:r>
                  <a:r>
                    <a:rPr lang="en-US" sz="2400" b="1" dirty="0" smtClean="0">
                      <a:solidFill>
                        <a:schemeClr val="accent1">
                          <a:lumMod val="50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83 </a:t>
                  </a:r>
                  <a:r>
                    <a:rPr lang="en-US" sz="2400" b="1" smtClean="0">
                      <a:solidFill>
                        <a:schemeClr val="accent1">
                          <a:lumMod val="50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) </a:t>
                  </a:r>
                  <a14:m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⋮</m:t>
                      </m:r>
                      <m:r>
                        <a:rPr lang="en-US" sz="2400" b="1" i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𝟓</m:t>
                      </m:r>
                    </m:oMath>
                  </a14:m>
                  <a:endParaRPr lang="vi-VN" sz="24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9168" y="4847402"/>
                  <a:ext cx="10720313" cy="461665"/>
                </a:xfrm>
                <a:prstGeom prst="rect">
                  <a:avLst/>
                </a:prstGeom>
                <a:blipFill>
                  <a:blip r:embed="rId18"/>
                  <a:stretch>
                    <a:fillRect l="-228" t="-10526" b="-289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/>
                <p:cNvSpPr txBox="1"/>
                <p:nvPr/>
              </p:nvSpPr>
              <p:spPr>
                <a:xfrm>
                  <a:off x="3524979" y="4844364"/>
                  <a:ext cx="404278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</m:oMath>
                    </m:oMathPara>
                  </a14:m>
                  <a:endParaRPr lang="en-US" sz="2400">
                    <a:solidFill>
                      <a:schemeClr val="tx2"/>
                    </a:solidFill>
                  </a:endParaRPr>
                </a:p>
              </p:txBody>
            </p:sp>
          </mc:Choice>
          <mc:Fallback xmlns="">
            <p:sp>
              <p:nvSpPr>
                <p:cNvPr id="24" name="TextBox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24979" y="4844364"/>
                  <a:ext cx="404278" cy="461665"/>
                </a:xfrm>
                <a:prstGeom prst="rect">
                  <a:avLst/>
                </a:prstGeom>
                <a:blipFill>
                  <a:blip r:embed="rId19"/>
                  <a:stretch>
                    <a:fillRect l="-4545" r="-4545" b="-171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/>
                <p:cNvSpPr txBox="1"/>
                <p:nvPr/>
              </p:nvSpPr>
              <p:spPr>
                <a:xfrm>
                  <a:off x="6375068" y="4844363"/>
                  <a:ext cx="404278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</m:oMath>
                    </m:oMathPara>
                  </a14:m>
                  <a:endParaRPr lang="en-US" sz="2400">
                    <a:solidFill>
                      <a:schemeClr val="tx2"/>
                    </a:solidFill>
                  </a:endParaRPr>
                </a:p>
              </p:txBody>
            </p:sp>
          </mc:Choice>
          <mc:Fallback xmlns="">
            <p:sp>
              <p:nvSpPr>
                <p:cNvPr id="25" name="TextBox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75068" y="4844363"/>
                  <a:ext cx="404278" cy="461665"/>
                </a:xfrm>
                <a:prstGeom prst="rect">
                  <a:avLst/>
                </a:prstGeom>
                <a:blipFill>
                  <a:blip r:embed="rId20"/>
                  <a:stretch>
                    <a:fillRect l="-2985" r="-4478" b="-171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340682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781" y="330200"/>
            <a:ext cx="8546002" cy="141221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42579" y="2980260"/>
            <a:ext cx="101588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b</a:t>
            </a:r>
            <a:r>
              <a:rPr lang="vi-VN" sz="24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) Ta có: 36 ⋮ </a:t>
            </a:r>
            <a:r>
              <a:rPr lang="vi-VN" sz="24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2</a:t>
            </a:r>
            <a:endParaRPr lang="vi-VN" sz="24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r>
              <a:rPr lang="vi-VN" sz="24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               40 ⋮ </a:t>
            </a:r>
            <a:r>
              <a:rPr lang="vi-VN" sz="24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2</a:t>
            </a:r>
            <a:endParaRPr lang="vi-VN" sz="24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r>
              <a:rPr lang="vi-VN" sz="24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     Nên</a:t>
            </a:r>
            <a:r>
              <a:rPr lang="vi-VN" sz="24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: Lớp 6B và 6D có thể chia tất cả các bạn thành các đôi bạn học tập</a:t>
            </a:r>
            <a:r>
              <a:rPr lang="vi-VN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781" y="4348536"/>
            <a:ext cx="11694216" cy="82872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107959" y="1678110"/>
            <a:ext cx="100934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vi-VN" sz="2400" b="1" dirty="0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</a:rPr>
              <a:t>a) Ta có: 35 ⋮ 5</a:t>
            </a:r>
          </a:p>
          <a:p>
            <a:pPr lvl="0"/>
            <a:r>
              <a:rPr lang="vi-VN" sz="2400" b="1" dirty="0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</a:rPr>
              <a:t>               40 ⋮ 5</a:t>
            </a:r>
          </a:p>
          <a:p>
            <a:pPr lvl="0"/>
            <a:r>
              <a:rPr lang="vi-VN" sz="2400" b="1" dirty="0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</a:rPr>
              <a:t>     Nên: Lớp 6A và 6D có thể chia thành 5 tổ có cùng số tổ viên.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1107959" y="5356701"/>
            <a:ext cx="10002661" cy="860450"/>
            <a:chOff x="1107959" y="5356701"/>
            <a:chExt cx="10002661" cy="860450"/>
          </a:xfrm>
        </p:grpSpPr>
        <p:grpSp>
          <p:nvGrpSpPr>
            <p:cNvPr id="7" name="Group 6"/>
            <p:cNvGrpSpPr/>
            <p:nvPr/>
          </p:nvGrpSpPr>
          <p:grpSpPr>
            <a:xfrm>
              <a:off x="1107959" y="5356701"/>
              <a:ext cx="10002661" cy="860450"/>
              <a:chOff x="1107959" y="5356701"/>
              <a:chExt cx="10002661" cy="86045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" name="Rectangle 9"/>
                  <p:cNvSpPr/>
                  <p:nvPr/>
                </p:nvSpPr>
                <p:spPr>
                  <a:xfrm>
                    <a:off x="1107959" y="5386154"/>
                    <a:ext cx="10002661" cy="83099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vi-VN" sz="2400" b="1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+mj-lt"/>
                      </a:rPr>
                      <a:t>Ta có: 19 </a:t>
                    </a:r>
                    <a14:m>
                      <m:oMath xmlns:m="http://schemas.openxmlformats.org/officeDocument/2006/math">
                        <m:r>
                          <a:rPr lang="vi-VN" sz="2400" b="1" i="1" dirty="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⋮</m:t>
                        </m:r>
                      </m:oMath>
                    </a14:m>
                    <a:r>
                      <a:rPr lang="vi-VN" sz="2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j-lt"/>
                      </a:rPr>
                      <a:t> 5 và 40 ⋮ 5 nên </a:t>
                    </a:r>
                    <a:r>
                      <a:rPr lang="vi-VN" sz="2400" b="1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+mj-lt"/>
                      </a:rPr>
                      <a:t>(19 </a:t>
                    </a:r>
                    <a:r>
                      <a:rPr lang="vi-VN" sz="2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j-lt"/>
                      </a:rPr>
                      <a:t>+ </a:t>
                    </a:r>
                    <a:r>
                      <a:rPr lang="vi-VN" sz="2400" b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+mj-lt"/>
                      </a:rPr>
                      <a:t>40)</a:t>
                    </a:r>
                    <a:r>
                      <a:rPr lang="en-US" sz="2400" b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+mj-lt"/>
                      </a:rPr>
                      <a:t> </a:t>
                    </a:r>
                    <a:r>
                      <a:rPr lang="vi-VN" sz="2400" b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+mj-lt"/>
                      </a:rPr>
                      <a:t>⋮</a:t>
                    </a:r>
                    <a:r>
                      <a:rPr lang="en-US" sz="2400" b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+mj-lt"/>
                      </a:rPr>
                      <a:t> </a:t>
                    </a:r>
                    <a:r>
                      <a:rPr lang="vi-VN" sz="2400" b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+mj-lt"/>
                      </a:rPr>
                      <a:t>5</a:t>
                    </a:r>
                    <a:r>
                      <a:rPr lang="vi-VN" sz="2400" b="1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+mj-lt"/>
                      </a:rPr>
                      <a:t>.</a:t>
                    </a:r>
                    <a:endParaRPr lang="vi-VN" sz="2400" b="1" dirty="0">
                      <a:solidFill>
                        <a:schemeClr val="accent1">
                          <a:lumMod val="50000"/>
                        </a:schemeClr>
                      </a:solidFill>
                      <a:latin typeface="+mj-lt"/>
                    </a:endParaRPr>
                  </a:p>
                  <a:p>
                    <a:r>
                      <a:rPr lang="vi-VN" sz="2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j-lt"/>
                      </a:rPr>
                      <a:t>Vì vậy Bà Huệ không thể chia số quả xoài và quýt thành 5 phần bằng nhau.</a:t>
                    </a:r>
                  </a:p>
                </p:txBody>
              </p:sp>
            </mc:Choice>
            <mc:Fallback xmlns="">
              <p:sp>
                <p:nvSpPr>
                  <p:cNvPr id="10" name="Rectangle 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07959" y="5386154"/>
                    <a:ext cx="10002661" cy="830997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l="-975" t="-7353" r="-792" b="-1617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" name="Rectangle 3"/>
                  <p:cNvSpPr/>
                  <p:nvPr/>
                </p:nvSpPr>
                <p:spPr>
                  <a:xfrm>
                    <a:off x="2295761" y="5356701"/>
                    <a:ext cx="404278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1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/</m:t>
                          </m:r>
                        </m:oMath>
                      </m:oMathPara>
                    </a14:m>
                    <a:endParaRPr lang="en-US" sz="2400"/>
                  </a:p>
                </p:txBody>
              </p:sp>
            </mc:Choice>
            <mc:Fallback xmlns="">
              <p:sp>
                <p:nvSpPr>
                  <p:cNvPr id="4" name="Rectangle 3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295761" y="5356701"/>
                    <a:ext cx="404278" cy="461665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l="-4545" r="-4545" b="-1866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/>
                <p:cNvSpPr/>
                <p:nvPr/>
              </p:nvSpPr>
              <p:spPr>
                <a:xfrm>
                  <a:off x="5611840" y="5368195"/>
                  <a:ext cx="404278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</m:oMath>
                    </m:oMathPara>
                  </a14:m>
                  <a:endParaRPr lang="en-US" sz="2400"/>
                </a:p>
              </p:txBody>
            </p:sp>
          </mc:Choice>
          <mc:Fallback xmlns="">
            <p:sp>
              <p:nvSpPr>
                <p:cNvPr id="9" name="Rectangle 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11840" y="5368195"/>
                  <a:ext cx="404278" cy="461665"/>
                </a:xfrm>
                <a:prstGeom prst="rect">
                  <a:avLst/>
                </a:prstGeom>
                <a:blipFill>
                  <a:blip r:embed="rId7"/>
                  <a:stretch>
                    <a:fillRect l="-4545" r="-4545" b="-18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035726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413" y="13716000"/>
            <a:ext cx="8143875" cy="11239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463" y="13716000"/>
            <a:ext cx="3867150" cy="609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0260" y="13716000"/>
            <a:ext cx="9572625" cy="17430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79717" y="13716000"/>
            <a:ext cx="8715375" cy="4953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2149" y="13716000"/>
            <a:ext cx="11058525" cy="1428750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>
            <a:off x="4666354" y="13716000"/>
            <a:ext cx="134850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val 1"/>
          <p:cNvSpPr/>
          <p:nvPr/>
        </p:nvSpPr>
        <p:spPr>
          <a:xfrm>
            <a:off x="4202546" y="13716000"/>
            <a:ext cx="461818" cy="46181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Oval 9"/>
          <p:cNvSpPr/>
          <p:nvPr/>
        </p:nvSpPr>
        <p:spPr>
          <a:xfrm>
            <a:off x="4927597" y="13716000"/>
            <a:ext cx="461818" cy="46181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" name="Oval 11"/>
          <p:cNvSpPr/>
          <p:nvPr/>
        </p:nvSpPr>
        <p:spPr>
          <a:xfrm>
            <a:off x="5689594" y="13716000"/>
            <a:ext cx="461818" cy="46181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Oval 13"/>
          <p:cNvSpPr/>
          <p:nvPr/>
        </p:nvSpPr>
        <p:spPr>
          <a:xfrm>
            <a:off x="8631375" y="13716000"/>
            <a:ext cx="461818" cy="46181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5" name="Oval 14"/>
          <p:cNvSpPr/>
          <p:nvPr/>
        </p:nvSpPr>
        <p:spPr>
          <a:xfrm>
            <a:off x="9356426" y="13716000"/>
            <a:ext cx="461818" cy="46181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6" name="TextBox 3"/>
          <p:cNvSpPr txBox="1">
            <a:spLocks noChangeArrowheads="1"/>
          </p:cNvSpPr>
          <p:nvPr/>
        </p:nvSpPr>
        <p:spPr bwMode="auto">
          <a:xfrm>
            <a:off x="1021639" y="13716000"/>
            <a:ext cx="1051942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Đội xếp được hai hàng có số người bằng nhau là: A, B, C, H, I</a:t>
            </a:r>
          </a:p>
        </p:txBody>
      </p:sp>
    </p:spTree>
    <p:extLst>
      <p:ext uri="{BB962C8B-B14F-4D97-AF65-F5344CB8AC3E}">
        <p14:creationId xmlns:p14="http://schemas.microsoft.com/office/powerpoint/2010/main" val="3984987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12" grpId="0" animBg="1"/>
      <p:bldP spid="14" grpId="0" animBg="1"/>
      <p:bldP spid="15" grpId="0" animBg="1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413" y="382534"/>
            <a:ext cx="8143875" cy="11239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463" y="1246990"/>
            <a:ext cx="3867150" cy="609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0260" y="1856590"/>
            <a:ext cx="9572625" cy="17430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79717" y="3713965"/>
            <a:ext cx="8715375" cy="4953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2149" y="5111555"/>
            <a:ext cx="11058525" cy="1428750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>
            <a:off x="4666354" y="6038808"/>
            <a:ext cx="134850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val 1"/>
          <p:cNvSpPr/>
          <p:nvPr/>
        </p:nvSpPr>
        <p:spPr>
          <a:xfrm>
            <a:off x="4202546" y="3017764"/>
            <a:ext cx="461818" cy="46181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Oval 9"/>
          <p:cNvSpPr/>
          <p:nvPr/>
        </p:nvSpPr>
        <p:spPr>
          <a:xfrm>
            <a:off x="4927597" y="3031620"/>
            <a:ext cx="461818" cy="46181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" name="Oval 11"/>
          <p:cNvSpPr/>
          <p:nvPr/>
        </p:nvSpPr>
        <p:spPr>
          <a:xfrm>
            <a:off x="5689594" y="3017766"/>
            <a:ext cx="461818" cy="46181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Oval 13"/>
          <p:cNvSpPr/>
          <p:nvPr/>
        </p:nvSpPr>
        <p:spPr>
          <a:xfrm>
            <a:off x="8631375" y="3031619"/>
            <a:ext cx="461818" cy="46181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5" name="Oval 14"/>
          <p:cNvSpPr/>
          <p:nvPr/>
        </p:nvSpPr>
        <p:spPr>
          <a:xfrm>
            <a:off x="9356426" y="3027002"/>
            <a:ext cx="461818" cy="46181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6" name="TextBox 3"/>
          <p:cNvSpPr txBox="1">
            <a:spLocks noChangeArrowheads="1"/>
          </p:cNvSpPr>
          <p:nvPr/>
        </p:nvSpPr>
        <p:spPr bwMode="auto">
          <a:xfrm>
            <a:off x="1021639" y="4379146"/>
            <a:ext cx="1051942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Đội xếp được hai hàng có số người bằng nhau là: A, B, C, H, I</a:t>
            </a:r>
          </a:p>
        </p:txBody>
      </p:sp>
    </p:spTree>
    <p:extLst>
      <p:ext uri="{BB962C8B-B14F-4D97-AF65-F5344CB8AC3E}">
        <p14:creationId xmlns:p14="http://schemas.microsoft.com/office/powerpoint/2010/main" val="7303297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12" grpId="0" animBg="1"/>
      <p:bldP spid="14" grpId="0" animBg="1"/>
      <p:bldP spid="15" grpId="0" animBg="1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" y="13716000"/>
            <a:ext cx="11039475" cy="8763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6226" y="13716000"/>
            <a:ext cx="9201150" cy="16478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143" y="13716000"/>
            <a:ext cx="7848600" cy="111442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362023" y="13716000"/>
            <a:ext cx="57727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a) 1002</a:t>
            </a:r>
            <a:r>
              <a:rPr lang="vi-VN" sz="2400" b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; 1004</a:t>
            </a:r>
            <a:r>
              <a:rPr lang="en-US" sz="2400" b="1">
                <a:solidFill>
                  <a:schemeClr val="accent1">
                    <a:lumMod val="50000"/>
                  </a:schemeClr>
                </a:solidFill>
                <a:latin typeface="+mj-lt"/>
              </a:rPr>
              <a:t>.</a:t>
            </a:r>
            <a:endParaRPr lang="vi-VN" sz="24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62023" y="5657571"/>
            <a:ext cx="54125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har char=" "/>
            </a:pPr>
            <a:r>
              <a:rPr lang="vi-VN" sz="2400" b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  <a:endParaRPr lang="vi-VN" sz="24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866133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" y="853689"/>
            <a:ext cx="11039475" cy="8763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6226" y="1633737"/>
            <a:ext cx="9201150" cy="16478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143" y="3960480"/>
            <a:ext cx="7848600" cy="111442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362023" y="5200071"/>
            <a:ext cx="57727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a) 1002</a:t>
            </a:r>
            <a:r>
              <a:rPr lang="vi-VN" sz="2400" b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; 1004</a:t>
            </a:r>
            <a:r>
              <a:rPr lang="en-US" sz="2400" b="1">
                <a:solidFill>
                  <a:schemeClr val="accent1">
                    <a:lumMod val="50000"/>
                  </a:schemeClr>
                </a:solidFill>
                <a:latin typeface="+mj-lt"/>
              </a:rPr>
              <a:t>.</a:t>
            </a:r>
            <a:endParaRPr lang="vi-VN" sz="24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62023" y="5657571"/>
            <a:ext cx="54125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b) 101</a:t>
            </a:r>
            <a:r>
              <a:rPr lang="vi-VN" sz="2400" b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; 105</a:t>
            </a:r>
            <a:r>
              <a:rPr lang="en-US" sz="2400" b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.</a:t>
            </a:r>
            <a:endParaRPr lang="vi-VN" sz="24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790065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642" y="13716000"/>
            <a:ext cx="10774614" cy="16299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1250" y="2568498"/>
            <a:ext cx="10515600" cy="1325563"/>
          </a:xfrm>
        </p:spPr>
        <p:txBody>
          <a:bodyPr/>
          <a:lstStyle/>
          <a:p>
            <a:endParaRPr lang="vi-VN" sz="2200" b="1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737" y="13716000"/>
            <a:ext cx="11096625" cy="15811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362" y="13716000"/>
            <a:ext cx="11049000" cy="8001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95211" y="13716000"/>
            <a:ext cx="8067675" cy="1362075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4586172" y="13716000"/>
            <a:ext cx="134850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5833917" y="13716000"/>
            <a:ext cx="440675" cy="4406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808772" y="13716000"/>
            <a:ext cx="440675" cy="4406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800290" y="13716000"/>
            <a:ext cx="440675" cy="4406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365835" y="13716000"/>
            <a:ext cx="440675" cy="4406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6194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  <p:bldP spid="14" grpId="0" animBg="1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642" y="108287"/>
            <a:ext cx="10774614" cy="16299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1250" y="2568498"/>
            <a:ext cx="10515600" cy="1325563"/>
          </a:xfrm>
        </p:spPr>
        <p:txBody>
          <a:bodyPr/>
          <a:lstStyle/>
          <a:p>
            <a:endParaRPr lang="vi-VN" sz="2200" b="1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737" y="1847128"/>
            <a:ext cx="11096625" cy="15811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362" y="3639327"/>
            <a:ext cx="11049000" cy="8001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95211" y="4432235"/>
            <a:ext cx="8067675" cy="1362075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4586172" y="2865387"/>
            <a:ext cx="134850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5833917" y="554611"/>
            <a:ext cx="440675" cy="4406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808772" y="554612"/>
            <a:ext cx="440675" cy="4406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800290" y="573220"/>
            <a:ext cx="440675" cy="4406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365835" y="567540"/>
            <a:ext cx="440675" cy="4406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8662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  <p:bldP spid="14" grpId="0" animBg="1"/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889" y="13716000"/>
            <a:ext cx="10229850" cy="1123950"/>
          </a:xfrm>
          <a:prstGeom prst="rect">
            <a:avLst/>
          </a:prstGeom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322024" y="2154802"/>
            <a:ext cx="742511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marR="0" lvl="0" indent="-4572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 "/>
              <a:tabLst/>
            </a:pPr>
            <a:r>
              <a:rPr kumimoji="0" lang="vi-VN" altLang="vi-VN" sz="3000" b="1" i="0" strike="noStrike" cap="none" normalizeH="0" baseline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+mj-lt"/>
              </a:rPr>
              <a:t> </a:t>
            </a:r>
            <a:endParaRPr kumimoji="0" lang="vi-VN" altLang="vi-VN" sz="3000" b="1" i="0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+mj-lt"/>
            </a:endParaRPr>
          </a:p>
          <a:p>
            <a:pPr marL="457200" lvl="0" indent="-457200">
              <a:lnSpc>
                <a:spcPct val="150000"/>
              </a:lnSpc>
              <a:buChar char=" "/>
            </a:pPr>
            <a:r>
              <a:rPr kumimoji="0" lang="vi-VN" altLang="vi-VN" sz="3000" b="1" i="0" u="none" strike="noStrike" cap="none" normalizeH="0" baseline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+mj-lt"/>
              </a:rPr>
              <a:t> </a:t>
            </a:r>
            <a:endParaRPr kumimoji="0" lang="vi-VN" altLang="vi-VN" sz="30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+mj-lt"/>
            </a:endParaRPr>
          </a:p>
          <a:p>
            <a:pPr marL="457200" lvl="0" indent="-457200">
              <a:lnSpc>
                <a:spcPct val="150000"/>
              </a:lnSpc>
              <a:buChar char=" "/>
            </a:pPr>
            <a:r>
              <a:rPr kumimoji="0" lang="vi-VN" altLang="vi-VN" sz="3000" b="1" i="0" u="none" strike="noStrike" cap="none" normalizeH="0" baseline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+mj-lt"/>
              </a:rPr>
              <a:t> </a:t>
            </a:r>
            <a:endParaRPr kumimoji="0" lang="vi-VN" altLang="vi-VN" sz="30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+mj-lt"/>
            </a:endParaRPr>
          </a:p>
          <a:p>
            <a:pPr marL="457200" lvl="0" indent="-457200">
              <a:lnSpc>
                <a:spcPct val="150000"/>
              </a:lnSpc>
              <a:buChar char=" "/>
            </a:pPr>
            <a:r>
              <a:rPr kumimoji="0" lang="vi-VN" altLang="vi-VN" sz="3000" b="1" i="0" u="none" strike="noStrike" cap="none" normalizeH="0" baseline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+mj-lt"/>
              </a:rPr>
              <a:t> </a:t>
            </a:r>
            <a:endParaRPr kumimoji="0" lang="vi-VN" altLang="vi-VN" sz="30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005475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889" y="1222423"/>
            <a:ext cx="10229850" cy="11239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1"/>
              <p:cNvSpPr>
                <a:spLocks noChangeArrowheads="1"/>
              </p:cNvSpPr>
              <p:nvPr/>
            </p:nvSpPr>
            <p:spPr bwMode="auto">
              <a:xfrm>
                <a:off x="1322024" y="2194621"/>
                <a:ext cx="10520316" cy="278268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vi-VN" altLang="vi-VN" sz="3000" b="1" i="0" strike="noStrike" cap="none" normalizeH="0" baseline="0" dirty="0" smtClean="0">
                    <a:ln>
                      <a:noFill/>
                    </a:ln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+mj-lt"/>
                  </a:rPr>
                  <a:t>Giải</a:t>
                </a:r>
              </a:p>
              <a:p>
                <a:pPr lvl="0">
                  <a:lnSpc>
                    <a:spcPct val="150000"/>
                  </a:lnSpc>
                </a:pPr>
                <a:r>
                  <a:rPr kumimoji="0" lang="vi-VN" altLang="vi-VN" sz="3000" b="1" i="0" u="none" strike="noStrike" cap="none" normalizeH="0" baseline="0" dirty="0" smtClean="0">
                    <a:ln>
                      <a:noFill/>
                    </a:ln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+mj-lt"/>
                  </a:rPr>
                  <a:t>a) Thay dấu * bởi các chữ số 0, 2, 4, 6, 8 thì </a:t>
                </a:r>
                <a:r>
                  <a:rPr lang="vi-VN" altLang="vi-VN" sz="3000" b="1" dirty="0" smtClean="0">
                    <a:solidFill>
                      <a:schemeClr val="accent1">
                        <a:lumMod val="50000"/>
                      </a:schemeClr>
                    </a:solidFill>
                    <a:latin typeface="+mj-lt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vi-VN" altLang="vi-VN" sz="30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altLang="vi-VN" sz="30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𝟏𝟕</m:t>
                        </m:r>
                        <m:r>
                          <m:rPr>
                            <m:nor/>
                          </m:rPr>
                          <a:rPr lang="vi-VN" altLang="vi-VN" sz="3000" b="1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+mj-lt"/>
                          </a:rPr>
                          <m:t>∗</m:t>
                        </m:r>
                      </m:e>
                    </m:acc>
                  </m:oMath>
                </a14:m>
                <a:r>
                  <a:rPr kumimoji="0" lang="vi-VN" altLang="vi-VN" sz="3000" b="1" i="0" u="none" strike="noStrike" cap="none" normalizeH="0" baseline="0" dirty="0" smtClean="0">
                    <a:ln>
                      <a:noFill/>
                    </a:ln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+mj-lt"/>
                  </a:rPr>
                  <a:t> chia hết cho 2.</a:t>
                </a:r>
              </a:p>
              <a:p>
                <a:pPr lvl="0">
                  <a:lnSpc>
                    <a:spcPct val="150000"/>
                  </a:lnSpc>
                </a:pPr>
                <a:r>
                  <a:rPr kumimoji="0" lang="vi-VN" altLang="vi-VN" sz="3000" b="1" i="0" u="none" strike="noStrike" cap="none" normalizeH="0" baseline="0" dirty="0" smtClean="0">
                    <a:ln>
                      <a:noFill/>
                    </a:ln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+mj-lt"/>
                  </a:rPr>
                  <a:t>b) Thay dấu * bởi các chữ số 0, 5 thì </a:t>
                </a:r>
                <a:r>
                  <a:rPr lang="vi-VN" altLang="vi-VN" sz="3000" b="1" dirty="0">
                    <a:solidFill>
                      <a:schemeClr val="accent1">
                        <a:lumMod val="5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vi-VN" altLang="vi-VN" sz="3000" b="1" i="1" dirty="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altLang="vi-VN" sz="3000" b="1" i="1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𝟏𝟕</m:t>
                        </m:r>
                        <m:r>
                          <a:rPr lang="vi-VN" altLang="vi-VN" sz="3000" b="1" i="1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e>
                    </m:acc>
                  </m:oMath>
                </a14:m>
                <a:r>
                  <a:rPr kumimoji="0" lang="vi-VN" altLang="vi-VN" sz="3000" b="1" i="0" u="none" strike="noStrike" cap="none" normalizeH="0" baseline="0" dirty="0" smtClean="0">
                    <a:ln>
                      <a:noFill/>
                    </a:ln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+mj-lt"/>
                  </a:rPr>
                  <a:t> chia hết cho 5.</a:t>
                </a:r>
              </a:p>
              <a:p>
                <a:pPr lvl="0">
                  <a:lnSpc>
                    <a:spcPct val="150000"/>
                  </a:lnSpc>
                </a:pPr>
                <a:r>
                  <a:rPr kumimoji="0" lang="vi-VN" altLang="vi-VN" sz="3000" b="1" i="0" u="none" strike="noStrike" cap="none" normalizeH="0" baseline="0" dirty="0" smtClean="0">
                    <a:ln>
                      <a:noFill/>
                    </a:ln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+mj-lt"/>
                  </a:rPr>
                  <a:t>c) Thay dấu * bởi chữ số 0 thì 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vi-VN" altLang="vi-VN" sz="3000" b="1" i="1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altLang="vi-VN" sz="3000" b="1" i="1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𝟏𝟕</m:t>
                        </m:r>
                        <m:r>
                          <a:rPr lang="vi-VN" altLang="vi-VN" sz="3000" b="1" i="1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e>
                    </m:acc>
                  </m:oMath>
                </a14:m>
                <a:r>
                  <a:rPr kumimoji="0" lang="vi-VN" altLang="vi-VN" sz="3000" b="1" i="0" u="none" strike="noStrike" cap="none" normalizeH="0" baseline="0" dirty="0" smtClean="0">
                    <a:ln>
                      <a:noFill/>
                    </a:ln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+mj-lt"/>
                  </a:rPr>
                  <a:t> chia hết cho cả 2 và 5.</a:t>
                </a:r>
              </a:p>
            </p:txBody>
          </p:sp>
        </mc:Choice>
        <mc:Fallback xmlns="">
          <p:sp>
            <p:nvSpPr>
              <p:cNvPr id="5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22024" y="2194621"/>
                <a:ext cx="10520316" cy="2782685"/>
              </a:xfrm>
              <a:prstGeom prst="rect">
                <a:avLst/>
              </a:prstGeom>
              <a:blipFill>
                <a:blip r:embed="rId3"/>
                <a:stretch>
                  <a:fillRect l="-1390" r="-463" b="-504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77237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413" y="382534"/>
            <a:ext cx="8143875" cy="11239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463" y="1246990"/>
            <a:ext cx="3867150" cy="609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0260" y="1856590"/>
            <a:ext cx="9572625" cy="17430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79717" y="3713965"/>
            <a:ext cx="8715375" cy="4953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2149" y="5111555"/>
            <a:ext cx="11058525" cy="1428750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>
            <a:off x="4666354" y="6038808"/>
            <a:ext cx="134850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val 1"/>
          <p:cNvSpPr/>
          <p:nvPr/>
        </p:nvSpPr>
        <p:spPr>
          <a:xfrm>
            <a:off x="4202546" y="3017764"/>
            <a:ext cx="461818" cy="46181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Oval 9"/>
          <p:cNvSpPr/>
          <p:nvPr/>
        </p:nvSpPr>
        <p:spPr>
          <a:xfrm>
            <a:off x="4927597" y="3031620"/>
            <a:ext cx="461818" cy="46181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" name="Oval 11"/>
          <p:cNvSpPr/>
          <p:nvPr/>
        </p:nvSpPr>
        <p:spPr>
          <a:xfrm>
            <a:off x="5689594" y="3017766"/>
            <a:ext cx="461818" cy="46181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Oval 13"/>
          <p:cNvSpPr/>
          <p:nvPr/>
        </p:nvSpPr>
        <p:spPr>
          <a:xfrm>
            <a:off x="8631375" y="3031619"/>
            <a:ext cx="461818" cy="46181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5" name="Oval 14"/>
          <p:cNvSpPr/>
          <p:nvPr/>
        </p:nvSpPr>
        <p:spPr>
          <a:xfrm>
            <a:off x="9356426" y="3027002"/>
            <a:ext cx="461818" cy="46181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6" name="TextBox 3"/>
          <p:cNvSpPr txBox="1">
            <a:spLocks noChangeArrowheads="1"/>
          </p:cNvSpPr>
          <p:nvPr/>
        </p:nvSpPr>
        <p:spPr bwMode="auto">
          <a:xfrm>
            <a:off x="1021639" y="4379146"/>
            <a:ext cx="1051942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Đội xếp được hai hàng có số người bằng nhau là: A, B, C, H, I</a:t>
            </a:r>
          </a:p>
        </p:txBody>
      </p:sp>
    </p:spTree>
    <p:extLst>
      <p:ext uri="{BB962C8B-B14F-4D97-AF65-F5344CB8AC3E}">
        <p14:creationId xmlns:p14="http://schemas.microsoft.com/office/powerpoint/2010/main" val="3744935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12" grpId="0" animBg="1"/>
      <p:bldP spid="14" grpId="0" animBg="1"/>
      <p:bldP spid="15" grpId="0" animBg="1"/>
      <p:bldP spid="1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216" y="780843"/>
            <a:ext cx="6505575" cy="1219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7041" y="13716000"/>
            <a:ext cx="2162175" cy="4857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41229" y="13716000"/>
            <a:ext cx="2152650" cy="39052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87041" y="13716000"/>
            <a:ext cx="2343150" cy="45720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482999" y="13716000"/>
            <a:ext cx="89296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 Số chia hết cho 2 là 1010. Bởi vì 1 010 có chữ số tận cùng là </a:t>
            </a:r>
            <a:r>
              <a:rPr lang="vi-VN" sz="24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0.</a:t>
            </a:r>
            <a:endParaRPr lang="vi-VN" sz="24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609083" y="13716000"/>
            <a:ext cx="92131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Số chia hết cho 5 là </a:t>
            </a:r>
            <a:r>
              <a:rPr lang="vi-VN" sz="24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19445</a:t>
            </a:r>
            <a:r>
              <a:rPr lang="vi-VN" sz="24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. Bởi vì 19 445 có chữ số tận cùng là 5.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609083" y="13716000"/>
            <a:ext cx="93544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Số chia hết cho 1</a:t>
            </a:r>
            <a:r>
              <a:rPr lang="vi-VN" sz="24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0 </a:t>
            </a:r>
            <a:r>
              <a:rPr lang="vi-VN" sz="24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là 1010</a:t>
            </a:r>
            <a:r>
              <a:rPr lang="vi-VN" sz="24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. </a:t>
            </a:r>
            <a:r>
              <a:rPr lang="vi-VN" sz="24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Bởi vì </a:t>
            </a:r>
            <a:r>
              <a:rPr lang="vi-VN" sz="24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1010 </a:t>
            </a:r>
            <a:r>
              <a:rPr lang="vi-VN" sz="24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có chữ số tận cùng là </a:t>
            </a:r>
            <a:r>
              <a:rPr lang="vi-VN" sz="24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0.</a:t>
            </a:r>
            <a:endParaRPr lang="vi-VN" sz="24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965856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216" y="780843"/>
            <a:ext cx="6505575" cy="1219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7041" y="1962974"/>
            <a:ext cx="2162175" cy="4857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41229" y="3150835"/>
            <a:ext cx="2152650" cy="39052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87041" y="4233599"/>
            <a:ext cx="2343150" cy="45720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482999" y="2548673"/>
            <a:ext cx="89296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 Số chia hết cho 2 là 1010. Bởi vì 1 010 có chữ số tận cùng là </a:t>
            </a:r>
            <a:r>
              <a:rPr lang="vi-VN" sz="24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0.</a:t>
            </a:r>
            <a:endParaRPr lang="vi-VN" sz="24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609083" y="3667050"/>
            <a:ext cx="92131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Số chia hết cho 5 là </a:t>
            </a:r>
            <a:r>
              <a:rPr lang="vi-VN" sz="24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19445</a:t>
            </a:r>
            <a:r>
              <a:rPr lang="vi-VN" sz="24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. Bởi vì 19 445 có chữ số tận cùng là 5.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609083" y="4808254"/>
            <a:ext cx="93544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Số chia hết cho 1</a:t>
            </a:r>
            <a:r>
              <a:rPr lang="vi-VN" sz="24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0 </a:t>
            </a:r>
            <a:r>
              <a:rPr lang="vi-VN" sz="24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là 1010</a:t>
            </a:r>
            <a:r>
              <a:rPr lang="vi-VN" sz="24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. </a:t>
            </a:r>
            <a:r>
              <a:rPr lang="vi-VN" sz="24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Bởi vì </a:t>
            </a:r>
            <a:r>
              <a:rPr lang="vi-VN" sz="24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1010 </a:t>
            </a:r>
            <a:r>
              <a:rPr lang="vi-VN" sz="24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có chữ số tận cùng là </a:t>
            </a:r>
            <a:r>
              <a:rPr lang="vi-VN" sz="24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0.</a:t>
            </a:r>
            <a:endParaRPr lang="vi-VN" sz="24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175846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" y="853689"/>
            <a:ext cx="11039475" cy="8763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6226" y="1633737"/>
            <a:ext cx="9201150" cy="16478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143" y="3960480"/>
            <a:ext cx="7848600" cy="111442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362023" y="5200071"/>
            <a:ext cx="57727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a) 1002</a:t>
            </a:r>
            <a:r>
              <a:rPr lang="vi-VN" sz="2400" b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; 1004</a:t>
            </a:r>
            <a:r>
              <a:rPr lang="en-US" sz="2400" b="1">
                <a:solidFill>
                  <a:schemeClr val="accent1">
                    <a:lumMod val="50000"/>
                  </a:schemeClr>
                </a:solidFill>
                <a:latin typeface="+mj-lt"/>
              </a:rPr>
              <a:t>.</a:t>
            </a:r>
            <a:endParaRPr lang="vi-VN" sz="24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62023" y="5657571"/>
            <a:ext cx="54125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b) 101</a:t>
            </a:r>
            <a:r>
              <a:rPr lang="vi-VN" sz="2400" b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; 105</a:t>
            </a:r>
            <a:r>
              <a:rPr lang="en-US" sz="2400" b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.</a:t>
            </a:r>
            <a:endParaRPr lang="vi-VN" sz="24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5129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642" y="108287"/>
            <a:ext cx="10774614" cy="16299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1250" y="2568498"/>
            <a:ext cx="10515600" cy="1325563"/>
          </a:xfrm>
        </p:spPr>
        <p:txBody>
          <a:bodyPr/>
          <a:lstStyle/>
          <a:p>
            <a:endParaRPr lang="vi-VN" sz="2200" b="1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737" y="1847128"/>
            <a:ext cx="11096625" cy="15811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362" y="3639327"/>
            <a:ext cx="11049000" cy="8001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95211" y="4432235"/>
            <a:ext cx="8067675" cy="1362075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4586172" y="2865387"/>
            <a:ext cx="134850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5833917" y="554611"/>
            <a:ext cx="440675" cy="4406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808772" y="554612"/>
            <a:ext cx="440675" cy="4406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800290" y="573220"/>
            <a:ext cx="440675" cy="4406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365835" y="567540"/>
            <a:ext cx="440675" cy="4406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955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889" y="1222423"/>
            <a:ext cx="10229850" cy="11239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1"/>
              <p:cNvSpPr>
                <a:spLocks noChangeArrowheads="1"/>
              </p:cNvSpPr>
              <p:nvPr/>
            </p:nvSpPr>
            <p:spPr bwMode="auto">
              <a:xfrm>
                <a:off x="1322024" y="2194621"/>
                <a:ext cx="10520316" cy="278268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vi-VN" altLang="vi-VN" sz="3000" b="1" i="0" strike="noStrike" cap="none" normalizeH="0" baseline="0" dirty="0" smtClean="0">
                    <a:ln>
                      <a:noFill/>
                    </a:ln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+mj-lt"/>
                  </a:rPr>
                  <a:t>Giải</a:t>
                </a:r>
              </a:p>
              <a:p>
                <a:pPr lvl="0">
                  <a:lnSpc>
                    <a:spcPct val="150000"/>
                  </a:lnSpc>
                </a:pPr>
                <a:r>
                  <a:rPr kumimoji="0" lang="vi-VN" altLang="vi-VN" sz="3000" b="1" i="0" u="none" strike="noStrike" cap="none" normalizeH="0" baseline="0" dirty="0" smtClean="0">
                    <a:ln>
                      <a:noFill/>
                    </a:ln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+mj-lt"/>
                  </a:rPr>
                  <a:t>a) Thay dấu * bởi các chữ số 0, 2, 4, 6, 8 thì </a:t>
                </a:r>
                <a:r>
                  <a:rPr lang="vi-VN" altLang="vi-VN" sz="3000" b="1" dirty="0" smtClean="0">
                    <a:solidFill>
                      <a:schemeClr val="accent1">
                        <a:lumMod val="50000"/>
                      </a:schemeClr>
                    </a:solidFill>
                    <a:latin typeface="+mj-lt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vi-VN" altLang="vi-VN" sz="30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altLang="vi-VN" sz="30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𝟏𝟕</m:t>
                        </m:r>
                        <m:r>
                          <m:rPr>
                            <m:nor/>
                          </m:rPr>
                          <a:rPr lang="vi-VN" altLang="vi-VN" sz="3000" b="1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+mj-lt"/>
                          </a:rPr>
                          <m:t>∗</m:t>
                        </m:r>
                      </m:e>
                    </m:acc>
                  </m:oMath>
                </a14:m>
                <a:r>
                  <a:rPr kumimoji="0" lang="vi-VN" altLang="vi-VN" sz="3000" b="1" i="0" u="none" strike="noStrike" cap="none" normalizeH="0" baseline="0" dirty="0" smtClean="0">
                    <a:ln>
                      <a:noFill/>
                    </a:ln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+mj-lt"/>
                  </a:rPr>
                  <a:t> chia hết cho 2.</a:t>
                </a:r>
              </a:p>
              <a:p>
                <a:pPr lvl="0">
                  <a:lnSpc>
                    <a:spcPct val="150000"/>
                  </a:lnSpc>
                </a:pPr>
                <a:r>
                  <a:rPr kumimoji="0" lang="vi-VN" altLang="vi-VN" sz="3000" b="1" i="0" u="none" strike="noStrike" cap="none" normalizeH="0" baseline="0" dirty="0" smtClean="0">
                    <a:ln>
                      <a:noFill/>
                    </a:ln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+mj-lt"/>
                  </a:rPr>
                  <a:t>b) Thay dấu * bởi các chữ số 0, 5 thì </a:t>
                </a:r>
                <a:r>
                  <a:rPr lang="vi-VN" altLang="vi-VN" sz="3000" b="1" dirty="0">
                    <a:solidFill>
                      <a:schemeClr val="accent1">
                        <a:lumMod val="5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vi-VN" altLang="vi-VN" sz="3000" b="1" i="1" dirty="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altLang="vi-VN" sz="3000" b="1" i="1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𝟏𝟕</m:t>
                        </m:r>
                        <m:r>
                          <a:rPr lang="vi-VN" altLang="vi-VN" sz="3000" b="1" i="1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e>
                    </m:acc>
                  </m:oMath>
                </a14:m>
                <a:r>
                  <a:rPr kumimoji="0" lang="vi-VN" altLang="vi-VN" sz="3000" b="1" i="0" u="none" strike="noStrike" cap="none" normalizeH="0" baseline="0" dirty="0" smtClean="0">
                    <a:ln>
                      <a:noFill/>
                    </a:ln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+mj-lt"/>
                  </a:rPr>
                  <a:t> chia hết cho 5.</a:t>
                </a:r>
              </a:p>
              <a:p>
                <a:pPr lvl="0">
                  <a:lnSpc>
                    <a:spcPct val="150000"/>
                  </a:lnSpc>
                </a:pPr>
                <a:r>
                  <a:rPr kumimoji="0" lang="vi-VN" altLang="vi-VN" sz="3000" b="1" i="0" u="none" strike="noStrike" cap="none" normalizeH="0" baseline="0" dirty="0" smtClean="0">
                    <a:ln>
                      <a:noFill/>
                    </a:ln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+mj-lt"/>
                  </a:rPr>
                  <a:t>c) Thay dấu * bởi chữ số 0 thì 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vi-VN" altLang="vi-VN" sz="3000" b="1" i="1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altLang="vi-VN" sz="3000" b="1" i="1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𝟏𝟕</m:t>
                        </m:r>
                        <m:r>
                          <a:rPr lang="vi-VN" altLang="vi-VN" sz="3000" b="1" i="1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e>
                    </m:acc>
                  </m:oMath>
                </a14:m>
                <a:r>
                  <a:rPr kumimoji="0" lang="vi-VN" altLang="vi-VN" sz="3000" b="1" i="0" u="none" strike="noStrike" cap="none" normalizeH="0" baseline="0" dirty="0" smtClean="0">
                    <a:ln>
                      <a:noFill/>
                    </a:ln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+mj-lt"/>
                  </a:rPr>
                  <a:t> chia hết cho cả 2 và 5.</a:t>
                </a:r>
              </a:p>
            </p:txBody>
          </p:sp>
        </mc:Choice>
        <mc:Fallback xmlns="">
          <p:sp>
            <p:nvSpPr>
              <p:cNvPr id="5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22024" y="2194621"/>
                <a:ext cx="10520316" cy="2782685"/>
              </a:xfrm>
              <a:prstGeom prst="rect">
                <a:avLst/>
              </a:prstGeom>
              <a:blipFill>
                <a:blip r:embed="rId3"/>
                <a:stretch>
                  <a:fillRect l="-1390" r="-463" b="-504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37501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2203" y="62632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000" b="1" smtClean="0">
                <a:solidFill>
                  <a:srgbClr val="FF0000"/>
                </a:solidFill>
              </a:rPr>
              <a:t>GHI NHỚ</a:t>
            </a:r>
            <a:endParaRPr lang="en-US" sz="6000" b="1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06" y="1951892"/>
            <a:ext cx="12163994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122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66302"/>
            <a:ext cx="10515600" cy="211332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Tx/>
              <a:buChar char="-"/>
            </a:pPr>
            <a:r>
              <a:rPr lang="en-US" sz="4000">
                <a:latin typeface="Times New Roman" pitchFamily="18" charset="0"/>
              </a:rPr>
              <a:t> Học thuộc </a:t>
            </a:r>
            <a:r>
              <a:rPr lang="en-US" sz="4000" smtClean="0">
                <a:latin typeface="Times New Roman" pitchFamily="18" charset="0"/>
              </a:rPr>
              <a:t>dấu hiệu chia hết cho 2, cho 5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sz="4000" smtClean="0">
                <a:latin typeface="Times New Roman" pitchFamily="18" charset="0"/>
              </a:rPr>
              <a:t> Bài tập về nhà:1, </a:t>
            </a:r>
            <a:r>
              <a:rPr lang="en-US" sz="4000">
                <a:latin typeface="Times New Roman" pitchFamily="18" charset="0"/>
              </a:rPr>
              <a:t>2, 3, 4 SGK </a:t>
            </a:r>
            <a:r>
              <a:rPr lang="en-US" sz="4000" smtClean="0">
                <a:latin typeface="Times New Roman" pitchFamily="18" charset="0"/>
              </a:rPr>
              <a:t> </a:t>
            </a:r>
            <a:r>
              <a:rPr lang="en-US" sz="4000">
                <a:latin typeface="Times New Roman" pitchFamily="18" charset="0"/>
              </a:rPr>
              <a:t>Trang </a:t>
            </a:r>
            <a:r>
              <a:rPr lang="en-US" sz="4000" smtClean="0">
                <a:latin typeface="Times New Roman" pitchFamily="18" charset="0"/>
              </a:rPr>
              <a:t>25</a:t>
            </a:r>
            <a:endParaRPr lang="en-US" sz="4000">
              <a:latin typeface="Times New Roman" pitchFamily="18" charset="0"/>
            </a:endParaRPr>
          </a:p>
          <a:p>
            <a:pPr marL="0" indent="0">
              <a:buNone/>
            </a:pPr>
            <a:endParaRPr lang="en-US" sz="4000"/>
          </a:p>
        </p:txBody>
      </p:sp>
    </p:spTree>
    <p:extLst>
      <p:ext uri="{BB962C8B-B14F-4D97-AF65-F5344CB8AC3E}">
        <p14:creationId xmlns:p14="http://schemas.microsoft.com/office/powerpoint/2010/main" val="2883852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7" name="Content Placeholder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86"/>
            <a:ext cx="12180824" cy="685171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300169" y="1535090"/>
            <a:ext cx="22365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TOÁN 6 </a:t>
            </a:r>
            <a:endParaRPr lang="vi-VN" sz="28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98696" y="1117453"/>
            <a:ext cx="454034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000" b="1" dirty="0" smtClean="0">
                <a:solidFill>
                  <a:srgbClr val="FF0000"/>
                </a:solidFill>
                <a:latin typeface="+mj-lt"/>
              </a:rPr>
              <a:t>CHÂN TRỜI SÁNG TẠO </a:t>
            </a:r>
            <a:endParaRPr lang="vi-VN" sz="30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56809" y="1919796"/>
            <a:ext cx="51128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CHƯƠNG 1: SỐ TỰ NHIÊN </a:t>
            </a:r>
            <a:endParaRPr lang="vi-VN" sz="28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84293" y="2901938"/>
            <a:ext cx="10859866" cy="215443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5400" b="1" dirty="0" smtClean="0">
                <a:ln w="22225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GIẢI BÀI TẬP</a:t>
            </a:r>
          </a:p>
          <a:p>
            <a:pPr algn="ctr"/>
            <a:r>
              <a:rPr lang="vi-VN" sz="4000" b="1" dirty="0" smtClean="0">
                <a:ln w="22225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BÀI 7 : DẤU HIỆU CHIA HẾT</a:t>
            </a:r>
          </a:p>
          <a:p>
            <a:pPr algn="ctr"/>
            <a:r>
              <a:rPr lang="vi-VN" sz="4000" b="1" dirty="0" smtClean="0">
                <a:ln w="22225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 CHO 2, CHO 5</a:t>
            </a:r>
          </a:p>
        </p:txBody>
      </p:sp>
    </p:spTree>
    <p:extLst>
      <p:ext uri="{BB962C8B-B14F-4D97-AF65-F5344CB8AC3E}">
        <p14:creationId xmlns:p14="http://schemas.microsoft.com/office/powerpoint/2010/main" val="3282638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216" y="780843"/>
            <a:ext cx="6505575" cy="1219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7041" y="1962974"/>
            <a:ext cx="2162175" cy="4857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41229" y="3150835"/>
            <a:ext cx="2152650" cy="39052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87041" y="4233599"/>
            <a:ext cx="2343150" cy="45720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482999" y="2548673"/>
            <a:ext cx="89296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 Số chia hết cho 2 </a:t>
            </a:r>
            <a:r>
              <a:rPr lang="vi-VN" sz="2400" b="1">
                <a:solidFill>
                  <a:schemeClr val="accent1">
                    <a:lumMod val="50000"/>
                  </a:schemeClr>
                </a:solidFill>
                <a:latin typeface="+mj-lt"/>
              </a:rPr>
              <a:t>là </a:t>
            </a:r>
            <a:r>
              <a:rPr lang="vi-VN" sz="2400" b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1010.</a:t>
            </a:r>
            <a:endParaRPr lang="vi-VN" sz="24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609083" y="3667050"/>
            <a:ext cx="92131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Số chia hết cho 5 </a:t>
            </a:r>
            <a:r>
              <a:rPr lang="vi-VN" sz="2400" b="1">
                <a:solidFill>
                  <a:schemeClr val="accent1">
                    <a:lumMod val="50000"/>
                  </a:schemeClr>
                </a:solidFill>
                <a:latin typeface="+mj-lt"/>
              </a:rPr>
              <a:t>là </a:t>
            </a:r>
            <a:r>
              <a:rPr lang="vi-VN" sz="2400" b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19445</a:t>
            </a:r>
            <a:r>
              <a:rPr lang="en-US" sz="2400" b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2400" b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 1010</a:t>
            </a:r>
            <a:r>
              <a:rPr lang="vi-VN" sz="2400" b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. </a:t>
            </a:r>
            <a:endParaRPr lang="vi-VN" sz="24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609083" y="4808254"/>
            <a:ext cx="93544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Số chia hết cho 1</a:t>
            </a:r>
            <a:r>
              <a:rPr lang="vi-VN" sz="24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0 </a:t>
            </a:r>
            <a:r>
              <a:rPr lang="vi-VN" sz="24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là </a:t>
            </a:r>
            <a:r>
              <a:rPr lang="vi-VN" sz="2400" b="1">
                <a:solidFill>
                  <a:schemeClr val="accent1">
                    <a:lumMod val="50000"/>
                  </a:schemeClr>
                </a:solidFill>
                <a:latin typeface="+mj-lt"/>
              </a:rPr>
              <a:t>1010</a:t>
            </a:r>
            <a:r>
              <a:rPr lang="vi-VN" sz="2400" b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.</a:t>
            </a:r>
            <a:endParaRPr lang="vi-VN" sz="24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1549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3852075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1621</TotalTime>
  <Words>620</Words>
  <Application>Microsoft Office PowerPoint</Application>
  <PresentationFormat>Widescreen</PresentationFormat>
  <Paragraphs>76</Paragraphs>
  <Slides>21</Slides>
  <Notes>5</Notes>
  <HiddenSlides>10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Cambria Math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GHI NHỚ</vt:lpstr>
      <vt:lpstr>HƯỚNG DẪN VỀ NHÀ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BEAN</dc:creator>
  <cp:lastModifiedBy>DELL</cp:lastModifiedBy>
  <cp:revision>134</cp:revision>
  <dcterms:created xsi:type="dcterms:W3CDTF">2021-06-12T02:17:51Z</dcterms:created>
  <dcterms:modified xsi:type="dcterms:W3CDTF">2021-09-24T02:18:05Z</dcterms:modified>
</cp:coreProperties>
</file>