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56" r:id="rId3"/>
    <p:sldId id="263" r:id="rId4"/>
    <p:sldId id="313" r:id="rId5"/>
    <p:sldId id="305" r:id="rId6"/>
    <p:sldId id="314" r:id="rId7"/>
    <p:sldId id="315" r:id="rId8"/>
    <p:sldId id="316" r:id="rId9"/>
    <p:sldId id="317" r:id="rId10"/>
    <p:sldId id="318" r:id="rId11"/>
    <p:sldId id="312" r:id="rId12"/>
    <p:sldId id="319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677"/>
    <a:srgbClr val="3F88FB"/>
    <a:srgbClr val="4DA599"/>
    <a:srgbClr val="64B1B9"/>
    <a:srgbClr val="45856B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3CC73A6B-BB26-4B12-BFB8-2B873AE12267}" type="datetimeFigureOut">
              <a:rPr lang="zh-CN" altLang="en-US" smtClean="0"/>
              <a:pPr/>
              <a:t>2021/9/10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81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46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00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74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15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49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5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82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6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18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75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0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2021/9/10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1.web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1.xml"/><Relationship Id="rId7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-55676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4" y="215900"/>
              <a:ext cx="11695732" cy="642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4" name="矩形: 圆角 2">
            <a:extLst>
              <a:ext uri="{FF2B5EF4-FFF2-40B4-BE49-F238E27FC236}">
                <a16:creationId xmlns:a16="http://schemas.microsoft.com/office/drawing/2014/main" id="{8570234D-0EB2-48DE-A555-7FE36167C20C}"/>
              </a:ext>
            </a:extLst>
          </p:cNvPr>
          <p:cNvSpPr/>
          <p:nvPr/>
        </p:nvSpPr>
        <p:spPr>
          <a:xfrm>
            <a:off x="3761552" y="273838"/>
            <a:ext cx="5397712" cy="629202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KIỂM TRA BÀI CŨ</a:t>
            </a:r>
            <a:endParaRPr lang="zh-CN" altLang="en-US" sz="36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D550C89-EDCD-4852-B23C-73A9BC0D5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754" y="650808"/>
            <a:ext cx="1935073" cy="1921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2FF2B9-EE98-4486-88ED-46A41B7B41BB}"/>
                  </a:ext>
                </a:extLst>
              </p:cNvPr>
              <p:cNvSpPr txBox="1"/>
              <p:nvPr/>
            </p:nvSpPr>
            <p:spPr>
              <a:xfrm>
                <a:off x="359777" y="966279"/>
                <a:ext cx="2729949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3F88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góc vuông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  <m:t>xOy</m:t>
                        </m:r>
                      </m:e>
                    </m:acc>
                  </m:oMath>
                </a14:m>
                <a:endParaRPr lang="en-US" sz="2400">
                  <a:solidFill>
                    <a:srgbClr val="3F88F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2FF2B9-EE98-4486-88ED-46A41B7B4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7" y="966279"/>
                <a:ext cx="2729949" cy="473719"/>
              </a:xfrm>
              <a:prstGeom prst="rect">
                <a:avLst/>
              </a:prstGeom>
              <a:blipFill>
                <a:blip r:embed="rId5"/>
                <a:stretch>
                  <a:fillRect l="-3348" t="-7792" r="-2366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266B58-6ABC-4A96-938C-3374051AC161}"/>
                  </a:ext>
                </a:extLst>
              </p:cNvPr>
              <p:cNvSpPr txBox="1"/>
              <p:nvPr/>
            </p:nvSpPr>
            <p:spPr>
              <a:xfrm>
                <a:off x="279115" y="1523403"/>
                <a:ext cx="4068417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3F88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  <m:t>zOt</m:t>
                        </m:r>
                      </m:e>
                    </m:acc>
                    <m: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 đố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 đỉ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  <m:t>xOy</m:t>
                        </m:r>
                      </m:e>
                    </m:acc>
                  </m:oMath>
                </a14:m>
                <a:endParaRPr lang="en-US" sz="2400">
                  <a:solidFill>
                    <a:srgbClr val="3F88F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266B58-6ABC-4A96-938C-3374051A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5" y="1523403"/>
                <a:ext cx="4068417" cy="473719"/>
              </a:xfrm>
              <a:prstGeom prst="rect">
                <a:avLst/>
              </a:prstGeom>
              <a:blipFill>
                <a:blip r:embed="rId6"/>
                <a:stretch>
                  <a:fillRect l="-2399" t="-7692" r="-599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6CB1928-5DA7-4B11-BD4D-A18E72590AB1}"/>
              </a:ext>
            </a:extLst>
          </p:cNvPr>
          <p:cNvSpPr txBox="1"/>
          <p:nvPr/>
        </p:nvSpPr>
        <p:spPr>
          <a:xfrm>
            <a:off x="247789" y="2090542"/>
            <a:ext cx="718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F88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Kể tên các cặp góc đối đỉnh, cặp góc kề bù trong hình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AEED0C-D154-4A4C-9353-9ABB116204B7}"/>
              </a:ext>
            </a:extLst>
          </p:cNvPr>
          <p:cNvSpPr txBox="1"/>
          <p:nvPr/>
        </p:nvSpPr>
        <p:spPr>
          <a:xfrm>
            <a:off x="231586" y="3847584"/>
            <a:ext cx="674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F88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Tính số đo của các góc khác góc bẹt trên hình vẽ.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C6AA11-CF9D-4A70-A4CC-ED25E776C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0111" y="939278"/>
            <a:ext cx="3000529" cy="23731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3FCB529-06FA-497F-9E6F-748C5CE0A136}"/>
              </a:ext>
            </a:extLst>
          </p:cNvPr>
          <p:cNvSpPr txBox="1"/>
          <p:nvPr/>
        </p:nvSpPr>
        <p:spPr>
          <a:xfrm>
            <a:off x="9594881" y="1978985"/>
            <a:ext cx="30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7D5C2C-7EB9-44DF-B850-CB9A26340FFE}"/>
              </a:ext>
            </a:extLst>
          </p:cNvPr>
          <p:cNvSpPr txBox="1"/>
          <p:nvPr/>
        </p:nvSpPr>
        <p:spPr>
          <a:xfrm>
            <a:off x="9316251" y="1997122"/>
            <a:ext cx="20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7B9B35-6D71-4B6C-B40B-0B780D4EC2FD}"/>
                  </a:ext>
                </a:extLst>
              </p:cNvPr>
              <p:cNvSpPr txBox="1"/>
              <p:nvPr/>
            </p:nvSpPr>
            <p:spPr>
              <a:xfrm>
                <a:off x="496700" y="2698114"/>
                <a:ext cx="6215129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cặp góc đối đỉnh là: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7B9B35-6D71-4B6C-B40B-0B780D4E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00" y="2698114"/>
                <a:ext cx="6215129" cy="473719"/>
              </a:xfrm>
              <a:prstGeom prst="rect">
                <a:avLst/>
              </a:prstGeom>
              <a:blipFill>
                <a:blip r:embed="rId8"/>
                <a:stretch>
                  <a:fillRect l="-1471" t="-7792" r="-480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5CCF18-1D2A-4ECA-8620-3E29F07170F3}"/>
                  </a:ext>
                </a:extLst>
              </p:cNvPr>
              <p:cNvSpPr txBox="1"/>
              <p:nvPr/>
            </p:nvSpPr>
            <p:spPr>
              <a:xfrm>
                <a:off x="424798" y="3249742"/>
                <a:ext cx="8319633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cặp góc kề bù là: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5CCF18-1D2A-4ECA-8620-3E29F071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8" y="3249742"/>
                <a:ext cx="8319633" cy="473719"/>
              </a:xfrm>
              <a:prstGeom prst="rect">
                <a:avLst/>
              </a:prstGeom>
              <a:blipFill>
                <a:blip r:embed="rId9"/>
                <a:stretch>
                  <a:fillRect l="-1173" t="-7692" r="-689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4090F4-31EF-4F50-8AC7-8677455BF4AD}"/>
                  </a:ext>
                </a:extLst>
              </p:cNvPr>
              <p:cNvSpPr txBox="1"/>
              <p:nvPr/>
            </p:nvSpPr>
            <p:spPr>
              <a:xfrm>
                <a:off x="960458" y="4373307"/>
                <a:ext cx="5287617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hai góc đối đỉnh)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4090F4-31EF-4F50-8AC7-8677455B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58" y="4373307"/>
                <a:ext cx="5287617" cy="473719"/>
              </a:xfrm>
              <a:prstGeom prst="rect">
                <a:avLst/>
              </a:prstGeom>
              <a:blipFill>
                <a:blip r:embed="rId10"/>
                <a:stretch>
                  <a:fillRect l="-1845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936B10-BCDC-4FE6-A1F0-FC130B4D4905}"/>
                  </a:ext>
                </a:extLst>
              </p:cNvPr>
              <p:cNvSpPr txBox="1"/>
              <p:nvPr/>
            </p:nvSpPr>
            <p:spPr>
              <a:xfrm>
                <a:off x="1775788" y="4885179"/>
                <a:ext cx="4081674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hai góc kề bù)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F936B10-BCDC-4FE6-A1F0-FC130B4D4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88" y="4885179"/>
                <a:ext cx="4081674" cy="473719"/>
              </a:xfrm>
              <a:prstGeom prst="rect">
                <a:avLst/>
              </a:prstGeom>
              <a:blipFill>
                <a:blip r:embed="rId11"/>
                <a:stretch>
                  <a:fillRect l="-299" t="-7692" r="-194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85F59F-848D-4212-9432-78F76A0607EC}"/>
                  </a:ext>
                </a:extLst>
              </p:cNvPr>
              <p:cNvSpPr txBox="1"/>
              <p:nvPr/>
            </p:nvSpPr>
            <p:spPr>
              <a:xfrm>
                <a:off x="1789039" y="5436807"/>
                <a:ext cx="4346718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- 90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85F59F-848D-4212-9432-78F76A06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39" y="5436807"/>
                <a:ext cx="4346718" cy="473719"/>
              </a:xfrm>
              <a:prstGeom prst="rect">
                <a:avLst/>
              </a:prstGeom>
              <a:blipFill>
                <a:blip r:embed="rId12"/>
                <a:stretch>
                  <a:fillRect l="-28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54E152C-5063-4B85-A157-334E12747F3A}"/>
                  </a:ext>
                </a:extLst>
              </p:cNvPr>
              <p:cNvSpPr txBox="1"/>
              <p:nvPr/>
            </p:nvSpPr>
            <p:spPr>
              <a:xfrm>
                <a:off x="1775788" y="5948679"/>
                <a:ext cx="4472288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hai góc đối đỉnh)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54E152C-5063-4B85-A157-334E12747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88" y="5948679"/>
                <a:ext cx="4472288" cy="473719"/>
              </a:xfrm>
              <a:prstGeom prst="rect">
                <a:avLst/>
              </a:prstGeom>
              <a:blipFill>
                <a:blip r:embed="rId13"/>
                <a:stretch>
                  <a:fillRect l="-272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2A630A-A439-40B9-823F-6DC577B3CAFB}"/>
                  </a:ext>
                </a:extLst>
              </p:cNvPr>
              <p:cNvSpPr txBox="1"/>
              <p:nvPr/>
            </p:nvSpPr>
            <p:spPr>
              <a:xfrm>
                <a:off x="2837266" y="960578"/>
                <a:ext cx="1663008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3F88FB"/>
                            </a:solidFill>
                            <a:latin typeface="Cambria Math" panose="02040503050406030204" pitchFamily="18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3F88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rgbClr val="3F88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>
                    <a:solidFill>
                      <a:srgbClr val="3F88F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2A630A-A439-40B9-823F-6DC577B3C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266" y="960578"/>
                <a:ext cx="1663008" cy="473719"/>
              </a:xfrm>
              <a:prstGeom prst="rect">
                <a:avLst/>
              </a:prstGeom>
              <a:blipFill>
                <a:blip r:embed="rId14"/>
                <a:stretch>
                  <a:fillRect l="-2930" t="-7792" r="-549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BEA5F34-B8A8-4DA8-8384-2C5D47E439F9}"/>
              </a:ext>
            </a:extLst>
          </p:cNvPr>
          <p:cNvSpPr txBox="1"/>
          <p:nvPr/>
        </p:nvSpPr>
        <p:spPr>
          <a:xfrm>
            <a:off x="6819387" y="4052146"/>
            <a:ext cx="5124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Trên hình vẽ có 2 đường thẳng xz và yt cắt nhau nhưng là cắt nhau trong trường hợp  đặc biệt, đó là trong các góc tạo thành có 1 góc vuông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0FC716-4A9E-44DF-8617-21CDCDE39874}"/>
              </a:ext>
            </a:extLst>
          </p:cNvPr>
          <p:cNvSpPr txBox="1"/>
          <p:nvPr/>
        </p:nvSpPr>
        <p:spPr>
          <a:xfrm>
            <a:off x="6822336" y="5639780"/>
            <a:ext cx="512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2 đường thẳng như vậy, ta nói đó là 2 đường thẳng vuông góc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AF60A3-4F2E-4BD2-A371-61E6E1201E98}"/>
              </a:ext>
            </a:extLst>
          </p:cNvPr>
          <p:cNvSpPr txBox="1"/>
          <p:nvPr/>
        </p:nvSpPr>
        <p:spPr>
          <a:xfrm>
            <a:off x="9368434" y="2311398"/>
            <a:ext cx="20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014CAE-4213-428C-8E7D-F1F903784370}"/>
              </a:ext>
            </a:extLst>
          </p:cNvPr>
          <p:cNvSpPr txBox="1"/>
          <p:nvPr/>
        </p:nvSpPr>
        <p:spPr>
          <a:xfrm>
            <a:off x="9831113" y="2419543"/>
            <a:ext cx="20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407B83-EB95-4F3E-B2E9-4BB0671637D1}"/>
              </a:ext>
            </a:extLst>
          </p:cNvPr>
          <p:cNvCxnSpPr/>
          <p:nvPr/>
        </p:nvCxnSpPr>
        <p:spPr>
          <a:xfrm>
            <a:off x="6711829" y="4052146"/>
            <a:ext cx="0" cy="2370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9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/>
      <p:bldP spid="38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5" y="215900"/>
              <a:ext cx="11695732" cy="64262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4" name="矩形: 圆角 2">
            <a:extLst>
              <a:ext uri="{FF2B5EF4-FFF2-40B4-BE49-F238E27FC236}">
                <a16:creationId xmlns:a16="http://schemas.microsoft.com/office/drawing/2014/main" id="{2AF7389D-BC7A-4967-AEE5-EC1B3034E75B}"/>
              </a:ext>
            </a:extLst>
          </p:cNvPr>
          <p:cNvSpPr/>
          <p:nvPr/>
        </p:nvSpPr>
        <p:spPr>
          <a:xfrm>
            <a:off x="1079924" y="338696"/>
            <a:ext cx="10032151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3. Đường trung trực của đoạn thẳng</a:t>
            </a:r>
            <a:endParaRPr lang="zh-CN" altLang="en-US" sz="36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D9138A-7482-43D2-9B88-70C5AEE0BB0B}"/>
              </a:ext>
            </a:extLst>
          </p:cNvPr>
          <p:cNvSpPr txBox="1"/>
          <p:nvPr/>
        </p:nvSpPr>
        <p:spPr>
          <a:xfrm>
            <a:off x="313766" y="1995332"/>
            <a:ext cx="857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a. Xác định trung điểm M của đoạn thẳng AB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48C71-FC1E-4848-8760-46F5EEAC44BD}"/>
              </a:ext>
            </a:extLst>
          </p:cNvPr>
          <p:cNvSpPr txBox="1"/>
          <p:nvPr/>
        </p:nvSpPr>
        <p:spPr>
          <a:xfrm>
            <a:off x="291026" y="1312331"/>
            <a:ext cx="513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đoạn thẳng 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8B190-F369-43D8-9280-9A90764A6964}"/>
              </a:ext>
            </a:extLst>
          </p:cNvPr>
          <p:cNvSpPr txBox="1"/>
          <p:nvPr/>
        </p:nvSpPr>
        <p:spPr>
          <a:xfrm>
            <a:off x="357362" y="2879973"/>
            <a:ext cx="976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Vẽ đường thẳng d đi qua M và vuông góc với AB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3A48F-7D0C-4639-B4E3-F046136B3143}"/>
              </a:ext>
            </a:extLst>
          </p:cNvPr>
          <p:cNvCxnSpPr>
            <a:cxnSpLocks/>
          </p:cNvCxnSpPr>
          <p:nvPr/>
        </p:nvCxnSpPr>
        <p:spPr>
          <a:xfrm>
            <a:off x="9491843" y="2594405"/>
            <a:ext cx="2259078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8FB22B-B32F-4328-B617-17066F2F65C3}"/>
              </a:ext>
            </a:extLst>
          </p:cNvPr>
          <p:cNvSpPr txBox="1"/>
          <p:nvPr/>
        </p:nvSpPr>
        <p:spPr>
          <a:xfrm>
            <a:off x="10204497" y="1784521"/>
            <a:ext cx="691487" cy="110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139C2-9327-4E6D-BC5F-936BC9A680ED}"/>
              </a:ext>
            </a:extLst>
          </p:cNvPr>
          <p:cNvSpPr txBox="1"/>
          <p:nvPr/>
        </p:nvSpPr>
        <p:spPr>
          <a:xfrm>
            <a:off x="11615519" y="2225073"/>
            <a:ext cx="38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C6D2B09-A087-4386-8E1C-8F1AF892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08818" y="877606"/>
            <a:ext cx="787249" cy="17056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D8725-A3E1-4588-8D02-44FC49DAC8AE}"/>
              </a:ext>
            </a:extLst>
          </p:cNvPr>
          <p:cNvSpPr txBox="1"/>
          <p:nvPr/>
        </p:nvSpPr>
        <p:spPr>
          <a:xfrm>
            <a:off x="9333094" y="2191674"/>
            <a:ext cx="31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5C142F-8588-4D6A-96B4-C3AF699C6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988" y="1464793"/>
            <a:ext cx="3065204" cy="3428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36246B7-15E3-4F7D-AF1D-34EF01C853EE}"/>
              </a:ext>
            </a:extLst>
          </p:cNvPr>
          <p:cNvSpPr txBox="1"/>
          <p:nvPr/>
        </p:nvSpPr>
        <p:spPr>
          <a:xfrm>
            <a:off x="10270681" y="2538666"/>
            <a:ext cx="38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5A2764-731C-4C45-90CF-2F337521950A}"/>
              </a:ext>
            </a:extLst>
          </p:cNvPr>
          <p:cNvCxnSpPr/>
          <p:nvPr/>
        </p:nvCxnSpPr>
        <p:spPr>
          <a:xfrm>
            <a:off x="10618222" y="1670446"/>
            <a:ext cx="0" cy="1736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D7EE4E-DCE6-4870-99A7-C0342EA43D4C}"/>
              </a:ext>
            </a:extLst>
          </p:cNvPr>
          <p:cNvCxnSpPr>
            <a:cxnSpLocks/>
          </p:cNvCxnSpPr>
          <p:nvPr/>
        </p:nvCxnSpPr>
        <p:spPr>
          <a:xfrm flipH="1">
            <a:off x="11232034" y="2506414"/>
            <a:ext cx="145576" cy="1753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2C2C42-411B-4209-BA2A-D9C1E08F449F}"/>
              </a:ext>
            </a:extLst>
          </p:cNvPr>
          <p:cNvCxnSpPr>
            <a:cxnSpLocks/>
          </p:cNvCxnSpPr>
          <p:nvPr/>
        </p:nvCxnSpPr>
        <p:spPr>
          <a:xfrm flipH="1">
            <a:off x="9814014" y="2500620"/>
            <a:ext cx="145576" cy="1753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5351D0FD-B33A-48AC-B35E-5835225B2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169">
            <a:off x="10659675" y="1243683"/>
            <a:ext cx="503246" cy="4230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EC1CF7-102C-44B9-B3F5-FC4918B2D46E}"/>
              </a:ext>
            </a:extLst>
          </p:cNvPr>
          <p:cNvSpPr/>
          <p:nvPr/>
        </p:nvSpPr>
        <p:spPr>
          <a:xfrm>
            <a:off x="10620181" y="2390529"/>
            <a:ext cx="182660" cy="1898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166F9-FE9A-45FD-8681-FC69ED307FA7}"/>
              </a:ext>
            </a:extLst>
          </p:cNvPr>
          <p:cNvSpPr txBox="1"/>
          <p:nvPr/>
        </p:nvSpPr>
        <p:spPr>
          <a:xfrm>
            <a:off x="10553066" y="3124924"/>
            <a:ext cx="313900" cy="37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95295-7E63-4C5E-9DC8-3CAEDD9DA041}"/>
              </a:ext>
            </a:extLst>
          </p:cNvPr>
          <p:cNvSpPr txBox="1"/>
          <p:nvPr/>
        </p:nvSpPr>
        <p:spPr>
          <a:xfrm>
            <a:off x="406584" y="1051825"/>
            <a:ext cx="263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F95D-152F-414D-8F13-FC0751360581}"/>
              </a:ext>
            </a:extLst>
          </p:cNvPr>
          <p:cNvSpPr txBox="1"/>
          <p:nvPr/>
        </p:nvSpPr>
        <p:spPr>
          <a:xfrm>
            <a:off x="591700" y="1844435"/>
            <a:ext cx="8668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đoạn thẳng là đường thẳng 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đoạn thẳng 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trung điểm 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đoạn thẳng đó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A9ADB-1EE3-4FCB-BEF2-CC2D326222D4}"/>
              </a:ext>
            </a:extLst>
          </p:cNvPr>
          <p:cNvSpPr txBox="1"/>
          <p:nvPr/>
        </p:nvSpPr>
        <p:spPr>
          <a:xfrm>
            <a:off x="551982" y="3649674"/>
            <a:ext cx="315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bên có: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93281-B261-4642-8857-AF03ABBD84E0}"/>
              </a:ext>
            </a:extLst>
          </p:cNvPr>
          <p:cNvSpPr txBox="1"/>
          <p:nvPr/>
        </p:nvSpPr>
        <p:spPr>
          <a:xfrm>
            <a:off x="3284986" y="4297379"/>
            <a:ext cx="79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đi qua trung điểm M của đoạn thẳng 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B536D-55D6-40A3-B1EF-5F298A680D8F}"/>
              </a:ext>
            </a:extLst>
          </p:cNvPr>
          <p:cNvSpPr txBox="1"/>
          <p:nvPr/>
        </p:nvSpPr>
        <p:spPr>
          <a:xfrm>
            <a:off x="3265212" y="5091589"/>
            <a:ext cx="296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tại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46991-037D-4CF5-855E-BACC4728071C}"/>
              </a:ext>
            </a:extLst>
          </p:cNvPr>
          <p:cNvSpPr txBox="1"/>
          <p:nvPr/>
        </p:nvSpPr>
        <p:spPr>
          <a:xfrm>
            <a:off x="1190329" y="5836260"/>
            <a:ext cx="869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d là đường trung trực của đoạn thẳng AB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C9CE007-C81F-41E7-AE5C-104BD265AA78}"/>
              </a:ext>
            </a:extLst>
          </p:cNvPr>
          <p:cNvSpPr/>
          <p:nvPr/>
        </p:nvSpPr>
        <p:spPr>
          <a:xfrm>
            <a:off x="2961567" y="4598626"/>
            <a:ext cx="239062" cy="1008449"/>
          </a:xfrm>
          <a:prstGeom prst="leftBrace">
            <a:avLst/>
          </a:prstGeom>
          <a:ln w="28575">
            <a:solidFill>
              <a:srgbClr val="3C8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7D96D1-0521-40BB-BC58-A49EE4143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" y="302026"/>
            <a:ext cx="709987" cy="5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4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07877 0.169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208 L 0.0013 0.2479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0182 0.2854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/>
      <p:bldP spid="46" grpId="1"/>
      <p:bldP spid="3" grpId="0"/>
      <p:bldP spid="3" grpId="1"/>
      <p:bldP spid="4" grpId="0"/>
      <p:bldP spid="4" grpId="1"/>
      <p:bldP spid="8" grpId="0"/>
      <p:bldP spid="9" grpId="0"/>
      <p:bldP spid="11" grpId="0"/>
      <p:bldP spid="38" grpId="0"/>
      <p:bldP spid="16" grpId="0" animBg="1"/>
      <p:bldP spid="17" grpId="0"/>
      <p:bldP spid="2" grpId="0"/>
      <p:bldP spid="5" grpId="0"/>
      <p:bldP spid="6" grpId="0"/>
      <p:bldP spid="12" grpId="0"/>
      <p:bldP spid="14" grpId="0"/>
      <p:bldP spid="1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-33436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4" y="215900"/>
              <a:ext cx="11695732" cy="642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997F2C3-6A6D-4FF1-B8C0-9324DF0C5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4" y="2820267"/>
            <a:ext cx="2657029" cy="1921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B5601-3DC0-4B24-8573-E18A3A7B9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24" y="2766255"/>
            <a:ext cx="2657031" cy="1813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A5CC34-5AA6-4B17-A1C6-DBFDBF33B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797" y="2911960"/>
            <a:ext cx="2309375" cy="1813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2D3B03-97CD-42D1-84B3-BDD519290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539" y="2874280"/>
            <a:ext cx="2163171" cy="1888672"/>
          </a:xfrm>
          <a:prstGeom prst="rect">
            <a:avLst/>
          </a:prstGeom>
        </p:spPr>
      </p:pic>
      <p:sp>
        <p:nvSpPr>
          <p:cNvPr id="14" name="矩形: 圆角 2">
            <a:extLst>
              <a:ext uri="{FF2B5EF4-FFF2-40B4-BE49-F238E27FC236}">
                <a16:creationId xmlns:a16="http://schemas.microsoft.com/office/drawing/2014/main" id="{E7A60369-A8DB-436C-BA51-6F2749E91CE7}"/>
              </a:ext>
            </a:extLst>
          </p:cNvPr>
          <p:cNvSpPr/>
          <p:nvPr/>
        </p:nvSpPr>
        <p:spPr>
          <a:xfrm>
            <a:off x="1079924" y="338696"/>
            <a:ext cx="10032151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3. Đường trung trực của đoạn thẳng</a:t>
            </a:r>
            <a:endParaRPr lang="zh-CN" altLang="en-US" sz="36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99A2E-87CC-4055-B240-80F6C9C77A07}"/>
              </a:ext>
            </a:extLst>
          </p:cNvPr>
          <p:cNvSpPr txBox="1"/>
          <p:nvPr/>
        </p:nvSpPr>
        <p:spPr>
          <a:xfrm>
            <a:off x="407654" y="1495731"/>
            <a:ext cx="1134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bạn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các hình vẽ sau, hình nào đường thẳng xy là đường trung trực của đoạn thẳng AB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F2FA04-23ED-4FF3-9935-D1317880E3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4" y="4803158"/>
            <a:ext cx="1200330" cy="1200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EDDC23-56A6-458F-A9D1-445488200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75" y="4669380"/>
            <a:ext cx="1380024" cy="1318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20A09A-D772-4ED6-9C78-AE0EAE4A9C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2" y="4762952"/>
            <a:ext cx="1200330" cy="12003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DC0A7B-B9F8-490A-90ED-453C7D42FC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13" y="4685487"/>
            <a:ext cx="1380024" cy="1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949E389-3CA8-4FAC-AFB3-BFD670509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41">
            <a:extLst>
              <a:ext uri="{FF2B5EF4-FFF2-40B4-BE49-F238E27FC236}">
                <a16:creationId xmlns:a16="http://schemas.microsoft.com/office/drawing/2014/main" id="{A85A53DA-5A8F-45CB-AEE0-F12867A28CCF}"/>
              </a:ext>
            </a:extLst>
          </p:cNvPr>
          <p:cNvSpPr/>
          <p:nvPr/>
        </p:nvSpPr>
        <p:spPr>
          <a:xfrm>
            <a:off x="248134" y="208968"/>
            <a:ext cx="11695732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10" name="矩形: 圆角 2">
            <a:extLst>
              <a:ext uri="{FF2B5EF4-FFF2-40B4-BE49-F238E27FC236}">
                <a16:creationId xmlns:a16="http://schemas.microsoft.com/office/drawing/2014/main" id="{AF1DE391-A2A0-44E4-828B-8997F4DD4A2C}"/>
              </a:ext>
            </a:extLst>
          </p:cNvPr>
          <p:cNvSpPr/>
          <p:nvPr/>
        </p:nvSpPr>
        <p:spPr>
          <a:xfrm>
            <a:off x="357809" y="298940"/>
            <a:ext cx="11423374" cy="606385"/>
          </a:xfrm>
          <a:prstGeom prst="roundRect">
            <a:avLst>
              <a:gd name="adj" fmla="val 0"/>
            </a:avLst>
          </a:prstGeom>
          <a:ln w="28575">
            <a:solidFill>
              <a:srgbClr val="3C867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Bài tập</a:t>
            </a:r>
            <a:endParaRPr lang="zh-CN" altLang="en-US" sz="40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D0AA49-8102-49E3-B496-D96E9164B468}"/>
                  </a:ext>
                </a:extLst>
              </p:cNvPr>
              <p:cNvSpPr txBox="1"/>
              <p:nvPr/>
            </p:nvSpPr>
            <p:spPr>
              <a:xfrm>
                <a:off x="622853" y="3544956"/>
                <a:ext cx="1057523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u="sng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2:</a:t>
                </a:r>
                <a:r>
                  <a:rPr lang="en-US" sz="3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đoạn thẳng MN = 7cm. Lấy O nằm giữa M và N sao cho MO = 2,6cm. </a:t>
                </a:r>
              </a:p>
              <a:p>
                <a:pPr algn="just"/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trung trực của MO</a:t>
                </a:r>
              </a:p>
              <a:p>
                <a:pPr algn="just"/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trung trực của NO</a:t>
                </a:r>
              </a:p>
              <a:p>
                <a:pPr algn="just"/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trung trực của MN</a:t>
                </a:r>
                <a:endParaRPr lang="vi-VN" sz="36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D0AA49-8102-49E3-B496-D96E9164B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3" y="3544956"/>
                <a:ext cx="10575236" cy="2862322"/>
              </a:xfrm>
              <a:prstGeom prst="rect">
                <a:avLst/>
              </a:prstGeom>
              <a:blipFill>
                <a:blip r:embed="rId4"/>
                <a:stretch>
                  <a:fillRect l="-1729" t="-3625" r="-1787" b="-7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0D30E0-6F5E-4227-A0B3-16C668C14A2A}"/>
                  </a:ext>
                </a:extLst>
              </p:cNvPr>
              <p:cNvSpPr txBox="1"/>
              <p:nvPr/>
            </p:nvSpPr>
            <p:spPr>
              <a:xfrm>
                <a:off x="622853" y="1161794"/>
                <a:ext cx="10893286" cy="2326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1(Bài 14/ 116 TLDH): </a:t>
                </a:r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hình theo trình tự sau:</a:t>
                </a:r>
              </a:p>
              <a:p>
                <a:pPr marL="342900" indent="-342900">
                  <a:buAutoNum type="alphaLcParenR"/>
                </a:pPr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điểm A nằm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AutoNum type="alphaLcParenR"/>
                </a:pPr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thẳng m đi qua A và vuông góc với Ox</a:t>
                </a:r>
              </a:p>
              <a:p>
                <a:r>
                  <a:rPr lang="en-US" sz="3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Đường thẳng n đi qua A và vuông góc với Oy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0D30E0-6F5E-4227-A0B3-16C668C1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3" y="1161794"/>
                <a:ext cx="10893286" cy="2326534"/>
              </a:xfrm>
              <a:prstGeom prst="rect">
                <a:avLst/>
              </a:prstGeom>
              <a:blipFill>
                <a:blip r:embed="rId5"/>
                <a:stretch>
                  <a:fillRect l="-1679" t="-4462" b="-8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087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949E389-3CA8-4FAC-AFB3-BFD670509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18">
            <a:extLst>
              <a:ext uri="{FF2B5EF4-FFF2-40B4-BE49-F238E27FC236}">
                <a16:creationId xmlns:a16="http://schemas.microsoft.com/office/drawing/2014/main" id="{94B27D78-BC97-4DB6-BA30-1D7A7CCCC7D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43147" y="2302991"/>
            <a:ext cx="680903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b="1">
                <a:solidFill>
                  <a:srgbClr val="3C8677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  <a:cs typeface="宋体" pitchFamily="2" charset="-122"/>
              </a:rPr>
              <a:t>Thank You</a:t>
            </a:r>
            <a:endParaRPr lang="en-US" altLang="zh-CN" sz="8800" b="1" dirty="0">
              <a:solidFill>
                <a:srgbClr val="3C8677"/>
              </a:solidFill>
              <a:latin typeface="Source Han Sans CN Heavy" panose="020B0500000000000000" pitchFamily="34" charset="-128"/>
              <a:ea typeface="Source Han Sans CN Heavy" panose="020B0500000000000000" pitchFamily="34" charset="-128"/>
              <a:cs typeface="宋体" pitchFamily="2" charset="-122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DAA999BC-3D87-4429-871D-70593DC6CD89}"/>
              </a:ext>
            </a:extLst>
          </p:cNvPr>
          <p:cNvGrpSpPr/>
          <p:nvPr/>
        </p:nvGrpSpPr>
        <p:grpSpPr>
          <a:xfrm>
            <a:off x="3947864" y="3956834"/>
            <a:ext cx="6809036" cy="353398"/>
            <a:chOff x="10079113" y="8553333"/>
            <a:chExt cx="4281028" cy="643378"/>
          </a:xfrm>
          <a:solidFill>
            <a:srgbClr val="3C8677"/>
          </a:solidFill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52B603-D383-46C7-8F77-EF66FC524ACB}"/>
                </a:ext>
              </a:extLst>
            </p:cNvPr>
            <p:cNvSpPr/>
            <p:nvPr/>
          </p:nvSpPr>
          <p:spPr>
            <a:xfrm>
              <a:off x="10079113" y="8553333"/>
              <a:ext cx="4281028" cy="643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BBFAF7C-7877-4314-BC0D-D9AD62A43EDD}"/>
                </a:ext>
              </a:extLst>
            </p:cNvPr>
            <p:cNvSpPr txBox="1"/>
            <p:nvPr/>
          </p:nvSpPr>
          <p:spPr>
            <a:xfrm>
              <a:off x="11568186" y="8632745"/>
              <a:ext cx="1315448" cy="4762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spc="60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cs typeface="Lato Black" charset="0"/>
                </a:rPr>
                <a:t>See you again</a:t>
              </a:r>
              <a:endParaRPr lang="en-US" sz="1100" spc="6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Lato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17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75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1AA7985-2184-4B73-B357-5B3B6A4F6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3303BBA1-6B87-4802-879A-D9C8E09932D5}"/>
              </a:ext>
            </a:extLst>
          </p:cNvPr>
          <p:cNvSpPr/>
          <p:nvPr/>
        </p:nvSpPr>
        <p:spPr>
          <a:xfrm>
            <a:off x="2346131" y="1551997"/>
            <a:ext cx="1962605" cy="641670"/>
          </a:xfrm>
          <a:prstGeom prst="rect">
            <a:avLst/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pic>
        <p:nvPicPr>
          <p:cNvPr id="18" name="6-轻音乐-钢琴弦乐铃-欢快可爱配乐-mp3">
            <a:hlinkClick r:id="" action="ppaction://media"/>
            <a:extLst>
              <a:ext uri="{FF2B5EF4-FFF2-40B4-BE49-F238E27FC236}">
                <a16:creationId xmlns:a16="http://schemas.microsoft.com/office/drawing/2014/main" id="{91416846-BAD8-4090-AA54-A9B915545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-1241425"/>
            <a:ext cx="609600" cy="609600"/>
          </a:xfrm>
          <a:prstGeom prst="rect">
            <a:avLst/>
          </a:prstGeom>
        </p:spPr>
      </p:pic>
      <p:sp>
        <p:nvSpPr>
          <p:cNvPr id="10" name="18">
            <a:extLst>
              <a:ext uri="{FF2B5EF4-FFF2-40B4-BE49-F238E27FC236}">
                <a16:creationId xmlns:a16="http://schemas.microsoft.com/office/drawing/2014/main" id="{ABFA831C-FFBC-41DA-AF00-D03723FB0E2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42472" y="1626611"/>
            <a:ext cx="13699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u="sng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Tiết 3</a:t>
            </a:r>
            <a:endParaRPr lang="en-US" altLang="zh-CN" sz="3200" b="1" u="sng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86511-F482-4B43-AD1E-9F2C34E41AC4}"/>
              </a:ext>
            </a:extLst>
          </p:cNvPr>
          <p:cNvSpPr txBox="1"/>
          <p:nvPr/>
        </p:nvSpPr>
        <p:spPr>
          <a:xfrm>
            <a:off x="471054" y="0"/>
            <a:ext cx="1503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D1FAB-791F-4AAC-866E-AFFDE84F5938}"/>
              </a:ext>
            </a:extLst>
          </p:cNvPr>
          <p:cNvSpPr txBox="1"/>
          <p:nvPr/>
        </p:nvSpPr>
        <p:spPr>
          <a:xfrm>
            <a:off x="92075" y="512618"/>
            <a:ext cx="378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</a:t>
            </a:r>
          </a:p>
        </p:txBody>
      </p:sp>
      <p:sp>
        <p:nvSpPr>
          <p:cNvPr id="15" name="18">
            <a:extLst>
              <a:ext uri="{FF2B5EF4-FFF2-40B4-BE49-F238E27FC236}">
                <a16:creationId xmlns:a16="http://schemas.microsoft.com/office/drawing/2014/main" id="{B44EEF94-384F-4530-8CF2-9DADBC08D45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72138" y="2438356"/>
            <a:ext cx="819662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3C8677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HAI ĐƯỜNG THẲNG VUÔNG GÓC</a:t>
            </a:r>
            <a:endParaRPr lang="en-US" altLang="zh-CN" sz="6000" b="1" dirty="0">
              <a:solidFill>
                <a:srgbClr val="3C8677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18">
            <a:extLst>
              <a:ext uri="{FF2B5EF4-FFF2-40B4-BE49-F238E27FC236}">
                <a16:creationId xmlns:a16="http://schemas.microsoft.com/office/drawing/2014/main" id="{36DF05DC-0BF6-4BAE-835B-36CA5AD2BE0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5147" y="2422616"/>
            <a:ext cx="819662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3C8677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HAI ĐƯỜNG THẲNG VUÔNG GÓC</a:t>
            </a:r>
            <a:endParaRPr lang="en-US" altLang="zh-CN" sz="6000" b="1" dirty="0">
              <a:solidFill>
                <a:srgbClr val="3C8677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1" grpId="0" animBg="1"/>
      <p:bldP spid="10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FF84CAA-0C2A-4D5B-B2A9-8263F874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: 圆角 23">
            <a:extLst>
              <a:ext uri="{FF2B5EF4-FFF2-40B4-BE49-F238E27FC236}">
                <a16:creationId xmlns:a16="http://schemas.microsoft.com/office/drawing/2014/main" id="{6160C187-E2C3-43DB-856A-29F67A6A3210}"/>
              </a:ext>
            </a:extLst>
          </p:cNvPr>
          <p:cNvSpPr/>
          <p:nvPr/>
        </p:nvSpPr>
        <p:spPr>
          <a:xfrm>
            <a:off x="4119862" y="1663701"/>
            <a:ext cx="7303511" cy="1051656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N Ộ I  D U N G  B À I  H Ọ C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2" name="组合 24">
            <a:extLst>
              <a:ext uri="{FF2B5EF4-FFF2-40B4-BE49-F238E27FC236}">
                <a16:creationId xmlns:a16="http://schemas.microsoft.com/office/drawing/2014/main" id="{A3EE2CDC-3668-4CA5-ABA5-43D24AE173FB}"/>
              </a:ext>
            </a:extLst>
          </p:cNvPr>
          <p:cNvGrpSpPr/>
          <p:nvPr/>
        </p:nvGrpSpPr>
        <p:grpSpPr>
          <a:xfrm>
            <a:off x="4155693" y="3140744"/>
            <a:ext cx="7267680" cy="2387626"/>
            <a:chOff x="2821736" y="3766164"/>
            <a:chExt cx="8037342" cy="2640482"/>
          </a:xfrm>
          <a:solidFill>
            <a:srgbClr val="3C8677"/>
          </a:solidFill>
        </p:grpSpPr>
        <p:grpSp>
          <p:nvGrpSpPr>
            <p:cNvPr id="42" name="组合 25">
              <a:extLst>
                <a:ext uri="{FF2B5EF4-FFF2-40B4-BE49-F238E27FC236}">
                  <a16:creationId xmlns:a16="http://schemas.microsoft.com/office/drawing/2014/main" id="{B5BD82B5-5B11-49C7-89FA-DC43AA570CA9}"/>
                </a:ext>
              </a:extLst>
            </p:cNvPr>
            <p:cNvGrpSpPr/>
            <p:nvPr/>
          </p:nvGrpSpPr>
          <p:grpSpPr>
            <a:xfrm>
              <a:off x="3818599" y="3766164"/>
              <a:ext cx="7040478" cy="646705"/>
              <a:chOff x="-647465" y="3600196"/>
              <a:chExt cx="7040478" cy="646705"/>
            </a:xfrm>
            <a:grpFill/>
          </p:grpSpPr>
          <p:sp>
            <p:nvSpPr>
              <p:cNvPr id="52" name="燕尾形 80">
                <a:extLst>
                  <a:ext uri="{FF2B5EF4-FFF2-40B4-BE49-F238E27FC236}">
                    <a16:creationId xmlns:a16="http://schemas.microsoft.com/office/drawing/2014/main" id="{3DCCABC0-7F48-414E-BDDB-FF12B21D4390}"/>
                  </a:ext>
                </a:extLst>
              </p:cNvPr>
              <p:cNvSpPr/>
              <p:nvPr/>
            </p:nvSpPr>
            <p:spPr>
              <a:xfrm>
                <a:off x="-647465" y="3600196"/>
                <a:ext cx="7040478" cy="646705"/>
              </a:xfrm>
              <a:prstGeom prst="chevron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53" name="矩形 40">
                <a:extLst>
                  <a:ext uri="{FF2B5EF4-FFF2-40B4-BE49-F238E27FC236}">
                    <a16:creationId xmlns:a16="http://schemas.microsoft.com/office/drawing/2014/main" id="{059FF3C5-47CB-4C77-953C-7468751E0177}"/>
                  </a:ext>
                </a:extLst>
              </p:cNvPr>
              <p:cNvSpPr/>
              <p:nvPr/>
            </p:nvSpPr>
            <p:spPr>
              <a:xfrm>
                <a:off x="-378830" y="3609372"/>
                <a:ext cx="6376422" cy="5786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Source Han Sans CN Medium" panose="020B0500000000000000" pitchFamily="34" charset="-128"/>
                    <a:cs typeface="Times New Roman" panose="02020603050405020304" pitchFamily="18" charset="0"/>
                  </a:rPr>
                  <a:t>Thế nào là hai đường thẳng vuông góc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组合 26">
              <a:extLst>
                <a:ext uri="{FF2B5EF4-FFF2-40B4-BE49-F238E27FC236}">
                  <a16:creationId xmlns:a16="http://schemas.microsoft.com/office/drawing/2014/main" id="{A3347FA7-F811-47D0-B517-39B71D16FD6D}"/>
                </a:ext>
              </a:extLst>
            </p:cNvPr>
            <p:cNvGrpSpPr/>
            <p:nvPr/>
          </p:nvGrpSpPr>
          <p:grpSpPr>
            <a:xfrm>
              <a:off x="3818599" y="4777322"/>
              <a:ext cx="7040478" cy="646707"/>
              <a:chOff x="433508" y="4525440"/>
              <a:chExt cx="7040478" cy="646707"/>
            </a:xfrm>
            <a:grpFill/>
          </p:grpSpPr>
          <p:sp>
            <p:nvSpPr>
              <p:cNvPr id="50" name="燕尾形 78">
                <a:extLst>
                  <a:ext uri="{FF2B5EF4-FFF2-40B4-BE49-F238E27FC236}">
                    <a16:creationId xmlns:a16="http://schemas.microsoft.com/office/drawing/2014/main" id="{3DA94DF6-AEBE-4175-9B2A-87CCC907D16A}"/>
                  </a:ext>
                </a:extLst>
              </p:cNvPr>
              <p:cNvSpPr/>
              <p:nvPr/>
            </p:nvSpPr>
            <p:spPr>
              <a:xfrm>
                <a:off x="433508" y="4525440"/>
                <a:ext cx="7040478" cy="646707"/>
              </a:xfrm>
              <a:prstGeom prst="chevron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51" name="矩形 38">
                <a:extLst>
                  <a:ext uri="{FF2B5EF4-FFF2-40B4-BE49-F238E27FC236}">
                    <a16:creationId xmlns:a16="http://schemas.microsoft.com/office/drawing/2014/main" id="{E425C536-4D9D-4071-AA71-64EBEC2B4ED6}"/>
                  </a:ext>
                </a:extLst>
              </p:cNvPr>
              <p:cNvSpPr/>
              <p:nvPr/>
            </p:nvSpPr>
            <p:spPr>
              <a:xfrm>
                <a:off x="1063992" y="4548182"/>
                <a:ext cx="5779509" cy="5786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Source Han Sans CN Medium" panose="020B0500000000000000" pitchFamily="34" charset="-128"/>
                    <a:cs typeface="Times New Roman" panose="02020603050405020304" pitchFamily="18" charset="0"/>
                  </a:rPr>
                  <a:t>Vẽ hai đường thẳng vuông góc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组合 27">
              <a:extLst>
                <a:ext uri="{FF2B5EF4-FFF2-40B4-BE49-F238E27FC236}">
                  <a16:creationId xmlns:a16="http://schemas.microsoft.com/office/drawing/2014/main" id="{9EF5D65F-251F-4311-86F3-8505D626D8FC}"/>
                </a:ext>
              </a:extLst>
            </p:cNvPr>
            <p:cNvGrpSpPr/>
            <p:nvPr/>
          </p:nvGrpSpPr>
          <p:grpSpPr>
            <a:xfrm>
              <a:off x="3818599" y="5796673"/>
              <a:ext cx="7040479" cy="582231"/>
              <a:chOff x="1447671" y="5328251"/>
              <a:chExt cx="7040479" cy="582231"/>
            </a:xfrm>
            <a:grpFill/>
          </p:grpSpPr>
          <p:sp>
            <p:nvSpPr>
              <p:cNvPr id="48" name="燕尾形 76">
                <a:extLst>
                  <a:ext uri="{FF2B5EF4-FFF2-40B4-BE49-F238E27FC236}">
                    <a16:creationId xmlns:a16="http://schemas.microsoft.com/office/drawing/2014/main" id="{CAB24078-EB4B-4EBA-A3C5-298A03BE53F8}"/>
                  </a:ext>
                </a:extLst>
              </p:cNvPr>
              <p:cNvSpPr/>
              <p:nvPr/>
            </p:nvSpPr>
            <p:spPr>
              <a:xfrm>
                <a:off x="1447671" y="5328251"/>
                <a:ext cx="7040479" cy="582231"/>
              </a:xfrm>
              <a:prstGeom prst="chevron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49" name="矩形 36">
                <a:extLst>
                  <a:ext uri="{FF2B5EF4-FFF2-40B4-BE49-F238E27FC236}">
                    <a16:creationId xmlns:a16="http://schemas.microsoft.com/office/drawing/2014/main" id="{93C04D9F-1386-4AC8-8ED7-C7F94E80F2C7}"/>
                  </a:ext>
                </a:extLst>
              </p:cNvPr>
              <p:cNvSpPr/>
              <p:nvPr/>
            </p:nvSpPr>
            <p:spPr>
              <a:xfrm>
                <a:off x="2028808" y="5331853"/>
                <a:ext cx="6063920" cy="5786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Source Han Sans CN Medium" panose="020B0500000000000000" pitchFamily="34" charset="-128"/>
                    <a:cs typeface="Times New Roman" panose="02020603050405020304" pitchFamily="18" charset="0"/>
                  </a:rPr>
                  <a:t>Đường trung trực của đoạn thẳng</a:t>
                </a:r>
              </a:p>
            </p:txBody>
          </p:sp>
        </p:grpSp>
        <p:sp>
          <p:nvSpPr>
            <p:cNvPr id="45" name="TextBox 33">
              <a:extLst>
                <a:ext uri="{FF2B5EF4-FFF2-40B4-BE49-F238E27FC236}">
                  <a16:creationId xmlns:a16="http://schemas.microsoft.com/office/drawing/2014/main" id="{34660FA1-516A-4B8F-8A41-0D3BA3EAA929}"/>
                </a:ext>
              </a:extLst>
            </p:cNvPr>
            <p:cNvSpPr txBox="1"/>
            <p:nvPr/>
          </p:nvSpPr>
          <p:spPr>
            <a:xfrm>
              <a:off x="2841792" y="3843423"/>
              <a:ext cx="718518" cy="510548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6" name="TextBox 34">
              <a:extLst>
                <a:ext uri="{FF2B5EF4-FFF2-40B4-BE49-F238E27FC236}">
                  <a16:creationId xmlns:a16="http://schemas.microsoft.com/office/drawing/2014/main" id="{3C5789C5-941D-40EA-BE8B-1E9DED00B0A3}"/>
                </a:ext>
              </a:extLst>
            </p:cNvPr>
            <p:cNvSpPr txBox="1"/>
            <p:nvPr/>
          </p:nvSpPr>
          <p:spPr>
            <a:xfrm>
              <a:off x="2841792" y="4845401"/>
              <a:ext cx="718518" cy="510548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B558A2F4-F53F-4F2F-BA2D-CC11CC0779CF}"/>
                </a:ext>
              </a:extLst>
            </p:cNvPr>
            <p:cNvSpPr txBox="1"/>
            <p:nvPr/>
          </p:nvSpPr>
          <p:spPr>
            <a:xfrm>
              <a:off x="2821736" y="5896098"/>
              <a:ext cx="718518" cy="510548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88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-33436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4" y="215900"/>
              <a:ext cx="11695732" cy="642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5" name="文本框 14">
            <a:extLst>
              <a:ext uri="{FF2B5EF4-FFF2-40B4-BE49-F238E27FC236}">
                <a16:creationId xmlns:a16="http://schemas.microsoft.com/office/drawing/2014/main" id="{78F94CE6-27CD-43E6-9A67-159F0BAA727B}"/>
              </a:ext>
            </a:extLst>
          </p:cNvPr>
          <p:cNvSpPr txBox="1"/>
          <p:nvPr/>
        </p:nvSpPr>
        <p:spPr>
          <a:xfrm>
            <a:off x="393908" y="3632605"/>
            <a:ext cx="11317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Chú ý</a:t>
            </a:r>
            <a:r>
              <a:rPr lang="en-US" altLang="zh-CN" sz="3200" u="sng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 Khi xy và zt là 2 đường thẳng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vuông góc </a:t>
            </a:r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và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cắt nhau tại O</a:t>
            </a:r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, ta còn nói:</a:t>
            </a:r>
            <a:endParaRPr lang="zh-CN" altLang="en-US" sz="3200" spc="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16">
            <a:extLst>
              <a:ext uri="{FF2B5EF4-FFF2-40B4-BE49-F238E27FC236}">
                <a16:creationId xmlns:a16="http://schemas.microsoft.com/office/drawing/2014/main" id="{CF65BC79-9F06-4520-A573-4187CF2BE76B}"/>
              </a:ext>
            </a:extLst>
          </p:cNvPr>
          <p:cNvSpPr txBox="1"/>
          <p:nvPr/>
        </p:nvSpPr>
        <p:spPr>
          <a:xfrm>
            <a:off x="684558" y="1480184"/>
            <a:ext cx="8003206" cy="15696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   Hai đường thẳng xy và zt cắt nhau và trong các góc tạo thành có một góc vuông được gọi là 2 đường thẳng vuông góc </a:t>
            </a:r>
            <a:endParaRPr lang="zh-CN" altLang="en-US" sz="3200" spc="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: 圆角 2">
            <a:extLst>
              <a:ext uri="{FF2B5EF4-FFF2-40B4-BE49-F238E27FC236}">
                <a16:creationId xmlns:a16="http://schemas.microsoft.com/office/drawing/2014/main" id="{392F4859-C037-4ED3-A297-AE73E65A30CF}"/>
              </a:ext>
            </a:extLst>
          </p:cNvPr>
          <p:cNvSpPr/>
          <p:nvPr/>
        </p:nvSpPr>
        <p:spPr>
          <a:xfrm>
            <a:off x="1286964" y="246138"/>
            <a:ext cx="10213544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1. Thế nào là hai đường thẳng vuông góc</a:t>
            </a:r>
            <a:endParaRPr lang="zh-CN" altLang="en-US" sz="32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4A2F4-4649-42F3-B639-6C1AFA2C7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898" y="1068423"/>
            <a:ext cx="2736038" cy="2242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4DE77-27C7-4E00-BA17-3054C6293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8" y="271362"/>
            <a:ext cx="709987" cy="596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97A505-C1D8-426D-AAA1-1D83BA83C332}"/>
              </a:ext>
            </a:extLst>
          </p:cNvPr>
          <p:cNvSpPr txBox="1"/>
          <p:nvPr/>
        </p:nvSpPr>
        <p:spPr>
          <a:xfrm>
            <a:off x="1465755" y="5773468"/>
            <a:ext cx="941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Đường thẳng xy vuông góc với đường thẳng zt tại O.</a:t>
            </a:r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E3EF9-A5E1-4871-8ED7-E2B7D0CFC992}"/>
              </a:ext>
            </a:extLst>
          </p:cNvPr>
          <p:cNvSpPr txBox="1"/>
          <p:nvPr/>
        </p:nvSpPr>
        <p:spPr>
          <a:xfrm>
            <a:off x="1465755" y="5185564"/>
            <a:ext cx="941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Đường thẳng zt vuông góc với đường thẳng xy tại O.</a:t>
            </a:r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07D98-35E9-4B7E-9688-7781BA8B491A}"/>
              </a:ext>
            </a:extLst>
          </p:cNvPr>
          <p:cNvSpPr txBox="1"/>
          <p:nvPr/>
        </p:nvSpPr>
        <p:spPr>
          <a:xfrm>
            <a:off x="1465755" y="4573424"/>
            <a:ext cx="909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Hai đường thẳng xy, zt vuông góc với nhau tại O</a:t>
            </a:r>
            <a:endParaRPr lang="en-US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FDC5A-323E-42B6-AD0D-9FA23B37F969}"/>
              </a:ext>
            </a:extLst>
          </p:cNvPr>
          <p:cNvSpPr txBox="1"/>
          <p:nvPr/>
        </p:nvSpPr>
        <p:spPr>
          <a:xfrm>
            <a:off x="1027366" y="3063526"/>
            <a:ext cx="35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Kí hiệu: xy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en-US" altLang="zh-CN" sz="32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  zt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矩形 42">
            <a:extLst>
              <a:ext uri="{FF2B5EF4-FFF2-40B4-BE49-F238E27FC236}">
                <a16:creationId xmlns:a16="http://schemas.microsoft.com/office/drawing/2014/main" id="{DB55B627-FF0D-4286-8FCC-3FEA246836D4}"/>
              </a:ext>
            </a:extLst>
          </p:cNvPr>
          <p:cNvSpPr/>
          <p:nvPr/>
        </p:nvSpPr>
        <p:spPr>
          <a:xfrm>
            <a:off x="520064" y="883190"/>
            <a:ext cx="4276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3000" b="1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u="sng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Định nghĩa</a:t>
            </a:r>
            <a:r>
              <a:rPr lang="en-US" altLang="zh-CN" sz="3000" b="1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3000" b="1" spc="300" dirty="0">
              <a:solidFill>
                <a:srgbClr val="3C8677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843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4" y="215900"/>
              <a:ext cx="11695732" cy="642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6" name="矩形: 圆角 2">
            <a:extLst>
              <a:ext uri="{FF2B5EF4-FFF2-40B4-BE49-F238E27FC236}">
                <a16:creationId xmlns:a16="http://schemas.microsoft.com/office/drawing/2014/main" id="{14B77AEE-78C4-4FA1-A237-556B6E0FCE62}"/>
              </a:ext>
            </a:extLst>
          </p:cNvPr>
          <p:cNvSpPr/>
          <p:nvPr/>
        </p:nvSpPr>
        <p:spPr>
          <a:xfrm>
            <a:off x="551154" y="313142"/>
            <a:ext cx="11089691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1. Thế nào là hai đường thẳng vuông góc</a:t>
            </a:r>
            <a:endParaRPr lang="zh-CN" altLang="en-US" sz="36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39334-A33A-458C-96CA-C9B34D651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8" y="4201057"/>
            <a:ext cx="1679797" cy="15374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2B03C5-EBB3-448C-8241-8E571DFF0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716" y="3927621"/>
            <a:ext cx="1821913" cy="17880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8B85ED-AAB3-4546-AFB5-DF9B427AC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652" y="3879483"/>
            <a:ext cx="1952432" cy="17880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892B6E-497D-49CE-8E55-6FC7720DD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9388" y="3812016"/>
            <a:ext cx="1952432" cy="1855484"/>
          </a:xfrm>
          <a:prstGeom prst="rect">
            <a:avLst/>
          </a:prstGeom>
        </p:spPr>
      </p:pic>
      <p:sp>
        <p:nvSpPr>
          <p:cNvPr id="31" name="矩形 42">
            <a:extLst>
              <a:ext uri="{FF2B5EF4-FFF2-40B4-BE49-F238E27FC236}">
                <a16:creationId xmlns:a16="http://schemas.microsoft.com/office/drawing/2014/main" id="{F0E65C9A-A135-41E5-9864-7B27733E34C9}"/>
              </a:ext>
            </a:extLst>
          </p:cNvPr>
          <p:cNvSpPr/>
          <p:nvPr/>
        </p:nvSpPr>
        <p:spPr>
          <a:xfrm>
            <a:off x="393907" y="1749095"/>
            <a:ext cx="329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3600" b="1" u="sng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Thử tài bạn</a:t>
            </a:r>
            <a:endParaRPr lang="zh-CN" altLang="en-US" sz="3600" b="1" u="sng" spc="300" dirty="0">
              <a:solidFill>
                <a:srgbClr val="3C8677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B7BD20-960B-436E-9D0F-9E984CD1084C}"/>
              </a:ext>
            </a:extLst>
          </p:cNvPr>
          <p:cNvSpPr txBox="1"/>
          <p:nvPr/>
        </p:nvSpPr>
        <p:spPr>
          <a:xfrm>
            <a:off x="689840" y="2463254"/>
            <a:ext cx="1095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nào trong các hình bên dưới có các cặp đường thẳng vuông góc với nhau?</a:t>
            </a:r>
          </a:p>
        </p:txBody>
      </p:sp>
      <p:sp>
        <p:nvSpPr>
          <p:cNvPr id="33" name="矩形 42">
            <a:extLst>
              <a:ext uri="{FF2B5EF4-FFF2-40B4-BE49-F238E27FC236}">
                <a16:creationId xmlns:a16="http://schemas.microsoft.com/office/drawing/2014/main" id="{96CDF29E-BFD6-4F79-8014-CD0BBF802B87}"/>
              </a:ext>
            </a:extLst>
          </p:cNvPr>
          <p:cNvSpPr/>
          <p:nvPr/>
        </p:nvSpPr>
        <p:spPr>
          <a:xfrm>
            <a:off x="393907" y="1011145"/>
            <a:ext cx="5642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3600" b="1" u="sng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Định nghĩa:</a:t>
            </a:r>
            <a:r>
              <a:rPr lang="en-US" altLang="zh-CN" sz="3600" b="1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sgk / 110</a:t>
            </a:r>
            <a:endParaRPr lang="zh-CN" altLang="en-US" sz="3600" spc="300" dirty="0">
              <a:solidFill>
                <a:srgbClr val="3C8677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F0AF9-083F-49AB-9E75-53B66CEDC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3" y="5532559"/>
            <a:ext cx="843766" cy="843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B889F-D2BF-46E2-9EDA-8C7743F2E6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8" y="5487378"/>
            <a:ext cx="1030930" cy="9845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5B9A43-1FDE-4A37-858A-62F5731E2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39" y="5494455"/>
            <a:ext cx="1030930" cy="9845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149DDC-7C73-4B31-97AE-4774D949F8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94" y="5645188"/>
            <a:ext cx="843766" cy="8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7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-38951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5" y="215900"/>
              <a:ext cx="11695732" cy="642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4" name="矩形: 圆角 2">
            <a:extLst>
              <a:ext uri="{FF2B5EF4-FFF2-40B4-BE49-F238E27FC236}">
                <a16:creationId xmlns:a16="http://schemas.microsoft.com/office/drawing/2014/main" id="{2AF7389D-BC7A-4967-AEE5-EC1B3034E75B}"/>
              </a:ext>
            </a:extLst>
          </p:cNvPr>
          <p:cNvSpPr/>
          <p:nvPr/>
        </p:nvSpPr>
        <p:spPr>
          <a:xfrm>
            <a:off x="2307382" y="233809"/>
            <a:ext cx="8240807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2. Vẽ hai đường thẳng vuông góc</a:t>
            </a:r>
            <a:endParaRPr lang="zh-CN" altLang="en-US" sz="32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A23489E-3C5D-482B-9222-792BE1C82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95" y="220127"/>
            <a:ext cx="709987" cy="5968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2482B87-1B51-49C9-AA0C-85ADE1BD74D6}"/>
              </a:ext>
            </a:extLst>
          </p:cNvPr>
          <p:cNvSpPr txBox="1"/>
          <p:nvPr/>
        </p:nvSpPr>
        <p:spPr>
          <a:xfrm>
            <a:off x="286775" y="4853056"/>
            <a:ext cx="933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Dùng bút vạch đánh dấu theo cạnh góc vuông còn lại của êke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D9138A-7482-43D2-9B88-70C5AEE0BB0B}"/>
              </a:ext>
            </a:extLst>
          </p:cNvPr>
          <p:cNvSpPr txBox="1"/>
          <p:nvPr/>
        </p:nvSpPr>
        <p:spPr>
          <a:xfrm>
            <a:off x="308242" y="3918201"/>
            <a:ext cx="7483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Đặt ê ke sao cho 1 cạnh của góc vuông trùng với đường thẳng d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A575A1-B03B-49FA-A9D3-B29FA215A92A}"/>
              </a:ext>
            </a:extLst>
          </p:cNvPr>
          <p:cNvSpPr txBox="1"/>
          <p:nvPr/>
        </p:nvSpPr>
        <p:spPr>
          <a:xfrm>
            <a:off x="3511826" y="885849"/>
            <a:ext cx="794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Vẽ hai đường thẳng bất kì vuông góc với nhau</a:t>
            </a:r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2034E5-EAEA-491A-B3AE-00957E688ABE}"/>
              </a:ext>
            </a:extLst>
          </p:cNvPr>
          <p:cNvSpPr txBox="1"/>
          <p:nvPr/>
        </p:nvSpPr>
        <p:spPr>
          <a:xfrm>
            <a:off x="330616" y="3336856"/>
            <a:ext cx="78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Để vẽ 2 đường thẳng vuông góc, ta dùng thước êke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9EF31B-43AA-44E4-A6A7-F78E61BC4B84}"/>
              </a:ext>
            </a:extLst>
          </p:cNvPr>
          <p:cNvCxnSpPr>
            <a:cxnSpLocks/>
          </p:cNvCxnSpPr>
          <p:nvPr/>
        </p:nvCxnSpPr>
        <p:spPr>
          <a:xfrm>
            <a:off x="9690902" y="2670271"/>
            <a:ext cx="2226365" cy="111383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DC4BE40-DEC4-430A-87AA-E2F487146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8374">
            <a:off x="10582729" y="3293393"/>
            <a:ext cx="709987" cy="5968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7E5DA-97F1-484A-B658-AFBC5D594151}"/>
              </a:ext>
            </a:extLst>
          </p:cNvPr>
          <p:cNvCxnSpPr>
            <a:cxnSpLocks/>
          </p:cNvCxnSpPr>
          <p:nvPr/>
        </p:nvCxnSpPr>
        <p:spPr>
          <a:xfrm flipH="1">
            <a:off x="10125639" y="3302076"/>
            <a:ext cx="533933" cy="106944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151D2E-D133-429F-A44A-87B8748C389B}"/>
              </a:ext>
            </a:extLst>
          </p:cNvPr>
          <p:cNvCxnSpPr>
            <a:cxnSpLocks/>
          </p:cNvCxnSpPr>
          <p:nvPr/>
        </p:nvCxnSpPr>
        <p:spPr>
          <a:xfrm flipH="1">
            <a:off x="10194032" y="2339987"/>
            <a:ext cx="919299" cy="188877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ACD471-1E18-4F39-9592-6585470F845E}"/>
              </a:ext>
            </a:extLst>
          </p:cNvPr>
          <p:cNvSpPr txBox="1"/>
          <p:nvPr/>
        </p:nvSpPr>
        <p:spPr>
          <a:xfrm>
            <a:off x="9668999" y="2304517"/>
            <a:ext cx="32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04860D-4287-404A-A944-38B0E3C3D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013" y="2206956"/>
            <a:ext cx="1030037" cy="228181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71B86D-4A4B-4819-9865-3DF5B78115BB}"/>
              </a:ext>
            </a:extLst>
          </p:cNvPr>
          <p:cNvCxnSpPr/>
          <p:nvPr/>
        </p:nvCxnSpPr>
        <p:spPr>
          <a:xfrm>
            <a:off x="8034739" y="2273152"/>
            <a:ext cx="14019" cy="22337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F1189D-3516-40CA-BCF6-CC8E5F735D2B}"/>
              </a:ext>
            </a:extLst>
          </p:cNvPr>
          <p:cNvCxnSpPr/>
          <p:nvPr/>
        </p:nvCxnSpPr>
        <p:spPr>
          <a:xfrm>
            <a:off x="8049106" y="4502086"/>
            <a:ext cx="103003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E48E559-778A-414D-8EEB-0619C4661B30}"/>
              </a:ext>
            </a:extLst>
          </p:cNvPr>
          <p:cNvSpPr txBox="1"/>
          <p:nvPr/>
        </p:nvSpPr>
        <p:spPr>
          <a:xfrm>
            <a:off x="4839406" y="2492814"/>
            <a:ext cx="218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FE700C-AA00-4911-938C-73B346A5336A}"/>
              </a:ext>
            </a:extLst>
          </p:cNvPr>
          <p:cNvSpPr txBox="1"/>
          <p:nvPr/>
        </p:nvSpPr>
        <p:spPr>
          <a:xfrm>
            <a:off x="7642627" y="5024482"/>
            <a:ext cx="22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251A048-1536-491E-954E-ECA42E0A9D3F}"/>
              </a:ext>
            </a:extLst>
          </p:cNvPr>
          <p:cNvSpPr/>
          <p:nvPr/>
        </p:nvSpPr>
        <p:spPr>
          <a:xfrm>
            <a:off x="7006193" y="2685890"/>
            <a:ext cx="1042914" cy="152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098E935C-AC7B-4E13-B330-A82FA6A5680E}"/>
              </a:ext>
            </a:extLst>
          </p:cNvPr>
          <p:cNvSpPr/>
          <p:nvPr/>
        </p:nvSpPr>
        <p:spPr>
          <a:xfrm>
            <a:off x="8566143" y="4542397"/>
            <a:ext cx="132437" cy="592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B2025C-26B8-44BA-B3BB-CE249583003A}"/>
              </a:ext>
            </a:extLst>
          </p:cNvPr>
          <p:cNvSpPr txBox="1"/>
          <p:nvPr/>
        </p:nvSpPr>
        <p:spPr>
          <a:xfrm>
            <a:off x="810076" y="1553568"/>
            <a:ext cx="1023022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Vẽ đường thẳng d bất kì, vẽ đường thẳng d’ vuông góc với d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50676D-A3A4-4730-85A3-5A690462EDB6}"/>
              </a:ext>
            </a:extLst>
          </p:cNvPr>
          <p:cNvSpPr txBox="1"/>
          <p:nvPr/>
        </p:nvSpPr>
        <p:spPr>
          <a:xfrm>
            <a:off x="328836" y="2745884"/>
            <a:ext cx="406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đường thẳng d bất kì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B9C536-62F6-4A66-BDD9-E16BE26EDB48}"/>
              </a:ext>
            </a:extLst>
          </p:cNvPr>
          <p:cNvSpPr txBox="1"/>
          <p:nvPr/>
        </p:nvSpPr>
        <p:spPr>
          <a:xfrm>
            <a:off x="258390" y="5429898"/>
            <a:ext cx="814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Kéo dài vạch vừa đánh dấu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22C986-9DFD-496D-A04A-E6311BC63E0E}"/>
              </a:ext>
            </a:extLst>
          </p:cNvPr>
          <p:cNvSpPr txBox="1"/>
          <p:nvPr/>
        </p:nvSpPr>
        <p:spPr>
          <a:xfrm>
            <a:off x="153508" y="5962165"/>
            <a:ext cx="983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đường thẳng vừa vẽ là đường thẳng d’ vuông góc với 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D52636-D453-4EB8-B4F2-4289FFF82A5C}"/>
              </a:ext>
            </a:extLst>
          </p:cNvPr>
          <p:cNvSpPr txBox="1"/>
          <p:nvPr/>
        </p:nvSpPr>
        <p:spPr>
          <a:xfrm>
            <a:off x="330617" y="2203279"/>
            <a:ext cx="211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</a:t>
            </a:r>
            <a:r>
              <a:rPr lang="en-US" sz="2800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712B42-A367-406F-9B8A-673F8E42D8EB}"/>
              </a:ext>
            </a:extLst>
          </p:cNvPr>
          <p:cNvSpPr txBox="1"/>
          <p:nvPr/>
        </p:nvSpPr>
        <p:spPr>
          <a:xfrm>
            <a:off x="558129" y="883817"/>
            <a:ext cx="295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800" b="1" u="sng" spc="300">
                <a:solidFill>
                  <a:srgbClr val="3C8677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Trường hợp 1:</a:t>
            </a:r>
            <a:endParaRPr lang="zh-CN" altLang="en-US" sz="2800" b="1" u="sng" spc="300" dirty="0">
              <a:solidFill>
                <a:srgbClr val="3C8677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4630043-30F5-422C-95D9-F6E9D6561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83161">
            <a:off x="8098817" y="2294687"/>
            <a:ext cx="1058404" cy="23446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33E33BD-33A9-435E-934F-3A3AD9154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40056">
            <a:off x="9605820" y="1970985"/>
            <a:ext cx="1047687" cy="23209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432BF70-8DD8-4A80-96AD-56C4C26C0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7557">
            <a:off x="11173645" y="2250492"/>
            <a:ext cx="709987" cy="59685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6BDDD7E-53D5-483A-829F-D05A8EC9B3CF}"/>
              </a:ext>
            </a:extLst>
          </p:cNvPr>
          <p:cNvSpPr txBox="1"/>
          <p:nvPr/>
        </p:nvSpPr>
        <p:spPr>
          <a:xfrm>
            <a:off x="10087413" y="4167269"/>
            <a:ext cx="45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818E9-644A-4723-8826-6362B6D329F2}"/>
              </a:ext>
            </a:extLst>
          </p:cNvPr>
          <p:cNvSpPr/>
          <p:nvPr/>
        </p:nvSpPr>
        <p:spPr>
          <a:xfrm rot="1717594">
            <a:off x="10754237" y="3026886"/>
            <a:ext cx="190398" cy="205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C9CF63E-AB86-42D4-AB56-ED33E370F221}"/>
              </a:ext>
            </a:extLst>
          </p:cNvPr>
          <p:cNvSpPr/>
          <p:nvPr/>
        </p:nvSpPr>
        <p:spPr>
          <a:xfrm rot="5086473">
            <a:off x="7502483" y="4110122"/>
            <a:ext cx="111052" cy="864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9BB7A-83F8-4584-ABF0-90992EE64C4F}"/>
              </a:ext>
            </a:extLst>
          </p:cNvPr>
          <p:cNvSpPr txBox="1"/>
          <p:nvPr/>
        </p:nvSpPr>
        <p:spPr>
          <a:xfrm>
            <a:off x="4999539" y="4336094"/>
            <a:ext cx="222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Đỉnh góc vuông</a:t>
            </a:r>
          </a:p>
        </p:txBody>
      </p:sp>
    </p:spTree>
    <p:extLst>
      <p:ext uri="{BB962C8B-B14F-4D97-AF65-F5344CB8AC3E}">
        <p14:creationId xmlns:p14="http://schemas.microsoft.com/office/powerpoint/2010/main" val="73088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08841 0.0768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3881 0.1474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736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8047 0.27685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1384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  <p:bldP spid="46" grpId="0"/>
      <p:bldP spid="48" grpId="0"/>
      <p:bldP spid="16" grpId="0"/>
      <p:bldP spid="11" grpId="0"/>
      <p:bldP spid="25" grpId="0"/>
      <p:bldP spid="25" grpId="1"/>
      <p:bldP spid="44" grpId="0"/>
      <p:bldP spid="44" grpId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2" grpId="0"/>
      <p:bldP spid="35" grpId="0"/>
      <p:bldP spid="36" grpId="0"/>
      <p:bldP spid="37" grpId="0"/>
      <p:bldP spid="52" grpId="0"/>
      <p:bldP spid="5" grpId="0" animBg="1"/>
      <p:bldP spid="7" grpId="0" animBg="1"/>
      <p:bldP spid="7" grpId="1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5" y="215900"/>
              <a:ext cx="11695732" cy="64262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4" name="矩形: 圆角 2">
            <a:extLst>
              <a:ext uri="{FF2B5EF4-FFF2-40B4-BE49-F238E27FC236}">
                <a16:creationId xmlns:a16="http://schemas.microsoft.com/office/drawing/2014/main" id="{2AF7389D-BC7A-4967-AEE5-EC1B3034E75B}"/>
              </a:ext>
            </a:extLst>
          </p:cNvPr>
          <p:cNvSpPr/>
          <p:nvPr/>
        </p:nvSpPr>
        <p:spPr>
          <a:xfrm>
            <a:off x="2307382" y="297875"/>
            <a:ext cx="8240807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2. Vẽ hai đường thẳng vuông góc</a:t>
            </a:r>
            <a:endParaRPr lang="zh-CN" altLang="en-US" sz="32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A23489E-3C5D-482B-9222-792BE1C82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95" y="220127"/>
            <a:ext cx="709987" cy="5968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2482B87-1B51-49C9-AA0C-85ADE1BD74D6}"/>
              </a:ext>
            </a:extLst>
          </p:cNvPr>
          <p:cNvSpPr txBox="1"/>
          <p:nvPr/>
        </p:nvSpPr>
        <p:spPr>
          <a:xfrm>
            <a:off x="4102614" y="4383638"/>
            <a:ext cx="787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Dùng bút vạch đánh dấu theo cạnh góc vuông còn lại của êke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D9138A-7482-43D2-9B88-70C5AEE0BB0B}"/>
              </a:ext>
            </a:extLst>
          </p:cNvPr>
          <p:cNvSpPr txBox="1"/>
          <p:nvPr/>
        </p:nvSpPr>
        <p:spPr>
          <a:xfrm>
            <a:off x="4102616" y="2714276"/>
            <a:ext cx="7981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Đặt ê ke sao cho 1 cạnh của góc vuông của eke trùng với đường thẳng d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2034E5-EAEA-491A-B3AE-00957E688ABE}"/>
              </a:ext>
            </a:extLst>
          </p:cNvPr>
          <p:cNvSpPr txBox="1"/>
          <p:nvPr/>
        </p:nvSpPr>
        <p:spPr>
          <a:xfrm>
            <a:off x="4102615" y="3546474"/>
            <a:ext cx="8034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Di chuyển eke sao cho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đỉnh góc vuông 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của eke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trùng với điểm O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B9C536-62F6-4A66-BDD9-E16BE26EDB48}"/>
              </a:ext>
            </a:extLst>
          </p:cNvPr>
          <p:cNvSpPr txBox="1"/>
          <p:nvPr/>
        </p:nvSpPr>
        <p:spPr>
          <a:xfrm>
            <a:off x="4102613" y="5307833"/>
            <a:ext cx="668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Đặt lại thước và kéo dài vạch vừa đánh dấu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22C986-9DFD-496D-A04A-E6311BC63E0E}"/>
              </a:ext>
            </a:extLst>
          </p:cNvPr>
          <p:cNvSpPr txBox="1"/>
          <p:nvPr/>
        </p:nvSpPr>
        <p:spPr>
          <a:xfrm>
            <a:off x="362363" y="5771252"/>
            <a:ext cx="1152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đường thẳng vừa vẽ là đường thẳng d’ thỏa 2 điều kiện là đi qua O và vuông góc với 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D52636-D453-4EB8-B4F2-4289FFF82A5C}"/>
              </a:ext>
            </a:extLst>
          </p:cNvPr>
          <p:cNvSpPr txBox="1"/>
          <p:nvPr/>
        </p:nvSpPr>
        <p:spPr>
          <a:xfrm>
            <a:off x="7678233" y="2331947"/>
            <a:ext cx="211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</a:t>
            </a:r>
            <a:r>
              <a:rPr lang="en-US" sz="2800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3A1B02-C683-4C8C-89D8-A4E232DECEA0}"/>
              </a:ext>
            </a:extLst>
          </p:cNvPr>
          <p:cNvSpPr txBox="1"/>
          <p:nvPr/>
        </p:nvSpPr>
        <p:spPr>
          <a:xfrm>
            <a:off x="292947" y="969855"/>
            <a:ext cx="11627016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400" b="1" u="sng" spc="300">
                <a:solidFill>
                  <a:schemeClr val="accent2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Trường hợp 2:</a:t>
            </a:r>
            <a:r>
              <a:rPr lang="en-US" altLang="zh-CN" sz="3400" b="1" spc="300">
                <a:solidFill>
                  <a:schemeClr val="accent2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Vẽ đường thẳng d’ vuông góc với đường thẳng d cho trước tại điểm O bất kì.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29E025E-5727-4995-9AE1-C2ABED465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03" y="3776024"/>
            <a:ext cx="2588099" cy="42051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056854F-04B6-4414-9C6F-47E478911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 flipV="1">
            <a:off x="2563550" y="2116440"/>
            <a:ext cx="847073" cy="184380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9BF2DE7-277B-46AC-978D-B438CF8802B2}"/>
              </a:ext>
            </a:extLst>
          </p:cNvPr>
          <p:cNvSpPr txBox="1"/>
          <p:nvPr/>
        </p:nvSpPr>
        <p:spPr>
          <a:xfrm>
            <a:off x="270993" y="2141731"/>
            <a:ext cx="627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2.1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Điểm O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trên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AA9A0E-0911-4874-88B5-F0CCFC974EC5}"/>
              </a:ext>
            </a:extLst>
          </p:cNvPr>
          <p:cNvCxnSpPr/>
          <p:nvPr/>
        </p:nvCxnSpPr>
        <p:spPr>
          <a:xfrm>
            <a:off x="724882" y="3845844"/>
            <a:ext cx="2347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B02F11E-1A77-46E7-8AB8-6A4C7987A539}"/>
              </a:ext>
            </a:extLst>
          </p:cNvPr>
          <p:cNvSpPr txBox="1"/>
          <p:nvPr/>
        </p:nvSpPr>
        <p:spPr>
          <a:xfrm>
            <a:off x="690462" y="3476512"/>
            <a:ext cx="34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7E6DC64-123B-4151-83C9-2CE7BFBBF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232413" y="2634369"/>
            <a:ext cx="891896" cy="1975798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13E8B3-76E5-4A8B-AAE2-62E3B5AAC2E2}"/>
              </a:ext>
            </a:extLst>
          </p:cNvPr>
          <p:cNvCxnSpPr/>
          <p:nvPr/>
        </p:nvCxnSpPr>
        <p:spPr>
          <a:xfrm>
            <a:off x="2151748" y="3168355"/>
            <a:ext cx="0" cy="89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B96BAAFC-966E-42C0-9555-C0E9446F8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13">
            <a:off x="2216122" y="2813363"/>
            <a:ext cx="587734" cy="4940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8592631-95A7-4180-831F-3EBD0A8F0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042144" y="3110876"/>
            <a:ext cx="1088122" cy="2410492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3D31D19-296E-4CAB-A442-501ED2AFB736}"/>
              </a:ext>
            </a:extLst>
          </p:cNvPr>
          <p:cNvCxnSpPr/>
          <p:nvPr/>
        </p:nvCxnSpPr>
        <p:spPr>
          <a:xfrm>
            <a:off x="2151748" y="4060252"/>
            <a:ext cx="0" cy="1248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F1653056-4CDC-4762-B818-02DCA850B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133">
            <a:off x="2253128" y="2887492"/>
            <a:ext cx="622394" cy="52322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6499D5A4-34B6-4805-AC88-64AAF721F8BE}"/>
              </a:ext>
            </a:extLst>
          </p:cNvPr>
          <p:cNvSpPr txBox="1"/>
          <p:nvPr/>
        </p:nvSpPr>
        <p:spPr>
          <a:xfrm>
            <a:off x="2100993" y="5095933"/>
            <a:ext cx="38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d’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0A36D58-8CF4-4D4B-87AD-D78B037E192F}"/>
              </a:ext>
            </a:extLst>
          </p:cNvPr>
          <p:cNvSpPr/>
          <p:nvPr/>
        </p:nvSpPr>
        <p:spPr>
          <a:xfrm>
            <a:off x="1965824" y="3904559"/>
            <a:ext cx="174838" cy="1693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75284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209 L -0.09622 0.083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0162 L -0.04479 0.0016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00247 0.142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13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00365 0.3150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574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  <p:bldP spid="16" grpId="0"/>
      <p:bldP spid="32" grpId="0"/>
      <p:bldP spid="35" grpId="0"/>
      <p:bldP spid="36" grpId="0"/>
      <p:bldP spid="53" grpId="0" animBg="1"/>
      <p:bldP spid="63" grpId="0"/>
      <p:bldP spid="66" grpId="0"/>
      <p:bldP spid="66" grpId="1"/>
      <p:bldP spid="75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-16361" y="0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5" y="215900"/>
              <a:ext cx="11695732" cy="64262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4" name="矩形: 圆角 2">
            <a:extLst>
              <a:ext uri="{FF2B5EF4-FFF2-40B4-BE49-F238E27FC236}">
                <a16:creationId xmlns:a16="http://schemas.microsoft.com/office/drawing/2014/main" id="{2AF7389D-BC7A-4967-AEE5-EC1B3034E75B}"/>
              </a:ext>
            </a:extLst>
          </p:cNvPr>
          <p:cNvSpPr/>
          <p:nvPr/>
        </p:nvSpPr>
        <p:spPr>
          <a:xfrm>
            <a:off x="2307382" y="297875"/>
            <a:ext cx="8240807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2. Vẽ hai đường thẳng vuông góc</a:t>
            </a:r>
            <a:endParaRPr lang="zh-CN" altLang="en-US" sz="32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A23489E-3C5D-482B-9222-792BE1C82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95" y="220127"/>
            <a:ext cx="709987" cy="5968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2482B87-1B51-49C9-AA0C-85ADE1BD74D6}"/>
              </a:ext>
            </a:extLst>
          </p:cNvPr>
          <p:cNvSpPr txBox="1"/>
          <p:nvPr/>
        </p:nvSpPr>
        <p:spPr>
          <a:xfrm>
            <a:off x="4102614" y="4383638"/>
            <a:ext cx="787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Dùng bút vạch đánh dấu theo cạnh góc vuông còn lại của êke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D9138A-7482-43D2-9B88-70C5AEE0BB0B}"/>
              </a:ext>
            </a:extLst>
          </p:cNvPr>
          <p:cNvSpPr txBox="1"/>
          <p:nvPr/>
        </p:nvSpPr>
        <p:spPr>
          <a:xfrm>
            <a:off x="4102616" y="2714276"/>
            <a:ext cx="7981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Đặt ê ke sao cho 1 cạnh của góc vuông của eke trùng với đường thẳng d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2034E5-EAEA-491A-B3AE-00957E688ABE}"/>
              </a:ext>
            </a:extLst>
          </p:cNvPr>
          <p:cNvSpPr txBox="1"/>
          <p:nvPr/>
        </p:nvSpPr>
        <p:spPr>
          <a:xfrm>
            <a:off x="4102615" y="3546474"/>
            <a:ext cx="8034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- Di chuyển eke sao cho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cạnh góc vuông 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còn lại của eke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đi qua </a:t>
            </a:r>
            <a:r>
              <a:rPr lang="en-US" altLang="zh-CN"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điểm </a:t>
            </a:r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O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B9C536-62F6-4A66-BDD9-E16BE26EDB48}"/>
              </a:ext>
            </a:extLst>
          </p:cNvPr>
          <p:cNvSpPr txBox="1"/>
          <p:nvPr/>
        </p:nvSpPr>
        <p:spPr>
          <a:xfrm>
            <a:off x="4102613" y="5307833"/>
            <a:ext cx="668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Đặt lại thước và kéo dài vạch vừa đánh dấu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22C986-9DFD-496D-A04A-E6311BC63E0E}"/>
              </a:ext>
            </a:extLst>
          </p:cNvPr>
          <p:cNvSpPr txBox="1"/>
          <p:nvPr/>
        </p:nvSpPr>
        <p:spPr>
          <a:xfrm>
            <a:off x="362363" y="5771252"/>
            <a:ext cx="1152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đường thẳng vừa vẽ là đường thẳng d’ thỏa 2 điều kiện là đi qua O và vuông góc với 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D52636-D453-4EB8-B4F2-4289FFF82A5C}"/>
              </a:ext>
            </a:extLst>
          </p:cNvPr>
          <p:cNvSpPr txBox="1"/>
          <p:nvPr/>
        </p:nvSpPr>
        <p:spPr>
          <a:xfrm>
            <a:off x="7678233" y="2331947"/>
            <a:ext cx="211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</a:t>
            </a:r>
            <a:r>
              <a:rPr lang="en-US" sz="2800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3A1B02-C683-4C8C-89D8-A4E232DECEA0}"/>
              </a:ext>
            </a:extLst>
          </p:cNvPr>
          <p:cNvSpPr txBox="1"/>
          <p:nvPr/>
        </p:nvSpPr>
        <p:spPr>
          <a:xfrm>
            <a:off x="292947" y="969855"/>
            <a:ext cx="11627016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400" b="1" u="sng" spc="300">
                <a:solidFill>
                  <a:schemeClr val="accent2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Trường hợp 2:</a:t>
            </a:r>
            <a:r>
              <a:rPr lang="en-US" altLang="zh-CN" sz="3400" b="1" spc="300">
                <a:solidFill>
                  <a:schemeClr val="accent2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Vẽ đường thẳng d’ vuông góc với đường thẳng d cho trước tại điểm O bất kì.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BF2DE7-277B-46AC-978D-B438CF8802B2}"/>
              </a:ext>
            </a:extLst>
          </p:cNvPr>
          <p:cNvSpPr txBox="1"/>
          <p:nvPr/>
        </p:nvSpPr>
        <p:spPr>
          <a:xfrm>
            <a:off x="270993" y="2141731"/>
            <a:ext cx="640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D51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2.2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Điểm O </a:t>
            </a:r>
            <a:r>
              <a:rPr lang="en-US" sz="2800" b="1">
                <a:solidFill>
                  <a:srgbClr val="D51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ngoài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BCEF20-C40C-4FFC-8E47-D08821803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02329" y="4490344"/>
            <a:ext cx="779502" cy="1726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11D5C-429C-4A77-866A-71456F08B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11" y="2835345"/>
            <a:ext cx="2594567" cy="21086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B2BF9F-42BA-431B-AF40-98524A9A0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3649">
            <a:off x="986777" y="3501359"/>
            <a:ext cx="1250258" cy="21596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BE4CC8-2574-4966-B934-4CCF0B26B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1748" flipH="1">
            <a:off x="2336570" y="4155110"/>
            <a:ext cx="490965" cy="4003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91A5D1-ED65-4E70-A59F-E433535EDEAD}"/>
              </a:ext>
            </a:extLst>
          </p:cNvPr>
          <p:cNvCxnSpPr>
            <a:cxnSpLocks/>
          </p:cNvCxnSpPr>
          <p:nvPr/>
        </p:nvCxnSpPr>
        <p:spPr>
          <a:xfrm>
            <a:off x="2035328" y="3315751"/>
            <a:ext cx="771714" cy="822395"/>
          </a:xfrm>
          <a:prstGeom prst="line">
            <a:avLst/>
          </a:prstGeom>
          <a:ln w="38100">
            <a:solidFill>
              <a:srgbClr val="D51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82A9D97-D5F7-4D14-86F5-E5C3CFF41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31074">
            <a:off x="1907071" y="1675572"/>
            <a:ext cx="1123363" cy="24885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37EC68-FE50-41E8-A56B-C720D8AD6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2922" flipH="1">
            <a:off x="2312201" y="4141898"/>
            <a:ext cx="479168" cy="3826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ED1539-8D70-44CD-AA68-DD4AAFEC6B3C}"/>
              </a:ext>
            </a:extLst>
          </p:cNvPr>
          <p:cNvCxnSpPr/>
          <p:nvPr/>
        </p:nvCxnSpPr>
        <p:spPr>
          <a:xfrm>
            <a:off x="1401984" y="2593557"/>
            <a:ext cx="633344" cy="708546"/>
          </a:xfrm>
          <a:prstGeom prst="line">
            <a:avLst/>
          </a:prstGeom>
          <a:ln w="38100">
            <a:solidFill>
              <a:srgbClr val="D51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9525FD-A548-4753-BC43-B40DC3C674A2}"/>
              </a:ext>
            </a:extLst>
          </p:cNvPr>
          <p:cNvSpPr txBox="1"/>
          <p:nvPr/>
        </p:nvSpPr>
        <p:spPr>
          <a:xfrm>
            <a:off x="2904838" y="3953790"/>
            <a:ext cx="3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E2F244-C1E7-4696-B645-346E5ED2DEA1}"/>
              </a:ext>
            </a:extLst>
          </p:cNvPr>
          <p:cNvSpPr/>
          <p:nvPr/>
        </p:nvSpPr>
        <p:spPr>
          <a:xfrm rot="19268592">
            <a:off x="1923221" y="3345949"/>
            <a:ext cx="224209" cy="23938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7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13307 -0.22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417 L -0.06445 -0.11574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599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209 L -0.11666 -0.21389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1081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  <p:bldP spid="16" grpId="0"/>
      <p:bldP spid="32" grpId="0"/>
      <p:bldP spid="35" grpId="0"/>
      <p:bldP spid="36" grpId="0"/>
      <p:bldP spid="63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A399CC-34F7-473C-A201-5AB595ACFE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BF7C3A-408D-45EE-9BA7-F4A4788D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3010B5-4651-455E-B052-2C9B121ADF33}"/>
                </a:ext>
              </a:extLst>
            </p:cNvPr>
            <p:cNvSpPr/>
            <p:nvPr/>
          </p:nvSpPr>
          <p:spPr>
            <a:xfrm>
              <a:off x="248135" y="215900"/>
              <a:ext cx="11695732" cy="64262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4" name="矩形: 圆角 2">
            <a:extLst>
              <a:ext uri="{FF2B5EF4-FFF2-40B4-BE49-F238E27FC236}">
                <a16:creationId xmlns:a16="http://schemas.microsoft.com/office/drawing/2014/main" id="{2AF7389D-BC7A-4967-AEE5-EC1B3034E75B}"/>
              </a:ext>
            </a:extLst>
          </p:cNvPr>
          <p:cNvSpPr/>
          <p:nvPr/>
        </p:nvSpPr>
        <p:spPr>
          <a:xfrm>
            <a:off x="2307382" y="297875"/>
            <a:ext cx="8240807" cy="606385"/>
          </a:xfrm>
          <a:prstGeom prst="roundRect">
            <a:avLst>
              <a:gd name="adj" fmla="val 0"/>
            </a:avLst>
          </a:prstGeom>
          <a:solidFill>
            <a:srgbClr val="3C8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60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2. Vẽ hai đường thẳng vuông góc</a:t>
            </a:r>
            <a:endParaRPr lang="zh-CN" altLang="en-US" sz="3200" b="1" spc="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A23489E-3C5D-482B-9222-792BE1C82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95" y="220127"/>
            <a:ext cx="709987" cy="5968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BD52636-D453-4EB8-B4F2-4289FFF82A5C}"/>
              </a:ext>
            </a:extLst>
          </p:cNvPr>
          <p:cNvSpPr txBox="1"/>
          <p:nvPr/>
        </p:nvSpPr>
        <p:spPr>
          <a:xfrm>
            <a:off x="2631840" y="1243209"/>
            <a:ext cx="805420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 và chỉ 1 đường thẳng đi qua O và vuông góc với đường thẳng d cho trước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48C71-FC1E-4848-8760-46F5EEAC44BD}"/>
              </a:ext>
            </a:extLst>
          </p:cNvPr>
          <p:cNvSpPr txBox="1"/>
          <p:nvPr/>
        </p:nvSpPr>
        <p:spPr>
          <a:xfrm>
            <a:off x="451287" y="975120"/>
            <a:ext cx="210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3C86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8B190-F369-43D8-9280-9A90764A6964}"/>
              </a:ext>
            </a:extLst>
          </p:cNvPr>
          <p:cNvSpPr txBox="1"/>
          <p:nvPr/>
        </p:nvSpPr>
        <p:spPr>
          <a:xfrm>
            <a:off x="293390" y="2660081"/>
            <a:ext cx="11274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nào thể hiện cách đặt thước đúng để vẽ đường thẳng đi qua điểm O và vuông góc với đường thẳng a cho trước?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3A48F-7D0C-4639-B4E3-F046136B3143}"/>
              </a:ext>
            </a:extLst>
          </p:cNvPr>
          <p:cNvCxnSpPr>
            <a:cxnSpLocks/>
          </p:cNvCxnSpPr>
          <p:nvPr/>
        </p:nvCxnSpPr>
        <p:spPr>
          <a:xfrm>
            <a:off x="456827" y="5308983"/>
            <a:ext cx="225907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8FB22B-B32F-4328-B617-17066F2F65C3}"/>
              </a:ext>
            </a:extLst>
          </p:cNvPr>
          <p:cNvSpPr txBox="1"/>
          <p:nvPr/>
        </p:nvSpPr>
        <p:spPr>
          <a:xfrm>
            <a:off x="1349071" y="3657605"/>
            <a:ext cx="691487" cy="110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139C2-9327-4E6D-BC5F-936BC9A680ED}"/>
              </a:ext>
            </a:extLst>
          </p:cNvPr>
          <p:cNvSpPr txBox="1"/>
          <p:nvPr/>
        </p:nvSpPr>
        <p:spPr>
          <a:xfrm>
            <a:off x="1743020" y="4156790"/>
            <a:ext cx="3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C6D2B09-A087-4386-8E1C-8F1AF892D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7085" flipH="1">
            <a:off x="817793" y="3871636"/>
            <a:ext cx="1012077" cy="17949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D8725-A3E1-4588-8D02-44FC49DAC8AE}"/>
              </a:ext>
            </a:extLst>
          </p:cNvPr>
          <p:cNvSpPr txBox="1"/>
          <p:nvPr/>
        </p:nvSpPr>
        <p:spPr>
          <a:xfrm>
            <a:off x="451287" y="4920532"/>
            <a:ext cx="27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1B2141-BFEB-4A3D-9268-5F6A256333E8}"/>
              </a:ext>
            </a:extLst>
          </p:cNvPr>
          <p:cNvCxnSpPr/>
          <p:nvPr/>
        </p:nvCxnSpPr>
        <p:spPr>
          <a:xfrm>
            <a:off x="3657283" y="4361492"/>
            <a:ext cx="26476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64F1B-6EA7-47B4-9449-0A6266451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3394691" y="3990707"/>
            <a:ext cx="1012077" cy="179497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07E9C6-2998-4A34-A14B-FEBDDEC8AA9B}"/>
              </a:ext>
            </a:extLst>
          </p:cNvPr>
          <p:cNvSpPr txBox="1"/>
          <p:nvPr/>
        </p:nvSpPr>
        <p:spPr>
          <a:xfrm>
            <a:off x="4771655" y="4901178"/>
            <a:ext cx="3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0F1618-1B58-4AAD-8FE9-68759583D21C}"/>
              </a:ext>
            </a:extLst>
          </p:cNvPr>
          <p:cNvSpPr txBox="1"/>
          <p:nvPr/>
        </p:nvSpPr>
        <p:spPr>
          <a:xfrm>
            <a:off x="4397771" y="4286238"/>
            <a:ext cx="691487" cy="110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C7EDB0-96FA-4193-A081-FDB7B810B6C9}"/>
              </a:ext>
            </a:extLst>
          </p:cNvPr>
          <p:cNvSpPr txBox="1"/>
          <p:nvPr/>
        </p:nvSpPr>
        <p:spPr>
          <a:xfrm>
            <a:off x="6088550" y="4013789"/>
            <a:ext cx="27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393468-E778-4A98-9D7F-C7838D88AFA4}"/>
              </a:ext>
            </a:extLst>
          </p:cNvPr>
          <p:cNvCxnSpPr/>
          <p:nvPr/>
        </p:nvCxnSpPr>
        <p:spPr>
          <a:xfrm flipH="1">
            <a:off x="8898346" y="3672222"/>
            <a:ext cx="1801504" cy="1208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9360142-115C-4E0B-9B7A-742EA98FD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91125" flipV="1">
            <a:off x="9431374" y="2996120"/>
            <a:ext cx="772658" cy="157114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1A5B995-D154-4ECF-AB5D-3AFE75A2BB7A}"/>
              </a:ext>
            </a:extLst>
          </p:cNvPr>
          <p:cNvSpPr txBox="1"/>
          <p:nvPr/>
        </p:nvSpPr>
        <p:spPr>
          <a:xfrm>
            <a:off x="8618455" y="3222948"/>
            <a:ext cx="691487" cy="110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0EC380-20E8-4A7A-9900-801C0CA2D4B9}"/>
              </a:ext>
            </a:extLst>
          </p:cNvPr>
          <p:cNvSpPr txBox="1"/>
          <p:nvPr/>
        </p:nvSpPr>
        <p:spPr>
          <a:xfrm>
            <a:off x="8665650" y="3842620"/>
            <a:ext cx="3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5B5942-6E41-4A89-B44B-66E9C58AB3A1}"/>
              </a:ext>
            </a:extLst>
          </p:cNvPr>
          <p:cNvSpPr txBox="1"/>
          <p:nvPr/>
        </p:nvSpPr>
        <p:spPr>
          <a:xfrm>
            <a:off x="7322389" y="5127773"/>
            <a:ext cx="3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7D9D82-5235-4E1C-AB5F-AAB97A4FB149}"/>
              </a:ext>
            </a:extLst>
          </p:cNvPr>
          <p:cNvSpPr txBox="1"/>
          <p:nvPr/>
        </p:nvSpPr>
        <p:spPr>
          <a:xfrm>
            <a:off x="6928440" y="4591512"/>
            <a:ext cx="691487" cy="110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 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ED3FCE-A0BC-4B88-8497-293AEBA1D77B}"/>
              </a:ext>
            </a:extLst>
          </p:cNvPr>
          <p:cNvSpPr txBox="1"/>
          <p:nvPr/>
        </p:nvSpPr>
        <p:spPr>
          <a:xfrm>
            <a:off x="8700599" y="4448848"/>
            <a:ext cx="27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BC108C9-00D8-4FFF-807D-823EC334CCAD}"/>
              </a:ext>
            </a:extLst>
          </p:cNvPr>
          <p:cNvCxnSpPr/>
          <p:nvPr/>
        </p:nvCxnSpPr>
        <p:spPr>
          <a:xfrm>
            <a:off x="6141072" y="6275580"/>
            <a:ext cx="26476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69521300-5F23-4C37-AE97-0D068EE89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51516" y="4472629"/>
            <a:ext cx="1012077" cy="179497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4748354-11E8-4648-B971-DCCAC76454D8}"/>
              </a:ext>
            </a:extLst>
          </p:cNvPr>
          <p:cNvSpPr txBox="1"/>
          <p:nvPr/>
        </p:nvSpPr>
        <p:spPr>
          <a:xfrm>
            <a:off x="8526148" y="5967011"/>
            <a:ext cx="27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2CD617-8FCD-4325-A124-50F4DC3B3CDF}"/>
              </a:ext>
            </a:extLst>
          </p:cNvPr>
          <p:cNvSpPr txBox="1"/>
          <p:nvPr/>
        </p:nvSpPr>
        <p:spPr>
          <a:xfrm>
            <a:off x="730237" y="5843860"/>
            <a:ext cx="106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38D555-266B-4196-ABF1-63D62197B617}"/>
              </a:ext>
            </a:extLst>
          </p:cNvPr>
          <p:cNvSpPr txBox="1"/>
          <p:nvPr/>
        </p:nvSpPr>
        <p:spPr>
          <a:xfrm>
            <a:off x="6845821" y="6319738"/>
            <a:ext cx="106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5A4484B-D1AF-4920-AF1C-C9A8053AFA4A}"/>
              </a:ext>
            </a:extLst>
          </p:cNvPr>
          <p:cNvSpPr txBox="1"/>
          <p:nvPr/>
        </p:nvSpPr>
        <p:spPr>
          <a:xfrm>
            <a:off x="10570068" y="4141795"/>
            <a:ext cx="106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C7AA1A-DDAF-4EFA-8F78-30AB9A5FEBCF}"/>
              </a:ext>
            </a:extLst>
          </p:cNvPr>
          <p:cNvSpPr txBox="1"/>
          <p:nvPr/>
        </p:nvSpPr>
        <p:spPr>
          <a:xfrm>
            <a:off x="3347408" y="5260180"/>
            <a:ext cx="106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BE01C-D5E4-4E38-A678-A66024523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19" y="5796707"/>
            <a:ext cx="668658" cy="668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432B33-36BD-42C0-95C8-CF2869D44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03" y="5432225"/>
            <a:ext cx="999006" cy="9541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8293FC-9282-4DF7-9D45-F36C7CB94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12" y="4165902"/>
            <a:ext cx="999006" cy="9541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7DC79B1-CC6A-45E3-9935-ADF99C642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10" y="5376082"/>
            <a:ext cx="668658" cy="66865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4D9138A-7482-43D2-9B88-70C5AEE0BB0B}"/>
              </a:ext>
            </a:extLst>
          </p:cNvPr>
          <p:cNvSpPr txBox="1"/>
          <p:nvPr/>
        </p:nvSpPr>
        <p:spPr>
          <a:xfrm>
            <a:off x="259035" y="2135990"/>
            <a:ext cx="243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>
                <a:solidFill>
                  <a:srgbClr val="CC000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Thử tài bạn</a:t>
            </a: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:</a:t>
            </a:r>
            <a:endParaRPr lang="en-US" sz="320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0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  <p:bldP spid="4" grpId="0"/>
      <p:bldP spid="8" grpId="0"/>
      <p:bldP spid="9" grpId="0"/>
      <p:bldP spid="11" grpId="0"/>
      <p:bldP spid="47" grpId="0"/>
      <p:bldP spid="48" grpId="0"/>
      <p:bldP spid="49" grpId="0"/>
      <p:bldP spid="51" grpId="0"/>
      <p:bldP spid="52" grpId="0"/>
      <p:bldP spid="54" grpId="0"/>
      <p:bldP spid="55" grpId="0"/>
      <p:bldP spid="56" grpId="0"/>
      <p:bldP spid="62" grpId="0"/>
      <p:bldP spid="19" grpId="0"/>
      <p:bldP spid="64" grpId="0"/>
      <p:bldP spid="65" grpId="0"/>
      <p:bldP spid="66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1115</Words>
  <Application>Microsoft Office PowerPoint</Application>
  <PresentationFormat>Widescreen</PresentationFormat>
  <Paragraphs>141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Cambria Math</vt:lpstr>
      <vt:lpstr>Source Han Sans CN Heavy</vt:lpstr>
      <vt:lpstr>Source Han Sans CN Medium</vt:lpstr>
      <vt:lpstr>Times New Roman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STSAIGON</cp:lastModifiedBy>
  <cp:revision>306</cp:revision>
  <dcterms:created xsi:type="dcterms:W3CDTF">2018-02-23T07:21:57Z</dcterms:created>
  <dcterms:modified xsi:type="dcterms:W3CDTF">2021-09-10T05:51:23Z</dcterms:modified>
</cp:coreProperties>
</file>