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1" r:id="rId4"/>
    <p:sldId id="262" r:id="rId5"/>
    <p:sldId id="263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7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4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09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03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3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62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6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8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9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8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8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65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01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974F-6DFF-4D18-8E49-34813D315F98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34ED3-F328-4B93-B0BB-6BCFEEE46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0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1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76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2101850" y="152400"/>
            <a:ext cx="74231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ỦY BAN NHÂN DÂN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THÀNH PHỐ THỦ ĐỨC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THCS HOA LƯ</a:t>
            </a:r>
          </a:p>
        </p:txBody>
      </p:sp>
      <p:pic>
        <p:nvPicPr>
          <p:cNvPr id="512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58888"/>
            <a:ext cx="9144000" cy="559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Box 2"/>
          <p:cNvSpPr txBox="1">
            <a:spLocks noChangeArrowheads="1"/>
          </p:cNvSpPr>
          <p:nvPr/>
        </p:nvSpPr>
        <p:spPr bwMode="auto">
          <a:xfrm>
            <a:off x="3848100" y="1677988"/>
            <a:ext cx="4533900" cy="862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5000" b="1">
                <a:solidFill>
                  <a:srgbClr val="009900"/>
                </a:solidFill>
                <a:latin typeface="Times New Roman" panose="02020603050405020304" pitchFamily="18" charset="0"/>
              </a:rPr>
              <a:t>MÔN TOÁN 8</a:t>
            </a:r>
          </a:p>
        </p:txBody>
      </p:sp>
    </p:spTree>
    <p:extLst>
      <p:ext uri="{BB962C8B-B14F-4D97-AF65-F5344CB8AC3E}">
        <p14:creationId xmlns:p14="http://schemas.microsoft.com/office/powerpoint/2010/main" val="40126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7677" y="416418"/>
            <a:ext cx="11260430" cy="2056326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4000" b="1" u="sng" dirty="0">
                <a:solidFill>
                  <a:srgbClr val="FF0000"/>
                </a:solidFill>
              </a:rPr>
              <a:t>CHƯƠNG 1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>
                <a:solidFill>
                  <a:srgbClr val="0000FF"/>
                </a:solidFill>
              </a:rPr>
              <a:t>PHÉP NHÂN VÀ PHÉP CHIA CÁC ĐA THỨC</a:t>
            </a:r>
            <a:r>
              <a:rPr lang="vi-VN" sz="4000" b="1" dirty="0">
                <a:solidFill>
                  <a:srgbClr val="0000FF"/>
                </a:solidFill>
              </a:rPr>
              <a:t/>
            </a:r>
            <a:br>
              <a:rPr lang="vi-VN" sz="4000" b="1" dirty="0">
                <a:solidFill>
                  <a:srgbClr val="0000FF"/>
                </a:solidFill>
              </a:rPr>
            </a:br>
            <a:r>
              <a:rPr lang="vi-VN" sz="2400" b="1" dirty="0">
                <a:solidFill>
                  <a:srgbClr val="0000FF"/>
                </a:solidFill>
              </a:rPr>
              <a:t>CHỦ ĐỀ </a:t>
            </a:r>
            <a:r>
              <a:rPr lang="vi-VN" sz="2400" dirty="0">
                <a:solidFill>
                  <a:srgbClr val="0000FF"/>
                </a:solidFill>
              </a:rPr>
              <a:t>1:</a:t>
            </a:r>
            <a:r>
              <a:rPr lang="vi-VN" sz="2800" dirty="0">
                <a:solidFill>
                  <a:srgbClr val="0000FF"/>
                </a:solidFill>
              </a:rPr>
              <a:t>PHÉP NHÂN ĐA THỨC – HẰNG ĐẲNG THỨC ĐÁNG NHỚ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4643" y="2257777"/>
            <a:ext cx="8001000" cy="1035756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FF0000"/>
                </a:solidFill>
              </a:rPr>
              <a:t>BÀI 1: NHÂ</a:t>
            </a:r>
            <a:r>
              <a:rPr lang="vi-VN" sz="2800" b="1" dirty="0">
                <a:solidFill>
                  <a:srgbClr val="FF0000"/>
                </a:solidFill>
              </a:rPr>
              <a:t>N</a:t>
            </a:r>
            <a:r>
              <a:rPr lang="en-US" sz="3200" b="1" dirty="0">
                <a:solidFill>
                  <a:srgbClr val="FF0000"/>
                </a:solidFill>
              </a:rPr>
              <a:t> ĐƠN THỨC VỚI ĐA THỨC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32179" y="2257777"/>
            <a:ext cx="10859910" cy="478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TẮC:</a:t>
            </a:r>
          </a:p>
          <a:p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 B + C) =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.B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</a:t>
            </a:r>
          </a:p>
          <a:p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 B + C +D) =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.B +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 +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.D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41604" y="245687"/>
                <a:ext cx="11508791" cy="5640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000" i="1" u="sng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000" i="1" u="sng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i="1" u="sng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000" u="sng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000" b="0" i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3000" dirty="0" smtClean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000" dirty="0" smtClean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sz="3000" b="0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 .(2</m:t>
                        </m:r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000" b="0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3x – 5) = </a:t>
                </a:r>
              </a:p>
              <a:p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= 10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+  15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– 25x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)-3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000" b="1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- 2x + 7)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000" b="0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+(−3</m:t>
                    </m:r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).(-2x) +(-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= -12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+    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- 21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000" dirty="0">
                  <a:solidFill>
                    <a:schemeClr val="accent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c)6xy.(8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y+2xy-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)=6xy.8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y+6xy.2xy+6xy.(-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=48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</a:p>
              <a:p>
                <a:endParaRPr lang="en-US" sz="3000" dirty="0">
                  <a:solidFill>
                    <a:schemeClr val="accent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04" y="245687"/>
                <a:ext cx="11508791" cy="5640134"/>
              </a:xfrm>
              <a:prstGeom prst="rect">
                <a:avLst/>
              </a:prstGeom>
              <a:blipFill rotWithShape="0">
                <a:blip r:embed="rId2"/>
                <a:stretch>
                  <a:fillRect l="-1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282D00D2-40E2-4A23-8ADE-3DA24A7CAE93}"/>
                  </a:ext>
                </a:extLst>
              </p:cNvPr>
              <p:cNvSpPr txBox="1"/>
              <p:nvPr/>
            </p:nvSpPr>
            <p:spPr>
              <a:xfrm>
                <a:off x="4120444" y="1551155"/>
                <a:ext cx="47977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vi-VN" sz="320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dirty="0" smtClean="0">
                            <a:solidFill>
                              <a:srgbClr val="FF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  <a:cs typeface="Calibri" panose="020F050202020403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200" dirty="0" smtClean="0">
                            <a:solidFill>
                              <a:srgbClr val="FF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  <a:cs typeface="Calibri" panose="020F0502020204030204" pitchFamily="34" charset="0"/>
                          </a:rPr>
                          <m:t>x</m:t>
                        </m:r>
                        <m:r>
                          <a:rPr lang="en-US" sz="3200" b="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dirty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200" b="0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dirty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vi-VN" sz="3200" b="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200" b="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accent5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+ </a:t>
                </a:r>
                <a:r>
                  <a:rPr lang="en-US" sz="3200" dirty="0">
                    <a:solidFill>
                      <a:srgbClr val="FF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5x </a:t>
                </a:r>
                <a:r>
                  <a:rPr lang="en-US" sz="3200" dirty="0">
                    <a:solidFill>
                      <a:schemeClr val="accent5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. 3x + </a:t>
                </a:r>
                <a:r>
                  <a:rPr lang="en-US" sz="3200" dirty="0">
                    <a:solidFill>
                      <a:srgbClr val="FF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5x </a:t>
                </a:r>
                <a:r>
                  <a:rPr lang="en-US" sz="3200" dirty="0">
                    <a:solidFill>
                      <a:schemeClr val="accent5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.(-5) </a:t>
                </a:r>
              </a:p>
            </p:txBody>
          </p:sp>
        </mc:Choice>
        <mc:Fallback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282D00D2-40E2-4A23-8ADE-3DA24A7CA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0444" y="1551155"/>
                <a:ext cx="4797778" cy="584775"/>
              </a:xfrm>
              <a:prstGeom prst="rect">
                <a:avLst/>
              </a:prstGeom>
              <a:blipFill>
                <a:blip r:embed="rId3"/>
                <a:stretch>
                  <a:fillRect t="-13542" r="-254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20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7019" y="174322"/>
                <a:ext cx="11853333" cy="609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THỬ TÀI CỦA BẠN</a:t>
                </a:r>
              </a:p>
              <a:p>
                <a:pPr algn="ctr"/>
                <a:endPara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</a:t>
                </a:r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vi-VN" sz="3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vi-VN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</a:t>
                </a:r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.(2x – 5) = 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= 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– 15 x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- 3x +1)</a:t>
                </a:r>
                <a:r>
                  <a:rPr lang="vi-VN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.(-2x) </a:t>
                </a:r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=   -8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+ 6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- 2x</a:t>
                </a:r>
              </a:p>
              <a:p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b) Biểu thức tính diện tích hình chữ nhật </a:t>
                </a:r>
                <a:r>
                  <a:rPr lang="en-US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300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/11</a:t>
                </a:r>
                <a:r>
                  <a:rPr lang="vi-VN" sz="300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</a:t>
                </a:r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 y, z là: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x.( y + z ) </a:t>
                </a:r>
              </a:p>
              <a:p>
                <a:r>
                  <a:rPr lang="vi-VN" sz="3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diện tích hình chữ nhật khi x = 2m, y = 5m, z =3m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 x =2m, y = 5m, z = 3m vào biểu thức ta có: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Cách 1: x.( y + z ) </a:t>
                </a:r>
              </a:p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vi-VN" sz="3000" dirty="0" err="1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2: x.( y + z )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19" y="174322"/>
                <a:ext cx="11853333" cy="6093976"/>
              </a:xfrm>
              <a:prstGeom prst="rect">
                <a:avLst/>
              </a:prstGeom>
              <a:blipFill>
                <a:blip r:embed="rId2"/>
                <a:stretch>
                  <a:fillRect l="-1183" t="-1301" b="-2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D3A0C6D-2368-4D05-BDCF-DC409ADB83EC}"/>
              </a:ext>
            </a:extLst>
          </p:cNvPr>
          <p:cNvSpPr txBox="1"/>
          <p:nvPr/>
        </p:nvSpPr>
        <p:spPr>
          <a:xfrm>
            <a:off x="2830683" y="1527884"/>
            <a:ext cx="42614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.2x – 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52809F4A-2EB8-4A08-9958-3DBEA1D2A789}"/>
                  </a:ext>
                </a:extLst>
              </p:cNvPr>
              <p:cNvSpPr txBox="1"/>
              <p:nvPr/>
            </p:nvSpPr>
            <p:spPr>
              <a:xfrm>
                <a:off x="4051215" y="2422252"/>
                <a:ext cx="477888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0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.(-2x) </a:t>
                </a:r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3x</a:t>
                </a:r>
                <a:r>
                  <a:rPr lang="vi-VN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.(-2x) </a:t>
                </a:r>
                <a:r>
                  <a:rPr lang="vi-VN" sz="300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+ 1</a:t>
                </a:r>
                <a:r>
                  <a:rPr lang="vi-VN" sz="3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.(-2x)</a:t>
                </a:r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52809F4A-2EB8-4A08-9958-3DBEA1D2A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215" y="2422252"/>
                <a:ext cx="4778882" cy="553998"/>
              </a:xfrm>
              <a:prstGeom prst="rect">
                <a:avLst/>
              </a:prstGeom>
              <a:blipFill>
                <a:blip r:embed="rId3"/>
                <a:stretch>
                  <a:fillRect l="-3061" t="-14286" r="-1658" b="-329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59848233-05F9-42E9-AAD6-2BFDFC6132F8}"/>
              </a:ext>
            </a:extLst>
          </p:cNvPr>
          <p:cNvSpPr txBox="1"/>
          <p:nvPr/>
        </p:nvSpPr>
        <p:spPr>
          <a:xfrm>
            <a:off x="3362837" y="5219413"/>
            <a:ext cx="29914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2.( 3 + 5)</a:t>
            </a:r>
            <a:endParaRPr lang="vi-VN" sz="3000" dirty="0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FC1F28C-B834-41F1-9016-3EC6F1C9CE42}"/>
              </a:ext>
            </a:extLst>
          </p:cNvPr>
          <p:cNvSpPr txBox="1"/>
          <p:nvPr/>
        </p:nvSpPr>
        <p:spPr>
          <a:xfrm>
            <a:off x="5393266" y="5219413"/>
            <a:ext cx="23791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=16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0FDAFF55-B570-4C04-BC1A-2CA467FE4B3C}"/>
              </a:ext>
            </a:extLst>
          </p:cNvPr>
          <p:cNvSpPr txBox="1"/>
          <p:nvPr/>
        </p:nvSpPr>
        <p:spPr>
          <a:xfrm>
            <a:off x="3362837" y="5645330"/>
            <a:ext cx="225903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3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3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x.z</a:t>
            </a:r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000" dirty="0"/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305EBCC0-A66B-46B9-A2B1-9812243C88CC}"/>
              </a:ext>
            </a:extLst>
          </p:cNvPr>
          <p:cNvSpPr txBox="1"/>
          <p:nvPr/>
        </p:nvSpPr>
        <p:spPr>
          <a:xfrm>
            <a:off x="5393266" y="5669412"/>
            <a:ext cx="621876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2.3 + 2.5 = 16</a:t>
            </a:r>
            <a:endParaRPr lang="vi-VN" sz="3000" dirty="0"/>
          </a:p>
        </p:txBody>
      </p:sp>
    </p:spTree>
    <p:extLst>
      <p:ext uri="{BB962C8B-B14F-4D97-AF65-F5344CB8AC3E}">
        <p14:creationId xmlns:p14="http://schemas.microsoft.com/office/powerpoint/2010/main" val="266309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2089" y="1038578"/>
            <a:ext cx="10001955" cy="3686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000" b="1" dirty="0">
                <a:solidFill>
                  <a:srgbClr val="FF0000"/>
                </a:solidFill>
                <a:latin typeface="+mj-lt"/>
              </a:rPr>
              <a:t>HƯỚNG DẪN VỀ NHÀ:</a:t>
            </a:r>
          </a:p>
          <a:p>
            <a:pPr algn="ctr">
              <a:lnSpc>
                <a:spcPct val="150000"/>
              </a:lnSpc>
            </a:pPr>
            <a:endParaRPr lang="vi-VN" sz="40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4000" dirty="0">
                <a:solidFill>
                  <a:schemeClr val="accent5"/>
                </a:solidFill>
                <a:latin typeface="+mj-lt"/>
              </a:rPr>
              <a:t>- Học thuộc quy tắc nhân đơn thức với đa thức.</a:t>
            </a:r>
          </a:p>
          <a:p>
            <a:pPr>
              <a:lnSpc>
                <a:spcPct val="150000"/>
              </a:lnSpc>
            </a:pPr>
            <a:r>
              <a:rPr lang="vi-VN" sz="4000" dirty="0">
                <a:solidFill>
                  <a:schemeClr val="accent5"/>
                </a:solidFill>
                <a:latin typeface="+mj-lt"/>
              </a:rPr>
              <a:t>- Bài tập:</a:t>
            </a:r>
            <a:r>
              <a:rPr lang="vi-VN" sz="4000" dirty="0">
                <a:solidFill>
                  <a:srgbClr val="00B050"/>
                </a:solidFill>
                <a:latin typeface="+mj-lt"/>
              </a:rPr>
              <a:t>1, 2, 3, 4 (SGK trang 18)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251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83074267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178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Cambria Math</vt:lpstr>
      <vt:lpstr>Times New Roman</vt:lpstr>
      <vt:lpstr>Office Theme</vt:lpstr>
      <vt:lpstr>PowerPoint Presentation</vt:lpstr>
      <vt:lpstr>CHƯƠNG 1 PHÉP NHÂN VÀ PHÉP CHIA CÁC ĐA THỨC CHỦ ĐỀ 1:PHÉP NHÂN ĐA THỨC – HẰNG ĐẲNG THỨC ĐÁNG NHỚ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</cp:lastModifiedBy>
  <cp:revision>44</cp:revision>
  <dcterms:created xsi:type="dcterms:W3CDTF">2021-08-29T03:46:17Z</dcterms:created>
  <dcterms:modified xsi:type="dcterms:W3CDTF">2021-09-05T01:55:48Z</dcterms:modified>
</cp:coreProperties>
</file>