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70" r:id="rId5"/>
    <p:sldId id="269" r:id="rId6"/>
    <p:sldId id="268" r:id="rId7"/>
    <p:sldId id="267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6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7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2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06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2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47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15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0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6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1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1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D75E6-EEBA-4D8B-A8D4-218C01C724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8C4E-4B91-4D31-9DE8-9BFC8030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7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512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763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1"/>
          <p:cNvSpPr txBox="1">
            <a:spLocks noChangeArrowheads="1"/>
          </p:cNvSpPr>
          <p:nvPr/>
        </p:nvSpPr>
        <p:spPr bwMode="auto">
          <a:xfrm>
            <a:off x="2101850" y="152400"/>
            <a:ext cx="74231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ỦY BAN NHÂN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DÂN</a:t>
            </a:r>
            <a:r>
              <a:rPr lang="vi-VN" sz="28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THÀNH PHỐ THỦ ĐỨC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THCS HOA LƯ</a:t>
            </a:r>
          </a:p>
        </p:txBody>
      </p:sp>
      <p:pic>
        <p:nvPicPr>
          <p:cNvPr id="512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58888"/>
            <a:ext cx="9144000" cy="559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Box 2"/>
          <p:cNvSpPr txBox="1">
            <a:spLocks noChangeArrowheads="1"/>
          </p:cNvSpPr>
          <p:nvPr/>
        </p:nvSpPr>
        <p:spPr bwMode="auto">
          <a:xfrm>
            <a:off x="3848100" y="1677988"/>
            <a:ext cx="4533900" cy="862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5000" b="1">
                <a:solidFill>
                  <a:srgbClr val="009900"/>
                </a:solidFill>
                <a:latin typeface="Times New Roman" panose="02020603050405020304" pitchFamily="18" charset="0"/>
              </a:rPr>
              <a:t>MÔN TOÁN 8</a:t>
            </a:r>
          </a:p>
        </p:txBody>
      </p:sp>
    </p:spTree>
    <p:extLst>
      <p:ext uri="{BB962C8B-B14F-4D97-AF65-F5344CB8AC3E}">
        <p14:creationId xmlns:p14="http://schemas.microsoft.com/office/powerpoint/2010/main" val="324280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595" y="524107"/>
            <a:ext cx="10255405" cy="1148576"/>
          </a:xfrm>
        </p:spPr>
        <p:txBody>
          <a:bodyPr/>
          <a:lstStyle/>
          <a:p>
            <a:r>
              <a:rPr lang="vi-VN" b="1" smtClean="0">
                <a:solidFill>
                  <a:srgbClr val="FF0000"/>
                </a:solidFill>
              </a:rPr>
              <a:t> LUYỆN </a:t>
            </a:r>
            <a:r>
              <a:rPr lang="vi-VN" b="1" dirty="0" smtClean="0">
                <a:solidFill>
                  <a:srgbClr val="FF0000"/>
                </a:solidFill>
              </a:rPr>
              <a:t>TẬP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1376" y="2464420"/>
            <a:ext cx="9976624" cy="2793380"/>
          </a:xfrm>
        </p:spPr>
        <p:txBody>
          <a:bodyPr>
            <a:noAutofit/>
          </a:bodyPr>
          <a:lstStyle/>
          <a:p>
            <a:r>
              <a:rPr lang="vi-VN" sz="4000" b="1" u="sng" dirty="0" smtClean="0">
                <a:solidFill>
                  <a:srgbClr val="00B0F0"/>
                </a:solidFill>
                <a:latin typeface="+mj-lt"/>
              </a:rPr>
              <a:t>I.Kiểm tra bài cũ:</a:t>
            </a:r>
          </a:p>
          <a:p>
            <a:r>
              <a:rPr lang="vi-VN" sz="4000" dirty="0" smtClean="0">
                <a:latin typeface="+mj-lt"/>
              </a:rPr>
              <a:t>  - Phát biểu qui tắc nhân đơn thức với đa thức?</a:t>
            </a:r>
          </a:p>
          <a:p>
            <a:r>
              <a:rPr lang="vi-VN" sz="4000" dirty="0" smtClean="0">
                <a:latin typeface="+mj-lt"/>
              </a:rPr>
              <a:t>- Phát biểu qui tắc nhân đa thức với đa thức?</a:t>
            </a:r>
          </a:p>
        </p:txBody>
      </p:sp>
    </p:spTree>
    <p:extLst>
      <p:ext uri="{BB962C8B-B14F-4D97-AF65-F5344CB8AC3E}">
        <p14:creationId xmlns:p14="http://schemas.microsoft.com/office/powerpoint/2010/main" val="55983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83388" y="243219"/>
                <a:ext cx="11251581" cy="6093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3600" b="1" smtClean="0">
                    <a:solidFill>
                      <a:srgbClr val="00B0F0"/>
                    </a:solidFill>
                    <a:latin typeface="+mj-lt"/>
                  </a:rPr>
                  <a:t>LUYỆN TẬP</a:t>
                </a:r>
              </a:p>
              <a:p>
                <a:endParaRPr lang="vi-VN" sz="3600" b="1" u="sng" dirty="0" smtClean="0">
                  <a:latin typeface="+mj-lt"/>
                </a:endParaRPr>
              </a:p>
              <a:p>
                <a:r>
                  <a:rPr lang="vi-VN" sz="4000" b="1" u="sng" dirty="0" smtClean="0">
                    <a:solidFill>
                      <a:srgbClr val="FFC000"/>
                    </a:solidFill>
                    <a:latin typeface="+mj-lt"/>
                  </a:rPr>
                  <a:t>Bài 1:Thực hiện phép tính:</a:t>
                </a:r>
              </a:p>
              <a:p>
                <a:r>
                  <a:rPr lang="vi-VN" sz="3600" dirty="0" smtClean="0">
                    <a:solidFill>
                      <a:srgbClr val="FF0000"/>
                    </a:solidFill>
                    <a:latin typeface="+mj-lt"/>
                  </a:rPr>
                  <a:t>a)2x(x-5) + (x-2)(x+3)</a:t>
                </a:r>
              </a:p>
              <a:p>
                <a:r>
                  <a:rPr lang="vi-VN" sz="3600" dirty="0" smtClean="0">
                    <a:latin typeface="+mj-lt"/>
                  </a:rPr>
                  <a:t>= 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−10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−2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−6</m:t>
                    </m:r>
                  </m:oMath>
                </a14:m>
                <a:endParaRPr lang="vi-VN" sz="4000" b="0" i="1" dirty="0" smtClean="0">
                  <a:latin typeface="Cambria Math" panose="02040503050406030204" pitchFamily="18" charset="0"/>
                </a:endParaRPr>
              </a:p>
              <a:p>
                <a:r>
                  <a:rPr lang="vi-VN" sz="4000" b="0" dirty="0" smtClean="0"/>
                  <a:t>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−6</m:t>
                    </m:r>
                  </m:oMath>
                </a14:m>
                <a:endParaRPr lang="vi-VN" sz="4000" b="0" i="1" dirty="0" smtClean="0">
                  <a:latin typeface="Cambria Math" panose="02040503050406030204" pitchFamily="18" charset="0"/>
                </a:endParaRPr>
              </a:p>
              <a:p>
                <a:r>
                  <a:rPr lang="vi-VN" sz="3600" b="0" dirty="0" smtClean="0">
                    <a:solidFill>
                      <a:srgbClr val="FF0000"/>
                    </a:solidFill>
                  </a:rPr>
                  <a:t>b) ( 2x -5)(1 – x) – (x -3)(-2x)</a:t>
                </a:r>
              </a:p>
              <a:p>
                <a:r>
                  <a:rPr lang="vi-VN" sz="3600" dirty="0"/>
                  <a:t>=</a:t>
                </a:r>
                <a:r>
                  <a:rPr lang="vi-VN" sz="3600" dirty="0" smtClean="0"/>
                  <a:t> 2x - 2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6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6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3600" b="0" i="1" dirty="0" smtClean="0">
                        <a:latin typeface="Cambria Math" panose="02040503050406030204" pitchFamily="18" charset="0"/>
                      </a:rPr>
                      <m:t> −5+5</m:t>
                    </m:r>
                    <m:r>
                      <a:rPr lang="vi-VN" sz="36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3600" b="0" i="1" dirty="0" smtClean="0">
                        <a:latin typeface="Cambria Math" panose="02040503050406030204" pitchFamily="18" charset="0"/>
                      </a:rPr>
                      <m:t>+2</m:t>
                    </m:r>
                    <m:sSup>
                      <m:sSupPr>
                        <m:ctrlPr>
                          <a:rPr lang="vi-VN" sz="36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6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3600" b="0" i="1" dirty="0" smtClean="0">
                        <a:latin typeface="Cambria Math" panose="02040503050406030204" pitchFamily="18" charset="0"/>
                      </a:rPr>
                      <m:t> −6</m:t>
                    </m:r>
                    <m:r>
                      <a:rPr lang="vi-VN" sz="3600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vi-VN" sz="3600" b="0" dirty="0" smtClean="0"/>
              </a:p>
              <a:p>
                <a:r>
                  <a:rPr lang="vi-VN" sz="3600" b="0" dirty="0" smtClean="0"/>
                  <a:t>= x - 5 </a:t>
                </a:r>
                <a14:m>
                  <m:oMath xmlns:m="http://schemas.openxmlformats.org/officeDocument/2006/math">
                    <m:r>
                      <a:rPr lang="vi-VN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vi-VN" sz="3600" dirty="0" smtClean="0">
                  <a:latin typeface="+mj-lt"/>
                </a:endParaRPr>
              </a:p>
              <a:p>
                <a:pPr marL="742950" indent="-742950">
                  <a:buAutoNum type="alphaLcParenR"/>
                </a:pPr>
                <a:endParaRPr lang="vi-VN" sz="3600" dirty="0" smtClean="0">
                  <a:latin typeface="+mj-lt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88" y="243219"/>
                <a:ext cx="11251581" cy="6093976"/>
              </a:xfrm>
              <a:prstGeom prst="rect">
                <a:avLst/>
              </a:prstGeom>
              <a:blipFill>
                <a:blip r:embed="rId2"/>
                <a:stretch>
                  <a:fillRect l="-1950" t="-1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86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7200" y="579863"/>
                <a:ext cx="11128917" cy="6200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b="1" u="sng" dirty="0" smtClean="0">
                    <a:solidFill>
                      <a:srgbClr val="FFC000"/>
                    </a:solidFill>
                    <a:latin typeface="+mj-lt"/>
                  </a:rPr>
                  <a:t>Bài 2: Chứng minh biểu thức sau không phụ thuộc vào biến x :</a:t>
                </a:r>
              </a:p>
              <a:p>
                <a:r>
                  <a:rPr lang="vi-VN" sz="4000" dirty="0" smtClean="0">
                    <a:latin typeface="+mj-lt"/>
                  </a:rPr>
                  <a:t>        </a:t>
                </a:r>
                <a:r>
                  <a:rPr lang="vi-VN" sz="4000" dirty="0" smtClean="0">
                    <a:solidFill>
                      <a:srgbClr val="FF0000"/>
                    </a:solidFill>
                    <a:latin typeface="+mj-lt"/>
                  </a:rPr>
                  <a:t>(2x – 1)( 2x + 1) – 4(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vi-VN" sz="4000" b="0" dirty="0" smtClean="0">
                  <a:solidFill>
                    <a:srgbClr val="FF0000"/>
                  </a:solidFill>
                  <a:latin typeface="+mj-lt"/>
                </a:endParaRPr>
              </a:p>
              <a:p>
                <a:r>
                  <a:rPr lang="vi-VN" sz="4000" u="sng" dirty="0" smtClean="0">
                    <a:solidFill>
                      <a:srgbClr val="92D050"/>
                    </a:solidFill>
                    <a:latin typeface="+mj-lt"/>
                  </a:rPr>
                  <a:t>Giải:</a:t>
                </a:r>
              </a:p>
              <a:p>
                <a:r>
                  <a:rPr lang="vi-VN" sz="4000" dirty="0" smtClean="0">
                    <a:solidFill>
                      <a:srgbClr val="FF0000"/>
                    </a:solidFill>
                  </a:rPr>
                  <a:t>  (</a:t>
                </a:r>
                <a:r>
                  <a:rPr lang="vi-VN" sz="4000" dirty="0">
                    <a:solidFill>
                      <a:srgbClr val="FF0000"/>
                    </a:solidFill>
                  </a:rPr>
                  <a:t>2x – 1)( 2x + 1) – 4(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vi-VN" sz="4000" dirty="0">
                  <a:solidFill>
                    <a:srgbClr val="FF0000"/>
                  </a:solidFill>
                </a:endParaRPr>
              </a:p>
              <a:p>
                <a:r>
                  <a:rPr lang="vi-VN" sz="4000" dirty="0" smtClean="0">
                    <a:latin typeface="+mj-lt"/>
                  </a:rPr>
                  <a:t>=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−2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−1 −4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−4</m:t>
                    </m:r>
                  </m:oMath>
                </a14:m>
                <a:endParaRPr lang="vi-VN" sz="4000" b="0" dirty="0" smtClean="0">
                  <a:latin typeface="+mj-lt"/>
                </a:endParaRPr>
              </a:p>
              <a:p>
                <a:r>
                  <a:rPr lang="vi-VN" sz="4000" b="0" dirty="0" smtClean="0">
                    <a:latin typeface="+mj-lt"/>
                  </a:rPr>
                  <a:t>= - 5</a:t>
                </a:r>
              </a:p>
              <a:p>
                <a:r>
                  <a:rPr lang="vi-VN" sz="4000" dirty="0" smtClean="0">
                    <a:latin typeface="+mj-lt"/>
                  </a:rPr>
                  <a:t>Vậy biểu thức không phụ thuộc vào biến x.</a:t>
                </a:r>
                <a:endParaRPr lang="vi-VN" sz="4000" b="0" dirty="0" smtClean="0">
                  <a:latin typeface="+mj-lt"/>
                </a:endParaRPr>
              </a:p>
              <a:p>
                <a:endParaRPr lang="vi-VN" sz="4000" dirty="0" smtClean="0">
                  <a:latin typeface="+mj-lt"/>
                </a:endParaRPr>
              </a:p>
              <a:p>
                <a:endParaRPr lang="vi-VN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79863"/>
                <a:ext cx="11128917" cy="6200223"/>
              </a:xfrm>
              <a:prstGeom prst="rect">
                <a:avLst/>
              </a:prstGeom>
              <a:blipFill rotWithShape="0">
                <a:blip r:embed="rId2"/>
                <a:stretch>
                  <a:fillRect l="-1917" t="-17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868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89695" y="156913"/>
                <a:ext cx="11463453" cy="8353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b="1" u="sng" dirty="0" smtClean="0">
                    <a:solidFill>
                      <a:srgbClr val="FFC000"/>
                    </a:solidFill>
                    <a:latin typeface="+mj-lt"/>
                  </a:rPr>
                  <a:t>Bài 3:Tính giá trị của biểu thức:</a:t>
                </a:r>
              </a:p>
              <a:p>
                <a:r>
                  <a:rPr lang="vi-VN" sz="4000" dirty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vi-VN" sz="4000" dirty="0" smtClean="0">
                    <a:solidFill>
                      <a:srgbClr val="FF0000"/>
                    </a:solidFill>
                    <a:latin typeface="+mj-lt"/>
                  </a:rPr>
                  <a:t>  ( 2x – y)( 2x + y) – ( 4x +y)(x – y)</a:t>
                </a:r>
                <a:r>
                  <a:rPr lang="vi-VN" sz="4000" dirty="0" smtClean="0">
                    <a:latin typeface="+mj-lt"/>
                  </a:rPr>
                  <a:t> trong các trường hợp sau:</a:t>
                </a:r>
              </a:p>
              <a:p>
                <a:pPr marL="742950" indent="-742950">
                  <a:buAutoNum type="alphaLcParenR"/>
                </a:pPr>
                <a:r>
                  <a:rPr lang="vi-VN" sz="4000" dirty="0" smtClean="0">
                    <a:latin typeface="+mj-lt"/>
                  </a:rPr>
                  <a:t>x = 12 và y = 5;</a:t>
                </a:r>
              </a:p>
              <a:p>
                <a:pPr marL="742950" indent="-742950">
                  <a:buAutoNum type="alphaLcParenR"/>
                </a:pPr>
                <a:r>
                  <a:rPr lang="vi-VN" sz="4000" dirty="0" smtClean="0">
                    <a:latin typeface="+mj-lt"/>
                  </a:rPr>
                  <a:t>x = -5 và y =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 smtClean="0">
                    <a:solidFill>
                      <a:srgbClr val="00B050"/>
                    </a:solidFill>
                    <a:latin typeface="+mj-lt"/>
                  </a:rPr>
                  <a:t>Giải:</a:t>
                </a:r>
              </a:p>
              <a:p>
                <a:r>
                  <a:rPr lang="vi-VN" sz="4000" dirty="0" smtClean="0"/>
                  <a:t> </a:t>
                </a:r>
                <a:r>
                  <a:rPr lang="vi-VN" sz="4000" dirty="0">
                    <a:solidFill>
                      <a:srgbClr val="FF0000"/>
                    </a:solidFill>
                  </a:rPr>
                  <a:t>( 2x – y)( 2x + y) – ( 4x +y)(x – y</a:t>
                </a:r>
                <a:r>
                  <a:rPr lang="vi-VN" sz="4000" dirty="0" smtClean="0">
                    <a:solidFill>
                      <a:srgbClr val="FF0000"/>
                    </a:solidFill>
                  </a:rPr>
                  <a:t>)</a:t>
                </a:r>
              </a:p>
              <a:p>
                <a:r>
                  <a:rPr lang="vi-VN" sz="4000" dirty="0" smtClean="0">
                    <a:latin typeface="+mj-lt"/>
                  </a:rPr>
                  <a:t>=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>
                    <a:latin typeface="+mj-lt"/>
                  </a:rPr>
                  <a:t> + 2xy – 2xy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0" smtClean="0">
                        <a:latin typeface="Cambria Math" panose="02040503050406030204" pitchFamily="18" charset="0"/>
                      </a:rPr>
                      <m:t>−( 4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−4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 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>
                    <a:latin typeface="+mj-lt"/>
                  </a:rPr>
                  <a:t>)</a:t>
                </a:r>
              </a:p>
              <a:p>
                <a:r>
                  <a:rPr lang="vi-VN" sz="4000" dirty="0" smtClean="0">
                    <a:latin typeface="+mj-lt"/>
                  </a:rPr>
                  <a:t>=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>
                    <a:latin typeface="+mj-lt"/>
                  </a:rPr>
                  <a:t> + 2xy – 2xy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0" smtClean="0">
                        <a:latin typeface="Cambria Math" panose="02040503050406030204" pitchFamily="18" charset="0"/>
                      </a:rPr>
                      <m:t>− 4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 smtClean="0"/>
                  <a:t>= 3xy</a:t>
                </a:r>
                <a:endParaRPr lang="vi-VN" sz="4000" dirty="0"/>
              </a:p>
              <a:p>
                <a:endParaRPr lang="vi-VN" sz="4000" dirty="0" smtClean="0">
                  <a:latin typeface="+mj-lt"/>
                </a:endParaRPr>
              </a:p>
              <a:p>
                <a:endParaRPr lang="vi-VN" sz="4000" dirty="0" smtClean="0">
                  <a:latin typeface="+mj-lt"/>
                </a:endParaRPr>
              </a:p>
              <a:p>
                <a:pPr marL="742950" indent="-742950">
                  <a:buAutoNum type="alphaLcParenR"/>
                </a:pPr>
                <a:endParaRPr lang="en-US" sz="4000" dirty="0">
                  <a:latin typeface="+mj-lt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695" y="156913"/>
                <a:ext cx="11463453" cy="8353312"/>
              </a:xfrm>
              <a:prstGeom prst="rect">
                <a:avLst/>
              </a:prstGeom>
              <a:blipFill>
                <a:blip r:embed="rId2"/>
                <a:stretch>
                  <a:fillRect l="-1915" t="-1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383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361" y="646771"/>
                <a:ext cx="11990039" cy="8720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latin typeface="+mj-lt"/>
                  </a:rPr>
                  <a:t>a)Thay x= 12 và y = 5 vào biểu thức ta có:</a:t>
                </a:r>
              </a:p>
              <a:p>
                <a:r>
                  <a:rPr lang="vi-VN" sz="4000" dirty="0">
                    <a:latin typeface="+mj-lt"/>
                  </a:rPr>
                  <a:t> </a:t>
                </a:r>
                <a:r>
                  <a:rPr lang="vi-VN" sz="4000" dirty="0" smtClean="0">
                    <a:latin typeface="+mj-lt"/>
                  </a:rPr>
                  <a:t> 3xy = 3.12.5 = 180</a:t>
                </a:r>
              </a:p>
              <a:p>
                <a:r>
                  <a:rPr lang="vi-VN" sz="4000" dirty="0" smtClean="0">
                    <a:latin typeface="+mj-lt"/>
                  </a:rPr>
                  <a:t>b)Thay </a:t>
                </a:r>
                <a:r>
                  <a:rPr lang="vi-VN" sz="4000" dirty="0">
                    <a:latin typeface="+mj-lt"/>
                  </a:rPr>
                  <a:t>x= </a:t>
                </a:r>
                <a:r>
                  <a:rPr lang="vi-VN" sz="4000" dirty="0" smtClean="0">
                    <a:latin typeface="+mj-lt"/>
                  </a:rPr>
                  <a:t>-5 </a:t>
                </a:r>
                <a:r>
                  <a:rPr lang="vi-VN" sz="4000" dirty="0">
                    <a:latin typeface="+mj-lt"/>
                  </a:rPr>
                  <a:t>và y = </a:t>
                </a:r>
                <a:r>
                  <a:rPr lang="vi-VN" sz="4000" dirty="0" smtClean="0">
                    <a:latin typeface="+mj-lt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4000" dirty="0" smtClean="0">
                    <a:latin typeface="+mj-lt"/>
                  </a:rPr>
                  <a:t> </a:t>
                </a:r>
                <a:r>
                  <a:rPr lang="vi-VN" sz="4000" dirty="0">
                    <a:latin typeface="+mj-lt"/>
                  </a:rPr>
                  <a:t>vào biểu thức ta có</a:t>
                </a:r>
                <a:r>
                  <a:rPr lang="vi-VN" sz="4000" dirty="0" smtClean="0">
                    <a:latin typeface="+mj-lt"/>
                  </a:rPr>
                  <a:t>:</a:t>
                </a:r>
              </a:p>
              <a:p>
                <a:r>
                  <a:rPr lang="vi-VN" sz="4000" dirty="0">
                    <a:latin typeface="+mj-lt"/>
                  </a:rPr>
                  <a:t> </a:t>
                </a:r>
                <a:r>
                  <a:rPr lang="vi-VN" sz="4000" dirty="0" smtClean="0">
                    <a:latin typeface="+mj-lt"/>
                  </a:rPr>
                  <a:t> 3xy = 3.( -5).(-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vi-VN" sz="4000" dirty="0" smtClean="0">
                    <a:latin typeface="+mj-lt"/>
                  </a:rPr>
                  <a:t>) = 9</a:t>
                </a:r>
              </a:p>
              <a:p>
                <a:r>
                  <a:rPr lang="vi-VN" sz="4000" b="1" u="sng" dirty="0" smtClean="0">
                    <a:solidFill>
                      <a:srgbClr val="FFC000"/>
                    </a:solidFill>
                    <a:latin typeface="+mj-lt"/>
                  </a:rPr>
                  <a:t>Bài 4: Tìm x, biết:</a:t>
                </a:r>
              </a:p>
              <a:p>
                <a:r>
                  <a:rPr lang="vi-VN" sz="4000" dirty="0" smtClean="0">
                    <a:solidFill>
                      <a:srgbClr val="FF0000"/>
                    </a:solidFill>
                  </a:rPr>
                  <a:t>  </a:t>
                </a:r>
                <a:r>
                  <a:rPr lang="vi-VN" sz="4000" dirty="0" smtClean="0">
                    <a:solidFill>
                      <a:srgbClr val="FF0000"/>
                    </a:solidFill>
                    <a:latin typeface="+mj-lt"/>
                  </a:rPr>
                  <a:t>a) (5x – 2) (5x + 2) - (5x + 2) (5x – 4)=8</a:t>
                </a:r>
              </a:p>
              <a:p>
                <a:r>
                  <a:rPr lang="vi-VN" sz="4000" dirty="0" smtClean="0">
                    <a:latin typeface="+mj-lt"/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+10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−10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−4−</m:t>
                    </m:r>
                    <m:d>
                      <m:d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vi-VN" sz="4000" dirty="0" smtClean="0">
                            <a:latin typeface="+mj-lt"/>
                          </a:rPr>
                          <m:t>25</m:t>
                        </m:r>
                        <m:sSup>
                          <m:sSupPr>
                            <m:ctrlPr>
                              <a:rPr lang="vi-VN" sz="4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40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vi-VN" sz="40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−20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+10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e>
                    </m:d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 smtClean="0">
                    <a:latin typeface="+mj-lt"/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+10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−10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−4−</m:t>
                    </m:r>
                    <m:r>
                      <m:rPr>
                        <m:nor/>
                      </m:rPr>
                      <a:rPr lang="vi-VN" sz="4000" dirty="0" smtClean="0">
                        <a:latin typeface="+mj-lt"/>
                      </a:rPr>
                      <m:t>25</m:t>
                    </m:r>
                    <m:sSup>
                      <m:sSup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+20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−10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+8=8</m:t>
                    </m:r>
                  </m:oMath>
                </a14:m>
                <a:endParaRPr lang="vi-VN" sz="4000" b="0" dirty="0" smtClean="0">
                  <a:latin typeface="+mj-lt"/>
                </a:endParaRPr>
              </a:p>
              <a:p>
                <a:r>
                  <a:rPr lang="vi-VN" sz="4000" dirty="0" smtClean="0">
                    <a:latin typeface="+mj-lt"/>
                  </a:rPr>
                  <a:t>10x + 4 =8</a:t>
                </a:r>
              </a:p>
              <a:p>
                <a:endParaRPr lang="vi-VN" sz="4000" dirty="0" smtClean="0"/>
              </a:p>
              <a:p>
                <a:endParaRPr lang="vi-VN" sz="4000" dirty="0" smtClean="0"/>
              </a:p>
              <a:p>
                <a:endParaRPr lang="vi-VN" sz="4000" dirty="0"/>
              </a:p>
              <a:p>
                <a:endParaRPr lang="en-US" sz="40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61" y="646771"/>
                <a:ext cx="11990039" cy="8720849"/>
              </a:xfrm>
              <a:prstGeom prst="rect">
                <a:avLst/>
              </a:prstGeom>
              <a:blipFill rotWithShape="0">
                <a:blip r:embed="rId2"/>
                <a:stretch>
                  <a:fillRect l="-1779" t="-1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648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4489" y="579863"/>
                <a:ext cx="11977511" cy="6581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latin typeface="+mj-lt"/>
                  </a:rPr>
                  <a:t>10x = 4</a:t>
                </a:r>
              </a:p>
              <a:p>
                <a:r>
                  <a:rPr lang="vi-VN" sz="4000" dirty="0" smtClean="0">
                    <a:latin typeface="+mj-lt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>
                    <a:latin typeface="+mj-lt"/>
                  </a:rPr>
                  <a:t>x</a:t>
                </a:r>
                <a:r>
                  <a:rPr lang="vi-VN" sz="4000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 smtClean="0">
                    <a:solidFill>
                      <a:srgbClr val="FF0000"/>
                    </a:solidFill>
                    <a:latin typeface="+mj-lt"/>
                  </a:rPr>
                  <a:t>b)  (4x – 3) (4x + 2) + (4x + 5) (1 – 4x)=2.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vi-VN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>
                    <a:latin typeface="+mj-lt"/>
                  </a:rPr>
                  <a:t>1</a:t>
                </a:r>
                <a:r>
                  <a:rPr lang="vi-VN" sz="4000" dirty="0" smtClean="0">
                    <a:latin typeface="+mj-lt"/>
                  </a:rPr>
                  <a:t>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−6+</m:t>
                    </m:r>
                    <m:d>
                      <m:d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vi-VN" sz="4000" b="0" i="0" smtClean="0">
                            <a:latin typeface="+mj-lt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vi-VN" sz="4000" b="0" i="0" smtClean="0">
                            <a:latin typeface="+mj-lt"/>
                          </a:rPr>
                          <m:t>x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−16</m:t>
                        </m:r>
                        <m:sSup>
                          <m:sSupPr>
                            <m:ctrlPr>
                              <a:rPr lang="vi-VN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4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vi-VN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+5−20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endParaRPr lang="vi-VN" sz="4000" dirty="0" smtClean="0">
                  <a:latin typeface="+mj-lt"/>
                </a:endParaRPr>
              </a:p>
              <a:p>
                <a:r>
                  <a:rPr lang="vi-VN" sz="4000" dirty="0" smtClean="0"/>
                  <a:t> </a:t>
                </a:r>
                <a:r>
                  <a:rPr lang="vi-VN" sz="4000" dirty="0" smtClean="0">
                    <a:latin typeface="+mj-lt"/>
                  </a:rPr>
                  <a:t>16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m:rPr>
                        <m:nor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vi-VN" sz="4000" b="0" i="0" smtClean="0">
                        <a:latin typeface="+mj-lt"/>
                      </a:rPr>
                      <m:t>4</m:t>
                    </m:r>
                    <m:r>
                      <m:rPr>
                        <m:nor/>
                      </m:rPr>
                      <a:rPr lang="vi-VN" sz="4000" b="0" i="0" smtClean="0">
                        <a:latin typeface="+mj-lt"/>
                      </a:rPr>
                      <m:t>x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16</m:t>
                    </m:r>
                    <m:sSup>
                      <m:sSupPr>
                        <m:ctrlPr>
                          <a:rPr lang="vi-VN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4000" b="0" i="1" smtClean="0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endParaRPr lang="vi-VN" sz="4000" b="0" dirty="0" smtClean="0">
                  <a:latin typeface="+mj-lt"/>
                </a:endParaRPr>
              </a:p>
              <a:p>
                <a:r>
                  <a:rPr lang="vi-VN" sz="4000" dirty="0" smtClean="0"/>
                  <a:t>       </a:t>
                </a:r>
                <a:r>
                  <a:rPr lang="en-US" sz="4000" dirty="0">
                    <a:latin typeface="+mj-lt"/>
                  </a:rPr>
                  <a:t>-</a:t>
                </a:r>
                <a:r>
                  <a:rPr lang="vi-VN" sz="4000" dirty="0" smtClean="0">
                    <a:latin typeface="+mj-lt"/>
                  </a:rPr>
                  <a:t>2</a:t>
                </a:r>
                <a:r>
                  <a:rPr lang="en-US" sz="4000" dirty="0" smtClean="0">
                    <a:latin typeface="+mj-lt"/>
                  </a:rPr>
                  <a:t>0</a:t>
                </a:r>
                <a:r>
                  <a:rPr lang="vi-VN" sz="4000" dirty="0" smtClean="0">
                    <a:latin typeface="+mj-lt"/>
                  </a:rPr>
                  <a:t>x = </a:t>
                </a:r>
                <a:r>
                  <a:rPr lang="en-US" sz="4000" dirty="0" smtClean="0">
                    <a:latin typeface="+mj-lt"/>
                  </a:rPr>
                  <a:t>5</a:t>
                </a:r>
                <a:r>
                  <a:rPr lang="vi-VN" sz="4000" dirty="0" smtClean="0">
                    <a:latin typeface="+mj-lt"/>
                  </a:rPr>
                  <a:t>1</a:t>
                </a:r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</a:t>
                </a:r>
                <a:r>
                  <a:rPr lang="vi-VN" sz="4000" dirty="0" smtClean="0">
                    <a:latin typeface="+mj-lt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vi-VN" sz="4000" dirty="0" smtClean="0">
                  <a:latin typeface="+mj-lt"/>
                </a:endParaRPr>
              </a:p>
              <a:p>
                <a:endParaRPr lang="en-US" sz="40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89" y="579863"/>
                <a:ext cx="11977511" cy="6581225"/>
              </a:xfrm>
              <a:prstGeom prst="rect">
                <a:avLst/>
              </a:prstGeom>
              <a:blipFill rotWithShape="0">
                <a:blip r:embed="rId2"/>
                <a:stretch>
                  <a:fillRect l="-1781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39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2165" y="591014"/>
            <a:ext cx="108612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u="sng" dirty="0" smtClean="0">
                <a:solidFill>
                  <a:srgbClr val="0070C0"/>
                </a:solidFill>
                <a:latin typeface="+mj-lt"/>
              </a:rPr>
              <a:t>III.Hướng dẫn về nhà:</a:t>
            </a:r>
            <a:endParaRPr lang="vi-VN" sz="4000" b="1" u="sng" dirty="0">
              <a:solidFill>
                <a:srgbClr val="0070C0"/>
              </a:solidFill>
              <a:latin typeface="+mj-lt"/>
            </a:endParaRPr>
          </a:p>
          <a:p>
            <a:r>
              <a:rPr lang="vi-VN" sz="4000" dirty="0">
                <a:latin typeface="+mj-lt"/>
              </a:rPr>
              <a:t> </a:t>
            </a:r>
            <a:r>
              <a:rPr lang="vi-VN" sz="4000" dirty="0" smtClean="0">
                <a:latin typeface="+mj-lt"/>
              </a:rPr>
              <a:t>-Nắm chắc qui tắc nhân đơn thức với đa thức;</a:t>
            </a:r>
            <a:r>
              <a:rPr lang="vi-VN" sz="4000" dirty="0">
                <a:latin typeface="+mj-lt"/>
              </a:rPr>
              <a:t> qui tắc nhân </a:t>
            </a:r>
            <a:r>
              <a:rPr lang="vi-VN" sz="4000" dirty="0" smtClean="0">
                <a:latin typeface="+mj-lt"/>
              </a:rPr>
              <a:t>đa </a:t>
            </a:r>
            <a:r>
              <a:rPr lang="vi-VN" sz="4000" dirty="0">
                <a:latin typeface="+mj-lt"/>
              </a:rPr>
              <a:t>thức với đa </a:t>
            </a:r>
            <a:r>
              <a:rPr lang="vi-VN" sz="4000" dirty="0" smtClean="0">
                <a:latin typeface="+mj-lt"/>
              </a:rPr>
              <a:t>thức</a:t>
            </a:r>
          </a:p>
          <a:p>
            <a:r>
              <a:rPr lang="vi-VN" sz="4000" dirty="0" smtClean="0">
                <a:latin typeface="+mj-lt"/>
              </a:rPr>
              <a:t>- Bài tập: 1(c,d); 5 (sgk-20) 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2668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5421</TotalTime>
  <Words>216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User</dc:creator>
  <cp:lastModifiedBy>DELL</cp:lastModifiedBy>
  <cp:revision>38</cp:revision>
  <dcterms:created xsi:type="dcterms:W3CDTF">2021-09-08T23:13:13Z</dcterms:created>
  <dcterms:modified xsi:type="dcterms:W3CDTF">2021-09-13T08:13:22Z</dcterms:modified>
</cp:coreProperties>
</file>