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59" d="100"/>
          <a:sy n="59" d="100"/>
        </p:scale>
        <p:origin x="78"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2B2F962-3166-459B-8378-7F4B8AAEC54B}"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3059566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B2F962-3166-459B-8378-7F4B8AAEC54B}"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845318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B2F962-3166-459B-8378-7F4B8AAEC54B}"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2640440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B2F962-3166-459B-8378-7F4B8AAEC54B}"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1144415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B2F962-3166-459B-8378-7F4B8AAEC54B}"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475355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B2F962-3166-459B-8378-7F4B8AAEC54B}" type="datetimeFigureOut">
              <a:rPr lang="en-US" smtClean="0"/>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2364755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B2F962-3166-459B-8378-7F4B8AAEC54B}" type="datetimeFigureOut">
              <a:rPr lang="en-US" smtClean="0"/>
              <a:t>9/4/2021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2187757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B2F962-3166-459B-8378-7F4B8AAEC54B}" type="datetimeFigureOut">
              <a:rPr lang="en-US" smtClean="0"/>
              <a:t>9/4/2021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2894458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B2F962-3166-459B-8378-7F4B8AAEC54B}" type="datetimeFigureOut">
              <a:rPr lang="en-US" smtClean="0"/>
              <a:t>9/4/2021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96088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B2F962-3166-459B-8378-7F4B8AAEC54B}" type="datetimeFigureOut">
              <a:rPr lang="en-US" smtClean="0"/>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2423885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B2F962-3166-459B-8378-7F4B8AAEC54B}" type="datetimeFigureOut">
              <a:rPr lang="en-US" smtClean="0"/>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85F390-0B0E-434A-A629-431D22A10454}" type="slidenum">
              <a:rPr lang="en-US" smtClean="0"/>
              <a:t>‹#›</a:t>
            </a:fld>
            <a:endParaRPr lang="en-US"/>
          </a:p>
        </p:txBody>
      </p:sp>
    </p:spTree>
    <p:extLst>
      <p:ext uri="{BB962C8B-B14F-4D97-AF65-F5344CB8AC3E}">
        <p14:creationId xmlns:p14="http://schemas.microsoft.com/office/powerpoint/2010/main" val="28713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B2F962-3166-459B-8378-7F4B8AAEC54B}" type="datetimeFigureOut">
              <a:rPr lang="en-US" smtClean="0"/>
              <a:t>9/4/2021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85F390-0B0E-434A-A629-431D22A10454}" type="slidenum">
              <a:rPr lang="en-US" smtClean="0"/>
              <a:t>‹#›</a:t>
            </a:fld>
            <a:endParaRPr lang="en-US"/>
          </a:p>
        </p:txBody>
      </p:sp>
    </p:spTree>
    <p:extLst>
      <p:ext uri="{BB962C8B-B14F-4D97-AF65-F5344CB8AC3E}">
        <p14:creationId xmlns:p14="http://schemas.microsoft.com/office/powerpoint/2010/main" val="2606976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endParaRPr lang="en-US"/>
          </a:p>
        </p:txBody>
      </p:sp>
      <p:sp>
        <p:nvSpPr>
          <p:cNvPr id="5123" name="Subtitle 2"/>
          <p:cNvSpPr>
            <a:spLocks noGrp="1"/>
          </p:cNvSpPr>
          <p:nvPr>
            <p:ph type="subTitle" idx="1"/>
          </p:nvPr>
        </p:nvSpPr>
        <p:spPr/>
        <p:txBody>
          <a:bodyPr/>
          <a:lstStyle/>
          <a:p>
            <a:endParaRPr lang="en-US"/>
          </a:p>
        </p:txBody>
      </p:sp>
      <p:pic>
        <p:nvPicPr>
          <p:cNvPr id="512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763"/>
            <a:ext cx="914400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1"/>
          <p:cNvSpPr txBox="1">
            <a:spLocks noChangeArrowheads="1"/>
          </p:cNvSpPr>
          <p:nvPr/>
        </p:nvSpPr>
        <p:spPr bwMode="auto">
          <a:xfrm>
            <a:off x="2101850" y="152400"/>
            <a:ext cx="74231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sz="2800" dirty="0">
                <a:solidFill>
                  <a:srgbClr val="C00000"/>
                </a:solidFill>
                <a:latin typeface="Times New Roman" panose="02020603050405020304" pitchFamily="18" charset="0"/>
              </a:rPr>
              <a:t>ỦY BAN NHÂN DÂN</a:t>
            </a:r>
            <a:r>
              <a:rPr lang="vi-VN" sz="2800" dirty="0">
                <a:solidFill>
                  <a:srgbClr val="C00000"/>
                </a:solidFill>
                <a:latin typeface="Times New Roman" panose="02020603050405020304" pitchFamily="18" charset="0"/>
              </a:rPr>
              <a:t> THÀNH PHỐ THỦ ĐỨC</a:t>
            </a:r>
            <a:endParaRPr lang="en-US" sz="2800" dirty="0">
              <a:solidFill>
                <a:srgbClr val="C00000"/>
              </a:solidFill>
              <a:latin typeface="Times New Roman" panose="02020603050405020304" pitchFamily="18" charset="0"/>
            </a:endParaRPr>
          </a:p>
          <a:p>
            <a:pPr algn="ctr">
              <a:spcBef>
                <a:spcPct val="0"/>
              </a:spcBef>
              <a:buFontTx/>
              <a:buNone/>
            </a:pPr>
            <a:r>
              <a:rPr lang="en-US" sz="2800" dirty="0">
                <a:solidFill>
                  <a:srgbClr val="C00000"/>
                </a:solidFill>
                <a:latin typeface="Times New Roman" panose="02020603050405020304" pitchFamily="18" charset="0"/>
              </a:rPr>
              <a:t>TRƯỜNG THCS HOA LƯ</a:t>
            </a:r>
          </a:p>
        </p:txBody>
      </p:sp>
      <p:pic>
        <p:nvPicPr>
          <p:cNvPr id="512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258888"/>
            <a:ext cx="9144000" cy="559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TextBox 2"/>
          <p:cNvSpPr txBox="1">
            <a:spLocks noChangeArrowheads="1"/>
          </p:cNvSpPr>
          <p:nvPr/>
        </p:nvSpPr>
        <p:spPr bwMode="auto">
          <a:xfrm>
            <a:off x="3848100" y="1677988"/>
            <a:ext cx="4533900" cy="8620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sz="5000" b="1">
                <a:solidFill>
                  <a:srgbClr val="009900"/>
                </a:solidFill>
                <a:latin typeface="Times New Roman" panose="02020603050405020304" pitchFamily="18" charset="0"/>
              </a:rPr>
              <a:t>MÔN TOÁN 8</a:t>
            </a:r>
          </a:p>
        </p:txBody>
      </p:sp>
    </p:spTree>
    <p:extLst>
      <p:ext uri="{BB962C8B-B14F-4D97-AF65-F5344CB8AC3E}">
        <p14:creationId xmlns:p14="http://schemas.microsoft.com/office/powerpoint/2010/main" val="2935717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1148576" y="959005"/>
                <a:ext cx="10593658" cy="5844805"/>
              </a:xfrm>
              <a:prstGeom prst="rect">
                <a:avLst/>
              </a:prstGeom>
              <a:noFill/>
            </p:spPr>
            <p:txBody>
              <a:bodyPr wrap="square" rtlCol="0">
                <a:spAutoFit/>
              </a:bodyPr>
              <a:lstStyle/>
              <a:p>
                <a:r>
                  <a:rPr lang="vi-VN" sz="4000" dirty="0">
                    <a:latin typeface="+mj-lt"/>
                  </a:rPr>
                  <a:t>      </a:t>
                </a:r>
                <a:r>
                  <a:rPr lang="vi-VN" sz="4800" b="1" dirty="0">
                    <a:solidFill>
                      <a:srgbClr val="FF0000"/>
                    </a:solidFill>
                    <a:latin typeface="+mj-lt"/>
                  </a:rPr>
                  <a:t>NHÂN ĐA THỨC VỚI ĐA THỨC</a:t>
                </a:r>
              </a:p>
              <a:p>
                <a:endParaRPr lang="vi-VN" sz="4800" dirty="0">
                  <a:latin typeface="+mj-lt"/>
                </a:endParaRPr>
              </a:p>
              <a:p>
                <a:endParaRPr lang="vi-VN" sz="4000" dirty="0">
                  <a:latin typeface="+mj-lt"/>
                </a:endParaRPr>
              </a:p>
              <a:p>
                <a:r>
                  <a:rPr lang="vi-VN" sz="4000" dirty="0">
                    <a:latin typeface="+mj-lt"/>
                  </a:rPr>
                  <a:t> </a:t>
                </a:r>
                <a:r>
                  <a:rPr lang="vi-VN" sz="4000" u="sng" dirty="0">
                    <a:solidFill>
                      <a:srgbClr val="FF0000"/>
                    </a:solidFill>
                    <a:latin typeface="+mj-lt"/>
                  </a:rPr>
                  <a:t>KIỂM TRA BÀI CŨ</a:t>
                </a:r>
                <a:r>
                  <a:rPr lang="vi-VN" sz="4000" dirty="0">
                    <a:latin typeface="+mj-lt"/>
                  </a:rPr>
                  <a:t>:</a:t>
                </a:r>
              </a:p>
              <a:p>
                <a:r>
                  <a:rPr lang="vi-VN" sz="4000" dirty="0">
                    <a:latin typeface="+mj-lt"/>
                  </a:rPr>
                  <a:t>        </a:t>
                </a:r>
                <a:r>
                  <a:rPr lang="vi-VN" sz="4000" dirty="0">
                    <a:solidFill>
                      <a:srgbClr val="00B050"/>
                    </a:solidFill>
                    <a:latin typeface="+mj-lt"/>
                  </a:rPr>
                  <a:t>Thực hiện phép nhân:</a:t>
                </a:r>
              </a:p>
              <a:p>
                <a:r>
                  <a:rPr lang="vi-VN" sz="4000" dirty="0">
                    <a:latin typeface="+mj-lt"/>
                  </a:rPr>
                  <a:t>            </a:t>
                </a:r>
                <a:r>
                  <a:rPr lang="vi-VN" sz="4000" dirty="0">
                    <a:solidFill>
                      <a:schemeClr val="accent5"/>
                    </a:solidFill>
                    <a:latin typeface="+mj-lt"/>
                  </a:rPr>
                  <a:t>a) -2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3</m:t>
                        </m:r>
                      </m:sup>
                    </m:sSup>
                  </m:oMath>
                </a14:m>
                <a:r>
                  <a:rPr lang="vi-VN" sz="4000" dirty="0">
                    <a:solidFill>
                      <a:schemeClr val="accent5"/>
                    </a:solidFill>
                    <a:latin typeface="+mj-lt"/>
                  </a:rPr>
                  <a:t>y.(2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b="0" i="1" smtClean="0">
                            <a:solidFill>
                              <a:schemeClr val="accent5"/>
                            </a:solidFill>
                            <a:latin typeface="Cambria Math" panose="02040503050406030204" pitchFamily="18" charset="0"/>
                          </a:rPr>
                          <m:t>2</m:t>
                        </m:r>
                      </m:sup>
                    </m:sSup>
                  </m:oMath>
                </a14:m>
                <a:r>
                  <a:rPr lang="vi-VN" sz="4000" dirty="0">
                    <a:solidFill>
                      <a:schemeClr val="accent5"/>
                    </a:solidFill>
                    <a:latin typeface="+mj-lt"/>
                  </a:rPr>
                  <a:t> - 3y + 5yz)</a:t>
                </a:r>
              </a:p>
              <a:p>
                <a:r>
                  <a:rPr lang="vi-VN" sz="4000" dirty="0">
                    <a:solidFill>
                      <a:schemeClr val="accent5"/>
                    </a:solidFill>
                    <a:latin typeface="+mj-lt"/>
                  </a:rPr>
                  <a:t>            b) 7</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b="0" i="1" smtClean="0">
                            <a:solidFill>
                              <a:schemeClr val="accent5"/>
                            </a:solidFill>
                            <a:latin typeface="Cambria Math" panose="02040503050406030204" pitchFamily="18" charset="0"/>
                          </a:rPr>
                          <m:t>2</m:t>
                        </m:r>
                      </m:sup>
                    </m:sSup>
                  </m:oMath>
                </a14:m>
                <a:r>
                  <a:rPr lang="vi-VN" sz="4000" dirty="0">
                    <a:solidFill>
                      <a:schemeClr val="accent5"/>
                    </a:solidFill>
                    <a:latin typeface="+mj-lt"/>
                  </a:rPr>
                  <a:t>y.(3xy - </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3</m:t>
                        </m:r>
                      </m:sup>
                    </m:sSup>
                  </m:oMath>
                </a14:m>
                <a:r>
                  <a:rPr lang="vi-VN" sz="4000" dirty="0">
                    <a:solidFill>
                      <a:schemeClr val="accent5"/>
                    </a:solidFill>
                    <a:latin typeface="+mj-lt"/>
                  </a:rPr>
                  <a:t> + y)</a:t>
                </a:r>
              </a:p>
              <a:p>
                <a:r>
                  <a:rPr lang="vi-VN" sz="4000" dirty="0">
                    <a:solidFill>
                      <a:schemeClr val="accent5"/>
                    </a:solidFill>
                    <a:latin typeface="+mj-lt"/>
                  </a:rPr>
                  <a:t>    </a:t>
                </a:r>
              </a:p>
              <a:p>
                <a:endParaRPr lang="vi-VN" dirty="0"/>
              </a:p>
              <a:p>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1148576" y="959005"/>
                <a:ext cx="10593658" cy="5844805"/>
              </a:xfrm>
              <a:prstGeom prst="rect">
                <a:avLst/>
              </a:prstGeom>
              <a:blipFill rotWithShape="0">
                <a:blip r:embed="rId2"/>
                <a:stretch>
                  <a:fillRect l="-806" t="-2294"/>
                </a:stretch>
              </a:blipFill>
            </p:spPr>
            <p:txBody>
              <a:bodyPr/>
              <a:lstStyle/>
              <a:p>
                <a:r>
                  <a:rPr lang="en-US">
                    <a:noFill/>
                  </a:rPr>
                  <a:t> </a:t>
                </a:r>
              </a:p>
            </p:txBody>
          </p:sp>
        </mc:Fallback>
      </mc:AlternateContent>
    </p:spTree>
    <p:extLst>
      <p:ext uri="{BB962C8B-B14F-4D97-AF65-F5344CB8AC3E}">
        <p14:creationId xmlns:p14="http://schemas.microsoft.com/office/powerpoint/2010/main" val="26904340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additive="base">
                                        <p:cTn id="3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401445" y="1"/>
                <a:ext cx="11251580" cy="6905160"/>
              </a:xfrm>
              <a:prstGeom prst="rect">
                <a:avLst/>
              </a:prstGeom>
              <a:noFill/>
            </p:spPr>
            <p:txBody>
              <a:bodyPr wrap="square" rtlCol="0">
                <a:spAutoFit/>
              </a:bodyPr>
              <a:lstStyle/>
              <a:p>
                <a:endParaRPr lang="vi-VN" sz="4000" dirty="0">
                  <a:solidFill>
                    <a:srgbClr val="FF0000"/>
                  </a:solidFill>
                  <a:latin typeface="+mj-lt"/>
                </a:endParaRPr>
              </a:p>
              <a:p>
                <a:r>
                  <a:rPr lang="vi-VN" sz="4000" u="sng" dirty="0">
                    <a:solidFill>
                      <a:srgbClr val="FF0000"/>
                    </a:solidFill>
                    <a:latin typeface="+mj-lt"/>
                  </a:rPr>
                  <a:t>QUY TẮC</a:t>
                </a:r>
                <a:r>
                  <a:rPr lang="vi-VN" sz="4000" dirty="0">
                    <a:solidFill>
                      <a:srgbClr val="FF0000"/>
                    </a:solidFill>
                    <a:latin typeface="+mj-lt"/>
                  </a:rPr>
                  <a:t>:</a:t>
                </a:r>
              </a:p>
              <a:p>
                <a:r>
                  <a:rPr lang="vi-VN" sz="4000" dirty="0">
                    <a:solidFill>
                      <a:schemeClr val="accent5"/>
                    </a:solidFill>
                    <a:latin typeface="+mj-lt"/>
                  </a:rPr>
                  <a:t>Muốn nhân một đa thức với một đa thức, ta nhân mỗi hạng tử của đa thức này với từng hạng tử của đa thức kia rồi cộng các tích với nhau</a:t>
                </a:r>
              </a:p>
              <a:p>
                <a:r>
                  <a:rPr lang="vi-VN" sz="4000" dirty="0">
                    <a:solidFill>
                      <a:schemeClr val="accent5"/>
                    </a:solidFill>
                    <a:latin typeface="+mj-lt"/>
                  </a:rPr>
                  <a:t>       ( </a:t>
                </a:r>
                <a:r>
                  <a:rPr lang="vi-VN" sz="4000" dirty="0">
                    <a:solidFill>
                      <a:srgbClr val="FF0000"/>
                    </a:solidFill>
                    <a:latin typeface="+mj-lt"/>
                  </a:rPr>
                  <a:t>A</a:t>
                </a:r>
                <a:r>
                  <a:rPr lang="vi-VN" sz="4000" dirty="0">
                    <a:solidFill>
                      <a:schemeClr val="accent5"/>
                    </a:solidFill>
                    <a:latin typeface="+mj-lt"/>
                  </a:rPr>
                  <a:t> + </a:t>
                </a:r>
                <a:r>
                  <a:rPr lang="vi-VN" sz="4000" dirty="0">
                    <a:solidFill>
                      <a:srgbClr val="FFC000"/>
                    </a:solidFill>
                    <a:latin typeface="+mj-lt"/>
                  </a:rPr>
                  <a:t>B</a:t>
                </a:r>
                <a:r>
                  <a:rPr lang="vi-VN" sz="4000" dirty="0">
                    <a:solidFill>
                      <a:schemeClr val="accent5"/>
                    </a:solidFill>
                    <a:latin typeface="+mj-lt"/>
                  </a:rPr>
                  <a:t>).( C + D) = </a:t>
                </a:r>
                <a:r>
                  <a:rPr lang="vi-VN" sz="4000" dirty="0">
                    <a:solidFill>
                      <a:srgbClr val="FF0000"/>
                    </a:solidFill>
                    <a:latin typeface="+mj-lt"/>
                  </a:rPr>
                  <a:t>A</a:t>
                </a:r>
                <a:r>
                  <a:rPr lang="vi-VN" sz="4000" dirty="0">
                    <a:solidFill>
                      <a:schemeClr val="accent5"/>
                    </a:solidFill>
                    <a:latin typeface="+mj-lt"/>
                  </a:rPr>
                  <a:t>.C + </a:t>
                </a:r>
                <a:r>
                  <a:rPr lang="vi-VN" sz="4000" dirty="0">
                    <a:solidFill>
                      <a:srgbClr val="FF0000"/>
                    </a:solidFill>
                    <a:latin typeface="+mj-lt"/>
                  </a:rPr>
                  <a:t>A</a:t>
                </a:r>
                <a:r>
                  <a:rPr lang="vi-VN" sz="4000" dirty="0">
                    <a:solidFill>
                      <a:schemeClr val="accent5"/>
                    </a:solidFill>
                    <a:latin typeface="+mj-lt"/>
                  </a:rPr>
                  <a:t>.D + </a:t>
                </a:r>
                <a:r>
                  <a:rPr lang="vi-VN" sz="4000" dirty="0">
                    <a:solidFill>
                      <a:srgbClr val="FFC000"/>
                    </a:solidFill>
                    <a:latin typeface="+mj-lt"/>
                  </a:rPr>
                  <a:t>B</a:t>
                </a:r>
                <a:r>
                  <a:rPr lang="vi-VN" sz="4000" dirty="0">
                    <a:solidFill>
                      <a:schemeClr val="accent5"/>
                    </a:solidFill>
                    <a:latin typeface="+mj-lt"/>
                  </a:rPr>
                  <a:t>.C + </a:t>
                </a:r>
                <a:r>
                  <a:rPr lang="vi-VN" sz="4000" dirty="0">
                    <a:solidFill>
                      <a:srgbClr val="FFC000"/>
                    </a:solidFill>
                    <a:latin typeface="+mj-lt"/>
                  </a:rPr>
                  <a:t>B</a:t>
                </a:r>
                <a:r>
                  <a:rPr lang="vi-VN" sz="4000" dirty="0">
                    <a:solidFill>
                      <a:schemeClr val="accent5"/>
                    </a:solidFill>
                    <a:latin typeface="+mj-lt"/>
                  </a:rPr>
                  <a:t>.D</a:t>
                </a:r>
              </a:p>
              <a:p>
                <a:r>
                  <a:rPr lang="vi-VN" sz="4000" dirty="0">
                    <a:solidFill>
                      <a:schemeClr val="accent6"/>
                    </a:solidFill>
                    <a:latin typeface="+mj-lt"/>
                  </a:rPr>
                  <a:t>Ví dụ:</a:t>
                </a:r>
              </a:p>
              <a:p>
                <a:pPr marL="800100" lvl="1" indent="-342900">
                  <a:buAutoNum type="alphaLcParenR"/>
                </a:pPr>
                <a:r>
                  <a:rPr lang="vi-VN" sz="4000" dirty="0">
                    <a:solidFill>
                      <a:schemeClr val="accent5"/>
                    </a:solidFill>
                    <a:latin typeface="+mj-lt"/>
                  </a:rPr>
                  <a:t>  (</a:t>
                </a:r>
                <a:r>
                  <a:rPr lang="vi-VN" sz="4000" dirty="0">
                    <a:solidFill>
                      <a:srgbClr val="FF0000"/>
                    </a:solidFill>
                    <a:latin typeface="+mj-lt"/>
                  </a:rPr>
                  <a:t>3x</a:t>
                </a:r>
                <a:r>
                  <a:rPr lang="vi-VN" sz="4000" dirty="0">
                    <a:solidFill>
                      <a:schemeClr val="accent5"/>
                    </a:solidFill>
                    <a:latin typeface="+mj-lt"/>
                  </a:rPr>
                  <a:t> + </a:t>
                </a:r>
                <a:r>
                  <a:rPr lang="vi-VN" sz="4000" dirty="0">
                    <a:solidFill>
                      <a:srgbClr val="FFC000"/>
                    </a:solidFill>
                    <a:latin typeface="+mj-lt"/>
                  </a:rPr>
                  <a:t>y</a:t>
                </a:r>
                <a:r>
                  <a:rPr lang="vi-VN" sz="4000" dirty="0">
                    <a:solidFill>
                      <a:schemeClr val="accent5"/>
                    </a:solidFill>
                    <a:latin typeface="+mj-lt"/>
                  </a:rPr>
                  <a:t>).(x - </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b="0" i="1" smtClean="0">
                            <a:solidFill>
                              <a:schemeClr val="accent5"/>
                            </a:solidFill>
                            <a:latin typeface="Cambria Math" panose="02040503050406030204" pitchFamily="18" charset="0"/>
                          </a:rPr>
                          <m:t>𝑦</m:t>
                        </m:r>
                      </m:e>
                      <m:sup>
                        <m:r>
                          <a:rPr lang="vi-VN" sz="4000" b="0" i="1" smtClean="0">
                            <a:solidFill>
                              <a:schemeClr val="accent5"/>
                            </a:solidFill>
                            <a:latin typeface="Cambria Math" panose="02040503050406030204" pitchFamily="18" charset="0"/>
                          </a:rPr>
                          <m:t>2</m:t>
                        </m:r>
                      </m:sup>
                    </m:sSup>
                  </m:oMath>
                </a14:m>
                <a:r>
                  <a:rPr lang="vi-VN" sz="4000" dirty="0">
                    <a:solidFill>
                      <a:schemeClr val="accent5"/>
                    </a:solidFill>
                    <a:latin typeface="+mj-lt"/>
                  </a:rPr>
                  <a:t>) </a:t>
                </a:r>
              </a:p>
              <a:p>
                <a:r>
                  <a:rPr lang="vi-VN" sz="4000" dirty="0">
                    <a:solidFill>
                      <a:schemeClr val="accent5"/>
                    </a:solidFill>
                    <a:latin typeface="+mj-lt"/>
                  </a:rPr>
                  <a:t>= </a:t>
                </a:r>
                <a:r>
                  <a:rPr lang="vi-VN" sz="4000" dirty="0">
                    <a:solidFill>
                      <a:srgbClr val="FF0000"/>
                    </a:solidFill>
                    <a:latin typeface="+mj-lt"/>
                  </a:rPr>
                  <a:t>3x</a:t>
                </a:r>
                <a:r>
                  <a:rPr lang="vi-VN" sz="4000" dirty="0">
                    <a:solidFill>
                      <a:schemeClr val="accent5"/>
                    </a:solidFill>
                    <a:latin typeface="+mj-lt"/>
                  </a:rPr>
                  <a:t>.x – </a:t>
                </a:r>
                <a:r>
                  <a:rPr lang="vi-VN" sz="4000" dirty="0">
                    <a:solidFill>
                      <a:srgbClr val="FF0000"/>
                    </a:solidFill>
                    <a:latin typeface="+mj-lt"/>
                  </a:rPr>
                  <a:t>3x</a:t>
                </a:r>
                <a:r>
                  <a:rPr lang="vi-VN" sz="4000" dirty="0">
                    <a:solidFill>
                      <a:schemeClr val="accent5"/>
                    </a:solidFill>
                    <a:latin typeface="+mj-lt"/>
                  </a:rPr>
                  <a:t>. </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𝑦</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a:t>
                </a:r>
                <a:r>
                  <a:rPr lang="vi-VN" sz="4000" dirty="0">
                    <a:solidFill>
                      <a:srgbClr val="FFC000"/>
                    </a:solidFill>
                    <a:latin typeface="+mj-lt"/>
                  </a:rPr>
                  <a:t>y</a:t>
                </a:r>
                <a:r>
                  <a:rPr lang="vi-VN" sz="4000" dirty="0">
                    <a:solidFill>
                      <a:schemeClr val="accent5"/>
                    </a:solidFill>
                    <a:latin typeface="+mj-lt"/>
                  </a:rPr>
                  <a:t>.x – </a:t>
                </a:r>
                <a:r>
                  <a:rPr lang="vi-VN" sz="4000" dirty="0">
                    <a:solidFill>
                      <a:srgbClr val="FFC000"/>
                    </a:solidFill>
                    <a:latin typeface="+mj-lt"/>
                  </a:rPr>
                  <a:t>y</a:t>
                </a:r>
                <a:r>
                  <a:rPr lang="vi-VN" sz="4000" dirty="0">
                    <a:solidFill>
                      <a:schemeClr val="accent5"/>
                    </a:solidFill>
                    <a:latin typeface="+mj-lt"/>
                  </a:rPr>
                  <a:t>. </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𝑦</m:t>
                        </m:r>
                      </m:e>
                      <m:sup>
                        <m:r>
                          <a:rPr lang="vi-VN" sz="4000" i="1">
                            <a:solidFill>
                              <a:schemeClr val="accent5"/>
                            </a:solidFill>
                            <a:latin typeface="Cambria Math" panose="02040503050406030204" pitchFamily="18" charset="0"/>
                          </a:rPr>
                          <m:t>2</m:t>
                        </m:r>
                      </m:sup>
                    </m:sSup>
                  </m:oMath>
                </a14:m>
                <a:endParaRPr lang="vi-VN" sz="4000" dirty="0">
                  <a:solidFill>
                    <a:schemeClr val="accent5"/>
                  </a:solidFill>
                  <a:latin typeface="+mj-lt"/>
                </a:endParaRPr>
              </a:p>
              <a:p>
                <a:r>
                  <a:rPr lang="vi-VN" sz="4000" dirty="0">
                    <a:solidFill>
                      <a:schemeClr val="accent5"/>
                    </a:solidFill>
                    <a:latin typeface="+mj-lt"/>
                  </a:rPr>
                  <a:t>= 3</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b="0" i="1" smtClean="0">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   3x</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𝑦</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 xy  -  </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𝑦</m:t>
                        </m:r>
                      </m:e>
                      <m:sup>
                        <m:r>
                          <a:rPr lang="vi-VN" sz="4000" b="0" i="1" smtClean="0">
                            <a:solidFill>
                              <a:schemeClr val="accent5"/>
                            </a:solidFill>
                            <a:latin typeface="Cambria Math" panose="02040503050406030204" pitchFamily="18" charset="0"/>
                          </a:rPr>
                          <m:t>3</m:t>
                        </m:r>
                      </m:sup>
                    </m:sSup>
                  </m:oMath>
                </a14:m>
                <a:r>
                  <a:rPr lang="vi-VN" sz="4000" dirty="0">
                    <a:solidFill>
                      <a:schemeClr val="accent5"/>
                    </a:solidFill>
                    <a:latin typeface="+mj-lt"/>
                  </a:rPr>
                  <a:t> </a:t>
                </a:r>
              </a:p>
              <a:p>
                <a:endParaRPr lang="vi-VN" sz="4000" dirty="0">
                  <a:latin typeface="+mj-lt"/>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401445" y="1"/>
                <a:ext cx="11251580" cy="6905160"/>
              </a:xfrm>
              <a:prstGeom prst="rect">
                <a:avLst/>
              </a:prstGeom>
              <a:blipFill rotWithShape="0">
                <a:blip r:embed="rId2"/>
                <a:stretch>
                  <a:fillRect l="-1950" r="-1192"/>
                </a:stretch>
              </a:blipFill>
            </p:spPr>
            <p:txBody>
              <a:bodyPr/>
              <a:lstStyle/>
              <a:p>
                <a:r>
                  <a:rPr lang="en-US">
                    <a:noFill/>
                  </a:rPr>
                  <a:t> </a:t>
                </a:r>
              </a:p>
            </p:txBody>
          </p:sp>
        </mc:Fallback>
      </mc:AlternateContent>
    </p:spTree>
    <p:extLst>
      <p:ext uri="{BB962C8B-B14F-4D97-AF65-F5344CB8AC3E}">
        <p14:creationId xmlns:p14="http://schemas.microsoft.com/office/powerpoint/2010/main" val="1914835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637133" y="107244"/>
                <a:ext cx="11239774" cy="8863965"/>
              </a:xfrm>
              <a:prstGeom prst="rect">
                <a:avLst/>
              </a:prstGeom>
            </p:spPr>
            <p:txBody>
              <a:bodyPr wrap="square">
                <a:spAutoFit/>
              </a:bodyPr>
              <a:lstStyle/>
              <a:p>
                <a:r>
                  <a:rPr lang="vi-VN" sz="4000" dirty="0">
                    <a:solidFill>
                      <a:schemeClr val="accent5"/>
                    </a:solidFill>
                    <a:latin typeface="+mj-lt"/>
                  </a:rPr>
                  <a:t>b) ( </a:t>
                </a:r>
                <a:r>
                  <a:rPr lang="vi-VN" sz="4000" dirty="0">
                    <a:solidFill>
                      <a:srgbClr val="FF0000"/>
                    </a:solidFill>
                    <a:latin typeface="+mj-lt"/>
                  </a:rPr>
                  <a:t>4x</a:t>
                </a:r>
                <a:r>
                  <a:rPr lang="vi-VN" sz="4000" dirty="0">
                    <a:solidFill>
                      <a:schemeClr val="accent5"/>
                    </a:solidFill>
                    <a:latin typeface="+mj-lt"/>
                  </a:rPr>
                  <a:t> – </a:t>
                </a:r>
                <a:r>
                  <a:rPr lang="vi-VN" sz="4000" dirty="0">
                    <a:solidFill>
                      <a:srgbClr val="FFC000"/>
                    </a:solidFill>
                    <a:latin typeface="+mj-lt"/>
                  </a:rPr>
                  <a:t>3</a:t>
                </a:r>
                <a:r>
                  <a:rPr lang="vi-VN" sz="4000" dirty="0">
                    <a:solidFill>
                      <a:schemeClr val="accent5"/>
                    </a:solidFill>
                    <a:latin typeface="+mj-lt"/>
                  </a:rPr>
                  <a:t>).(2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- 5x + 1) </a:t>
                </a:r>
              </a:p>
              <a:p>
                <a:r>
                  <a:rPr lang="vi-VN" sz="4000" dirty="0">
                    <a:solidFill>
                      <a:schemeClr val="accent5"/>
                    </a:solidFill>
                    <a:latin typeface="+mj-lt"/>
                  </a:rPr>
                  <a:t>= </a:t>
                </a:r>
                <a:r>
                  <a:rPr lang="vi-VN" sz="4000" dirty="0">
                    <a:solidFill>
                      <a:srgbClr val="FF0000"/>
                    </a:solidFill>
                    <a:latin typeface="+mj-lt"/>
                  </a:rPr>
                  <a:t>4x</a:t>
                </a:r>
                <a:r>
                  <a:rPr lang="vi-VN" sz="4000" dirty="0">
                    <a:solidFill>
                      <a:schemeClr val="accent5"/>
                    </a:solidFill>
                    <a:latin typeface="+mj-lt"/>
                  </a:rPr>
                  <a:t>.2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a:t>
                </a:r>
                <a:r>
                  <a:rPr lang="vi-VN" sz="4000" dirty="0">
                    <a:solidFill>
                      <a:srgbClr val="FF0000"/>
                    </a:solidFill>
                    <a:latin typeface="+mj-lt"/>
                  </a:rPr>
                  <a:t>4x</a:t>
                </a:r>
                <a:r>
                  <a:rPr lang="vi-VN" sz="4000" dirty="0">
                    <a:solidFill>
                      <a:schemeClr val="accent5"/>
                    </a:solidFill>
                    <a:latin typeface="+mj-lt"/>
                  </a:rPr>
                  <a:t>.5x + </a:t>
                </a:r>
                <a:r>
                  <a:rPr lang="vi-VN" sz="4000" dirty="0">
                    <a:solidFill>
                      <a:srgbClr val="FF0000"/>
                    </a:solidFill>
                    <a:latin typeface="+mj-lt"/>
                  </a:rPr>
                  <a:t>4x</a:t>
                </a:r>
                <a:r>
                  <a:rPr lang="vi-VN" sz="4000" dirty="0">
                    <a:solidFill>
                      <a:schemeClr val="accent5"/>
                    </a:solidFill>
                    <a:latin typeface="+mj-lt"/>
                  </a:rPr>
                  <a:t>.1 – </a:t>
                </a:r>
                <a:r>
                  <a:rPr lang="vi-VN" sz="4000" dirty="0">
                    <a:solidFill>
                      <a:srgbClr val="FFC000"/>
                    </a:solidFill>
                    <a:latin typeface="+mj-lt"/>
                  </a:rPr>
                  <a:t>3</a:t>
                </a:r>
                <a:r>
                  <a:rPr lang="vi-VN" sz="4000" dirty="0">
                    <a:solidFill>
                      <a:schemeClr val="accent5"/>
                    </a:solidFill>
                    <a:latin typeface="+mj-lt"/>
                  </a:rPr>
                  <a:t>.2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 </a:t>
                </a:r>
                <a:r>
                  <a:rPr lang="vi-VN" sz="4000" dirty="0">
                    <a:solidFill>
                      <a:srgbClr val="FFC000"/>
                    </a:solidFill>
                    <a:latin typeface="+mj-lt"/>
                  </a:rPr>
                  <a:t>3</a:t>
                </a:r>
                <a:r>
                  <a:rPr lang="vi-VN" sz="4000" dirty="0">
                    <a:solidFill>
                      <a:schemeClr val="accent5"/>
                    </a:solidFill>
                    <a:latin typeface="+mj-lt"/>
                  </a:rPr>
                  <a:t>.5x – </a:t>
                </a:r>
                <a:r>
                  <a:rPr lang="vi-VN" sz="4000" dirty="0">
                    <a:solidFill>
                      <a:srgbClr val="FFC000"/>
                    </a:solidFill>
                    <a:latin typeface="+mj-lt"/>
                  </a:rPr>
                  <a:t>3</a:t>
                </a:r>
                <a:r>
                  <a:rPr lang="vi-VN" sz="4000" dirty="0">
                    <a:solidFill>
                      <a:schemeClr val="accent5"/>
                    </a:solidFill>
                    <a:latin typeface="+mj-lt"/>
                  </a:rPr>
                  <a:t>.1</a:t>
                </a:r>
              </a:p>
              <a:p>
                <a:r>
                  <a:rPr lang="vi-VN" sz="4000" dirty="0">
                    <a:solidFill>
                      <a:schemeClr val="accent5"/>
                    </a:solidFill>
                    <a:latin typeface="+mj-lt"/>
                  </a:rPr>
                  <a:t>= 8</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3</m:t>
                        </m:r>
                      </m:sup>
                    </m:sSup>
                    <m:r>
                      <a:rPr lang="vi-VN" sz="4000" i="1">
                        <a:solidFill>
                          <a:schemeClr val="accent5"/>
                        </a:solidFill>
                        <a:latin typeface="Cambria Math" panose="02040503050406030204" pitchFamily="18" charset="0"/>
                      </a:rPr>
                      <m:t>     </m:t>
                    </m:r>
                  </m:oMath>
                </a14:m>
                <a:r>
                  <a:rPr lang="vi-VN" sz="4000" dirty="0">
                    <a:solidFill>
                      <a:schemeClr val="accent5"/>
                    </a:solidFill>
                    <a:latin typeface="+mj-lt"/>
                  </a:rPr>
                  <a:t> -  20</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+ 4x    - 6</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+ 15x   - 3</a:t>
                </a:r>
                <a:endParaRPr lang="en-US" sz="4000" dirty="0">
                  <a:solidFill>
                    <a:schemeClr val="accent5"/>
                  </a:solidFill>
                  <a:latin typeface="+mj-lt"/>
                </a:endParaRPr>
              </a:p>
              <a:p>
                <a:r>
                  <a:rPr lang="en-US" sz="4000" dirty="0">
                    <a:solidFill>
                      <a:schemeClr val="accent5"/>
                    </a:solidFill>
                    <a:latin typeface="+mj-lt"/>
                  </a:rPr>
                  <a:t>= </a:t>
                </a:r>
                <a:r>
                  <a:rPr lang="vi-VN" sz="4000" dirty="0">
                    <a:solidFill>
                      <a:schemeClr val="accent5"/>
                    </a:solidFill>
                  </a:rPr>
                  <a:t>8</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3</m:t>
                        </m:r>
                      </m:sup>
                    </m:sSup>
                    <m:r>
                      <a:rPr lang="vi-VN" sz="4000" i="1">
                        <a:solidFill>
                          <a:schemeClr val="accent5"/>
                        </a:solidFill>
                        <a:latin typeface="Cambria Math" panose="02040503050406030204" pitchFamily="18" charset="0"/>
                      </a:rPr>
                      <m:t> </m:t>
                    </m:r>
                  </m:oMath>
                </a14:m>
                <a:r>
                  <a:rPr lang="en-US" sz="4000" dirty="0">
                    <a:solidFill>
                      <a:schemeClr val="accent5"/>
                    </a:solidFill>
                  </a:rPr>
                  <a:t>- 26</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en-US" sz="4000" b="0" i="1" smtClean="0">
                            <a:solidFill>
                              <a:schemeClr val="accent5"/>
                            </a:solidFill>
                            <a:latin typeface="Cambria Math" panose="02040503050406030204" pitchFamily="18" charset="0"/>
                          </a:rPr>
                          <m:t>2</m:t>
                        </m:r>
                      </m:sup>
                    </m:sSup>
                    <m:r>
                      <a:rPr lang="vi-VN" sz="4000" i="1">
                        <a:solidFill>
                          <a:schemeClr val="accent5"/>
                        </a:solidFill>
                        <a:latin typeface="Cambria Math" panose="02040503050406030204" pitchFamily="18" charset="0"/>
                      </a:rPr>
                      <m:t> </m:t>
                    </m:r>
                  </m:oMath>
                </a14:m>
                <a:r>
                  <a:rPr lang="en-US" sz="4000" dirty="0">
                    <a:solidFill>
                      <a:schemeClr val="accent5"/>
                    </a:solidFill>
                    <a:latin typeface="+mj-lt"/>
                  </a:rPr>
                  <a:t>+ 19x -3</a:t>
                </a:r>
                <a:endParaRPr lang="vi-VN" sz="4000" dirty="0">
                  <a:solidFill>
                    <a:schemeClr val="accent5"/>
                  </a:solidFill>
                  <a:latin typeface="+mj-lt"/>
                </a:endParaRPr>
              </a:p>
              <a:p>
                <a:r>
                  <a:rPr lang="vi-VN" sz="4000" dirty="0">
                    <a:solidFill>
                      <a:schemeClr val="accent5"/>
                    </a:solidFill>
                    <a:latin typeface="+mj-lt"/>
                  </a:rPr>
                  <a:t>Nhận xét: Tích của 2 đa thức là một đa thức.</a:t>
                </a:r>
              </a:p>
              <a:p>
                <a:r>
                  <a:rPr lang="vi-VN" sz="4000" dirty="0">
                    <a:solidFill>
                      <a:srgbClr val="00B050"/>
                    </a:solidFill>
                    <a:latin typeface="+mj-lt"/>
                  </a:rPr>
                  <a:t>THỬ TÀI CỦA BẠN:</a:t>
                </a:r>
              </a:p>
              <a:p>
                <a:r>
                  <a:rPr lang="vi-VN" sz="4000" dirty="0">
                    <a:solidFill>
                      <a:schemeClr val="accent5"/>
                    </a:solidFill>
                    <a:latin typeface="+mj-lt"/>
                  </a:rPr>
                  <a:t>Cho đa thức A = 2x – 1 và đa thức B = 3y + 5 . Hãy thực hiện phép nhân đa thức A với đa thức B.</a:t>
                </a:r>
              </a:p>
              <a:p>
                <a:r>
                  <a:rPr lang="vi-VN" sz="4000" dirty="0">
                    <a:solidFill>
                      <a:schemeClr val="accent5"/>
                    </a:solidFill>
                    <a:latin typeface="+mj-lt"/>
                  </a:rPr>
                  <a:t>  ( </a:t>
                </a:r>
                <a:r>
                  <a:rPr lang="vi-VN" sz="4000" dirty="0">
                    <a:solidFill>
                      <a:srgbClr val="FF0000"/>
                    </a:solidFill>
                    <a:latin typeface="+mj-lt"/>
                  </a:rPr>
                  <a:t>2x</a:t>
                </a:r>
                <a:r>
                  <a:rPr lang="vi-VN" sz="4000" dirty="0">
                    <a:solidFill>
                      <a:schemeClr val="accent5"/>
                    </a:solidFill>
                    <a:latin typeface="+mj-lt"/>
                  </a:rPr>
                  <a:t> – </a:t>
                </a:r>
                <a:r>
                  <a:rPr lang="vi-VN" sz="4000" dirty="0">
                    <a:solidFill>
                      <a:srgbClr val="FFC000"/>
                    </a:solidFill>
                    <a:latin typeface="+mj-lt"/>
                  </a:rPr>
                  <a:t>1</a:t>
                </a:r>
                <a:r>
                  <a:rPr lang="vi-VN" sz="4000" dirty="0">
                    <a:solidFill>
                      <a:schemeClr val="accent5"/>
                    </a:solidFill>
                    <a:latin typeface="+mj-lt"/>
                  </a:rPr>
                  <a:t>).(3y + 5)</a:t>
                </a:r>
              </a:p>
              <a:p>
                <a:r>
                  <a:rPr lang="vi-VN" sz="4000" dirty="0">
                    <a:solidFill>
                      <a:schemeClr val="accent5"/>
                    </a:solidFill>
                    <a:latin typeface="+mj-lt"/>
                  </a:rPr>
                  <a:t> = </a:t>
                </a:r>
                <a:r>
                  <a:rPr lang="vi-VN" sz="4000" dirty="0">
                    <a:solidFill>
                      <a:srgbClr val="FF0000"/>
                    </a:solidFill>
                    <a:latin typeface="+mj-lt"/>
                  </a:rPr>
                  <a:t>2x</a:t>
                </a:r>
                <a:r>
                  <a:rPr lang="vi-VN" sz="4000" dirty="0">
                    <a:solidFill>
                      <a:schemeClr val="accent5"/>
                    </a:solidFill>
                    <a:latin typeface="+mj-lt"/>
                  </a:rPr>
                  <a:t>.3y + </a:t>
                </a:r>
                <a:r>
                  <a:rPr lang="vi-VN" sz="4000" dirty="0">
                    <a:solidFill>
                      <a:srgbClr val="FF0000"/>
                    </a:solidFill>
                    <a:latin typeface="+mj-lt"/>
                  </a:rPr>
                  <a:t>2x</a:t>
                </a:r>
                <a:r>
                  <a:rPr lang="vi-VN" sz="4000" dirty="0">
                    <a:solidFill>
                      <a:schemeClr val="accent5"/>
                    </a:solidFill>
                    <a:latin typeface="+mj-lt"/>
                  </a:rPr>
                  <a:t>.5 –</a:t>
                </a:r>
                <a:r>
                  <a:rPr lang="vi-VN" sz="4000" dirty="0">
                    <a:solidFill>
                      <a:srgbClr val="FFC000"/>
                    </a:solidFill>
                    <a:latin typeface="+mj-lt"/>
                  </a:rPr>
                  <a:t>1</a:t>
                </a:r>
                <a:r>
                  <a:rPr lang="vi-VN" sz="4000" dirty="0">
                    <a:solidFill>
                      <a:schemeClr val="accent5"/>
                    </a:solidFill>
                    <a:latin typeface="+mj-lt"/>
                  </a:rPr>
                  <a:t>.3y – </a:t>
                </a:r>
                <a:r>
                  <a:rPr lang="vi-VN" sz="4000" dirty="0">
                    <a:solidFill>
                      <a:srgbClr val="FFC000"/>
                    </a:solidFill>
                    <a:latin typeface="+mj-lt"/>
                  </a:rPr>
                  <a:t>1</a:t>
                </a:r>
                <a:r>
                  <a:rPr lang="vi-VN" sz="4000" dirty="0">
                    <a:solidFill>
                      <a:schemeClr val="accent5"/>
                    </a:solidFill>
                    <a:latin typeface="+mj-lt"/>
                  </a:rPr>
                  <a:t>.</a:t>
                </a:r>
                <a:r>
                  <a:rPr lang="en-US" sz="4000" dirty="0">
                    <a:solidFill>
                      <a:schemeClr val="accent5"/>
                    </a:solidFill>
                    <a:latin typeface="+mj-lt"/>
                  </a:rPr>
                  <a:t>5</a:t>
                </a:r>
                <a:endParaRPr lang="vi-VN" sz="4000" dirty="0">
                  <a:solidFill>
                    <a:schemeClr val="accent5"/>
                  </a:solidFill>
                  <a:latin typeface="+mj-lt"/>
                </a:endParaRPr>
              </a:p>
              <a:p>
                <a:r>
                  <a:rPr lang="vi-VN" sz="4000" dirty="0">
                    <a:solidFill>
                      <a:schemeClr val="accent5"/>
                    </a:solidFill>
                    <a:latin typeface="+mj-lt"/>
                  </a:rPr>
                  <a:t> = 6xy    + 10x  – 3y    - 5                                                                                                                                                                                                                                                                                                                                                                                                                                                                                                                                                                                                                                                                                                                                                                                                                                                                                                                                                                                                                                                                                                                                                                                                                                                                                                                                                                                                                                                                                                                                                                                                                                                                                                                                                                                                                                                                                                                                                                                                                                                                                                                                                                                                                                                                                                                                                                                                                                                                                                                                                                                                                                                                                                                                                                                                                                                                                                                                                                                                                                                                                                                                                                                                                                                                                                                                                                                                                                                                                                                                                                                                                                                                                                                                                                                                                                                                                                                                                                                                                                                                                                                                                                                                                                                                                                                                                                                                                                                                                                                                                                                                                                                                                                                                                                                                                                                                                                                                                                                                                                                                                                                                                                                                                                                                                                                                                                                                                                                                                                                                                                                                                                                                                                                                                                                                                                                                                                                                                                                                                                                                                                                                                                                                                                                                                                                                                                                                                                                                                                                                                                                                                                                                                                                                                                                                                                                                                                                                                                                                                                                    </a:t>
                </a:r>
              </a:p>
              <a:p>
                <a:endParaRPr lang="vi-VN" sz="4000" dirty="0">
                  <a:latin typeface="+mj-lt"/>
                </a:endParaRPr>
              </a:p>
              <a:p>
                <a:endParaRPr lang="vi-VN" dirty="0"/>
              </a:p>
              <a:p>
                <a:endParaRPr lang="vi-VN" dirty="0"/>
              </a:p>
              <a:p>
                <a:endParaRPr lang="vi-VN" dirty="0"/>
              </a:p>
              <a:p>
                <a:endParaRPr lang="vi-VN" dirty="0"/>
              </a:p>
              <a:p>
                <a:endParaRPr lang="en-US" dirty="0"/>
              </a:p>
            </p:txBody>
          </p:sp>
        </mc:Choice>
        <mc:Fallback>
          <p:sp>
            <p:nvSpPr>
              <p:cNvPr id="2" name="Rectangle 1"/>
              <p:cNvSpPr>
                <a:spLocks noRot="1" noChangeAspect="1" noMove="1" noResize="1" noEditPoints="1" noAdjustHandles="1" noChangeArrowheads="1" noChangeShapeType="1" noTextEdit="1"/>
              </p:cNvSpPr>
              <p:nvPr/>
            </p:nvSpPr>
            <p:spPr>
              <a:xfrm>
                <a:off x="637133" y="107244"/>
                <a:ext cx="11239774" cy="8863965"/>
              </a:xfrm>
              <a:prstGeom prst="rect">
                <a:avLst/>
              </a:prstGeom>
              <a:blipFill>
                <a:blip r:embed="rId2"/>
                <a:stretch>
                  <a:fillRect l="-1953" t="-1169" r="-62724"/>
                </a:stretch>
              </a:blipFill>
            </p:spPr>
            <p:txBody>
              <a:bodyPr/>
              <a:lstStyle/>
              <a:p>
                <a:r>
                  <a:rPr lang="en-US">
                    <a:noFill/>
                  </a:rPr>
                  <a:t> </a:t>
                </a:r>
              </a:p>
            </p:txBody>
          </p:sp>
        </mc:Fallback>
      </mc:AlternateContent>
    </p:spTree>
    <p:extLst>
      <p:ext uri="{BB962C8B-B14F-4D97-AF65-F5344CB8AC3E}">
        <p14:creationId xmlns:p14="http://schemas.microsoft.com/office/powerpoint/2010/main" val="221236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334537" y="479502"/>
                <a:ext cx="11541512" cy="7134517"/>
              </a:xfrm>
              <a:prstGeom prst="rect">
                <a:avLst/>
              </a:prstGeom>
              <a:noFill/>
            </p:spPr>
            <p:txBody>
              <a:bodyPr wrap="square" rtlCol="0">
                <a:spAutoFit/>
              </a:bodyPr>
              <a:lstStyle/>
              <a:p>
                <a:r>
                  <a:rPr lang="vi-VN" sz="4000" u="sng" dirty="0">
                    <a:solidFill>
                      <a:schemeClr val="accent6"/>
                    </a:solidFill>
                    <a:latin typeface="+mj-lt"/>
                  </a:rPr>
                  <a:t>Chú ý: </a:t>
                </a:r>
                <a:r>
                  <a:rPr lang="vi-VN" sz="4000" dirty="0">
                    <a:solidFill>
                      <a:schemeClr val="accent5"/>
                    </a:solidFill>
                    <a:latin typeface="+mj-lt"/>
                  </a:rPr>
                  <a:t>Khi nhân các đa thức một biến,(trong ví dụ b), ta có thể trình bày như sau:</a:t>
                </a:r>
              </a:p>
              <a:p>
                <a:r>
                  <a:rPr lang="vi-VN" sz="4000" dirty="0">
                    <a:solidFill>
                      <a:schemeClr val="accent5"/>
                    </a:solidFill>
                    <a:latin typeface="+mj-lt"/>
                  </a:rPr>
                  <a:t>            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- 5x + 1</a:t>
                </a:r>
              </a:p>
              <a:p>
                <a:r>
                  <a:rPr lang="vi-VN" sz="4000" dirty="0">
                    <a:solidFill>
                      <a:schemeClr val="accent5"/>
                    </a:solidFill>
                    <a:latin typeface="+mj-lt"/>
                  </a:rPr>
                  <a:t>                     4x – 3</a:t>
                </a:r>
              </a:p>
              <a:p>
                <a:endParaRPr lang="vi-VN" sz="4000" dirty="0">
                  <a:solidFill>
                    <a:schemeClr val="accent5"/>
                  </a:solidFill>
                  <a:latin typeface="+mj-lt"/>
                </a:endParaRPr>
              </a:p>
              <a:p>
                <a:r>
                  <a:rPr lang="vi-VN" sz="4000" dirty="0">
                    <a:solidFill>
                      <a:schemeClr val="accent5"/>
                    </a:solidFill>
                  </a:rPr>
                  <a:t>      – </a:t>
                </a:r>
                <a:r>
                  <a:rPr lang="vi-VN" sz="4000" dirty="0">
                    <a:solidFill>
                      <a:schemeClr val="accent5"/>
                    </a:solidFill>
                    <a:latin typeface="+mj-lt"/>
                  </a:rPr>
                  <a:t>6</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+15x – 3  (kết quả khi nhân-3 với 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-5x+1)</a:t>
                </a:r>
              </a:p>
              <a:p>
                <a:r>
                  <a:rPr lang="vi-VN" sz="4000" dirty="0">
                    <a:solidFill>
                      <a:schemeClr val="accent5"/>
                    </a:solidFill>
                    <a:latin typeface="+mj-lt"/>
                  </a:rPr>
                  <a:t> 8</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b="0" i="1" smtClean="0">
                            <a:solidFill>
                              <a:schemeClr val="accent5"/>
                            </a:solidFill>
                            <a:latin typeface="Cambria Math" panose="02040503050406030204" pitchFamily="18" charset="0"/>
                          </a:rPr>
                          <m:t>3</m:t>
                        </m:r>
                      </m:sup>
                    </m:sSup>
                  </m:oMath>
                </a14:m>
                <a:r>
                  <a:rPr lang="vi-VN" sz="4000" dirty="0">
                    <a:solidFill>
                      <a:schemeClr val="accent5"/>
                    </a:solidFill>
                  </a:rPr>
                  <a:t>–</a:t>
                </a:r>
                <a:r>
                  <a:rPr lang="vi-VN" sz="4000" dirty="0">
                    <a:solidFill>
                      <a:schemeClr val="accent5"/>
                    </a:solidFill>
                    <a:latin typeface="+mj-lt"/>
                  </a:rPr>
                  <a:t>20</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 </a:t>
                </a:r>
                <a:r>
                  <a:rPr lang="vi-VN" sz="4000">
                    <a:solidFill>
                      <a:schemeClr val="accent5"/>
                    </a:solidFill>
                    <a:latin typeface="+mj-lt"/>
                  </a:rPr>
                  <a:t>4x       (</a:t>
                </a:r>
                <a:r>
                  <a:rPr lang="vi-VN" sz="4000" dirty="0">
                    <a:solidFill>
                      <a:schemeClr val="accent5"/>
                    </a:solidFill>
                    <a:latin typeface="+mj-lt"/>
                  </a:rPr>
                  <a:t>kết quả khi nhân 4x với 2</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-5x+1)</a:t>
                </a:r>
              </a:p>
              <a:p>
                <a:endParaRPr lang="vi-VN" sz="4000" dirty="0">
                  <a:solidFill>
                    <a:schemeClr val="accent5"/>
                  </a:solidFill>
                  <a:latin typeface="+mj-lt"/>
                </a:endParaRPr>
              </a:p>
              <a:p>
                <a:r>
                  <a:rPr lang="vi-VN" sz="4000" dirty="0">
                    <a:solidFill>
                      <a:schemeClr val="accent5"/>
                    </a:solidFill>
                    <a:latin typeface="+mj-lt"/>
                  </a:rPr>
                  <a:t> 8</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b="0" i="1" smtClean="0">
                            <a:solidFill>
                              <a:schemeClr val="accent5"/>
                            </a:solidFill>
                            <a:latin typeface="Cambria Math" panose="02040503050406030204" pitchFamily="18" charset="0"/>
                          </a:rPr>
                          <m:t>3</m:t>
                        </m:r>
                      </m:sup>
                    </m:sSup>
                  </m:oMath>
                </a14:m>
                <a:r>
                  <a:rPr lang="vi-VN" sz="4000" dirty="0">
                    <a:solidFill>
                      <a:schemeClr val="accent5"/>
                    </a:solidFill>
                  </a:rPr>
                  <a:t>–</a:t>
                </a:r>
                <a:r>
                  <a:rPr lang="vi-VN" sz="4000" dirty="0">
                    <a:solidFill>
                      <a:schemeClr val="accent5"/>
                    </a:solidFill>
                    <a:latin typeface="+mj-lt"/>
                  </a:rPr>
                  <a:t>26</a:t>
                </a:r>
                <a14:m>
                  <m:oMath xmlns:m="http://schemas.openxmlformats.org/officeDocument/2006/math">
                    <m:sSup>
                      <m:sSupPr>
                        <m:ctrlPr>
                          <a:rPr lang="vi-VN" sz="4000" i="1">
                            <a:solidFill>
                              <a:schemeClr val="accent5"/>
                            </a:solidFill>
                            <a:latin typeface="Cambria Math" panose="02040503050406030204" pitchFamily="18" charset="0"/>
                          </a:rPr>
                        </m:ctrlPr>
                      </m:sSupPr>
                      <m:e>
                        <m:r>
                          <a:rPr lang="vi-VN" sz="4000" i="1">
                            <a:solidFill>
                              <a:schemeClr val="accent5"/>
                            </a:solidFill>
                            <a:latin typeface="Cambria Math" panose="02040503050406030204" pitchFamily="18" charset="0"/>
                          </a:rPr>
                          <m:t>𝑥</m:t>
                        </m:r>
                      </m:e>
                      <m:sup>
                        <m:r>
                          <a:rPr lang="vi-VN" sz="4000" i="1">
                            <a:solidFill>
                              <a:schemeClr val="accent5"/>
                            </a:solidFill>
                            <a:latin typeface="Cambria Math" panose="02040503050406030204" pitchFamily="18" charset="0"/>
                          </a:rPr>
                          <m:t>2</m:t>
                        </m:r>
                      </m:sup>
                    </m:sSup>
                  </m:oMath>
                </a14:m>
                <a:r>
                  <a:rPr lang="vi-VN" sz="4000" dirty="0">
                    <a:solidFill>
                      <a:schemeClr val="accent5"/>
                    </a:solidFill>
                    <a:latin typeface="+mj-lt"/>
                  </a:rPr>
                  <a:t>+19x </a:t>
                </a:r>
                <a:r>
                  <a:rPr lang="vi-VN" sz="4000" dirty="0">
                    <a:solidFill>
                      <a:schemeClr val="accent5"/>
                    </a:solidFill>
                  </a:rPr>
                  <a:t>–</a:t>
                </a:r>
                <a:r>
                  <a:rPr lang="vi-VN" sz="4000" dirty="0">
                    <a:solidFill>
                      <a:schemeClr val="accent5"/>
                    </a:solidFill>
                    <a:latin typeface="+mj-lt"/>
                  </a:rPr>
                  <a:t> 3</a:t>
                </a:r>
              </a:p>
              <a:p>
                <a:endParaRPr lang="vi-VN" sz="4000" dirty="0">
                  <a:solidFill>
                    <a:schemeClr val="accent5"/>
                  </a:solidFill>
                  <a:latin typeface="+mj-lt"/>
                </a:endParaRPr>
              </a:p>
              <a:p>
                <a:endParaRPr lang="vi-VN" dirty="0"/>
              </a:p>
              <a:p>
                <a:endParaRPr lang="vi-VN" dirty="0"/>
              </a:p>
              <a:p>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334537" y="479502"/>
                <a:ext cx="11541512" cy="7134517"/>
              </a:xfrm>
              <a:prstGeom prst="rect">
                <a:avLst/>
              </a:prstGeom>
              <a:blipFill rotWithShape="0">
                <a:blip r:embed="rId2"/>
                <a:stretch>
                  <a:fillRect l="-1902" t="-1538" r="-1426"/>
                </a:stretch>
              </a:blipFill>
            </p:spPr>
            <p:txBody>
              <a:bodyPr/>
              <a:lstStyle/>
              <a:p>
                <a:r>
                  <a:rPr lang="en-US">
                    <a:noFill/>
                  </a:rPr>
                  <a:t> </a:t>
                </a:r>
              </a:p>
            </p:txBody>
          </p:sp>
        </mc:Fallback>
      </mc:AlternateContent>
      <p:cxnSp>
        <p:nvCxnSpPr>
          <p:cNvPr id="5" name="Straight Connector 4"/>
          <p:cNvCxnSpPr/>
          <p:nvPr/>
        </p:nvCxnSpPr>
        <p:spPr>
          <a:xfrm flipV="1">
            <a:off x="334537" y="3278460"/>
            <a:ext cx="4059043" cy="11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334537" y="5118410"/>
            <a:ext cx="4059043" cy="3345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0291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fade">
                                      <p:cBhvr>
                                        <p:cTn id="53" dur="1000"/>
                                        <p:tgtEl>
                                          <p:spTgt spid="3">
                                            <p:txEl>
                                              <p:pRg st="7" end="7"/>
                                            </p:txEl>
                                          </p:spTgt>
                                        </p:tgtEl>
                                      </p:cBhvr>
                                    </p:animEffect>
                                    <p:anim calcmode="lin" valueType="num">
                                      <p:cBhvr>
                                        <p:cTn id="5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5688" y="468351"/>
            <a:ext cx="11452302" cy="1938992"/>
          </a:xfrm>
          <a:prstGeom prst="rect">
            <a:avLst/>
          </a:prstGeom>
          <a:noFill/>
        </p:spPr>
        <p:txBody>
          <a:bodyPr wrap="square" rtlCol="0">
            <a:spAutoFit/>
          </a:bodyPr>
          <a:lstStyle/>
          <a:p>
            <a:r>
              <a:rPr lang="vi-VN" sz="4000" u="sng" dirty="0">
                <a:solidFill>
                  <a:srgbClr val="FF0000"/>
                </a:solidFill>
                <a:latin typeface="+mj-lt"/>
              </a:rPr>
              <a:t>HƯỚNG DẪN VỀ NHÀ</a:t>
            </a:r>
            <a:r>
              <a:rPr lang="vi-VN" sz="4000" dirty="0">
                <a:solidFill>
                  <a:schemeClr val="accent5"/>
                </a:solidFill>
                <a:latin typeface="+mj-lt"/>
              </a:rPr>
              <a:t>:</a:t>
            </a:r>
          </a:p>
          <a:p>
            <a:r>
              <a:rPr lang="vi-VN" sz="4000" dirty="0">
                <a:solidFill>
                  <a:schemeClr val="accent5"/>
                </a:solidFill>
                <a:latin typeface="+mj-lt"/>
              </a:rPr>
              <a:t>                           - Học thuộc quy tắc.</a:t>
            </a:r>
          </a:p>
          <a:p>
            <a:r>
              <a:rPr lang="vi-VN" sz="4000" dirty="0">
                <a:solidFill>
                  <a:schemeClr val="accent5"/>
                </a:solidFill>
                <a:latin typeface="+mj-lt"/>
              </a:rPr>
              <a:t>                           - Bài tập: 6; 7; 8; 9 (trang 18)</a:t>
            </a:r>
            <a:endParaRPr lang="en-US" sz="4000" dirty="0">
              <a:solidFill>
                <a:schemeClr val="accent5"/>
              </a:solidFill>
              <a:latin typeface="+mj-lt"/>
            </a:endParaRPr>
          </a:p>
        </p:txBody>
      </p:sp>
    </p:spTree>
    <p:extLst>
      <p:ext uri="{BB962C8B-B14F-4D97-AF65-F5344CB8AC3E}">
        <p14:creationId xmlns:p14="http://schemas.microsoft.com/office/powerpoint/2010/main" val="324952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TotalTime>
  <Words>420</Words>
  <Application>Microsoft Office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megiaitoan@gmail.com</cp:lastModifiedBy>
  <cp:revision>35</cp:revision>
  <dcterms:created xsi:type="dcterms:W3CDTF">2021-09-02T16:58:46Z</dcterms:created>
  <dcterms:modified xsi:type="dcterms:W3CDTF">2021-09-04T02:25:04Z</dcterms:modified>
</cp:coreProperties>
</file>