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4" r:id="rId2"/>
    <p:sldId id="257" r:id="rId3"/>
    <p:sldId id="258" r:id="rId4"/>
    <p:sldId id="260" r:id="rId5"/>
    <p:sldId id="261" r:id="rId6"/>
    <p:sldId id="262" r:id="rId7"/>
    <p:sldId id="267" r:id="rId8"/>
    <p:sldId id="266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662" autoAdjust="0"/>
    <p:restoredTop sz="94660"/>
  </p:normalViewPr>
  <p:slideViewPr>
    <p:cSldViewPr snapToGrid="0">
      <p:cViewPr varScale="1">
        <p:scale>
          <a:sx n="86" d="100"/>
          <a:sy n="86" d="100"/>
        </p:scale>
        <p:origin x="276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3FD6C-BBEB-40D7-9A31-B8B0D2C6578E}" type="datetimeFigureOut">
              <a:rPr lang="en-US" smtClean="0"/>
              <a:t>9/9/2021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F45C4D-D780-41D2-99AD-02D869442C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4001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3FD6C-BBEB-40D7-9A31-B8B0D2C6578E}" type="datetimeFigureOut">
              <a:rPr lang="en-US" smtClean="0"/>
              <a:t>9/9/2021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F45C4D-D780-41D2-99AD-02D869442C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81384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3FD6C-BBEB-40D7-9A31-B8B0D2C6578E}" type="datetimeFigureOut">
              <a:rPr lang="en-US" smtClean="0"/>
              <a:t>9/9/2021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F45C4D-D780-41D2-99AD-02D869442C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41056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3FD6C-BBEB-40D7-9A31-B8B0D2C6578E}" type="datetimeFigureOut">
              <a:rPr lang="en-US" smtClean="0"/>
              <a:t>9/9/2021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F45C4D-D780-41D2-99AD-02D869442C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06601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3FD6C-BBEB-40D7-9A31-B8B0D2C6578E}" type="datetimeFigureOut">
              <a:rPr lang="en-US" smtClean="0"/>
              <a:t>9/9/2021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F45C4D-D780-41D2-99AD-02D869442C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21480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3FD6C-BBEB-40D7-9A31-B8B0D2C6578E}" type="datetimeFigureOut">
              <a:rPr lang="en-US" smtClean="0"/>
              <a:t>9/9/2021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F45C4D-D780-41D2-99AD-02D869442C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42672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3FD6C-BBEB-40D7-9A31-B8B0D2C6578E}" type="datetimeFigureOut">
              <a:rPr lang="en-US" smtClean="0"/>
              <a:t>9/9/2021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F45C4D-D780-41D2-99AD-02D869442C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92921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3FD6C-BBEB-40D7-9A31-B8B0D2C6578E}" type="datetimeFigureOut">
              <a:rPr lang="en-US" smtClean="0"/>
              <a:t>9/9/2021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F45C4D-D780-41D2-99AD-02D869442C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94284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3FD6C-BBEB-40D7-9A31-B8B0D2C6578E}" type="datetimeFigureOut">
              <a:rPr lang="en-US" smtClean="0"/>
              <a:t>9/9/2021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F45C4D-D780-41D2-99AD-02D869442C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43738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3FD6C-BBEB-40D7-9A31-B8B0D2C6578E}" type="datetimeFigureOut">
              <a:rPr lang="en-US" smtClean="0"/>
              <a:t>9/9/2021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F45C4D-D780-41D2-99AD-02D869442C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52459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3FD6C-BBEB-40D7-9A31-B8B0D2C6578E}" type="datetimeFigureOut">
              <a:rPr lang="en-US" smtClean="0"/>
              <a:t>9/9/2021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F45C4D-D780-41D2-99AD-02D869442C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25171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C3FD6C-BBEB-40D7-9A31-B8B0D2C6578E}" type="datetimeFigureOut">
              <a:rPr lang="en-US" smtClean="0"/>
              <a:t>9/9/2021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F45C4D-D780-41D2-99AD-02D869442C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45555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smtClean="0"/>
          </a:p>
        </p:txBody>
      </p:sp>
      <p:sp>
        <p:nvSpPr>
          <p:cNvPr id="512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smtClean="0"/>
          </a:p>
        </p:txBody>
      </p:sp>
      <p:pic>
        <p:nvPicPr>
          <p:cNvPr id="512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-4763"/>
            <a:ext cx="9144000" cy="68580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5" name="TextBox 1"/>
          <p:cNvSpPr txBox="1">
            <a:spLocks noChangeArrowheads="1"/>
          </p:cNvSpPr>
          <p:nvPr/>
        </p:nvSpPr>
        <p:spPr bwMode="auto">
          <a:xfrm>
            <a:off x="2101850" y="152400"/>
            <a:ext cx="7423150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sz="2800" dirty="0">
                <a:solidFill>
                  <a:srgbClr val="C00000"/>
                </a:solidFill>
                <a:latin typeface="Times New Roman" panose="02020603050405020304" pitchFamily="18" charset="0"/>
              </a:rPr>
              <a:t>ỦY BAN NHÂN </a:t>
            </a:r>
            <a:r>
              <a:rPr lang="en-US" sz="2800" dirty="0" smtClean="0">
                <a:solidFill>
                  <a:srgbClr val="C00000"/>
                </a:solidFill>
                <a:latin typeface="Times New Roman" panose="02020603050405020304" pitchFamily="18" charset="0"/>
              </a:rPr>
              <a:t>DÂN</a:t>
            </a:r>
            <a:r>
              <a:rPr lang="vi-VN" sz="2800" dirty="0" smtClean="0">
                <a:solidFill>
                  <a:srgbClr val="C00000"/>
                </a:solidFill>
                <a:latin typeface="Times New Roman" panose="02020603050405020304" pitchFamily="18" charset="0"/>
              </a:rPr>
              <a:t> THÀNH PHỐ THỦ ĐỨC</a:t>
            </a:r>
            <a:endParaRPr lang="en-US" sz="2800" dirty="0">
              <a:solidFill>
                <a:srgbClr val="C00000"/>
              </a:solidFill>
              <a:latin typeface="Times New Roman" panose="02020603050405020304" pitchFamily="18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sz="2800" dirty="0">
                <a:solidFill>
                  <a:srgbClr val="C00000"/>
                </a:solidFill>
                <a:latin typeface="Times New Roman" panose="02020603050405020304" pitchFamily="18" charset="0"/>
              </a:rPr>
              <a:t>TRƯỜNG THCS HOA LƯ</a:t>
            </a:r>
          </a:p>
        </p:txBody>
      </p:sp>
      <p:pic>
        <p:nvPicPr>
          <p:cNvPr id="5126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1258888"/>
            <a:ext cx="9144000" cy="559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7" name="TextBox 2"/>
          <p:cNvSpPr txBox="1">
            <a:spLocks noChangeArrowheads="1"/>
          </p:cNvSpPr>
          <p:nvPr/>
        </p:nvSpPr>
        <p:spPr bwMode="auto">
          <a:xfrm>
            <a:off x="3848100" y="1677988"/>
            <a:ext cx="4533900" cy="86201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sz="5000" b="1">
                <a:solidFill>
                  <a:srgbClr val="009900"/>
                </a:solidFill>
                <a:latin typeface="Times New Roman" panose="02020603050405020304" pitchFamily="18" charset="0"/>
              </a:rPr>
              <a:t>MÔN TOÁN 8</a:t>
            </a:r>
          </a:p>
        </p:txBody>
      </p:sp>
    </p:spTree>
    <p:extLst>
      <p:ext uri="{BB962C8B-B14F-4D97-AF65-F5344CB8AC3E}">
        <p14:creationId xmlns:p14="http://schemas.microsoft.com/office/powerpoint/2010/main" val="32757988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2" name="TextBox 1"/>
              <p:cNvSpPr txBox="1"/>
              <p:nvPr/>
            </p:nvSpPr>
            <p:spPr>
              <a:xfrm>
                <a:off x="434898" y="468351"/>
                <a:ext cx="11552663" cy="563231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4000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 </a:t>
                </a:r>
                <a:r>
                  <a:rPr lang="en-US" sz="4000" b="1" u="sng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NHỮNG </a:t>
                </a:r>
                <a:r>
                  <a:rPr lang="en-US" sz="4000" b="1" u="sng" dirty="0" smtClean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HẰNG ĐẲNG THỨC ĐÁNG NHỚ</a:t>
                </a:r>
              </a:p>
              <a:p>
                <a:endParaRPr lang="en-US" sz="4000" b="1" u="sng" dirty="0" smtClean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r>
                  <a:rPr lang="en-US" sz="4000" dirty="0" smtClean="0"/>
                  <a:t>  </a:t>
                </a:r>
                <a:r>
                  <a:rPr lang="en-US" sz="4000" u="sng" dirty="0" smtClean="0">
                    <a:solidFill>
                      <a:srgbClr val="0070C0"/>
                    </a:solidFill>
                  </a:rPr>
                  <a:t>I.KIỂM TRA BÀI CŨ:</a:t>
                </a:r>
              </a:p>
              <a:p>
                <a:r>
                  <a:rPr lang="en-US" sz="4000" dirty="0"/>
                  <a:t> </a:t>
                </a:r>
                <a:r>
                  <a:rPr lang="en-US" sz="4000" dirty="0" smtClean="0"/>
                  <a:t>  </a:t>
                </a:r>
                <a:r>
                  <a:rPr lang="en-US" sz="4000" dirty="0" err="1" smtClean="0"/>
                  <a:t>Thực</a:t>
                </a:r>
                <a:r>
                  <a:rPr lang="en-US" sz="4000" dirty="0" smtClean="0"/>
                  <a:t> </a:t>
                </a:r>
                <a:r>
                  <a:rPr lang="en-US" sz="4000" dirty="0" err="1" smtClean="0"/>
                  <a:t>hiện</a:t>
                </a:r>
                <a:r>
                  <a:rPr lang="en-US" sz="4000" dirty="0" smtClean="0"/>
                  <a:t> </a:t>
                </a:r>
                <a:r>
                  <a:rPr lang="en-US" sz="4000" dirty="0" err="1" smtClean="0"/>
                  <a:t>phép</a:t>
                </a:r>
                <a:r>
                  <a:rPr lang="en-US" sz="4000" dirty="0" smtClean="0"/>
                  <a:t> </a:t>
                </a:r>
                <a:r>
                  <a:rPr lang="en-US" sz="4000" dirty="0" err="1" smtClean="0"/>
                  <a:t>tính</a:t>
                </a:r>
                <a:r>
                  <a:rPr lang="en-US" sz="4000" dirty="0" smtClean="0"/>
                  <a:t>:</a:t>
                </a:r>
              </a:p>
              <a:p>
                <a:r>
                  <a:rPr lang="en-US" sz="4000" dirty="0"/>
                  <a:t> </a:t>
                </a:r>
                <a:r>
                  <a:rPr lang="en-US" sz="4000" dirty="0" smtClean="0"/>
                  <a:t>       1)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40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000" b="0" i="1" smtClean="0">
                            <a:latin typeface="Cambria Math" panose="02040503050406030204" pitchFamily="18" charset="0"/>
                          </a:rPr>
                          <m:t>( </m:t>
                        </m:r>
                        <m:r>
                          <a:rPr lang="en-US" sz="40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sz="4000" b="0" i="1" smtClean="0">
                            <a:latin typeface="Cambria Math" panose="02040503050406030204" pitchFamily="18" charset="0"/>
                          </a:rPr>
                          <m:t>+1)</m:t>
                        </m:r>
                      </m:e>
                      <m:sup>
                        <m:r>
                          <a:rPr lang="en-US" sz="40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endParaRPr lang="en-US" sz="4000" dirty="0" smtClean="0"/>
              </a:p>
              <a:p>
                <a:r>
                  <a:rPr lang="en-US" sz="4000" dirty="0"/>
                  <a:t> </a:t>
                </a:r>
                <a:r>
                  <a:rPr lang="en-US" sz="4000" dirty="0" smtClean="0"/>
                  <a:t>       2)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40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000" b="0" i="1" smtClean="0">
                            <a:latin typeface="Cambria Math" panose="02040503050406030204" pitchFamily="18" charset="0"/>
                          </a:rPr>
                          <m:t>( </m:t>
                        </m:r>
                        <m:r>
                          <a:rPr lang="en-US" sz="40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sz="4000" b="0" i="1" smtClean="0">
                            <a:latin typeface="Cambria Math" panose="02040503050406030204" pitchFamily="18" charset="0"/>
                          </a:rPr>
                          <m:t> −1)</m:t>
                        </m:r>
                      </m:e>
                      <m:sup>
                        <m:r>
                          <a:rPr lang="en-US" sz="40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endParaRPr lang="en-US" sz="4000" dirty="0" smtClean="0"/>
              </a:p>
              <a:p>
                <a:r>
                  <a:rPr lang="en-US" sz="4000" dirty="0"/>
                  <a:t> </a:t>
                </a:r>
                <a:r>
                  <a:rPr lang="en-US" sz="4000" dirty="0" smtClean="0"/>
                  <a:t>       3) </a:t>
                </a:r>
                <a14:m>
                  <m:oMath xmlns:m="http://schemas.openxmlformats.org/officeDocument/2006/math">
                    <m:r>
                      <a:rPr lang="en-US" sz="4000" b="0" i="1" smtClean="0">
                        <a:latin typeface="Cambria Math" panose="02040503050406030204" pitchFamily="18" charset="0"/>
                      </a:rPr>
                      <m:t>( </m:t>
                    </m:r>
                    <m:r>
                      <a:rPr lang="en-US" sz="4000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4000" b="0" i="1" smtClean="0">
                        <a:latin typeface="Cambria Math" panose="02040503050406030204" pitchFamily="18" charset="0"/>
                      </a:rPr>
                      <m:t> −1</m:t>
                    </m:r>
                  </m:oMath>
                </a14:m>
                <a:r>
                  <a:rPr lang="en-US" sz="4000" dirty="0" smtClean="0"/>
                  <a:t>).( x + 1)</a:t>
                </a:r>
              </a:p>
              <a:p>
                <a:endParaRPr lang="en-US" sz="4000" dirty="0" smtClean="0"/>
              </a:p>
              <a:p>
                <a:pPr marL="742950" indent="-742950">
                  <a:buAutoNum type="arabicPeriod"/>
                </a:pPr>
                <a:endParaRPr lang="en-US" sz="4000" dirty="0"/>
              </a:p>
            </p:txBody>
          </p:sp>
        </mc:Choice>
        <mc:Fallback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4898" y="468351"/>
                <a:ext cx="11552663" cy="5632311"/>
              </a:xfrm>
              <a:prstGeom prst="rect">
                <a:avLst/>
              </a:prstGeom>
              <a:blipFill rotWithShape="0">
                <a:blip r:embed="rId2"/>
                <a:stretch>
                  <a:fillRect t="-194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5326561"/>
      </p:ext>
    </p:extLst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Box 2"/>
              <p:cNvSpPr txBox="1"/>
              <p:nvPr/>
            </p:nvSpPr>
            <p:spPr>
              <a:xfrm>
                <a:off x="1033184" y="378370"/>
                <a:ext cx="9322419" cy="961654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4000" u="sng" dirty="0" smtClean="0">
                    <a:solidFill>
                      <a:srgbClr val="0070C0"/>
                    </a:solidFill>
                  </a:rPr>
                  <a:t>II.BÀI MỚI:</a:t>
                </a:r>
              </a:p>
              <a:p>
                <a:endParaRPr lang="vi-VN" sz="4000" b="1" u="sng" dirty="0" smtClean="0">
                  <a:solidFill>
                    <a:srgbClr val="FF0000"/>
                  </a:solidFill>
                </a:endParaRPr>
              </a:p>
              <a:p>
                <a:r>
                  <a:rPr lang="en-US" sz="4000" b="1" u="sng" dirty="0" smtClean="0">
                    <a:solidFill>
                      <a:srgbClr val="FF0000"/>
                    </a:solidFill>
                  </a:rPr>
                  <a:t>1.Bình </a:t>
                </a:r>
                <a:r>
                  <a:rPr lang="en-US" sz="4000" b="1" u="sng" dirty="0" err="1" smtClean="0">
                    <a:solidFill>
                      <a:srgbClr val="FF0000"/>
                    </a:solidFill>
                  </a:rPr>
                  <a:t>phương</a:t>
                </a:r>
                <a:r>
                  <a:rPr lang="en-US" sz="4000" b="1" u="sng" dirty="0" smtClean="0">
                    <a:solidFill>
                      <a:srgbClr val="FF0000"/>
                    </a:solidFill>
                  </a:rPr>
                  <a:t> </a:t>
                </a:r>
                <a:r>
                  <a:rPr lang="en-US" sz="4000" b="1" u="sng" dirty="0" err="1" smtClean="0">
                    <a:solidFill>
                      <a:srgbClr val="FF0000"/>
                    </a:solidFill>
                  </a:rPr>
                  <a:t>của</a:t>
                </a:r>
                <a:r>
                  <a:rPr lang="en-US" sz="4000" b="1" u="sng" dirty="0" smtClean="0">
                    <a:solidFill>
                      <a:srgbClr val="FF0000"/>
                    </a:solidFill>
                  </a:rPr>
                  <a:t> 1 </a:t>
                </a:r>
                <a:r>
                  <a:rPr lang="en-US" sz="4000" b="1" u="sng" dirty="0" err="1" smtClean="0">
                    <a:solidFill>
                      <a:srgbClr val="FF0000"/>
                    </a:solidFill>
                  </a:rPr>
                  <a:t>tổng</a:t>
                </a:r>
                <a:r>
                  <a:rPr lang="en-US" sz="4000" b="1" u="sng" dirty="0" smtClean="0">
                    <a:solidFill>
                      <a:srgbClr val="FF0000"/>
                    </a:solidFill>
                  </a:rPr>
                  <a:t>:</a:t>
                </a:r>
              </a:p>
              <a:p>
                <a:r>
                  <a:rPr lang="en-US" sz="4000" dirty="0" smtClean="0"/>
                  <a:t>   </a:t>
                </a:r>
                <a:r>
                  <a:rPr lang="en-US" sz="4000" dirty="0" err="1" smtClean="0"/>
                  <a:t>Với</a:t>
                </a:r>
                <a:r>
                  <a:rPr lang="en-US" sz="4000" dirty="0" smtClean="0"/>
                  <a:t> A , B </a:t>
                </a:r>
                <a:r>
                  <a:rPr lang="en-US" sz="4000" dirty="0" err="1" smtClean="0"/>
                  <a:t>là</a:t>
                </a:r>
                <a:r>
                  <a:rPr lang="en-US" sz="4000" dirty="0" smtClean="0"/>
                  <a:t> </a:t>
                </a:r>
                <a:r>
                  <a:rPr lang="en-US" sz="4000" dirty="0" err="1" smtClean="0"/>
                  <a:t>các</a:t>
                </a:r>
                <a:r>
                  <a:rPr lang="en-US" sz="4000" dirty="0" smtClean="0"/>
                  <a:t> </a:t>
                </a:r>
                <a:r>
                  <a:rPr lang="en-US" sz="4000" dirty="0" err="1" smtClean="0"/>
                  <a:t>biểu</a:t>
                </a:r>
                <a:r>
                  <a:rPr lang="en-US" sz="4000" dirty="0" smtClean="0"/>
                  <a:t> </a:t>
                </a:r>
                <a:r>
                  <a:rPr lang="en-US" sz="4000" dirty="0" err="1" smtClean="0"/>
                  <a:t>thức</a:t>
                </a:r>
                <a:r>
                  <a:rPr lang="en-US" sz="4000" dirty="0" smtClean="0"/>
                  <a:t> </a:t>
                </a:r>
                <a:r>
                  <a:rPr lang="en-US" sz="4000" dirty="0" err="1" smtClean="0"/>
                  <a:t>tùy</a:t>
                </a:r>
                <a:r>
                  <a:rPr lang="en-US" sz="4000" dirty="0" smtClean="0"/>
                  <a:t> ý, ta </a:t>
                </a:r>
                <a:r>
                  <a:rPr lang="en-US" sz="4000" dirty="0" err="1" smtClean="0"/>
                  <a:t>có</a:t>
                </a:r>
                <a:r>
                  <a:rPr lang="en-US" sz="4000" dirty="0" smtClean="0"/>
                  <a:t>:</a:t>
                </a:r>
              </a:p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n-US" sz="40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0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          </m:t>
                        </m:r>
                        <m:r>
                          <a:rPr lang="en-US" sz="4000" b="1" i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( </m:t>
                        </m:r>
                        <m:r>
                          <a:rPr lang="en-US" sz="4000" b="1" i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𝐀</m:t>
                        </m:r>
                        <m:r>
                          <a:rPr lang="en-US" sz="4000" b="1" i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sz="4000" b="1" i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𝐁</m:t>
                        </m:r>
                        <m:r>
                          <a:rPr lang="en-US" sz="40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)</m:t>
                        </m:r>
                      </m:e>
                      <m:sup>
                        <m:r>
                          <a:rPr lang="en-US" sz="40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</m:oMath>
                </a14:m>
                <a:r>
                  <a:rPr lang="en-US" sz="4000" b="1" dirty="0" smtClean="0">
                    <a:solidFill>
                      <a:srgbClr val="FF0000"/>
                    </a:solidFill>
                  </a:rPr>
                  <a:t>=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40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000" b="1" i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𝐀</m:t>
                        </m:r>
                      </m:e>
                      <m:sup>
                        <m:r>
                          <a:rPr lang="en-US" sz="40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  <m:r>
                      <a:rPr lang="en-US" sz="4000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sz="4000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𝟐</m:t>
                    </m:r>
                    <m:r>
                      <a:rPr lang="en-US" sz="4000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.</m:t>
                    </m:r>
                    <m:r>
                      <a:rPr lang="en-US" sz="4000" b="1" i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𝐀</m:t>
                    </m:r>
                    <m:r>
                      <a:rPr lang="en-US" sz="4000" b="1" i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.</m:t>
                    </m:r>
                    <m:r>
                      <a:rPr lang="en-US" sz="4000" b="1" i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𝐁</m:t>
                    </m:r>
                    <m:r>
                      <a:rPr lang="en-US" sz="4000" b="1" i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+</m:t>
                    </m:r>
                    <m:sSup>
                      <m:sSupPr>
                        <m:ctrlPr>
                          <a:rPr lang="en-US" sz="40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000" b="1" i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𝐁</m:t>
                        </m:r>
                      </m:e>
                      <m:sup>
                        <m:r>
                          <a:rPr lang="en-US" sz="4000" b="1" i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</m:oMath>
                </a14:m>
                <a:endParaRPr lang="en-US" sz="4000" b="1" dirty="0" smtClean="0"/>
              </a:p>
              <a:p>
                <a:r>
                  <a:rPr lang="en-US" sz="4000" dirty="0" err="1" smtClean="0">
                    <a:solidFill>
                      <a:srgbClr val="00B050"/>
                    </a:solidFill>
                  </a:rPr>
                  <a:t>Ví</a:t>
                </a:r>
                <a:r>
                  <a:rPr lang="en-US" sz="4000" dirty="0" smtClean="0">
                    <a:solidFill>
                      <a:srgbClr val="00B050"/>
                    </a:solidFill>
                  </a:rPr>
                  <a:t> </a:t>
                </a:r>
                <a:r>
                  <a:rPr lang="en-US" sz="4000" dirty="0" err="1" smtClean="0">
                    <a:solidFill>
                      <a:srgbClr val="00B050"/>
                    </a:solidFill>
                  </a:rPr>
                  <a:t>dụ</a:t>
                </a:r>
                <a:r>
                  <a:rPr lang="en-US" sz="4000" dirty="0" smtClean="0">
                    <a:solidFill>
                      <a:srgbClr val="00B050"/>
                    </a:solidFill>
                  </a:rPr>
                  <a:t>:</a:t>
                </a:r>
              </a:p>
              <a:p>
                <a:r>
                  <a:rPr lang="vi-VN" sz="4000" dirty="0" smtClean="0"/>
                  <a:t>    a)</a:t>
                </a:r>
                <a:r>
                  <a:rPr lang="en-US" sz="4000" dirty="0" err="1" smtClean="0"/>
                  <a:t>Khai</a:t>
                </a:r>
                <a:r>
                  <a:rPr lang="en-US" sz="4000" dirty="0" smtClean="0"/>
                  <a:t> </a:t>
                </a:r>
                <a:r>
                  <a:rPr lang="en-US" sz="4000" dirty="0" err="1" smtClean="0"/>
                  <a:t>triển</a:t>
                </a:r>
                <a:r>
                  <a:rPr lang="en-US" sz="4000" dirty="0" smtClean="0"/>
                  <a:t> : </a:t>
                </a:r>
              </a:p>
              <a:p>
                <a:r>
                  <a:rPr lang="en-US" sz="4000" dirty="0"/>
                  <a:t> </a:t>
                </a:r>
                <a:r>
                  <a:rPr lang="en-US" sz="4000" dirty="0" smtClean="0"/>
                  <a:t>  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40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000" b="0" i="1" smtClean="0">
                            <a:latin typeface="Cambria Math" panose="02040503050406030204" pitchFamily="18" charset="0"/>
                          </a:rPr>
                          <m:t>(2 </m:t>
                        </m:r>
                        <m:r>
                          <a:rPr lang="en-US" sz="40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sz="4000" b="0" i="1" smtClean="0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sz="4000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  <m:r>
                          <a:rPr lang="en-US" sz="4000" b="0" i="1" smtClean="0">
                            <a:latin typeface="Cambria Math" panose="02040503050406030204" pitchFamily="18" charset="0"/>
                          </a:rPr>
                          <m:t>)</m:t>
                        </m:r>
                      </m:e>
                      <m:sup>
                        <m:r>
                          <a:rPr lang="en-US" sz="40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sz="4000" dirty="0" smtClean="0"/>
                  <a:t>=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40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000" b="0" i="1" smtClean="0">
                            <a:latin typeface="Cambria Math" panose="02040503050406030204" pitchFamily="18" charset="0"/>
                          </a:rPr>
                          <m:t>( 2</m:t>
                        </m:r>
                        <m:r>
                          <a:rPr lang="en-US" sz="40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sz="4000" b="0" i="1" smtClean="0">
                            <a:latin typeface="Cambria Math" panose="02040503050406030204" pitchFamily="18" charset="0"/>
                          </a:rPr>
                          <m:t>)</m:t>
                        </m:r>
                      </m:e>
                      <m:sup>
                        <m:r>
                          <a:rPr lang="en-US" sz="40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sz="4000" dirty="0" smtClean="0"/>
                  <a:t> + 2.2x.y +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40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000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p>
                        <m:r>
                          <a:rPr lang="en-US" sz="40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endParaRPr lang="en-US" sz="4000" dirty="0" smtClean="0"/>
              </a:p>
              <a:p>
                <a:r>
                  <a:rPr lang="en-US" sz="4000" dirty="0"/>
                  <a:t> </a:t>
                </a:r>
                <a:r>
                  <a:rPr lang="en-US" sz="4000" dirty="0" smtClean="0"/>
                  <a:t>                       </a:t>
                </a:r>
                <a:r>
                  <a:rPr lang="vi-VN" sz="4000" dirty="0" smtClean="0"/>
                  <a:t> </a:t>
                </a:r>
                <a:r>
                  <a:rPr lang="en-US" sz="4000" dirty="0" smtClean="0"/>
                  <a:t>=</a:t>
                </a:r>
                <a:r>
                  <a:rPr lang="vi-VN" sz="4000" dirty="0" smtClean="0"/>
                  <a:t>   </a:t>
                </a:r>
                <a:r>
                  <a:rPr lang="en-US" sz="4000" dirty="0" smtClean="0"/>
                  <a:t>4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40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0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sz="40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sz="4000" dirty="0" smtClean="0"/>
                  <a:t>    + 4xy     +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40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000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p>
                        <m:r>
                          <a:rPr lang="en-US" sz="40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endParaRPr lang="en-US" sz="4000" dirty="0" smtClean="0"/>
              </a:p>
              <a:p>
                <a:endParaRPr lang="en-US" sz="4000" dirty="0" smtClean="0"/>
              </a:p>
              <a:p>
                <a:endParaRPr lang="en-US" sz="4000" dirty="0" smtClean="0"/>
              </a:p>
              <a:p>
                <a:endParaRPr lang="en-US" sz="4000" dirty="0" smtClean="0"/>
              </a:p>
              <a:p>
                <a:endParaRPr lang="en-US" sz="4000" dirty="0" smtClean="0"/>
              </a:p>
              <a:p>
                <a:endParaRPr lang="en-US" sz="4000" dirty="0" smtClean="0"/>
              </a:p>
              <a:p>
                <a:endParaRPr lang="en-US" sz="4000" u="sng" dirty="0" smtClean="0"/>
              </a:p>
              <a:p>
                <a:endParaRPr lang="en-US" dirty="0"/>
              </a:p>
            </p:txBody>
          </p:sp>
        </mc:Choice>
        <mc:Fallback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33184" y="378370"/>
                <a:ext cx="9322419" cy="9616543"/>
              </a:xfrm>
              <a:prstGeom prst="rect">
                <a:avLst/>
              </a:prstGeom>
              <a:blipFill rotWithShape="0">
                <a:blip r:embed="rId2"/>
                <a:stretch>
                  <a:fillRect l="-2288" t="-114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44773967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2" name="Rectangle 1"/>
              <p:cNvSpPr/>
              <p:nvPr/>
            </p:nvSpPr>
            <p:spPr>
              <a:xfrm>
                <a:off x="677334" y="0"/>
                <a:ext cx="11413066" cy="624786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endParaRPr lang="en-US" sz="4000" dirty="0" smtClean="0"/>
              </a:p>
              <a:p>
                <a:r>
                  <a:rPr lang="en-US" sz="4000" dirty="0"/>
                  <a:t>b)</a:t>
                </a:r>
                <a:r>
                  <a:rPr lang="en-US" sz="4000" dirty="0" err="1"/>
                  <a:t>Tính</a:t>
                </a:r>
                <a:r>
                  <a:rPr lang="en-US" sz="4000" dirty="0"/>
                  <a:t> </a:t>
                </a:r>
                <a:r>
                  <a:rPr lang="en-US" sz="4000" dirty="0" err="1" smtClean="0"/>
                  <a:t>nhanh</a:t>
                </a:r>
                <a:r>
                  <a:rPr lang="vi-VN" sz="4000" dirty="0" smtClean="0"/>
                  <a:t>:</a:t>
                </a:r>
                <a:r>
                  <a:rPr lang="en-US" sz="4000" dirty="0" smtClean="0"/>
                  <a:t> </a:t>
                </a:r>
                <a:r>
                  <a:rPr lang="vi-VN" sz="4000" dirty="0" smtClean="0"/>
                  <a:t> </a:t>
                </a:r>
              </a:p>
              <a:p>
                <a:r>
                  <a:rPr lang="vi-VN" sz="4000" dirty="0"/>
                  <a:t> </a:t>
                </a:r>
                <a:r>
                  <a:rPr lang="vi-VN" sz="4000" dirty="0" smtClean="0"/>
                  <a:t>        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40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vi-VN" sz="4000" b="0" i="1" smtClean="0">
                            <a:latin typeface="Cambria Math" panose="02040503050406030204" pitchFamily="18" charset="0"/>
                          </a:rPr>
                          <m:t>           1</m:t>
                        </m:r>
                        <m:r>
                          <a:rPr lang="en-US" sz="4000" i="1">
                            <a:latin typeface="Cambria Math" panose="02040503050406030204" pitchFamily="18" charset="0"/>
                          </a:rPr>
                          <m:t>0</m:t>
                        </m:r>
                        <m:r>
                          <a:rPr lang="vi-VN" sz="40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en-US" sz="4000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sz="4000" dirty="0" smtClean="0"/>
                  <a:t>=(</a:t>
                </a:r>
                <a:r>
                  <a:rPr lang="vi-VN" sz="4000" dirty="0" smtClean="0"/>
                  <a:t>100</a:t>
                </a:r>
                <a:r>
                  <a:rPr lang="en-US" sz="4000" dirty="0" smtClean="0"/>
                  <a:t>+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40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vi-VN" sz="4000" i="1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vi-VN" sz="4000" b="0" i="1" smtClean="0">
                            <a:latin typeface="Cambria Math" panose="02040503050406030204" pitchFamily="18" charset="0"/>
                          </a:rPr>
                          <m:t>2)</m:t>
                        </m:r>
                      </m:e>
                      <m:sup>
                        <m:r>
                          <a:rPr lang="en-US" sz="4000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endParaRPr lang="vi-VN" sz="4000" i="1" dirty="0" smtClean="0">
                  <a:latin typeface="Cambria Math" panose="02040503050406030204" pitchFamily="18" charset="0"/>
                </a:endParaRPr>
              </a:p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n-US" sz="40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vi-VN" sz="4000" b="0" i="1" smtClean="0">
                            <a:latin typeface="Cambria Math" panose="02040503050406030204" pitchFamily="18" charset="0"/>
                          </a:rPr>
                          <m:t>                                   =10</m:t>
                        </m:r>
                        <m:r>
                          <a:rPr lang="en-US" sz="4000" i="1">
                            <a:latin typeface="Cambria Math" panose="02040503050406030204" pitchFamily="18" charset="0"/>
                          </a:rPr>
                          <m:t>0</m:t>
                        </m:r>
                      </m:e>
                      <m:sup>
                        <m:r>
                          <a:rPr lang="en-US" sz="4000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sz="4000" dirty="0"/>
                  <a:t>+</a:t>
                </a:r>
                <a:r>
                  <a:rPr lang="en-US" sz="4000" dirty="0" smtClean="0"/>
                  <a:t>2.</a:t>
                </a:r>
                <a:r>
                  <a:rPr lang="vi-VN" sz="4000" dirty="0" smtClean="0"/>
                  <a:t>100.2</a:t>
                </a:r>
                <a:r>
                  <a:rPr lang="en-US" sz="4000" dirty="0" smtClean="0"/>
                  <a:t>+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40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vi-VN" sz="40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en-US" sz="4000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endParaRPr lang="vi-VN" sz="4000" dirty="0" smtClean="0"/>
              </a:p>
              <a:p>
                <a:r>
                  <a:rPr lang="vi-VN" sz="4000" dirty="0" smtClean="0"/>
                  <a:t>                            </a:t>
                </a:r>
                <a:r>
                  <a:rPr lang="en-US" sz="4000" dirty="0" smtClean="0"/>
                  <a:t>=</a:t>
                </a:r>
                <a:r>
                  <a:rPr lang="vi-VN" sz="4000" dirty="0" smtClean="0"/>
                  <a:t> 10000</a:t>
                </a:r>
                <a:r>
                  <a:rPr lang="en-US" sz="4000" dirty="0" smtClean="0"/>
                  <a:t>+</a:t>
                </a:r>
                <a:r>
                  <a:rPr lang="vi-VN" sz="4000" dirty="0" smtClean="0"/>
                  <a:t>4</a:t>
                </a:r>
                <a:r>
                  <a:rPr lang="en-US" sz="4000" dirty="0" smtClean="0"/>
                  <a:t>0</a:t>
                </a:r>
                <a:r>
                  <a:rPr lang="vi-VN" sz="4000" dirty="0" smtClean="0"/>
                  <a:t>4</a:t>
                </a:r>
              </a:p>
              <a:p>
                <a:r>
                  <a:rPr lang="vi-VN" sz="4000" dirty="0" smtClean="0"/>
                  <a:t>                            </a:t>
                </a:r>
                <a:r>
                  <a:rPr lang="en-US" sz="4000" dirty="0" smtClean="0"/>
                  <a:t>=</a:t>
                </a:r>
                <a:r>
                  <a:rPr lang="vi-VN" sz="4000" dirty="0" smtClean="0"/>
                  <a:t> 10404</a:t>
                </a:r>
                <a:endParaRPr lang="vi-VN" sz="4000" dirty="0"/>
              </a:p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n-US" sz="40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vi-VN" sz="4000" i="1">
                            <a:latin typeface="Cambria Math" panose="02040503050406030204" pitchFamily="18" charset="0"/>
                          </a:rPr>
                          <m:t>   </m:t>
                        </m:r>
                        <m:r>
                          <a:rPr lang="vi-VN" sz="4000" b="0" i="1" smtClean="0">
                            <a:latin typeface="Cambria Math" panose="02040503050406030204" pitchFamily="18" charset="0"/>
                          </a:rPr>
                          <m:t>28</m:t>
                        </m:r>
                      </m:e>
                      <m:sup>
                        <m:r>
                          <a:rPr lang="en-US" sz="4000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vi-VN" sz="4000" dirty="0" smtClean="0"/>
                  <a:t>+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40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vi-VN" sz="4000" i="1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vi-VN" sz="4000" b="0" i="1" smtClean="0">
                            <a:latin typeface="Cambria Math" panose="02040503050406030204" pitchFamily="18" charset="0"/>
                          </a:rPr>
                          <m:t>72</m:t>
                        </m:r>
                      </m:e>
                      <m:sup>
                        <m:r>
                          <a:rPr lang="en-US" sz="4000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vi-VN" sz="4000" dirty="0" smtClean="0"/>
                  <a:t>+56.72=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40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vi-VN" sz="4000" b="0" i="1" smtClean="0">
                            <a:latin typeface="Cambria Math" panose="02040503050406030204" pitchFamily="18" charset="0"/>
                          </a:rPr>
                          <m:t> 28</m:t>
                        </m:r>
                      </m:e>
                      <m:sup>
                        <m:r>
                          <a:rPr lang="en-US" sz="4000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vi-VN" sz="4000" dirty="0" smtClean="0"/>
                  <a:t>+2.28.72+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40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vi-VN" sz="4000" b="0" i="1" smtClean="0">
                            <a:latin typeface="Cambria Math" panose="02040503050406030204" pitchFamily="18" charset="0"/>
                          </a:rPr>
                          <m:t>72</m:t>
                        </m:r>
                      </m:e>
                      <m:sup>
                        <m:r>
                          <a:rPr lang="en-US" sz="4000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endParaRPr lang="vi-VN" sz="4000" dirty="0" smtClean="0"/>
              </a:p>
              <a:p>
                <a:r>
                  <a:rPr lang="vi-VN" sz="4000" dirty="0" smtClean="0"/>
                  <a:t>                            =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40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vi-VN" sz="4000" i="1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vi-VN" sz="4000" b="0" i="1" smtClean="0">
                            <a:latin typeface="Cambria Math" panose="02040503050406030204" pitchFamily="18" charset="0"/>
                          </a:rPr>
                          <m:t>(28+72)</m:t>
                        </m:r>
                      </m:e>
                      <m:sup>
                        <m:r>
                          <a:rPr lang="en-US" sz="4000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endParaRPr lang="vi-VN" sz="4000" dirty="0" smtClean="0"/>
              </a:p>
              <a:p>
                <a:r>
                  <a:rPr lang="vi-VN" sz="4000" dirty="0" smtClean="0"/>
                  <a:t>                            =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40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vi-VN" sz="4000" i="1">
                            <a:latin typeface="Cambria Math" panose="02040503050406030204" pitchFamily="18" charset="0"/>
                          </a:rPr>
                          <m:t>  </m:t>
                        </m:r>
                        <m:r>
                          <a:rPr lang="vi-VN" sz="4000" b="0" i="1" smtClean="0">
                            <a:latin typeface="Cambria Math" panose="02040503050406030204" pitchFamily="18" charset="0"/>
                          </a:rPr>
                          <m:t>100</m:t>
                        </m:r>
                      </m:e>
                      <m:sup>
                        <m:r>
                          <a:rPr lang="en-US" sz="4000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endParaRPr lang="vi-VN" sz="4000" dirty="0" smtClean="0"/>
              </a:p>
              <a:p>
                <a:r>
                  <a:rPr lang="vi-VN" sz="4000" dirty="0"/>
                  <a:t> </a:t>
                </a:r>
                <a:r>
                  <a:rPr lang="vi-VN" sz="4000" dirty="0" smtClean="0"/>
                  <a:t>                           = </a:t>
                </a:r>
                <a:r>
                  <a:rPr lang="vi-VN" sz="4000" dirty="0" smtClean="0"/>
                  <a:t>10000</a:t>
                </a:r>
                <a:endParaRPr lang="en-US" sz="4000" dirty="0" smtClean="0"/>
              </a:p>
            </p:txBody>
          </p:sp>
        </mc:Choice>
        <mc:Fallback>
          <p:sp>
            <p:nvSpPr>
              <p:cNvPr id="2" name="Rectangle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7334" y="0"/>
                <a:ext cx="11413066" cy="6247864"/>
              </a:xfrm>
              <a:prstGeom prst="rect">
                <a:avLst/>
              </a:prstGeom>
              <a:blipFill rotWithShape="0">
                <a:blip r:embed="rId2"/>
                <a:stretch>
                  <a:fillRect l="-1870" b="-302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9051604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Box 2"/>
              <p:cNvSpPr txBox="1"/>
              <p:nvPr/>
            </p:nvSpPr>
            <p:spPr>
              <a:xfrm>
                <a:off x="79022" y="-90311"/>
                <a:ext cx="12192000" cy="697146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endParaRPr lang="vi-VN" sz="4000" b="1" u="sng" dirty="0" smtClean="0"/>
              </a:p>
              <a:p>
                <a:r>
                  <a:rPr lang="en-US" sz="4000" dirty="0" smtClean="0"/>
                  <a:t>c)</a:t>
                </a:r>
                <a:r>
                  <a:rPr lang="en-US" sz="4000" dirty="0" err="1" smtClean="0"/>
                  <a:t>Viết</a:t>
                </a:r>
                <a:r>
                  <a:rPr lang="en-US" sz="4000" dirty="0" smtClean="0"/>
                  <a:t> </a:t>
                </a:r>
                <a:r>
                  <a:rPr lang="en-US" sz="4000" dirty="0" err="1"/>
                  <a:t>biểu</a:t>
                </a:r>
                <a:r>
                  <a:rPr lang="en-US" sz="4000" dirty="0"/>
                  <a:t> </a:t>
                </a:r>
                <a:r>
                  <a:rPr lang="en-US" sz="4000" dirty="0" err="1"/>
                  <a:t>thức</a:t>
                </a:r>
                <a:r>
                  <a:rPr lang="en-US" sz="4000" dirty="0"/>
                  <a:t> </a:t>
                </a:r>
                <a:r>
                  <a:rPr lang="en-US" sz="4000" dirty="0" err="1"/>
                  <a:t>dưới</a:t>
                </a:r>
                <a:r>
                  <a:rPr lang="en-US" sz="4000" dirty="0"/>
                  <a:t> </a:t>
                </a:r>
                <a:r>
                  <a:rPr lang="en-US" sz="4000" dirty="0" err="1"/>
                  <a:t>dạng</a:t>
                </a:r>
                <a:r>
                  <a:rPr lang="en-US" sz="4000" dirty="0"/>
                  <a:t> </a:t>
                </a:r>
                <a:r>
                  <a:rPr lang="en-US" sz="4000" dirty="0" err="1"/>
                  <a:t>bình</a:t>
                </a:r>
                <a:r>
                  <a:rPr lang="en-US" sz="4000" dirty="0"/>
                  <a:t> </a:t>
                </a:r>
                <a:r>
                  <a:rPr lang="en-US" sz="4000" dirty="0" err="1"/>
                  <a:t>phương</a:t>
                </a:r>
                <a:r>
                  <a:rPr lang="en-US" sz="4000" dirty="0"/>
                  <a:t> </a:t>
                </a:r>
                <a:r>
                  <a:rPr lang="en-US" sz="4000" dirty="0" err="1"/>
                  <a:t>của</a:t>
                </a:r>
                <a:r>
                  <a:rPr lang="en-US" sz="4000" dirty="0"/>
                  <a:t> </a:t>
                </a:r>
                <a:r>
                  <a:rPr lang="en-US" sz="4000" dirty="0" err="1"/>
                  <a:t>một</a:t>
                </a:r>
                <a:r>
                  <a:rPr lang="en-US" sz="4000" dirty="0"/>
                  <a:t> </a:t>
                </a:r>
                <a:r>
                  <a:rPr lang="en-US" sz="4000" dirty="0" err="1"/>
                  <a:t>tổng</a:t>
                </a:r>
                <a:r>
                  <a:rPr lang="en-US" sz="4000" dirty="0"/>
                  <a:t>:</a:t>
                </a:r>
              </a:p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n-US" sz="40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vi-VN" sz="4000" b="0" i="1" smtClean="0">
                            <a:latin typeface="Cambria Math" panose="02040503050406030204" pitchFamily="18" charset="0"/>
                          </a:rPr>
                          <m:t>             </m:t>
                        </m:r>
                        <m:r>
                          <a:rPr lang="en-US" sz="4000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sz="4000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sz="4000" dirty="0"/>
                  <a:t>+6x+9=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40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000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sz="4000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sz="4000" dirty="0" smtClean="0"/>
                  <a:t>+ </a:t>
                </a:r>
                <a:r>
                  <a:rPr lang="en-US" sz="4000" dirty="0"/>
                  <a:t>2.x.3+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40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000" i="1">
                            <a:latin typeface="Cambria Math" panose="02040503050406030204" pitchFamily="18" charset="0"/>
                          </a:rPr>
                          <m:t>3</m:t>
                        </m:r>
                      </m:e>
                      <m:sup>
                        <m:r>
                          <a:rPr lang="en-US" sz="4000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endParaRPr lang="vi-VN" sz="4000" dirty="0"/>
              </a:p>
              <a:p>
                <a:r>
                  <a:rPr lang="vi-VN" sz="4000" dirty="0"/>
                  <a:t>         </a:t>
                </a:r>
                <a:r>
                  <a:rPr lang="vi-VN" sz="4000" dirty="0" smtClean="0"/>
                  <a:t>              </a:t>
                </a:r>
                <a:r>
                  <a:rPr lang="en-US" sz="4000" dirty="0" smtClean="0"/>
                  <a:t>=(</a:t>
                </a:r>
                <a:r>
                  <a:rPr lang="en-US" sz="4000" dirty="0"/>
                  <a:t>x+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40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000" i="1">
                            <a:latin typeface="Cambria Math" panose="02040503050406030204" pitchFamily="18" charset="0"/>
                          </a:rPr>
                          <m:t>3)</m:t>
                        </m:r>
                      </m:e>
                      <m:sup>
                        <m:r>
                          <a:rPr lang="en-US" sz="4000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endParaRPr lang="en-US" sz="4000" dirty="0"/>
              </a:p>
              <a:p>
                <a:r>
                  <a:rPr lang="vi-VN" sz="4000" b="1" u="sng" dirty="0"/>
                  <a:t> </a:t>
                </a:r>
                <a:r>
                  <a:rPr lang="en-US" sz="4000" b="1" u="sng" dirty="0" smtClean="0">
                    <a:solidFill>
                      <a:srgbClr val="FF0000"/>
                    </a:solidFill>
                  </a:rPr>
                  <a:t>2.Bình </a:t>
                </a:r>
                <a:r>
                  <a:rPr lang="en-US" sz="4000" b="1" u="sng" dirty="0" err="1" smtClean="0">
                    <a:solidFill>
                      <a:srgbClr val="FF0000"/>
                    </a:solidFill>
                  </a:rPr>
                  <a:t>phương</a:t>
                </a:r>
                <a:r>
                  <a:rPr lang="en-US" sz="4000" b="1" u="sng" dirty="0" smtClean="0">
                    <a:solidFill>
                      <a:srgbClr val="FF0000"/>
                    </a:solidFill>
                  </a:rPr>
                  <a:t> </a:t>
                </a:r>
                <a:r>
                  <a:rPr lang="en-US" sz="4000" b="1" u="sng" dirty="0" err="1" smtClean="0">
                    <a:solidFill>
                      <a:srgbClr val="FF0000"/>
                    </a:solidFill>
                  </a:rPr>
                  <a:t>của</a:t>
                </a:r>
                <a:r>
                  <a:rPr lang="en-US" sz="4000" b="1" u="sng" dirty="0" smtClean="0">
                    <a:solidFill>
                      <a:srgbClr val="FF0000"/>
                    </a:solidFill>
                  </a:rPr>
                  <a:t> </a:t>
                </a:r>
                <a:r>
                  <a:rPr lang="en-US" sz="4000" b="1" u="sng" dirty="0" err="1" smtClean="0">
                    <a:solidFill>
                      <a:srgbClr val="FF0000"/>
                    </a:solidFill>
                  </a:rPr>
                  <a:t>một</a:t>
                </a:r>
                <a:r>
                  <a:rPr lang="en-US" sz="4000" b="1" u="sng" dirty="0" smtClean="0">
                    <a:solidFill>
                      <a:srgbClr val="FF0000"/>
                    </a:solidFill>
                  </a:rPr>
                  <a:t> </a:t>
                </a:r>
                <a:r>
                  <a:rPr lang="en-US" sz="4000" b="1" u="sng" dirty="0" err="1" smtClean="0">
                    <a:solidFill>
                      <a:srgbClr val="FF0000"/>
                    </a:solidFill>
                  </a:rPr>
                  <a:t>hiệu</a:t>
                </a:r>
                <a:r>
                  <a:rPr lang="en-US" sz="4000" b="1" u="sng" dirty="0" smtClean="0">
                    <a:solidFill>
                      <a:srgbClr val="FF0000"/>
                    </a:solidFill>
                  </a:rPr>
                  <a:t>: </a:t>
                </a:r>
              </a:p>
              <a:p>
                <a:r>
                  <a:rPr lang="en-US" sz="4000" dirty="0" smtClean="0"/>
                  <a:t>   </a:t>
                </a:r>
                <a:r>
                  <a:rPr lang="en-US" sz="4000" dirty="0" err="1" smtClean="0"/>
                  <a:t>Với</a:t>
                </a:r>
                <a:r>
                  <a:rPr lang="en-US" sz="4000" dirty="0" smtClean="0"/>
                  <a:t> A,B </a:t>
                </a:r>
                <a:r>
                  <a:rPr lang="en-US" sz="4000" dirty="0" err="1" smtClean="0"/>
                  <a:t>là</a:t>
                </a:r>
                <a:r>
                  <a:rPr lang="en-US" sz="4000" dirty="0" smtClean="0"/>
                  <a:t> </a:t>
                </a:r>
                <a:r>
                  <a:rPr lang="en-US" sz="4000" dirty="0" err="1" smtClean="0"/>
                  <a:t>các</a:t>
                </a:r>
                <a:r>
                  <a:rPr lang="en-US" sz="4000" dirty="0" smtClean="0"/>
                  <a:t> </a:t>
                </a:r>
                <a:r>
                  <a:rPr lang="en-US" sz="4000" dirty="0" err="1" smtClean="0"/>
                  <a:t>biểu</a:t>
                </a:r>
                <a:r>
                  <a:rPr lang="en-US" sz="4000" dirty="0" smtClean="0"/>
                  <a:t> </a:t>
                </a:r>
                <a:r>
                  <a:rPr lang="en-US" sz="4000" dirty="0" err="1" smtClean="0"/>
                  <a:t>thức</a:t>
                </a:r>
                <a:r>
                  <a:rPr lang="en-US" sz="4000" dirty="0" smtClean="0"/>
                  <a:t> </a:t>
                </a:r>
                <a:r>
                  <a:rPr lang="en-US" sz="4000" dirty="0" err="1" smtClean="0"/>
                  <a:t>tùy</a:t>
                </a:r>
                <a:r>
                  <a:rPr lang="en-US" sz="4000" dirty="0" smtClean="0"/>
                  <a:t> ý , ta </a:t>
                </a:r>
                <a:r>
                  <a:rPr lang="en-US" sz="4000" dirty="0" err="1" smtClean="0"/>
                  <a:t>có</a:t>
                </a:r>
                <a:r>
                  <a:rPr lang="en-US" sz="4000" dirty="0" smtClean="0"/>
                  <a:t> :</a:t>
                </a:r>
              </a:p>
              <a:p>
                <a:r>
                  <a:rPr lang="en-US" sz="4000" dirty="0" smtClean="0"/>
                  <a:t>              </a:t>
                </a:r>
                <a:r>
                  <a:rPr lang="en-US" sz="4000" b="1" dirty="0" smtClean="0">
                    <a:solidFill>
                      <a:srgbClr val="FF0000"/>
                    </a:solidFill>
                  </a:rPr>
                  <a:t>(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40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000" b="1" i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𝐀</m:t>
                        </m:r>
                        <m:r>
                          <a:rPr lang="en-US" sz="4000" b="1" i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4000" b="1" i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𝐁</m:t>
                        </m:r>
                        <m:r>
                          <a:rPr lang="en-US" sz="4000" b="1" i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)</m:t>
                        </m:r>
                      </m:e>
                      <m:sup>
                        <m:r>
                          <a:rPr lang="en-US" sz="4000" b="1" i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</m:oMath>
                </a14:m>
                <a:r>
                  <a:rPr lang="en-US" sz="4000" b="1" dirty="0" smtClean="0">
                    <a:solidFill>
                      <a:srgbClr val="FF0000"/>
                    </a:solidFill>
                  </a:rPr>
                  <a:t>=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40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000" b="1" i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𝐀</m:t>
                        </m:r>
                      </m:e>
                      <m:sup>
                        <m:r>
                          <a:rPr lang="en-US" sz="40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</m:oMath>
                </a14:m>
                <a:r>
                  <a:rPr lang="en-US" sz="4000" b="1" dirty="0" smtClean="0">
                    <a:solidFill>
                      <a:srgbClr val="FF0000"/>
                    </a:solidFill>
                  </a:rPr>
                  <a:t>- 2AB +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40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000" b="1" i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𝐁</m:t>
                        </m:r>
                      </m:e>
                      <m:sup>
                        <m:r>
                          <a:rPr lang="en-US" sz="4000" b="1" i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</m:oMath>
                </a14:m>
                <a:r>
                  <a:rPr lang="en-US" sz="4000" dirty="0" smtClean="0">
                    <a:solidFill>
                      <a:srgbClr val="FF0000"/>
                    </a:solidFill>
                  </a:rPr>
                  <a:t> </a:t>
                </a:r>
              </a:p>
              <a:p>
                <a:r>
                  <a:rPr lang="en-US" sz="4000" dirty="0" err="1" smtClean="0">
                    <a:solidFill>
                      <a:srgbClr val="92D050"/>
                    </a:solidFill>
                  </a:rPr>
                  <a:t>Ví</a:t>
                </a:r>
                <a:r>
                  <a:rPr lang="en-US" sz="4000" dirty="0" smtClean="0">
                    <a:solidFill>
                      <a:srgbClr val="92D050"/>
                    </a:solidFill>
                  </a:rPr>
                  <a:t> </a:t>
                </a:r>
                <a:r>
                  <a:rPr lang="en-US" sz="4000" dirty="0" err="1" smtClean="0">
                    <a:solidFill>
                      <a:srgbClr val="92D050"/>
                    </a:solidFill>
                  </a:rPr>
                  <a:t>dụ</a:t>
                </a:r>
                <a:r>
                  <a:rPr lang="en-US" sz="4000" dirty="0" smtClean="0">
                    <a:solidFill>
                      <a:srgbClr val="92D050"/>
                    </a:solidFill>
                  </a:rPr>
                  <a:t> :</a:t>
                </a:r>
              </a:p>
              <a:p>
                <a:r>
                  <a:rPr lang="en-US" sz="4000" dirty="0" smtClean="0"/>
                  <a:t>a)</a:t>
                </a:r>
                <a:r>
                  <a:rPr lang="en-US" sz="4000" dirty="0" err="1" smtClean="0"/>
                  <a:t>Khai</a:t>
                </a:r>
                <a:r>
                  <a:rPr lang="en-US" sz="4000" dirty="0" smtClean="0"/>
                  <a:t> </a:t>
                </a:r>
                <a:r>
                  <a:rPr lang="en-US" sz="4000" dirty="0" err="1" smtClean="0"/>
                  <a:t>triển</a:t>
                </a:r>
                <a:r>
                  <a:rPr lang="en-US" sz="4000" dirty="0" smtClean="0"/>
                  <a:t> : (x –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40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000" b="0" i="1" smtClean="0">
                            <a:latin typeface="Cambria Math" panose="02040503050406030204" pitchFamily="18" charset="0"/>
                          </a:rPr>
                          <m:t>3</m:t>
                        </m:r>
                        <m:r>
                          <a:rPr lang="en-US" sz="4000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  <m:r>
                          <a:rPr lang="en-US" sz="4000" b="0" i="1" smtClean="0">
                            <a:latin typeface="Cambria Math" panose="02040503050406030204" pitchFamily="18" charset="0"/>
                          </a:rPr>
                          <m:t> )</m:t>
                        </m:r>
                      </m:e>
                      <m:sup>
                        <m:r>
                          <a:rPr lang="en-US" sz="4000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sz="4000" dirty="0" smtClean="0"/>
                  <a:t>=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40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vi-VN" sz="40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sz="4000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sz="4000" dirty="0" smtClean="0"/>
                  <a:t>-</a:t>
                </a:r>
                <a:r>
                  <a:rPr lang="en-US" sz="4000" dirty="0" smtClean="0"/>
                  <a:t>2.</a:t>
                </a:r>
                <a:r>
                  <a:rPr lang="vi-VN" sz="4000" dirty="0" smtClean="0"/>
                  <a:t>x</a:t>
                </a:r>
                <a:r>
                  <a:rPr lang="en-US" sz="4000" dirty="0" smtClean="0"/>
                  <a:t>.3</a:t>
                </a:r>
                <a:r>
                  <a:rPr lang="vi-VN" sz="4000" dirty="0" smtClean="0"/>
                  <a:t>y</a:t>
                </a:r>
                <a:r>
                  <a:rPr lang="en-US" sz="4000" dirty="0" smtClean="0"/>
                  <a:t>+(</a:t>
                </a:r>
                <a:r>
                  <a:rPr lang="en-US" sz="4000" dirty="0" smtClean="0"/>
                  <a:t>3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40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vi-VN" sz="4000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  <m:r>
                          <a:rPr lang="en-US" sz="4000" b="0" i="1" smtClean="0">
                            <a:latin typeface="Cambria Math" panose="02040503050406030204" pitchFamily="18" charset="0"/>
                          </a:rPr>
                          <m:t>)</m:t>
                        </m:r>
                      </m:e>
                      <m:sup>
                        <m:r>
                          <a:rPr lang="en-US" sz="4000" i="1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US" sz="40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</m:sup>
                    </m:sSup>
                  </m:oMath>
                </a14:m>
                <a:endParaRPr lang="en-US" sz="4000" b="0" i="1" dirty="0" smtClean="0">
                  <a:latin typeface="Cambria Math" panose="02040503050406030204" pitchFamily="18" charset="0"/>
                </a:endParaRPr>
              </a:p>
              <a:p>
                <a:r>
                  <a:rPr lang="en-US" sz="4000" b="0" dirty="0" smtClean="0"/>
                  <a:t>                                         </a:t>
                </a:r>
                <a14:m>
                  <m:oMath xmlns:m="http://schemas.openxmlformats.org/officeDocument/2006/math">
                    <m:r>
                      <a:rPr lang="vi-VN" sz="400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sz="40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vi-VN" sz="40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sz="4000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sz="4000" dirty="0" smtClean="0"/>
                  <a:t>- </a:t>
                </a:r>
                <a:r>
                  <a:rPr lang="en-US" sz="4000" dirty="0" smtClean="0"/>
                  <a:t>6</a:t>
                </a:r>
                <a:r>
                  <a:rPr lang="vi-VN" sz="4000" dirty="0" smtClean="0"/>
                  <a:t>xy</a:t>
                </a:r>
                <a:r>
                  <a:rPr lang="en-US" sz="4000" dirty="0" smtClean="0"/>
                  <a:t> </a:t>
                </a:r>
                <a:r>
                  <a:rPr lang="en-US" sz="4000" dirty="0" smtClean="0"/>
                  <a:t>+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40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000" b="0" i="1" smtClean="0">
                            <a:latin typeface="Cambria Math" panose="02040503050406030204" pitchFamily="18" charset="0"/>
                          </a:rPr>
                          <m:t>9</m:t>
                        </m:r>
                        <m:r>
                          <a:rPr lang="vi-VN" sz="4000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p>
                        <m:r>
                          <a:rPr lang="en-US" sz="4000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sz="4000" dirty="0" smtClean="0"/>
                  <a:t>.</a:t>
                </a:r>
              </a:p>
              <a:p>
                <a:endParaRPr lang="en-US" sz="4000" dirty="0" smtClean="0"/>
              </a:p>
            </p:txBody>
          </p:sp>
        </mc:Choice>
        <mc:Fallback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022" y="-90311"/>
                <a:ext cx="12192000" cy="6971460"/>
              </a:xfrm>
              <a:prstGeom prst="rect">
                <a:avLst/>
              </a:prstGeom>
              <a:blipFill rotWithShape="0">
                <a:blip r:embed="rId2"/>
                <a:stretch>
                  <a:fillRect l="-18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553295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0" y="-122526"/>
                <a:ext cx="12192000" cy="1364841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endParaRPr lang="vi-VN" sz="4000" dirty="0" smtClean="0"/>
              </a:p>
              <a:p>
                <a:r>
                  <a:rPr lang="en-US" sz="4000" dirty="0" smtClean="0"/>
                  <a:t>b)</a:t>
                </a:r>
                <a:r>
                  <a:rPr lang="en-US" sz="4000" dirty="0" err="1" smtClean="0"/>
                  <a:t>Tính</a:t>
                </a:r>
                <a:r>
                  <a:rPr lang="en-US" sz="4000" dirty="0" smtClean="0"/>
                  <a:t> </a:t>
                </a:r>
                <a:r>
                  <a:rPr lang="en-US" sz="4000" dirty="0" err="1"/>
                  <a:t>nhanh</a:t>
                </a:r>
                <a:r>
                  <a:rPr lang="en-US" sz="4000" dirty="0"/>
                  <a:t> :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40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000" i="1">
                            <a:latin typeface="Cambria Math" panose="02040503050406030204" pitchFamily="18" charset="0"/>
                          </a:rPr>
                          <m:t>98</m:t>
                        </m:r>
                      </m:e>
                      <m:sup>
                        <m:r>
                          <a:rPr lang="en-US" sz="4000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sz="4000" dirty="0" smtClean="0"/>
                  <a:t>=(</a:t>
                </a:r>
                <a:r>
                  <a:rPr lang="vi-VN" sz="4000" dirty="0" smtClean="0"/>
                  <a:t>10</a:t>
                </a:r>
                <a:r>
                  <a:rPr lang="vi-VN" sz="4000" dirty="0"/>
                  <a:t>0</a:t>
                </a:r>
                <a:r>
                  <a:rPr lang="en-US" sz="4000" dirty="0" smtClean="0"/>
                  <a:t>-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40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vi-VN" sz="4000" b="0" i="1" smtClean="0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US" sz="4000" i="1">
                            <a:latin typeface="Cambria Math" panose="02040503050406030204" pitchFamily="18" charset="0"/>
                          </a:rPr>
                          <m:t>)</m:t>
                        </m:r>
                      </m:e>
                      <m:sup>
                        <m:r>
                          <a:rPr lang="en-US" sz="4000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endParaRPr lang="en-US" sz="4000" dirty="0"/>
              </a:p>
              <a:p>
                <a:r>
                  <a:rPr lang="en-US" sz="4000" dirty="0"/>
                  <a:t>                                  =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40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vi-VN" sz="4000" b="0" i="1" smtClean="0">
                            <a:latin typeface="Cambria Math" panose="02040503050406030204" pitchFamily="18" charset="0"/>
                          </a:rPr>
                          <m:t>10</m:t>
                        </m:r>
                        <m:r>
                          <a:rPr lang="en-US" sz="4000" i="1">
                            <a:latin typeface="Cambria Math" panose="02040503050406030204" pitchFamily="18" charset="0"/>
                          </a:rPr>
                          <m:t>0</m:t>
                        </m:r>
                      </m:e>
                      <m:sup>
                        <m:r>
                          <a:rPr lang="en-US" sz="4000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sz="4000" dirty="0"/>
                  <a:t>-</a:t>
                </a:r>
                <a:r>
                  <a:rPr lang="en-US" sz="4000" dirty="0" smtClean="0"/>
                  <a:t>2.</a:t>
                </a:r>
                <a:r>
                  <a:rPr lang="vi-VN" sz="4000" dirty="0" smtClean="0"/>
                  <a:t>100.2+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40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vi-VN" sz="40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en-US" sz="4000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endParaRPr lang="vi-VN" sz="4000" dirty="0" smtClean="0"/>
              </a:p>
              <a:p>
                <a:r>
                  <a:rPr lang="vi-VN" sz="4000" dirty="0"/>
                  <a:t> </a:t>
                </a:r>
                <a:r>
                  <a:rPr lang="vi-VN" sz="4000" dirty="0" smtClean="0"/>
                  <a:t>                           =10000 – 400 + 4</a:t>
                </a:r>
              </a:p>
              <a:p>
                <a:r>
                  <a:rPr lang="vi-VN" sz="4000" dirty="0"/>
                  <a:t> </a:t>
                </a:r>
                <a:r>
                  <a:rPr lang="vi-VN" sz="4000" dirty="0" smtClean="0"/>
                  <a:t>                           =9604</a:t>
                </a:r>
              </a:p>
              <a:p>
                <a:r>
                  <a:rPr lang="en-US" sz="4000" dirty="0" smtClean="0"/>
                  <a:t>c</a:t>
                </a:r>
                <a:r>
                  <a:rPr lang="en-US" sz="4000" dirty="0"/>
                  <a:t>) </a:t>
                </a:r>
                <a:r>
                  <a:rPr lang="en-US" sz="4000" dirty="0" err="1"/>
                  <a:t>Viết</a:t>
                </a:r>
                <a:r>
                  <a:rPr lang="en-US" sz="4000" dirty="0"/>
                  <a:t> </a:t>
                </a:r>
                <a:r>
                  <a:rPr lang="en-US" sz="4000" dirty="0" err="1"/>
                  <a:t>biểu</a:t>
                </a:r>
                <a:r>
                  <a:rPr lang="en-US" sz="4000" dirty="0"/>
                  <a:t> </a:t>
                </a:r>
                <a:r>
                  <a:rPr lang="en-US" sz="4000" dirty="0" err="1"/>
                  <a:t>thức</a:t>
                </a:r>
                <a:r>
                  <a:rPr lang="en-US" sz="4000" dirty="0"/>
                  <a:t> </a:t>
                </a:r>
                <a:r>
                  <a:rPr lang="en-US" sz="4000" dirty="0" err="1"/>
                  <a:t>dưới</a:t>
                </a:r>
                <a:r>
                  <a:rPr lang="en-US" sz="4000" dirty="0"/>
                  <a:t> </a:t>
                </a:r>
                <a:r>
                  <a:rPr lang="en-US" sz="4000" dirty="0" err="1"/>
                  <a:t>dạng</a:t>
                </a:r>
                <a:r>
                  <a:rPr lang="en-US" sz="4000" dirty="0"/>
                  <a:t> </a:t>
                </a:r>
                <a:r>
                  <a:rPr lang="en-US" sz="4000" dirty="0" err="1"/>
                  <a:t>bình</a:t>
                </a:r>
                <a:r>
                  <a:rPr lang="en-US" sz="4000" dirty="0"/>
                  <a:t> </a:t>
                </a:r>
                <a:r>
                  <a:rPr lang="en-US" sz="4000" dirty="0" err="1"/>
                  <a:t>phương</a:t>
                </a:r>
                <a:r>
                  <a:rPr lang="en-US" sz="4000" dirty="0"/>
                  <a:t> </a:t>
                </a:r>
                <a:r>
                  <a:rPr lang="en-US" sz="4000" dirty="0" err="1"/>
                  <a:t>của</a:t>
                </a:r>
                <a:r>
                  <a:rPr lang="en-US" sz="4000" dirty="0"/>
                  <a:t> </a:t>
                </a:r>
                <a:r>
                  <a:rPr lang="en-US" sz="4000" dirty="0" err="1"/>
                  <a:t>một</a:t>
                </a:r>
                <a:r>
                  <a:rPr lang="en-US" sz="4000" dirty="0"/>
                  <a:t> </a:t>
                </a:r>
                <a:r>
                  <a:rPr lang="en-US" sz="4000" dirty="0" err="1"/>
                  <a:t>hiệu</a:t>
                </a:r>
                <a:endParaRPr lang="en-US" sz="4000" dirty="0"/>
              </a:p>
              <a:p>
                <a:r>
                  <a:rPr lang="vi-VN" sz="4000" dirty="0" smtClean="0"/>
                  <a:t>           </a:t>
                </a:r>
                <a:r>
                  <a:rPr lang="en-US" sz="4000" dirty="0" smtClean="0"/>
                  <a:t>25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40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000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sz="4000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sz="4000" dirty="0"/>
                  <a:t>-10x +1=(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40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000" i="1">
                            <a:latin typeface="Cambria Math" panose="02040503050406030204" pitchFamily="18" charset="0"/>
                          </a:rPr>
                          <m:t>5</m:t>
                        </m:r>
                        <m:r>
                          <a:rPr lang="en-US" sz="4000" i="1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sz="4000" i="1">
                            <a:latin typeface="Cambria Math" panose="02040503050406030204" pitchFamily="18" charset="0"/>
                          </a:rPr>
                          <m:t>)</m:t>
                        </m:r>
                      </m:e>
                      <m:sup>
                        <m:r>
                          <a:rPr lang="en-US" sz="4000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sz="4000" dirty="0"/>
                  <a:t>- 2.5x.1+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40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000" i="1">
                            <a:latin typeface="Cambria Math" panose="02040503050406030204" pitchFamily="18" charset="0"/>
                          </a:rPr>
                          <m:t>1</m:t>
                        </m:r>
                      </m:e>
                      <m:sup>
                        <m:r>
                          <a:rPr lang="en-US" sz="4000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endParaRPr lang="vi-VN" sz="4000" dirty="0" smtClean="0"/>
              </a:p>
              <a:p>
                <a:r>
                  <a:rPr lang="vi-VN" sz="4000" dirty="0"/>
                  <a:t> </a:t>
                </a:r>
                <a:r>
                  <a:rPr lang="vi-VN" sz="4000" dirty="0" smtClean="0"/>
                  <a:t>                            </a:t>
                </a:r>
                <a:r>
                  <a:rPr lang="en-US" sz="4000" dirty="0" smtClean="0"/>
                  <a:t>=(</a:t>
                </a:r>
                <a:r>
                  <a:rPr lang="en-US" sz="4000" dirty="0"/>
                  <a:t>5x-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40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000" i="1">
                            <a:latin typeface="Cambria Math" panose="02040503050406030204" pitchFamily="18" charset="0"/>
                          </a:rPr>
                          <m:t>1)</m:t>
                        </m:r>
                      </m:e>
                      <m:sup>
                        <m:r>
                          <a:rPr lang="en-US" sz="4000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endParaRPr lang="vi-VN" sz="4000" dirty="0" smtClean="0"/>
              </a:p>
              <a:p>
                <a:endParaRPr lang="vi-VN" sz="4000" dirty="0"/>
              </a:p>
              <a:p>
                <a:endParaRPr lang="vi-VN" sz="4000" dirty="0" smtClean="0"/>
              </a:p>
              <a:p>
                <a:endParaRPr lang="vi-VN" sz="4000" dirty="0"/>
              </a:p>
              <a:p>
                <a:endParaRPr lang="vi-VN" sz="4000" dirty="0" smtClean="0"/>
              </a:p>
              <a:p>
                <a:r>
                  <a:rPr lang="en-US" sz="4000" dirty="0" smtClean="0"/>
                  <a:t>a)</a:t>
                </a:r>
                <a:r>
                  <a:rPr lang="en-US" sz="4000" dirty="0"/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40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000" b="0" i="1" smtClean="0">
                            <a:latin typeface="Cambria Math" panose="02040503050406030204" pitchFamily="18" charset="0"/>
                          </a:rPr>
                          <m:t>49</m:t>
                        </m:r>
                      </m:e>
                      <m:sup>
                        <m:r>
                          <a:rPr lang="en-US" sz="4000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sz="4000" dirty="0" smtClean="0"/>
                  <a:t> ;              b)</a:t>
                </a:r>
                <a:r>
                  <a:rPr lang="en-US" sz="4000" dirty="0"/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40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000" b="0" i="1" smtClean="0">
                            <a:latin typeface="Cambria Math" panose="02040503050406030204" pitchFamily="18" charset="0"/>
                          </a:rPr>
                          <m:t>87</m:t>
                        </m:r>
                      </m:e>
                      <m:sup>
                        <m:r>
                          <a:rPr lang="en-US" sz="4000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sz="4000" dirty="0" smtClean="0"/>
                  <a:t>+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40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000" b="0" i="1" smtClean="0">
                            <a:latin typeface="Cambria Math" panose="02040503050406030204" pitchFamily="18" charset="0"/>
                          </a:rPr>
                          <m:t>27</m:t>
                        </m:r>
                      </m:e>
                      <m:sup>
                        <m:r>
                          <a:rPr lang="en-US" sz="40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sz="4000" dirty="0" smtClean="0"/>
                  <a:t>-54.87.</a:t>
                </a:r>
              </a:p>
              <a:p>
                <a:r>
                  <a:rPr lang="en-US" sz="4000" dirty="0" smtClean="0"/>
                  <a:t>2.Khai </a:t>
                </a:r>
                <a:r>
                  <a:rPr lang="en-US" sz="4000" dirty="0" err="1" smtClean="0"/>
                  <a:t>triển</a:t>
                </a:r>
                <a:r>
                  <a:rPr lang="en-US" sz="4000" dirty="0" smtClean="0"/>
                  <a:t> </a:t>
                </a:r>
                <a:r>
                  <a:rPr lang="en-US" sz="4000" dirty="0" err="1" smtClean="0"/>
                  <a:t>các</a:t>
                </a:r>
                <a:r>
                  <a:rPr lang="en-US" sz="4000" dirty="0" smtClean="0"/>
                  <a:t> </a:t>
                </a:r>
                <a:r>
                  <a:rPr lang="en-US" sz="4000" dirty="0" err="1" smtClean="0"/>
                  <a:t>biểu</a:t>
                </a:r>
                <a:r>
                  <a:rPr lang="en-US" sz="4000" dirty="0" smtClean="0"/>
                  <a:t> </a:t>
                </a:r>
                <a:r>
                  <a:rPr lang="en-US" sz="4000" dirty="0" err="1" smtClean="0"/>
                  <a:t>thức</a:t>
                </a:r>
                <a:r>
                  <a:rPr lang="en-US" sz="4000" dirty="0" smtClean="0"/>
                  <a:t> (x-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40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000" b="0" i="1" smtClean="0">
                            <a:latin typeface="Cambria Math" panose="02040503050406030204" pitchFamily="18" charset="0"/>
                          </a:rPr>
                          <m:t>3)</m:t>
                        </m:r>
                      </m:e>
                      <m:sup>
                        <m:r>
                          <a:rPr lang="en-US" sz="4000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sz="4000" dirty="0" err="1" smtClean="0"/>
                  <a:t>và</a:t>
                </a:r>
                <a:r>
                  <a:rPr lang="en-US" sz="4000" dirty="0" smtClean="0"/>
                  <a:t> (3-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40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000" i="1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sz="4000" b="0" i="1" smtClean="0">
                            <a:latin typeface="Cambria Math" panose="02040503050406030204" pitchFamily="18" charset="0"/>
                          </a:rPr>
                          <m:t>)</m:t>
                        </m:r>
                      </m:e>
                      <m:sup>
                        <m:r>
                          <a:rPr lang="en-US" sz="4000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sz="4000" dirty="0" smtClean="0"/>
                  <a:t>B </a:t>
                </a:r>
                <a:r>
                  <a:rPr lang="en-US" sz="4000" dirty="0" err="1" smtClean="0"/>
                  <a:t>rồi</a:t>
                </a:r>
                <a:r>
                  <a:rPr lang="en-US" sz="4000" dirty="0" smtClean="0"/>
                  <a:t> </a:t>
                </a:r>
                <a:r>
                  <a:rPr lang="en-US" sz="4000" dirty="0" err="1" smtClean="0"/>
                  <a:t>rút</a:t>
                </a:r>
                <a:r>
                  <a:rPr lang="en-US" sz="4000" dirty="0" smtClean="0"/>
                  <a:t> </a:t>
                </a:r>
                <a:r>
                  <a:rPr lang="en-US" sz="4000" dirty="0" err="1" smtClean="0"/>
                  <a:t>ra</a:t>
                </a:r>
                <a:r>
                  <a:rPr lang="en-US" sz="4000" dirty="0" smtClean="0"/>
                  <a:t> </a:t>
                </a:r>
                <a:r>
                  <a:rPr lang="en-US" sz="4000" dirty="0" err="1" smtClean="0"/>
                  <a:t>nhận</a:t>
                </a:r>
                <a:r>
                  <a:rPr lang="en-US" sz="4000" dirty="0" smtClean="0"/>
                  <a:t> </a:t>
                </a:r>
                <a:r>
                  <a:rPr lang="en-US" sz="4000" dirty="0" err="1" smtClean="0"/>
                  <a:t>xét</a:t>
                </a:r>
                <a:r>
                  <a:rPr lang="en-US" sz="4000" dirty="0" smtClean="0"/>
                  <a:t>.</a:t>
                </a:r>
              </a:p>
              <a:p>
                <a:r>
                  <a:rPr lang="en-US" sz="4000" u="sng" dirty="0" smtClean="0"/>
                  <a:t>III. </a:t>
                </a:r>
                <a:r>
                  <a:rPr lang="en-US" sz="4000" u="sng" dirty="0" err="1" smtClean="0"/>
                  <a:t>Hiệu</a:t>
                </a:r>
                <a:r>
                  <a:rPr lang="en-US" sz="4000" u="sng" dirty="0" smtClean="0"/>
                  <a:t> </a:t>
                </a:r>
                <a:r>
                  <a:rPr lang="en-US" sz="4000" u="sng" dirty="0" err="1" smtClean="0"/>
                  <a:t>hai</a:t>
                </a:r>
                <a:r>
                  <a:rPr lang="en-US" sz="4000" u="sng" dirty="0" smtClean="0"/>
                  <a:t> </a:t>
                </a:r>
                <a:r>
                  <a:rPr lang="en-US" sz="4000" u="sng" dirty="0" err="1" smtClean="0"/>
                  <a:t>bình</a:t>
                </a:r>
                <a:r>
                  <a:rPr lang="en-US" sz="4000" u="sng" dirty="0" smtClean="0"/>
                  <a:t> </a:t>
                </a:r>
                <a:r>
                  <a:rPr lang="en-US" sz="4000" u="sng" dirty="0" err="1" smtClean="0"/>
                  <a:t>phương</a:t>
                </a:r>
                <a:r>
                  <a:rPr lang="en-US" sz="4000" u="sng" dirty="0" smtClean="0"/>
                  <a:t>.</a:t>
                </a:r>
              </a:p>
              <a:p>
                <a:r>
                  <a:rPr lang="en-US" sz="4000" dirty="0" smtClean="0"/>
                  <a:t>     </a:t>
                </a:r>
                <a:r>
                  <a:rPr lang="en-US" sz="4000" dirty="0" err="1" smtClean="0"/>
                  <a:t>Với</a:t>
                </a:r>
                <a:r>
                  <a:rPr lang="en-US" sz="4000" dirty="0" smtClean="0"/>
                  <a:t> A,B </a:t>
                </a:r>
                <a:r>
                  <a:rPr lang="en-US" sz="4000" dirty="0" err="1" smtClean="0"/>
                  <a:t>là</a:t>
                </a:r>
                <a:r>
                  <a:rPr lang="en-US" sz="4000" dirty="0" smtClean="0"/>
                  <a:t> </a:t>
                </a:r>
                <a:r>
                  <a:rPr lang="en-US" sz="4000" dirty="0" err="1" smtClean="0"/>
                  <a:t>các</a:t>
                </a:r>
                <a:r>
                  <a:rPr lang="en-US" sz="4000" dirty="0" smtClean="0"/>
                  <a:t> </a:t>
                </a:r>
                <a:r>
                  <a:rPr lang="en-US" sz="4000" dirty="0" err="1" smtClean="0"/>
                  <a:t>biểu</a:t>
                </a:r>
                <a:r>
                  <a:rPr lang="en-US" sz="4000" dirty="0" smtClean="0"/>
                  <a:t> </a:t>
                </a:r>
                <a:r>
                  <a:rPr lang="en-US" sz="4000" dirty="0" err="1" smtClean="0"/>
                  <a:t>thức</a:t>
                </a:r>
                <a:r>
                  <a:rPr lang="en-US" sz="4000" dirty="0" smtClean="0"/>
                  <a:t> </a:t>
                </a:r>
                <a:r>
                  <a:rPr lang="en-US" sz="4000" dirty="0" err="1" smtClean="0"/>
                  <a:t>tùy</a:t>
                </a:r>
                <a:r>
                  <a:rPr lang="en-US" sz="4000" dirty="0" smtClean="0"/>
                  <a:t> ý, ta </a:t>
                </a:r>
                <a:r>
                  <a:rPr lang="en-US" sz="4000" dirty="0" err="1" smtClean="0"/>
                  <a:t>có</a:t>
                </a:r>
                <a:r>
                  <a:rPr lang="en-US" sz="4000" dirty="0" smtClean="0"/>
                  <a:t>:</a:t>
                </a:r>
              </a:p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n-US" sz="4000" b="1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000" b="1" i="0" smtClean="0">
                            <a:latin typeface="Cambria Math" panose="02040503050406030204" pitchFamily="18" charset="0"/>
                          </a:rPr>
                          <m:t>                </m:t>
                        </m:r>
                        <m:r>
                          <a:rPr lang="en-US" sz="4000" b="1" i="0" smtClean="0">
                            <a:latin typeface="Cambria Math" panose="02040503050406030204" pitchFamily="18" charset="0"/>
                          </a:rPr>
                          <m:t>𝐀</m:t>
                        </m:r>
                      </m:e>
                      <m:sup>
                        <m:r>
                          <a:rPr lang="en-US" sz="4000" b="1" i="0"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</m:oMath>
                </a14:m>
                <a:r>
                  <a:rPr lang="en-US" sz="4000" b="1" dirty="0" smtClean="0"/>
                  <a:t>-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4000" b="1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000" b="1" i="0" smtClean="0">
                            <a:latin typeface="Cambria Math" panose="02040503050406030204" pitchFamily="18" charset="0"/>
                          </a:rPr>
                          <m:t>𝐁</m:t>
                        </m:r>
                      </m:e>
                      <m:sup>
                        <m:r>
                          <a:rPr lang="en-US" sz="4000" b="1" i="0"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</m:oMath>
                </a14:m>
                <a:r>
                  <a:rPr lang="en-US" sz="4000" b="1" dirty="0" smtClean="0"/>
                  <a:t>= (A-B).( A + B)</a:t>
                </a:r>
                <a:endParaRPr lang="vi-VN" sz="4000" b="1" dirty="0" smtClean="0"/>
              </a:p>
              <a:p>
                <a:r>
                  <a:rPr lang="vi-VN" sz="4000" dirty="0" smtClean="0"/>
                  <a:t>Ví</a:t>
                </a:r>
                <a:r>
                  <a:rPr lang="vi-VN" sz="4000" b="1" dirty="0" smtClean="0"/>
                  <a:t> </a:t>
                </a:r>
                <a:r>
                  <a:rPr lang="vi-VN" sz="4000" dirty="0" smtClean="0"/>
                  <a:t>dụ :</a:t>
                </a:r>
              </a:p>
              <a:p>
                <a:r>
                  <a:rPr lang="vi-VN" sz="4000" dirty="0" smtClean="0"/>
                  <a:t>a)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40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000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sz="4000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vi-VN" sz="4000" dirty="0" smtClean="0"/>
                  <a:t>-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40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vi-VN" sz="4000" b="0" i="1" smtClean="0">
                            <a:latin typeface="Cambria Math" panose="02040503050406030204" pitchFamily="18" charset="0"/>
                          </a:rPr>
                          <m:t>9</m:t>
                        </m:r>
                        <m:r>
                          <a:rPr lang="vi-VN" sz="4000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p>
                        <m:r>
                          <a:rPr lang="en-US" sz="4000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vi-VN" sz="4000" dirty="0" smtClean="0"/>
                  <a:t>=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40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000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sz="4000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vi-VN" sz="4000" dirty="0" smtClean="0"/>
                  <a:t>-(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40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vi-VN" sz="4000" b="0" i="1" smtClean="0">
                            <a:latin typeface="Cambria Math" panose="02040503050406030204" pitchFamily="18" charset="0"/>
                          </a:rPr>
                          <m:t>3</m:t>
                        </m:r>
                        <m:r>
                          <a:rPr lang="vi-VN" sz="4000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  <m:r>
                          <a:rPr lang="vi-VN" sz="4000" b="0" i="1" smtClean="0">
                            <a:latin typeface="Cambria Math" panose="02040503050406030204" pitchFamily="18" charset="0"/>
                          </a:rPr>
                          <m:t>)</m:t>
                        </m:r>
                      </m:e>
                      <m:sup>
                        <m:r>
                          <a:rPr lang="vi-VN" sz="40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vi-VN" sz="4000" dirty="0" smtClean="0"/>
                  <a:t>=(x-3y)(x+3y).</a:t>
                </a:r>
              </a:p>
              <a:p>
                <a:r>
                  <a:rPr lang="vi-VN" sz="4000" dirty="0" smtClean="0"/>
                  <a:t>b)(2x-5y)(2x+5y)=(2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40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000" i="1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vi-VN" sz="4000" b="0" i="1" smtClean="0">
                            <a:latin typeface="Cambria Math" panose="02040503050406030204" pitchFamily="18" charset="0"/>
                          </a:rPr>
                          <m:t>)</m:t>
                        </m:r>
                      </m:e>
                      <m:sup>
                        <m:r>
                          <a:rPr lang="en-US" sz="4000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vi-VN" sz="4000" dirty="0" smtClean="0"/>
                  <a:t>-(5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40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vi-VN" sz="4000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  <m:r>
                          <a:rPr lang="vi-VN" sz="4000" b="0" i="1" smtClean="0">
                            <a:latin typeface="Cambria Math" panose="02040503050406030204" pitchFamily="18" charset="0"/>
                          </a:rPr>
                          <m:t>)</m:t>
                        </m:r>
                      </m:e>
                      <m:sup>
                        <m:r>
                          <a:rPr lang="en-US" sz="4000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vi-VN" sz="4000" dirty="0" smtClean="0"/>
                  <a:t>=4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40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000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sz="4000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vi-VN" sz="4000" dirty="0" smtClean="0"/>
                  <a:t>-25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40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vi-VN" sz="4000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p>
                        <m:r>
                          <a:rPr lang="en-US" sz="4000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vi-VN" sz="4000" dirty="0" smtClean="0"/>
                  <a:t>.</a:t>
                </a:r>
              </a:p>
              <a:p>
                <a:r>
                  <a:rPr lang="vi-VN" sz="4000" dirty="0" smtClean="0"/>
                  <a:t>Với A,B là hai biểu thức tùy ý, ta có hằng đẳng thức</a:t>
                </a:r>
                <a:endParaRPr lang="en-US" sz="4000" dirty="0" smtClean="0"/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-122526"/>
                <a:ext cx="12192000" cy="13648416"/>
              </a:xfrm>
              <a:prstGeom prst="rect">
                <a:avLst/>
              </a:prstGeom>
              <a:blipFill rotWithShape="0">
                <a:blip r:embed="rId2"/>
                <a:stretch>
                  <a:fillRect l="-1750" r="-450" b="-84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24741386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2" name="TextBox 1"/>
              <p:cNvSpPr txBox="1"/>
              <p:nvPr/>
            </p:nvSpPr>
            <p:spPr>
              <a:xfrm>
                <a:off x="0" y="-122526"/>
                <a:ext cx="12192000" cy="749288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vi-VN" sz="4000" u="sng" dirty="0">
                    <a:solidFill>
                      <a:srgbClr val="FF0000"/>
                    </a:solidFill>
                  </a:rPr>
                  <a:t>3</a:t>
                </a:r>
                <a:r>
                  <a:rPr lang="en-US" sz="4000" u="sng" dirty="0" smtClean="0">
                    <a:solidFill>
                      <a:srgbClr val="FF0000"/>
                    </a:solidFill>
                  </a:rPr>
                  <a:t>. </a:t>
                </a:r>
                <a:r>
                  <a:rPr lang="en-US" sz="4000" u="sng" dirty="0" err="1" smtClean="0">
                    <a:solidFill>
                      <a:srgbClr val="FF0000"/>
                    </a:solidFill>
                  </a:rPr>
                  <a:t>Hiệu</a:t>
                </a:r>
                <a:r>
                  <a:rPr lang="en-US" sz="4000" u="sng" dirty="0" smtClean="0">
                    <a:solidFill>
                      <a:srgbClr val="FF0000"/>
                    </a:solidFill>
                  </a:rPr>
                  <a:t> </a:t>
                </a:r>
                <a:r>
                  <a:rPr lang="en-US" sz="4000" u="sng" dirty="0" err="1" smtClean="0">
                    <a:solidFill>
                      <a:srgbClr val="FF0000"/>
                    </a:solidFill>
                  </a:rPr>
                  <a:t>hai</a:t>
                </a:r>
                <a:r>
                  <a:rPr lang="en-US" sz="4000" u="sng" dirty="0" smtClean="0">
                    <a:solidFill>
                      <a:srgbClr val="FF0000"/>
                    </a:solidFill>
                  </a:rPr>
                  <a:t> </a:t>
                </a:r>
                <a:r>
                  <a:rPr lang="en-US" sz="4000" u="sng" dirty="0" err="1" smtClean="0">
                    <a:solidFill>
                      <a:srgbClr val="FF0000"/>
                    </a:solidFill>
                  </a:rPr>
                  <a:t>bình</a:t>
                </a:r>
                <a:r>
                  <a:rPr lang="en-US" sz="4000" u="sng" dirty="0" smtClean="0">
                    <a:solidFill>
                      <a:srgbClr val="FF0000"/>
                    </a:solidFill>
                  </a:rPr>
                  <a:t> </a:t>
                </a:r>
                <a:r>
                  <a:rPr lang="en-US" sz="4000" u="sng" dirty="0" err="1" smtClean="0">
                    <a:solidFill>
                      <a:srgbClr val="FF0000"/>
                    </a:solidFill>
                  </a:rPr>
                  <a:t>phương</a:t>
                </a:r>
                <a:r>
                  <a:rPr lang="en-US" sz="4000" u="sng" dirty="0" smtClean="0">
                    <a:solidFill>
                      <a:srgbClr val="FF0000"/>
                    </a:solidFill>
                  </a:rPr>
                  <a:t>.</a:t>
                </a:r>
              </a:p>
              <a:p>
                <a:r>
                  <a:rPr lang="en-US" sz="4000" dirty="0" smtClean="0"/>
                  <a:t>     </a:t>
                </a:r>
                <a:r>
                  <a:rPr lang="en-US" sz="4000" dirty="0" err="1" smtClean="0"/>
                  <a:t>Với</a:t>
                </a:r>
                <a:r>
                  <a:rPr lang="en-US" sz="4000" dirty="0" smtClean="0"/>
                  <a:t> A,B </a:t>
                </a:r>
                <a:r>
                  <a:rPr lang="en-US" sz="4000" dirty="0" err="1" smtClean="0"/>
                  <a:t>là</a:t>
                </a:r>
                <a:r>
                  <a:rPr lang="en-US" sz="4000" dirty="0" smtClean="0"/>
                  <a:t> </a:t>
                </a:r>
                <a:r>
                  <a:rPr lang="en-US" sz="4000" dirty="0" err="1" smtClean="0"/>
                  <a:t>các</a:t>
                </a:r>
                <a:r>
                  <a:rPr lang="en-US" sz="4000" dirty="0" smtClean="0"/>
                  <a:t> </a:t>
                </a:r>
                <a:r>
                  <a:rPr lang="en-US" sz="4000" dirty="0" err="1" smtClean="0"/>
                  <a:t>biểu</a:t>
                </a:r>
                <a:r>
                  <a:rPr lang="en-US" sz="4000" dirty="0" smtClean="0"/>
                  <a:t> </a:t>
                </a:r>
                <a:r>
                  <a:rPr lang="en-US" sz="4000" dirty="0" err="1" smtClean="0"/>
                  <a:t>thức</a:t>
                </a:r>
                <a:r>
                  <a:rPr lang="en-US" sz="4000" dirty="0" smtClean="0"/>
                  <a:t> </a:t>
                </a:r>
                <a:r>
                  <a:rPr lang="en-US" sz="4000" dirty="0" err="1" smtClean="0"/>
                  <a:t>tùy</a:t>
                </a:r>
                <a:r>
                  <a:rPr lang="en-US" sz="4000" dirty="0" smtClean="0"/>
                  <a:t> ý, ta </a:t>
                </a:r>
                <a:r>
                  <a:rPr lang="en-US" sz="4000" dirty="0" err="1" smtClean="0"/>
                  <a:t>có</a:t>
                </a:r>
                <a:r>
                  <a:rPr lang="en-US" sz="4000" dirty="0" smtClean="0"/>
                  <a:t>:</a:t>
                </a:r>
              </a:p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n-US" sz="40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000" b="1" i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                </m:t>
                        </m:r>
                        <m:r>
                          <a:rPr lang="en-US" sz="4000" b="1" i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𝐀</m:t>
                        </m:r>
                      </m:e>
                      <m:sup>
                        <m:r>
                          <a:rPr lang="en-US" sz="4000" b="1" i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</m:oMath>
                </a14:m>
                <a:r>
                  <a:rPr lang="en-US" sz="4000" b="1" dirty="0" smtClean="0">
                    <a:solidFill>
                      <a:srgbClr val="FF0000"/>
                    </a:solidFill>
                  </a:rPr>
                  <a:t>-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40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000" b="1" i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𝐁</m:t>
                        </m:r>
                      </m:e>
                      <m:sup>
                        <m:r>
                          <a:rPr lang="en-US" sz="4000" b="1" i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</m:oMath>
                </a14:m>
                <a:r>
                  <a:rPr lang="en-US" sz="4000" b="1" dirty="0" smtClean="0">
                    <a:solidFill>
                      <a:srgbClr val="FF0000"/>
                    </a:solidFill>
                  </a:rPr>
                  <a:t>= (A-B).( A + B)</a:t>
                </a:r>
                <a:endParaRPr lang="vi-VN" sz="4000" b="1" dirty="0" smtClean="0">
                  <a:solidFill>
                    <a:srgbClr val="FF0000"/>
                  </a:solidFill>
                </a:endParaRPr>
              </a:p>
              <a:p>
                <a:r>
                  <a:rPr lang="vi-VN" sz="4000" dirty="0" smtClean="0">
                    <a:solidFill>
                      <a:srgbClr val="00B050"/>
                    </a:solidFill>
                  </a:rPr>
                  <a:t>Ví</a:t>
                </a:r>
                <a:r>
                  <a:rPr lang="vi-VN" sz="4000" b="1" dirty="0" smtClean="0">
                    <a:solidFill>
                      <a:srgbClr val="00B050"/>
                    </a:solidFill>
                  </a:rPr>
                  <a:t> </a:t>
                </a:r>
                <a:r>
                  <a:rPr lang="vi-VN" sz="4000" dirty="0" smtClean="0">
                    <a:solidFill>
                      <a:srgbClr val="00B050"/>
                    </a:solidFill>
                  </a:rPr>
                  <a:t>dụ:</a:t>
                </a:r>
                <a:endParaRPr lang="vi-VN" sz="4000" dirty="0">
                  <a:solidFill>
                    <a:srgbClr val="00B050"/>
                  </a:solidFill>
                </a:endParaRPr>
              </a:p>
              <a:p>
                <a:r>
                  <a:rPr lang="vi-VN" sz="4000" dirty="0" smtClean="0">
                    <a:solidFill>
                      <a:srgbClr val="00B050"/>
                    </a:solidFill>
                  </a:rPr>
                  <a:t> </a:t>
                </a:r>
                <a:r>
                  <a:rPr lang="vi-VN" sz="4000" dirty="0" smtClean="0">
                    <a:solidFill>
                      <a:srgbClr val="00B050"/>
                    </a:solidFill>
                  </a:rPr>
                  <a:t> </a:t>
                </a:r>
                <a:r>
                  <a:rPr lang="vi-VN" sz="4000" dirty="0" smtClean="0"/>
                  <a:t>a) Khai triển:</a:t>
                </a:r>
              </a:p>
              <a:p>
                <a:r>
                  <a:rPr lang="vi-VN" sz="4000" dirty="0"/>
                  <a:t> </a:t>
                </a:r>
                <a:r>
                  <a:rPr lang="vi-VN" sz="4000" dirty="0" smtClean="0"/>
                  <a:t>   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40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000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sz="4000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vi-VN" sz="4000" dirty="0" smtClean="0"/>
                  <a:t>-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40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vi-VN" sz="4000" b="0" i="1" smtClean="0">
                            <a:latin typeface="Cambria Math" panose="02040503050406030204" pitchFamily="18" charset="0"/>
                          </a:rPr>
                          <m:t>16</m:t>
                        </m:r>
                        <m:r>
                          <a:rPr lang="vi-VN" sz="4000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p>
                        <m:r>
                          <a:rPr lang="en-US" sz="4000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vi-VN" sz="4000" dirty="0" smtClean="0"/>
                  <a:t>=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40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000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sz="4000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vi-VN" sz="4000" dirty="0" smtClean="0"/>
                  <a:t>- (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40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vi-VN" sz="4000" b="0" i="1" smtClean="0">
                            <a:latin typeface="Cambria Math" panose="02040503050406030204" pitchFamily="18" charset="0"/>
                          </a:rPr>
                          <m:t>4</m:t>
                        </m:r>
                        <m:r>
                          <a:rPr lang="vi-VN" sz="4000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  <m:r>
                          <a:rPr lang="vi-VN" sz="4000" b="0" i="1" smtClean="0">
                            <a:latin typeface="Cambria Math" panose="02040503050406030204" pitchFamily="18" charset="0"/>
                          </a:rPr>
                          <m:t>)</m:t>
                        </m:r>
                      </m:e>
                      <m:sup>
                        <m:r>
                          <a:rPr lang="vi-VN" sz="40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vi-VN" sz="4000" dirty="0"/>
                  <a:t> </a:t>
                </a:r>
                <a:r>
                  <a:rPr lang="vi-VN" sz="4000" dirty="0" smtClean="0"/>
                  <a:t>          </a:t>
                </a:r>
              </a:p>
              <a:p>
                <a:r>
                  <a:rPr lang="vi-VN" sz="4000" dirty="0"/>
                  <a:t> </a:t>
                </a:r>
                <a:r>
                  <a:rPr lang="vi-VN" sz="4000" dirty="0" smtClean="0"/>
                  <a:t>                  =(x-4y</a:t>
                </a:r>
                <a:r>
                  <a:rPr lang="vi-VN" sz="4000" dirty="0" smtClean="0"/>
                  <a:t>)(</a:t>
                </a:r>
                <a:r>
                  <a:rPr lang="vi-VN" sz="4000" dirty="0" smtClean="0"/>
                  <a:t>x+4y</a:t>
                </a:r>
                <a:r>
                  <a:rPr lang="vi-VN" sz="4000" dirty="0" smtClean="0"/>
                  <a:t>).</a:t>
                </a:r>
              </a:p>
              <a:p>
                <a:r>
                  <a:rPr lang="vi-VN" sz="4000" dirty="0" smtClean="0"/>
                  <a:t>  b) Viết biểu thức sau dưới dạng hiệu hai bình        phương:</a:t>
                </a:r>
              </a:p>
              <a:p>
                <a:r>
                  <a:rPr lang="vi-VN" sz="4000" dirty="0"/>
                  <a:t> </a:t>
                </a:r>
                <a:r>
                  <a:rPr lang="vi-VN" sz="4000" dirty="0" smtClean="0"/>
                  <a:t>     </a:t>
                </a:r>
                <a:r>
                  <a:rPr lang="vi-VN" sz="4000" dirty="0" smtClean="0"/>
                  <a:t>(3x-2y)(3x+2y)=(3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40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000" i="1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vi-VN" sz="4000" b="0" i="1" smtClean="0">
                            <a:latin typeface="Cambria Math" panose="02040503050406030204" pitchFamily="18" charset="0"/>
                          </a:rPr>
                          <m:t>)</m:t>
                        </m:r>
                      </m:e>
                      <m:sup>
                        <m:r>
                          <a:rPr lang="en-US" sz="4000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vi-VN" sz="4000" dirty="0" smtClean="0"/>
                  <a:t>-(2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40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vi-VN" sz="4000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  <m:r>
                          <a:rPr lang="vi-VN" sz="4000" b="0" i="1" smtClean="0">
                            <a:latin typeface="Cambria Math" panose="02040503050406030204" pitchFamily="18" charset="0"/>
                          </a:rPr>
                          <m:t>)</m:t>
                        </m:r>
                      </m:e>
                      <m:sup>
                        <m:r>
                          <a:rPr lang="en-US" sz="4000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endParaRPr lang="vi-VN" sz="4000" dirty="0" smtClean="0"/>
              </a:p>
              <a:p>
                <a:r>
                  <a:rPr lang="vi-VN" sz="4000" dirty="0"/>
                  <a:t> </a:t>
                </a:r>
                <a:r>
                  <a:rPr lang="vi-VN" sz="4000" dirty="0" smtClean="0"/>
                  <a:t>                             </a:t>
                </a:r>
                <a:r>
                  <a:rPr lang="vi-VN" sz="4000" dirty="0" smtClean="0"/>
                  <a:t>=</a:t>
                </a:r>
                <a:r>
                  <a:rPr lang="vi-VN" sz="4000" dirty="0"/>
                  <a:t>9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40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000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sz="4000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vi-VN" sz="4000" dirty="0" smtClean="0"/>
                  <a:t>- </a:t>
                </a:r>
                <a:r>
                  <a:rPr lang="vi-VN" sz="4000" dirty="0" smtClean="0"/>
                  <a:t>4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40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vi-VN" sz="4000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p>
                        <m:r>
                          <a:rPr lang="en-US" sz="4000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vi-VN" sz="4000" dirty="0" smtClean="0"/>
                  <a:t>.</a:t>
                </a:r>
              </a:p>
              <a:p>
                <a:endParaRPr lang="en-US" sz="4000" dirty="0" smtClean="0"/>
              </a:p>
            </p:txBody>
          </p:sp>
        </mc:Choice>
        <mc:Fallback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-122526"/>
                <a:ext cx="12192000" cy="7492885"/>
              </a:xfrm>
              <a:prstGeom prst="rect">
                <a:avLst/>
              </a:prstGeom>
              <a:blipFill rotWithShape="0">
                <a:blip r:embed="rId2"/>
                <a:stretch>
                  <a:fillRect l="-1750" t="-162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6594871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2" name="TextBox 1"/>
              <p:cNvSpPr txBox="1"/>
              <p:nvPr/>
            </p:nvSpPr>
            <p:spPr>
              <a:xfrm>
                <a:off x="546354" y="461757"/>
                <a:ext cx="11492089" cy="507350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vi-VN" sz="4000" dirty="0" smtClean="0">
                    <a:latin typeface="+mj-lt"/>
                  </a:rPr>
                  <a:t>c) Tính nhanh:</a:t>
                </a:r>
              </a:p>
              <a:p>
                <a:r>
                  <a:rPr lang="vi-VN" sz="4000" dirty="0" smtClean="0">
                    <a:latin typeface="+mj-lt"/>
                  </a:rPr>
                  <a:t>    99.101 = (100 – 1).(100 + 1)</a:t>
                </a:r>
              </a:p>
              <a:p>
                <a:r>
                  <a:rPr lang="vi-VN" sz="4000" dirty="0">
                    <a:latin typeface="+mj-lt"/>
                  </a:rPr>
                  <a:t> </a:t>
                </a:r>
                <a:r>
                  <a:rPr lang="vi-VN" sz="4000" dirty="0" smtClean="0">
                    <a:latin typeface="+mj-lt"/>
                  </a:rPr>
                  <a:t>               =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vi-VN" sz="4000" i="1" smtClean="0">
                            <a:latin typeface="+mj-lt"/>
                          </a:rPr>
                        </m:ctrlPr>
                      </m:sSupPr>
                      <m:e>
                        <m:r>
                          <a:rPr lang="vi-VN" sz="4000" b="0" i="1" smtClean="0">
                            <a:latin typeface="+mj-lt"/>
                          </a:rPr>
                          <m:t>100</m:t>
                        </m:r>
                      </m:e>
                      <m:sup>
                        <m:r>
                          <a:rPr lang="vi-VN" sz="4000" b="0" i="1" smtClean="0">
                            <a:latin typeface="+mj-lt"/>
                          </a:rPr>
                          <m:t>2</m:t>
                        </m:r>
                      </m:sup>
                    </m:sSup>
                  </m:oMath>
                </a14:m>
                <a:r>
                  <a:rPr lang="vi-VN" sz="4000" dirty="0" smtClean="0">
                    <a:latin typeface="+mj-lt"/>
                  </a:rPr>
                  <a:t> -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vi-VN" sz="4000" i="1">
                            <a:latin typeface="+mj-lt"/>
                          </a:rPr>
                        </m:ctrlPr>
                      </m:sSupPr>
                      <m:e>
                        <m:r>
                          <a:rPr lang="vi-VN" sz="4000" i="1">
                            <a:latin typeface="+mj-lt"/>
                          </a:rPr>
                          <m:t>1</m:t>
                        </m:r>
                      </m:e>
                      <m:sup>
                        <m:r>
                          <a:rPr lang="vi-VN" sz="4000" i="1">
                            <a:latin typeface="+mj-lt"/>
                          </a:rPr>
                          <m:t>2</m:t>
                        </m:r>
                      </m:sup>
                    </m:sSup>
                  </m:oMath>
                </a14:m>
                <a:r>
                  <a:rPr lang="vi-VN" sz="4000" dirty="0" smtClean="0">
                    <a:latin typeface="+mj-lt"/>
                  </a:rPr>
                  <a:t> </a:t>
                </a:r>
              </a:p>
              <a:p>
                <a:r>
                  <a:rPr lang="vi-VN" sz="4000" dirty="0">
                    <a:latin typeface="+mj-lt"/>
                  </a:rPr>
                  <a:t> </a:t>
                </a:r>
                <a:r>
                  <a:rPr lang="vi-VN" sz="4000" dirty="0" smtClean="0">
                    <a:latin typeface="+mj-lt"/>
                  </a:rPr>
                  <a:t>               = 10000 – 1</a:t>
                </a:r>
              </a:p>
              <a:p>
                <a:r>
                  <a:rPr lang="vi-VN" sz="4000" dirty="0">
                    <a:latin typeface="+mj-lt"/>
                  </a:rPr>
                  <a:t> </a:t>
                </a:r>
                <a:r>
                  <a:rPr lang="vi-VN" sz="4000" dirty="0" smtClean="0">
                    <a:latin typeface="+mj-lt"/>
                  </a:rPr>
                  <a:t>               =  9999</a:t>
                </a:r>
              </a:p>
              <a:p>
                <a:r>
                  <a:rPr lang="vi-VN" sz="4000" dirty="0" smtClean="0">
                    <a:solidFill>
                      <a:srgbClr val="0070C0"/>
                    </a:solidFill>
                    <a:latin typeface="+mj-lt"/>
                  </a:rPr>
                  <a:t>HƯỚNG DẪN VỀ NHÀ:</a:t>
                </a:r>
              </a:p>
              <a:p>
                <a:pPr marL="571500" indent="-571500">
                  <a:buFontTx/>
                  <a:buChar char="-"/>
                </a:pPr>
                <a:r>
                  <a:rPr lang="vi-VN" sz="4000" dirty="0" smtClean="0">
                    <a:latin typeface="+mj-lt"/>
                  </a:rPr>
                  <a:t>Học thuộc 3 hằng đẳng thức đáng nhớ 1, 2, 3.</a:t>
                </a:r>
              </a:p>
              <a:p>
                <a:r>
                  <a:rPr lang="vi-VN" sz="4000" dirty="0" smtClean="0">
                    <a:latin typeface="+mj-lt"/>
                  </a:rPr>
                  <a:t>-   Bài tập: 12(a,b,c,d);13(a,b,c),16(18;19-sgk)</a:t>
                </a:r>
                <a:endParaRPr lang="en-US" sz="4000" dirty="0">
                  <a:latin typeface="+mj-lt"/>
                </a:endParaRPr>
              </a:p>
            </p:txBody>
          </p:sp>
        </mc:Choice>
        <mc:Fallback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6354" y="461757"/>
                <a:ext cx="11492089" cy="5073505"/>
              </a:xfrm>
              <a:prstGeom prst="rect">
                <a:avLst/>
              </a:prstGeom>
              <a:blipFill rotWithShape="0">
                <a:blip r:embed="rId2"/>
                <a:stretch>
                  <a:fillRect l="-1910" t="-2163" b="-408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9628485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399</TotalTime>
  <Words>118</Words>
  <Application>Microsoft Office PowerPoint</Application>
  <PresentationFormat>Widescreen</PresentationFormat>
  <Paragraphs>83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Arial</vt:lpstr>
      <vt:lpstr>Calibri</vt:lpstr>
      <vt:lpstr>Calibri Light</vt:lpstr>
      <vt:lpstr>Cambria Math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User</cp:lastModifiedBy>
  <cp:revision>64</cp:revision>
  <dcterms:created xsi:type="dcterms:W3CDTF">2021-09-07T02:53:38Z</dcterms:created>
  <dcterms:modified xsi:type="dcterms:W3CDTF">2021-09-08T22:45:36Z</dcterms:modified>
</cp:coreProperties>
</file>