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  <p:sldId id="269" r:id="rId5"/>
    <p:sldId id="274" r:id="rId6"/>
    <p:sldId id="272" r:id="rId7"/>
    <p:sldId id="27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3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A147-C08C-4BC8-ADF8-92EA449D29C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E2A9-E38C-4A7F-B476-7D4839BC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26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A147-C08C-4BC8-ADF8-92EA449D29C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E2A9-E38C-4A7F-B476-7D4839BC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7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A147-C08C-4BC8-ADF8-92EA449D29C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E2A9-E38C-4A7F-B476-7D4839BC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16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A147-C08C-4BC8-ADF8-92EA449D29C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E2A9-E38C-4A7F-B476-7D4839BC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10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A147-C08C-4BC8-ADF8-92EA449D29C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E2A9-E38C-4A7F-B476-7D4839BC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8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A147-C08C-4BC8-ADF8-92EA449D29C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E2A9-E38C-4A7F-B476-7D4839BC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172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A147-C08C-4BC8-ADF8-92EA449D29C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E2A9-E38C-4A7F-B476-7D4839BC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43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A147-C08C-4BC8-ADF8-92EA449D29C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E2A9-E38C-4A7F-B476-7D4839BC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86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A147-C08C-4BC8-ADF8-92EA449D29C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E2A9-E38C-4A7F-B476-7D4839BC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64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A147-C08C-4BC8-ADF8-92EA449D29C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E2A9-E38C-4A7F-B476-7D4839BC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1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8A147-C08C-4BC8-ADF8-92EA449D29C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E2A9-E38C-4A7F-B476-7D4839BC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281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8A147-C08C-4BC8-ADF8-92EA449D29C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7E2A9-E38C-4A7F-B476-7D4839BC0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41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268" y="1739591"/>
            <a:ext cx="11916937" cy="1951464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HẰNG ĐẲNG THỨC 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vi-VN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vi-VN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24722" y="3691054"/>
                <a:ext cx="9144000" cy="2520174"/>
              </a:xfrm>
            </p:spPr>
            <p:txBody>
              <a:bodyPr>
                <a:normAutofit/>
              </a:bodyPr>
              <a:lstStyle/>
              <a:p>
                <a:r>
                  <a:rPr lang="en-US" sz="4000" b="1" u="sng" dirty="0" err="1" smtClean="0">
                    <a:solidFill>
                      <a:srgbClr val="002060"/>
                    </a:solidFill>
                  </a:rPr>
                  <a:t>I.Kiểm</a:t>
                </a:r>
                <a:r>
                  <a:rPr lang="en-US" sz="4000" b="1" u="sng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4000" b="1" u="sng" dirty="0" err="1" smtClean="0">
                    <a:solidFill>
                      <a:srgbClr val="002060"/>
                    </a:solidFill>
                  </a:rPr>
                  <a:t>tra</a:t>
                </a:r>
                <a:r>
                  <a:rPr lang="en-US" sz="4000" b="1" u="sng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4000" b="1" u="sng" dirty="0" err="1" smtClean="0">
                    <a:solidFill>
                      <a:srgbClr val="002060"/>
                    </a:solidFill>
                  </a:rPr>
                  <a:t>bài</a:t>
                </a:r>
                <a:r>
                  <a:rPr lang="en-US" sz="4000" b="1" u="sng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4000" b="1" u="sng" dirty="0" err="1" smtClean="0">
                    <a:solidFill>
                      <a:srgbClr val="002060"/>
                    </a:solidFill>
                  </a:rPr>
                  <a:t>cũ</a:t>
                </a:r>
                <a:r>
                  <a:rPr lang="en-US" sz="4000" b="1" u="sng" dirty="0" smtClean="0">
                    <a:solidFill>
                      <a:srgbClr val="002060"/>
                    </a:solidFill>
                  </a:rPr>
                  <a:t>:</a:t>
                </a:r>
              </a:p>
              <a:p>
                <a:r>
                  <a:rPr lang="en-US" sz="4000" dirty="0" smtClean="0"/>
                  <a:t>- </a:t>
                </a:r>
                <a:r>
                  <a:rPr lang="en-US" sz="4000" dirty="0" err="1" smtClean="0"/>
                  <a:t>Phát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biểu</a:t>
                </a:r>
                <a:r>
                  <a:rPr lang="en-US" sz="4000" dirty="0" smtClean="0"/>
                  <a:t> 3 </a:t>
                </a:r>
                <a:r>
                  <a:rPr lang="en-US" sz="4000" dirty="0" err="1" smtClean="0"/>
                  <a:t>hằng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đẳng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thức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đã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học</a:t>
                </a:r>
                <a:r>
                  <a:rPr lang="en-US" sz="4000" dirty="0" smtClean="0"/>
                  <a:t>?</a:t>
                </a:r>
              </a:p>
              <a:p>
                <a:r>
                  <a:rPr lang="en-US" sz="4000" dirty="0" smtClean="0"/>
                  <a:t>     - </a:t>
                </a:r>
                <a:r>
                  <a:rPr lang="en-US" sz="4000" dirty="0" err="1" smtClean="0"/>
                  <a:t>Khai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triển</a:t>
                </a:r>
                <a:r>
                  <a:rPr lang="en-US" sz="4000" dirty="0" smtClean="0"/>
                  <a:t>:</a:t>
                </a:r>
                <a:r>
                  <a:rPr lang="en-US" sz="4000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dirty="0" smtClean="0"/>
                  <a:t>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dirty="0" smtClean="0"/>
                  <a:t>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dirty="0" smtClean="0"/>
                  <a:t>-</a:t>
                </a:r>
                <a:r>
                  <a:rPr lang="en-US" sz="4000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dirty="0" smtClean="0"/>
                  <a:t> </a:t>
                </a:r>
                <a:endParaRPr lang="en-US" sz="4000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24722" y="3691054"/>
                <a:ext cx="9144000" cy="2520174"/>
              </a:xfrm>
              <a:blipFill rotWithShape="0">
                <a:blip r:embed="rId2"/>
                <a:stretch>
                  <a:fillRect t="-6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 smtClean="0"/>
          </a:p>
          <a:p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754566" y="286133"/>
            <a:ext cx="101141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 smtClean="0">
                <a:solidFill>
                  <a:srgbClr val="FF0000"/>
                </a:solidFill>
                <a:latin typeface="+mj-lt"/>
              </a:rPr>
              <a:t>     CHỦ ĐỀ 1: PHÉP NHÂN ĐA THỨC-NHỮNG HẰNG ĐẲNG THỨC ĐÁNG NHỚ</a:t>
            </a:r>
            <a:endParaRPr lang="en-US" sz="40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63126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248356" y="177358"/>
                <a:ext cx="12338756" cy="6877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vi-VN" sz="4000" b="1" u="sng" dirty="0" smtClean="0">
                    <a:solidFill>
                      <a:srgbClr val="002060"/>
                    </a:solidFill>
                    <a:latin typeface="+mj-lt"/>
                  </a:rPr>
                  <a:t>II. Những hằng đẳng thức đáng nhớ(tiếp theo)</a:t>
                </a:r>
              </a:p>
              <a:p>
                <a:r>
                  <a:rPr lang="en-US" sz="4000" b="1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4.Lập </a:t>
                </a:r>
                <a:r>
                  <a:rPr lang="en-US" sz="4000" b="1" u="sng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4000" b="1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4000" b="1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4000" b="1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endParaRPr lang="en-US" sz="4000" b="1" u="sng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tùy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ý , ta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hằng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đẳng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4000" dirty="0" smtClean="0"/>
                  <a:t>                 </a:t>
                </a:r>
                <a:r>
                  <a:rPr lang="en-US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(A 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B+3A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4000" b="1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4000" b="1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sz="4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 err="1" smtClean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</a:t>
                </a:r>
                <a:r>
                  <a:rPr lang="en-US" sz="4000" dirty="0" smtClean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4000" dirty="0" smtClean="0">
                    <a:solidFill>
                      <a:schemeClr val="accent6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Khai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triển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vi-VN" sz="4000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(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2 x+5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=(2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+3.(2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.5</m:t>
                    </m:r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+3.2x.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 =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+60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+150x+125</a:t>
                </a: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dưới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dạng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lập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0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m:rPr>
                            <m:sty m:val="p"/>
                          </m:rPr>
                          <a:rPr lang="en-US" sz="4000" b="0" i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US" sz="4000" b="0" i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+15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4000" b="0" i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+75x+125=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4000" b="0" i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US" sz="4000" b="0" i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+3.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4000" b="0" i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5+3.x.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4000" b="0" i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4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=(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5)</m:t>
                        </m:r>
                      </m:e>
                      <m:sup>
                        <m:r>
                          <a:rPr lang="en-US" sz="4000" b="0" i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56" y="177358"/>
                <a:ext cx="12338756" cy="6877332"/>
              </a:xfrm>
              <a:prstGeom prst="rect">
                <a:avLst/>
              </a:prstGeom>
              <a:blipFill rotWithShape="0">
                <a:blip r:embed="rId2"/>
                <a:stretch>
                  <a:fillRect l="-1779" t="-1596" b="-29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759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01600" y="-101599"/>
                <a:ext cx="12575823" cy="9000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5.Lập </a:t>
                </a:r>
                <a:r>
                  <a:rPr lang="en-US" sz="4000" b="1" u="sng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4000" b="1" u="sng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4000" b="1" u="sng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4000" b="1" u="sng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hiệu</a:t>
                </a:r>
                <a:r>
                  <a:rPr lang="en-US" sz="4000" b="1" u="sng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tùy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ý , ta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hằng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đẳng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4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</a:t>
                </a:r>
                <a:r>
                  <a:rPr lang="en-US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(A 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  <m:r>
                          <a:rPr lang="en-US" sz="40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40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40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sz="4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40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B+3A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4000" b="1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4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4000" b="1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sz="4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 err="1" smtClean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</a:t>
                </a:r>
                <a:r>
                  <a:rPr lang="en-US" sz="4000" dirty="0" smtClean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:a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Khai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triển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</a:t>
                </a:r>
              </a:p>
              <a:p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(2x-1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(2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-3.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.1+3.2x.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4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- 12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+ 6x – 1</a:t>
                </a:r>
              </a:p>
              <a:p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nhanh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01</m:t>
                        </m:r>
                      </m:e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- 3.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01</m:t>
                        </m:r>
                      </m:e>
                      <m:sup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+303 – 1=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01</m:t>
                        </m:r>
                      </m:e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- 3.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01</m:t>
                        </m:r>
                      </m:e>
                      <m:sup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.1+3.101.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4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01 −1)</m:t>
                        </m:r>
                      </m:e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4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00</m:t>
                        </m:r>
                      </m:e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4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1000000</a:t>
                </a:r>
              </a:p>
              <a:p>
                <a:endParaRPr lang="en-US" sz="4000" dirty="0"/>
              </a:p>
              <a:p>
                <a:endParaRPr lang="en-US" sz="4000" dirty="0"/>
              </a:p>
              <a:p>
                <a:endParaRPr lang="en-US" sz="4000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00" y="-101599"/>
                <a:ext cx="12575823" cy="9000990"/>
              </a:xfrm>
              <a:prstGeom prst="rect">
                <a:avLst/>
              </a:prstGeom>
              <a:blipFill rotWithShape="0">
                <a:blip r:embed="rId2"/>
                <a:stretch>
                  <a:fillRect l="-1745" t="-12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262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0" y="428978"/>
                <a:ext cx="12192000" cy="75067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dưới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dạng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lập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hiệu</a:t>
                </a:r>
                <a:endParaRPr lang="en-US" sz="4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27</m:t>
                        </m:r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+36x - 8=(3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.2+3.3x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</a:t>
                </a:r>
                <a:r>
                  <a:rPr lang="vi-VN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=(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3x-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000" b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b="1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6.Tổng </a:t>
                </a:r>
                <a:r>
                  <a:rPr lang="en-US" sz="4000" b="1" u="sng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4000" b="1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lập</a:t>
                </a:r>
                <a:r>
                  <a:rPr lang="en-US" sz="4000" b="1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4000" b="1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và B là hai biểu thức tùy ý , ta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           </m:t>
                        </m:r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4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𝐀</m:t>
                    </m:r>
                    <m:r>
                      <a:rPr lang="vi-VN" sz="4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vi-VN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vi-VN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</a:t>
                </a:r>
                <a:r>
                  <a:rPr lang="vi-VN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Lưu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ý : ta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AB+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bình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thiếu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hiệu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A-B). </a:t>
                </a:r>
              </a:p>
              <a:p>
                <a:r>
                  <a:rPr lang="en-US" sz="4000" dirty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 </a:t>
                </a:r>
                <a:r>
                  <a:rPr lang="en-US" sz="4000" dirty="0" err="1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4000" dirty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:a)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+ 64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r>
                  <a:rPr lang="vi-VN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=(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x+4)(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- 4x + 16)</a:t>
                </a:r>
              </a:p>
              <a:p>
                <a:endParaRPr lang="en-US" sz="4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 smtClean="0"/>
                  <a:t>		 </a:t>
                </a:r>
                <a:endParaRPr lang="en-US" sz="40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28978"/>
                <a:ext cx="12192000" cy="7506799"/>
              </a:xfrm>
              <a:prstGeom prst="rect">
                <a:avLst/>
              </a:prstGeom>
              <a:blipFill rotWithShape="0">
                <a:blip r:embed="rId2"/>
                <a:stretch>
                  <a:fillRect l="-1750" t="-14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359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0" y="0"/>
                <a:ext cx="12192000" cy="7492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 </a:t>
                </a:r>
                <a:r>
                  <a:rPr lang="en-US" sz="4000" dirty="0" err="1" smtClean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4000" dirty="0" smtClean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smtClean="0"/>
                  <a:t>:</a:t>
                </a:r>
                <a:r>
                  <a:rPr lang="vi-VN" sz="4000" dirty="0"/>
                  <a:t>a</a:t>
                </a:r>
                <a:r>
                  <a:rPr lang="en-US" sz="4000" dirty="0" smtClean="0"/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 smtClean="0"/>
                  <a:t>+ 1= (2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 smtClean="0"/>
                  <a:t>+ 1</a:t>
                </a:r>
              </a:p>
              <a:p>
                <a:r>
                  <a:rPr lang="en-US" sz="4000" dirty="0"/>
                  <a:t> </a:t>
                </a:r>
                <a:r>
                  <a:rPr lang="en-US" sz="4000" dirty="0" smtClean="0"/>
                  <a:t>                 </a:t>
                </a:r>
                <a:r>
                  <a:rPr lang="vi-VN" sz="4000" dirty="0" smtClean="0"/>
                  <a:t>         </a:t>
                </a:r>
                <a:r>
                  <a:rPr lang="en-US" sz="4000" dirty="0" smtClean="0"/>
                  <a:t>= </a:t>
                </a:r>
                <a:r>
                  <a:rPr lang="en-US" sz="4000" dirty="0" smtClean="0"/>
                  <a:t>(2y+1)(4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-2y +1).</a:t>
                </a:r>
              </a:p>
              <a:p>
                <a:r>
                  <a:rPr lang="vi-VN" sz="4000" dirty="0"/>
                  <a:t>b</a:t>
                </a:r>
                <a:r>
                  <a:rPr lang="en-US" sz="4000" dirty="0" smtClean="0"/>
                  <a:t>) </a:t>
                </a:r>
                <a:r>
                  <a:rPr lang="en-US" sz="4000" dirty="0" smtClean="0"/>
                  <a:t>(2x+1)(4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-2x </a:t>
                </a:r>
                <a:r>
                  <a:rPr lang="en-US" sz="4000" dirty="0"/>
                  <a:t>+1</a:t>
                </a:r>
                <a:r>
                  <a:rPr lang="en-US" sz="4000" dirty="0" smtClean="0"/>
                  <a:t>)= (2x+1)[(2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- 2x.1+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]</a:t>
                </a:r>
              </a:p>
              <a:p>
                <a:r>
                  <a:rPr lang="en-US" sz="4000" dirty="0"/>
                  <a:t> </a:t>
                </a:r>
                <a:r>
                  <a:rPr lang="en-US" sz="4000" dirty="0" smtClean="0"/>
                  <a:t>                                   </a:t>
                </a:r>
                <a:r>
                  <a:rPr lang="en-US" sz="4000" dirty="0" smtClean="0"/>
                  <a:t>= </a:t>
                </a:r>
                <a:r>
                  <a:rPr lang="en-US" sz="4000" dirty="0" smtClean="0"/>
                  <a:t>(2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 smtClean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4000" dirty="0" smtClean="0"/>
              </a:p>
              <a:p>
                <a:r>
                  <a:rPr lang="en-US" sz="4000" dirty="0"/>
                  <a:t> </a:t>
                </a:r>
                <a:r>
                  <a:rPr lang="en-US" sz="4000" dirty="0" smtClean="0"/>
                  <a:t>                                   </a:t>
                </a:r>
                <a:r>
                  <a:rPr lang="en-US" sz="4000" dirty="0" smtClean="0"/>
                  <a:t>= </a:t>
                </a:r>
                <a:r>
                  <a:rPr lang="en-US" sz="4000" dirty="0" smtClean="0"/>
                  <a:t>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 smtClean="0"/>
                  <a:t>+1.</a:t>
                </a:r>
              </a:p>
              <a:p>
                <a:r>
                  <a:rPr lang="vi-VN" sz="4000" dirty="0">
                    <a:latin typeface="+mj-lt"/>
                  </a:rPr>
                  <a:t>c</a:t>
                </a:r>
                <a:r>
                  <a:rPr lang="en-US" sz="4000" dirty="0" smtClean="0">
                    <a:latin typeface="+mj-lt"/>
                  </a:rPr>
                  <a:t>)</a:t>
                </a:r>
                <a:r>
                  <a:rPr lang="en-US" sz="4000" dirty="0" err="1" smtClean="0">
                    <a:latin typeface="+mj-lt"/>
                  </a:rPr>
                  <a:t>Dựa</a:t>
                </a:r>
                <a:r>
                  <a:rPr lang="en-US" sz="4000" dirty="0" smtClean="0">
                    <a:latin typeface="+mj-lt"/>
                  </a:rPr>
                  <a:t> </a:t>
                </a:r>
                <a:r>
                  <a:rPr lang="en-US" sz="4000" dirty="0" err="1" smtClean="0">
                    <a:latin typeface="+mj-lt"/>
                  </a:rPr>
                  <a:t>vào</a:t>
                </a:r>
                <a:r>
                  <a:rPr lang="en-US" sz="4000" dirty="0" smtClean="0">
                    <a:latin typeface="+mj-lt"/>
                  </a:rPr>
                  <a:t> </a:t>
                </a:r>
                <a:r>
                  <a:rPr lang="en-US" sz="4000" dirty="0" err="1" smtClean="0">
                    <a:latin typeface="+mj-lt"/>
                  </a:rPr>
                  <a:t>hằng</a:t>
                </a:r>
                <a:r>
                  <a:rPr lang="en-US" sz="4000" dirty="0" smtClean="0">
                    <a:latin typeface="+mj-lt"/>
                  </a:rPr>
                  <a:t> </a:t>
                </a:r>
                <a:r>
                  <a:rPr lang="en-US" sz="4000" dirty="0" err="1" smtClean="0">
                    <a:latin typeface="+mj-lt"/>
                  </a:rPr>
                  <a:t>đẳng</a:t>
                </a:r>
                <a:r>
                  <a:rPr lang="en-US" sz="4000" dirty="0" smtClean="0">
                    <a:latin typeface="+mj-lt"/>
                  </a:rPr>
                  <a:t> </a:t>
                </a:r>
                <a:r>
                  <a:rPr lang="en-US" sz="4000" dirty="0" err="1" smtClean="0">
                    <a:latin typeface="+mj-lt"/>
                  </a:rPr>
                  <a:t>thức</a:t>
                </a:r>
                <a:r>
                  <a:rPr lang="en-US" sz="4000" dirty="0" smtClean="0">
                    <a:latin typeface="+mj-lt"/>
                  </a:rPr>
                  <a:t> ; </a:t>
                </a:r>
                <a:r>
                  <a:rPr lang="en-US" sz="4000" dirty="0" err="1" smtClean="0">
                    <a:latin typeface="+mj-lt"/>
                  </a:rPr>
                  <a:t>hãy</a:t>
                </a:r>
                <a:r>
                  <a:rPr lang="en-US" sz="4000" dirty="0" smtClean="0">
                    <a:latin typeface="+mj-lt"/>
                  </a:rPr>
                  <a:t> </a:t>
                </a:r>
                <a:r>
                  <a:rPr lang="en-US" sz="4000" dirty="0" err="1" smtClean="0">
                    <a:latin typeface="+mj-lt"/>
                  </a:rPr>
                  <a:t>tính</a:t>
                </a:r>
                <a:r>
                  <a:rPr lang="en-US" sz="4000" dirty="0" smtClean="0">
                    <a:latin typeface="+mj-lt"/>
                  </a:rPr>
                  <a:t> </a:t>
                </a:r>
                <a:r>
                  <a:rPr lang="en-US" sz="4000" dirty="0" err="1" smtClean="0">
                    <a:latin typeface="+mj-lt"/>
                  </a:rPr>
                  <a:t>kết</a:t>
                </a:r>
                <a:r>
                  <a:rPr lang="en-US" sz="4000" dirty="0" smtClean="0">
                    <a:latin typeface="+mj-lt"/>
                  </a:rPr>
                  <a:t> </a:t>
                </a:r>
                <a:r>
                  <a:rPr lang="en-US" sz="4000" dirty="0" err="1" smtClean="0">
                    <a:latin typeface="+mj-lt"/>
                  </a:rPr>
                  <a:t>quả</a:t>
                </a:r>
                <a:r>
                  <a:rPr lang="en-US" sz="4000" dirty="0" smtClean="0">
                    <a:latin typeface="+mj-lt"/>
                  </a:rPr>
                  <a:t> </a:t>
                </a:r>
                <a:r>
                  <a:rPr lang="en-US" sz="4000" dirty="0" err="1" smtClean="0">
                    <a:latin typeface="+mj-lt"/>
                  </a:rPr>
                  <a:t>của</a:t>
                </a:r>
                <a:endParaRPr lang="en-US" sz="4000" dirty="0" smtClean="0">
                  <a:latin typeface="+mj-lt"/>
                </a:endParaRPr>
              </a:p>
              <a:p>
                <a:r>
                  <a:rPr lang="en-US" sz="4000" dirty="0"/>
                  <a:t>  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-100+1)(100+1)=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/>
                  <a:t> </a:t>
                </a:r>
                <a:endParaRPr lang="en-US" sz="4000" dirty="0" smtClean="0"/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1000001</a:t>
                </a:r>
              </a:p>
              <a:p>
                <a:r>
                  <a:rPr lang="en-US" sz="4000" dirty="0" smtClean="0"/>
                  <a:t>  </a:t>
                </a:r>
                <a:r>
                  <a:rPr lang="en-US" sz="4000" b="1" u="sng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7.Hiệu </a:t>
                </a:r>
                <a:r>
                  <a:rPr lang="en-US" sz="4000" b="1" u="sng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4000" b="1" u="sng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lập</a:t>
                </a:r>
                <a:r>
                  <a:rPr lang="en-US" sz="4000" b="1" u="sng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4000" b="1" u="sng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tùy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ý ,ta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       </m:t>
                        </m:r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4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4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  <m:r>
                          <a:rPr lang="en-US" sz="4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sup>
                        <m:r>
                          <a:rPr lang="en-US" sz="4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40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𝐀</m:t>
                    </m:r>
                    <m:r>
                      <a:rPr lang="en-US" sz="40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4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AB+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4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r>
                  <a:rPr lang="en-US" sz="4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</a:t>
                </a:r>
                <a:endParaRPr lang="en-US" sz="4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92000" cy="7492885"/>
              </a:xfrm>
              <a:prstGeom prst="rect">
                <a:avLst/>
              </a:prstGeom>
              <a:blipFill rotWithShape="0">
                <a:blip r:embed="rId2"/>
                <a:stretch>
                  <a:fillRect l="-1750" t="-16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368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56" end="5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">
                                            <p:txEl>
                                              <p:charRg st="456" end="5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charRg st="456" end="5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">
                                            <p:txEl>
                                              <p:charRg st="456" end="5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0" y="-316090"/>
                <a:ext cx="12192000" cy="161106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4000" b="1" u="sng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 smtClean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4000" dirty="0" err="1" smtClean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Lưu</a:t>
                </a:r>
                <a:r>
                  <a:rPr lang="en-US" sz="4000" dirty="0" smtClean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ý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ta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bình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thiếu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A+B)</a:t>
                </a:r>
              </a:p>
              <a:p>
                <a:r>
                  <a:rPr lang="en-US" sz="4000" dirty="0" smtClean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VD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125= (2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4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(2y - 5)(4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+10</m:t>
                    </m:r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+25).</a:t>
                </a:r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(x-2)(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2x +4)=(x-2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x.2+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r>
                  <a:rPr lang="vi-V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4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vi-V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vi-VN" sz="4000" b="0" i="0" smtClean="0">
                        <a:latin typeface="Cambria Math" panose="02040503050406030204" pitchFamily="18" charset="0"/>
                      </a:rPr>
                      <m:t>−8</m:t>
                    </m:r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d)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Dựa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hằng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đẳng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hãy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kết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quả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(10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-100+1)(100+1)=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=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1000001</a:t>
                </a:r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</a:t>
                </a:r>
              </a:p>
              <a:p>
                <a:r>
                  <a:rPr lang="en-US" sz="4000" dirty="0"/>
                  <a:t>     </a:t>
                </a:r>
              </a:p>
              <a:p>
                <a:endParaRPr lang="en-US" sz="4000" dirty="0"/>
              </a:p>
              <a:p>
                <a:endParaRPr lang="en-US" sz="4000" dirty="0" smtClean="0"/>
              </a:p>
              <a:p>
                <a:endParaRPr lang="en-US" sz="4000" b="1" dirty="0" smtClean="0"/>
              </a:p>
              <a:p>
                <a:endParaRPr lang="en-US" sz="4000" b="1" dirty="0"/>
              </a:p>
              <a:p>
                <a:endParaRPr lang="en-US" sz="4000" b="1" dirty="0" smtClean="0"/>
              </a:p>
              <a:p>
                <a:endParaRPr lang="en-US" sz="4000" b="1" dirty="0"/>
              </a:p>
              <a:p>
                <a:endParaRPr lang="en-US" sz="4000" b="1" dirty="0" smtClean="0"/>
              </a:p>
              <a:p>
                <a:endParaRPr lang="en-US" sz="4000" b="1" dirty="0"/>
              </a:p>
              <a:p>
                <a:r>
                  <a:rPr lang="en-US" sz="4000" b="1" dirty="0" smtClean="0"/>
                  <a:t> </a:t>
                </a:r>
                <a:endParaRPr lang="en-US" sz="4000" b="1" dirty="0"/>
              </a:p>
              <a:p>
                <a:endParaRPr lang="en-US" sz="4000" dirty="0" smtClean="0"/>
              </a:p>
              <a:p>
                <a:endParaRPr lang="en-US" sz="4000" dirty="0" smtClean="0"/>
              </a:p>
              <a:p>
                <a:endParaRPr lang="en-US" sz="40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-316090"/>
                <a:ext cx="12192000" cy="16110629"/>
              </a:xfrm>
              <a:prstGeom prst="rect">
                <a:avLst/>
              </a:prstGeom>
              <a:blipFill rotWithShape="0">
                <a:blip r:embed="rId2"/>
                <a:stretch>
                  <a:fillRect l="-1750" r="-7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5956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349956" y="0"/>
                <a:ext cx="11842044" cy="87886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 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HẰNG ĐẲNG THỨC ĐÁNG NHỚ:</a:t>
                </a:r>
              </a:p>
              <a:p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1.Bình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2800" b="1" dirty="0" smtClean="0"/>
                  <a:t>                   </a:t>
                </a:r>
                <a:r>
                  <a:rPr lang="en-US" sz="2800" b="1" dirty="0" smtClean="0">
                    <a:solidFill>
                      <a:srgbClr val="C00000"/>
                    </a:solidFill>
                  </a:rPr>
                  <a:t>(</a:t>
                </a:r>
                <a:r>
                  <a:rPr lang="en-US" sz="2800" b="1" dirty="0">
                    <a:solidFill>
                      <a:srgbClr val="C00000"/>
                    </a:solidFill>
                  </a:rPr>
                  <a:t>A 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sz="2800" b="1" i="1" dirty="0" smtClean="0">
                            <a:solidFill>
                              <a:srgbClr val="C0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rgbClr val="C00000"/>
                    </a:solidFill>
                  </a:rPr>
                  <a:t>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  <m:r>
                          <a:rPr lang="en-US" sz="2800" b="1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  <m:r>
                          <a:rPr lang="en-US" sz="2800" b="1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2800" b="1" dirty="0" smtClean="0"/>
              </a:p>
              <a:p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2.Bình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hiệu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dirty="0"/>
                  <a:t>         </a:t>
                </a:r>
                <a:r>
                  <a:rPr lang="en-US" sz="2800" b="1" dirty="0" smtClean="0"/>
                  <a:t>    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800" b="1" dirty="0"/>
                  <a:t> </a:t>
                </a:r>
                <a:r>
                  <a:rPr lang="en-US" sz="2800" b="1" dirty="0" smtClean="0">
                    <a:solidFill>
                      <a:srgbClr val="C00000"/>
                    </a:solidFill>
                  </a:rPr>
                  <a:t>(</a:t>
                </a:r>
                <a:r>
                  <a:rPr lang="en-US" sz="2800" b="1" dirty="0">
                    <a:solidFill>
                      <a:srgbClr val="C00000"/>
                    </a:solidFill>
                  </a:rPr>
                  <a:t>A </a:t>
                </a:r>
                <a:r>
                  <a:rPr lang="en-US" sz="2800" b="1" dirty="0">
                    <a:solidFill>
                      <a:srgbClr val="C00000"/>
                    </a:solidFill>
                  </a:rPr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rgbClr val="C00000"/>
                    </a:solidFill>
                  </a:rPr>
                  <a:t> </a:t>
                </a:r>
                <a:r>
                  <a:rPr lang="en-US" sz="2800" b="1" dirty="0">
                    <a:solidFill>
                      <a:srgbClr val="C00000"/>
                    </a:solidFill>
                  </a:rPr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vi-VN" sz="2800" b="1" dirty="0" smtClean="0"/>
              </a:p>
              <a:p>
                <a:r>
                  <a:rPr lang="en-US" sz="2800" b="1" dirty="0" smtClean="0"/>
                  <a:t> </a:t>
                </a:r>
                <a14:m>
                  <m:oMath xmlns:m="http://schemas.openxmlformats.org/officeDocument/2006/math">
                    <m:r>
                      <a:rPr lang="vi-VN" sz="2800" b="1" i="0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          </m:t>
                    </m:r>
                    <m:r>
                      <m:rPr>
                        <m:nor/>
                      </m:rPr>
                      <a: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3.</m:t>
                    </m:r>
                    <m:r>
                      <m:rPr>
                        <m:nor/>
                      </m:rPr>
                      <a: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Hi</m:t>
                    </m:r>
                    <m:r>
                      <m:rPr>
                        <m:nor/>
                      </m:rPr>
                      <a: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ệ</m:t>
                    </m:r>
                    <m:r>
                      <m:rPr>
                        <m:nor/>
                      </m:rPr>
                      <a: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u</m:t>
                    </m:r>
                    <m:r>
                      <m:rPr>
                        <m:nor/>
                      </m:rPr>
                      <a: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hai</m:t>
                    </m:r>
                    <m:r>
                      <m:rPr>
                        <m:nor/>
                      </m:rPr>
                      <a: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b</m:t>
                    </m:r>
                    <m:r>
                      <m:rPr>
                        <m:nor/>
                      </m:rPr>
                      <a: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ì</m:t>
                    </m:r>
                    <m:r>
                      <m:rPr>
                        <m:nor/>
                      </m:rPr>
                      <a: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nh</m:t>
                    </m:r>
                    <m:r>
                      <m:rPr>
                        <m:nor/>
                      </m:rPr>
                      <a: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ph</m:t>
                    </m:r>
                    <m:r>
                      <m:rPr>
                        <m:nor/>
                      </m:rPr>
                      <a: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ươ</m:t>
                    </m:r>
                    <m:r>
                      <m:rPr>
                        <m:nor/>
                      </m:rPr>
                      <a: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ng</m:t>
                    </m:r>
                    <m:r>
                      <m:rPr>
                        <m:nor/>
                      </m:rPr>
                      <a: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: </m:t>
                    </m:r>
                  </m:oMath>
                </a14:m>
                <a:endPara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         </m:t>
                        </m:r>
                        <m:r>
                          <a:rPr lang="en-US" sz="28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       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𝐀</m:t>
                    </m:r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800" b="1" dirty="0">
                    <a:solidFill>
                      <a:srgbClr val="C00000"/>
                    </a:solidFill>
                  </a:rPr>
                  <a:t>B</a:t>
                </a:r>
                <a:r>
                  <a:rPr lang="en-US" sz="2800" b="1" dirty="0" smtClean="0">
                    <a:solidFill>
                      <a:srgbClr val="C00000"/>
                    </a:solidFill>
                  </a:rPr>
                  <a:t>)(A + B)</a:t>
                </a:r>
                <a:endParaRPr lang="en-US" sz="2800" b="1" dirty="0">
                  <a:solidFill>
                    <a:srgbClr val="C00000"/>
                  </a:solidFill>
                </a:endParaRPr>
              </a:p>
              <a:p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4.Lập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dirty="0"/>
                  <a:t>         </a:t>
                </a:r>
                <a:r>
                  <a:rPr lang="en-US" sz="2800" b="1" dirty="0" smtClean="0"/>
                  <a:t>         </a:t>
                </a:r>
                <a:r>
                  <a:rPr lang="en-US" sz="2800" b="1" dirty="0" smtClean="0">
                    <a:solidFill>
                      <a:srgbClr val="C00000"/>
                    </a:solidFill>
                  </a:rPr>
                  <a:t>(</a:t>
                </a:r>
                <a:r>
                  <a:rPr lang="en-US" sz="2800" b="1" dirty="0">
                    <a:solidFill>
                      <a:srgbClr val="C00000"/>
                    </a:solidFill>
                  </a:rPr>
                  <a:t>A 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rgbClr val="C00000"/>
                    </a:solidFill>
                  </a:rPr>
                  <a:t> + 3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rgbClr val="C00000"/>
                    </a:solidFill>
                  </a:rPr>
                  <a:t>B+3A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rgbClr val="C00000"/>
                    </a:solidFill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dirty="0" smtClean="0"/>
                  <a:t>               5.Lập </a:t>
                </a:r>
                <a:r>
                  <a:rPr lang="en-US" sz="2800" b="1" dirty="0" err="1"/>
                  <a:t>phương</a:t>
                </a:r>
                <a:r>
                  <a:rPr lang="en-US" sz="2800" b="1" dirty="0"/>
                  <a:t> </a:t>
                </a:r>
                <a:r>
                  <a:rPr lang="en-US" sz="2800" b="1" dirty="0" err="1"/>
                  <a:t>của</a:t>
                </a:r>
                <a:r>
                  <a:rPr lang="en-US" sz="2800" b="1" dirty="0"/>
                  <a:t> </a:t>
                </a:r>
                <a:r>
                  <a:rPr lang="en-US" sz="2800" b="1" dirty="0" err="1"/>
                  <a:t>một</a:t>
                </a:r>
                <a:r>
                  <a:rPr lang="en-US" sz="2800" b="1" dirty="0"/>
                  <a:t> </a:t>
                </a:r>
                <a:r>
                  <a:rPr lang="en-US" sz="2800" b="1" dirty="0" err="1"/>
                  <a:t>hiệu</a:t>
                </a:r>
                <a:r>
                  <a:rPr lang="en-US" sz="2800" b="1" dirty="0"/>
                  <a:t> :</a:t>
                </a:r>
              </a:p>
              <a:p>
                <a:r>
                  <a:rPr lang="en-US" sz="2800" b="1" dirty="0"/>
                  <a:t>    </a:t>
                </a:r>
                <a:r>
                  <a:rPr lang="en-US" sz="2800" b="1" dirty="0" smtClean="0"/>
                  <a:t>               </a:t>
                </a:r>
                <a:r>
                  <a:rPr lang="en-US" sz="2800" b="1" dirty="0" smtClean="0">
                    <a:solidFill>
                      <a:srgbClr val="C00000"/>
                    </a:solidFill>
                  </a:rPr>
                  <a:t>(</a:t>
                </a:r>
                <a:r>
                  <a:rPr lang="en-US" sz="2800" b="1" dirty="0">
                    <a:solidFill>
                      <a:srgbClr val="C00000"/>
                    </a:solidFill>
                  </a:rPr>
                  <a:t>A 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rgbClr val="C00000"/>
                    </a:solidFill>
                  </a:rPr>
                  <a:t> - 3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rgbClr val="C00000"/>
                    </a:solidFill>
                  </a:rPr>
                  <a:t>B+3A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28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6.Tổng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lập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2800" b="1" dirty="0"/>
                  <a:t>  </a:t>
                </a:r>
                <a:r>
                  <a:rPr lang="en-US" sz="2800" b="1" dirty="0" smtClean="0"/>
                  <a:t>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           </m:t>
                        </m:r>
                        <m:r>
                          <a:rPr lang="en-US" sz="2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sup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2800" b="1" dirty="0" smtClean="0">
                    <a:solidFill>
                      <a:srgbClr val="C00000"/>
                    </a:solidFill>
                  </a:rPr>
                  <a:t> 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sup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𝐀</m:t>
                    </m:r>
                  </m:oMath>
                </a14:m>
                <a:r>
                  <a:rPr lang="en-US" sz="2800" b="1" dirty="0">
                    <a:solidFill>
                      <a:srgbClr val="C00000"/>
                    </a:solidFill>
                  </a:rPr>
                  <a:t>+B)(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rgbClr val="C00000"/>
                    </a:solidFill>
                  </a:rPr>
                  <a:t>-AB+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rgbClr val="C00000"/>
                    </a:solidFill>
                  </a:rPr>
                  <a:t>)</a:t>
                </a:r>
              </a:p>
              <a:p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7.Hiệu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lập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         </m:t>
                        </m:r>
                        <m:r>
                          <a:rPr lang="en-US" sz="28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           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sup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𝐀</m:t>
                    </m:r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800" b="1" dirty="0">
                    <a:solidFill>
                      <a:srgbClr val="C00000"/>
                    </a:solidFill>
                  </a:rPr>
                  <a:t>B)(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rgbClr val="C00000"/>
                    </a:solidFill>
                  </a:rPr>
                  <a:t>+ AB+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rgbClr val="C00000"/>
                    </a:solidFill>
                  </a:rPr>
                  <a:t>)</a:t>
                </a:r>
              </a:p>
              <a:p>
                <a:endPara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4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956" y="0"/>
                <a:ext cx="11842044" cy="878868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04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1769</TotalTime>
  <Words>156</Words>
  <Application>Microsoft Office PowerPoint</Application>
  <PresentationFormat>Widescreen</PresentationFormat>
  <Paragraphs>91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NHỮNG HẰNG ĐẲNG THỨC ĐÁNG NHỚ (tiếp theo)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NHỮNG HÀNG ĐẲNG THỨC ĐÁNG NHỚ</dc:title>
  <dc:creator>User</dc:creator>
  <cp:lastModifiedBy>User</cp:lastModifiedBy>
  <cp:revision>104</cp:revision>
  <dcterms:created xsi:type="dcterms:W3CDTF">2021-09-13T13:19:04Z</dcterms:created>
  <dcterms:modified xsi:type="dcterms:W3CDTF">2021-09-16T21:09:57Z</dcterms:modified>
</cp:coreProperties>
</file>