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9" r:id="rId2"/>
  </p:sldMasterIdLst>
  <p:notesMasterIdLst>
    <p:notesMasterId r:id="rId10"/>
  </p:notesMasterIdLst>
  <p:sldIdLst>
    <p:sldId id="310" r:id="rId3"/>
    <p:sldId id="312" r:id="rId4"/>
    <p:sldId id="316" r:id="rId5"/>
    <p:sldId id="313" r:id="rId6"/>
    <p:sldId id="314" r:id="rId7"/>
    <p:sldId id="315" r:id="rId8"/>
    <p:sldId id="297" r:id="rId9"/>
  </p:sldIdLst>
  <p:sldSz cx="14630400" cy="8229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5311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30622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59331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612441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265551" algn="l" defTabSz="130622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918661" algn="l" defTabSz="130622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571771" algn="l" defTabSz="130622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5224882" algn="l" defTabSz="130622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00CC"/>
    <a:srgbClr val="FEA0A9"/>
    <a:srgbClr val="DFADF1"/>
    <a:srgbClr val="B0A6F8"/>
    <a:srgbClr val="4D4D4D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59" d="100"/>
          <a:sy n="59" d="100"/>
        </p:scale>
        <p:origin x="708" y="72"/>
      </p:cViewPr>
      <p:guideLst>
        <p:guide orient="horz" pos="2592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81C7A-B091-435F-BC1D-0D4D265BA150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6D964-D192-40D6-9E9E-B7B0234AED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0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6D964-D192-40D6-9E9E-B7B0234AED8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94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6D964-D192-40D6-9E9E-B7B0234AED8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/>
            </a:lvl1pPr>
            <a:lvl2pPr marL="653110" indent="0" algn="ctr">
              <a:buNone/>
              <a:defRPr/>
            </a:lvl2pPr>
            <a:lvl3pPr marL="1306220" indent="0" algn="ctr">
              <a:buNone/>
              <a:defRPr/>
            </a:lvl3pPr>
            <a:lvl4pPr marL="1959331" indent="0" algn="ctr">
              <a:buNone/>
              <a:defRPr/>
            </a:lvl4pPr>
            <a:lvl5pPr marL="2612441" indent="0" algn="ctr">
              <a:buNone/>
              <a:defRPr/>
            </a:lvl5pPr>
            <a:lvl6pPr marL="3265551" indent="0" algn="ctr">
              <a:buNone/>
              <a:defRPr/>
            </a:lvl6pPr>
            <a:lvl7pPr marL="3918661" indent="0" algn="ctr">
              <a:buNone/>
              <a:defRPr/>
            </a:lvl7pPr>
            <a:lvl8pPr marL="4571771" indent="0" algn="ctr">
              <a:buNone/>
              <a:defRPr/>
            </a:lvl8pPr>
            <a:lvl9pPr marL="522488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B1F07-D5EA-4E41-BEFA-3F4F5B90D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4F69D-4D7E-41BC-8896-246197B84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5D9E0-882D-4750-9589-161B07EB2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31520" y="329566"/>
            <a:ext cx="13167360" cy="70218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A6B8C-A1DD-42FE-9168-191271467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292096" y="431878"/>
            <a:ext cx="11850624" cy="1766621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2292096" y="2220077"/>
            <a:ext cx="11850624" cy="2103120"/>
          </a:xfrm>
        </p:spPr>
        <p:txBody>
          <a:bodyPr tIns="0"/>
          <a:lstStyle>
            <a:lvl1pPr marL="32918" indent="0" algn="l">
              <a:buNone/>
              <a:defRPr sz="312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548640" indent="0" algn="ctr">
              <a:buNone/>
            </a:lvl2pPr>
            <a:lvl3pPr marL="1097280" indent="0" algn="ctr">
              <a:buNone/>
            </a:lvl3pPr>
            <a:lvl4pPr marL="1645920" indent="0" algn="ctr">
              <a:buNone/>
            </a:lvl4pPr>
            <a:lvl5pPr marL="2194560" indent="0" algn="ctr">
              <a:buNone/>
            </a:lvl5pPr>
            <a:lvl6pPr marL="2743200" indent="0" algn="ctr">
              <a:buNone/>
            </a:lvl6pPr>
            <a:lvl7pPr marL="3291840" indent="0" algn="ctr">
              <a:buNone/>
            </a:lvl7pPr>
            <a:lvl8pPr marL="3840480" indent="0" algn="ctr">
              <a:buNone/>
            </a:lvl8pPr>
            <a:lvl9pPr marL="438912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474293" y="1696563"/>
            <a:ext cx="336499" cy="25237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851482" y="1614019"/>
            <a:ext cx="102413" cy="7681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134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363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52624" y="-65"/>
            <a:ext cx="10972800" cy="822966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5427" y="3120390"/>
            <a:ext cx="10241280" cy="2743200"/>
          </a:xfrm>
        </p:spPr>
        <p:txBody>
          <a:bodyPr anchor="t"/>
          <a:lstStyle>
            <a:lvl1pPr algn="l">
              <a:lnSpc>
                <a:spcPts val="5400"/>
              </a:lnSpc>
              <a:buNone/>
              <a:defRPr sz="48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5427" y="1280160"/>
            <a:ext cx="10241280" cy="1811654"/>
          </a:xfrm>
        </p:spPr>
        <p:txBody>
          <a:bodyPr anchor="b"/>
          <a:lstStyle>
            <a:lvl1pPr marL="21946" indent="0">
              <a:lnSpc>
                <a:spcPts val="2760"/>
              </a:lnSpc>
              <a:spcBef>
                <a:spcPts val="0"/>
              </a:spcBef>
              <a:buNone/>
              <a:defRPr sz="24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3657600" y="0"/>
            <a:ext cx="121920" cy="822966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75714" y="3377587"/>
            <a:ext cx="336499" cy="25237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black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852902" y="3295044"/>
            <a:ext cx="102413" cy="7681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223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973" y="329184"/>
            <a:ext cx="11996928" cy="13716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96973" y="1828800"/>
            <a:ext cx="5852160" cy="5596128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41741" y="1828800"/>
            <a:ext cx="5852160" cy="5596128"/>
          </a:xfr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0705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6192403"/>
            <a:ext cx="13167360" cy="1371600"/>
          </a:xfrm>
        </p:spPr>
        <p:txBody>
          <a:bodyPr anchor="ctr"/>
          <a:lstStyle>
            <a:lvl1pPr algn="ctr">
              <a:defRPr sz="54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393934"/>
            <a:ext cx="6437376" cy="768096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6810" indent="0" algn="l">
              <a:lnSpc>
                <a:spcPct val="100000"/>
              </a:lnSpc>
              <a:spcBef>
                <a:spcPts val="120"/>
              </a:spcBef>
              <a:buNone/>
              <a:defRPr sz="2280" b="0">
                <a:solidFill>
                  <a:schemeClr val="tx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60" b="1"/>
            </a:lvl3pPr>
            <a:lvl4pPr>
              <a:buNone/>
              <a:defRPr sz="1920" b="1"/>
            </a:lvl4pPr>
            <a:lvl5pPr>
              <a:buNone/>
              <a:defRPr sz="192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7461504" y="393934"/>
            <a:ext cx="6437376" cy="768096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76810" indent="0" algn="l">
              <a:lnSpc>
                <a:spcPct val="100000"/>
              </a:lnSpc>
              <a:spcBef>
                <a:spcPts val="120"/>
              </a:spcBef>
              <a:buNone/>
              <a:defRPr sz="2280" b="0">
                <a:solidFill>
                  <a:schemeClr val="tx1"/>
                </a:solidFill>
              </a:defRPr>
            </a:lvl1pPr>
            <a:lvl2pPr>
              <a:buNone/>
              <a:defRPr sz="2400" b="1"/>
            </a:lvl2pPr>
            <a:lvl3pPr>
              <a:buNone/>
              <a:defRPr sz="2160" b="1"/>
            </a:lvl3pPr>
            <a:lvl4pPr>
              <a:buNone/>
              <a:defRPr sz="1920" b="1"/>
            </a:lvl4pPr>
            <a:lvl5pPr>
              <a:buNone/>
              <a:defRPr sz="192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731520" y="1163203"/>
            <a:ext cx="6437376" cy="493776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71830" indent="-329184">
              <a:lnSpc>
                <a:spcPct val="100000"/>
              </a:lnSpc>
              <a:spcBef>
                <a:spcPts val="840"/>
              </a:spcBef>
              <a:defRPr sz="2880"/>
            </a:lvl1pPr>
            <a:lvl2pPr>
              <a:lnSpc>
                <a:spcPct val="100000"/>
              </a:lnSpc>
              <a:spcBef>
                <a:spcPts val="840"/>
              </a:spcBef>
              <a:defRPr sz="2400"/>
            </a:lvl2pPr>
            <a:lvl3pPr>
              <a:lnSpc>
                <a:spcPct val="100000"/>
              </a:lnSpc>
              <a:spcBef>
                <a:spcPts val="840"/>
              </a:spcBef>
              <a:defRPr sz="2160"/>
            </a:lvl3pPr>
            <a:lvl4pPr>
              <a:lnSpc>
                <a:spcPct val="100000"/>
              </a:lnSpc>
              <a:spcBef>
                <a:spcPts val="840"/>
              </a:spcBef>
              <a:defRPr sz="1920"/>
            </a:lvl4pPr>
            <a:lvl5pPr>
              <a:lnSpc>
                <a:spcPct val="100000"/>
              </a:lnSpc>
              <a:spcBef>
                <a:spcPts val="840"/>
              </a:spcBef>
              <a:defRPr sz="192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61504" y="1163203"/>
            <a:ext cx="6437376" cy="493776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471830" indent="-329184">
              <a:lnSpc>
                <a:spcPct val="100000"/>
              </a:lnSpc>
              <a:spcBef>
                <a:spcPts val="840"/>
              </a:spcBef>
              <a:defRPr sz="2880"/>
            </a:lvl1pPr>
            <a:lvl2pPr>
              <a:lnSpc>
                <a:spcPct val="100000"/>
              </a:lnSpc>
              <a:spcBef>
                <a:spcPts val="840"/>
              </a:spcBef>
              <a:defRPr sz="2400"/>
            </a:lvl2pPr>
            <a:lvl3pPr>
              <a:lnSpc>
                <a:spcPct val="100000"/>
              </a:lnSpc>
              <a:spcBef>
                <a:spcPts val="840"/>
              </a:spcBef>
              <a:defRPr sz="2160"/>
            </a:lvl3pPr>
            <a:lvl4pPr>
              <a:lnSpc>
                <a:spcPct val="100000"/>
              </a:lnSpc>
              <a:spcBef>
                <a:spcPts val="840"/>
              </a:spcBef>
              <a:defRPr sz="1920"/>
            </a:lvl4pPr>
            <a:lvl5pPr>
              <a:lnSpc>
                <a:spcPct val="100000"/>
              </a:lnSpc>
              <a:spcBef>
                <a:spcPts val="840"/>
              </a:spcBef>
              <a:defRPr sz="192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6437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973" y="329184"/>
            <a:ext cx="11996928" cy="13716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020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23974" y="0"/>
            <a:ext cx="13006426" cy="82296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1623975" y="-65"/>
            <a:ext cx="117043" cy="822966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19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E8546-2D2B-4B00-BCE6-FAD8EA310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260134"/>
            <a:ext cx="6096000" cy="1394460"/>
          </a:xfrm>
          <a:ln>
            <a:noFill/>
          </a:ln>
        </p:spPr>
        <p:txBody>
          <a:bodyPr anchor="b"/>
          <a:lstStyle>
            <a:lvl1pPr algn="l">
              <a:lnSpc>
                <a:spcPts val="2400"/>
              </a:lnSpc>
              <a:buNone/>
              <a:defRPr sz="264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1520" y="1688357"/>
            <a:ext cx="6096000" cy="838200"/>
          </a:xfrm>
        </p:spPr>
        <p:txBody>
          <a:bodyPr/>
          <a:lstStyle>
            <a:lvl1pPr marL="54864" indent="0">
              <a:lnSpc>
                <a:spcPct val="100000"/>
              </a:lnSpc>
              <a:spcBef>
                <a:spcPts val="0"/>
              </a:spcBef>
              <a:buNone/>
              <a:defRPr sz="1680"/>
            </a:lvl1pPr>
            <a:lvl2pPr>
              <a:buNone/>
              <a:defRPr sz="1440"/>
            </a:lvl2pPr>
            <a:lvl3pPr>
              <a:buNone/>
              <a:defRPr sz="1200"/>
            </a:lvl3pPr>
            <a:lvl4pPr>
              <a:buNone/>
              <a:defRPr sz="1080"/>
            </a:lvl4pPr>
            <a:lvl5pPr>
              <a:buNone/>
              <a:defRPr sz="108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31520" y="2560320"/>
            <a:ext cx="13045440" cy="4791076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5951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9034" y="1280160"/>
            <a:ext cx="4389120" cy="2377440"/>
          </a:xfrm>
        </p:spPr>
        <p:txBody>
          <a:bodyPr anchor="b">
            <a:noAutofit/>
          </a:bodyPr>
          <a:lstStyle>
            <a:lvl1pPr algn="l">
              <a:buNone/>
              <a:defRPr sz="252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1280160"/>
            <a:ext cx="7315200" cy="54864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109728" tIns="329184" rtlCol="0" anchor="t">
            <a:normAutofit/>
          </a:bodyPr>
          <a:lstStyle>
            <a:extLst/>
          </a:lstStyle>
          <a:p>
            <a:pPr indent="-340157" fontAlgn="auto">
              <a:lnSpc>
                <a:spcPts val="3600"/>
              </a:lnSpc>
              <a:spcBef>
                <a:spcPts val="72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</a:pPr>
            <a:endParaRPr lang="en-US" sz="3840">
              <a:solidFill>
                <a:prstClr val="black"/>
              </a:solidFill>
              <a:latin typeface="Gill Sans MT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1120" y="1371604"/>
            <a:ext cx="7071360" cy="4217437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84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634760" y="1145209"/>
            <a:ext cx="1097280" cy="245172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8005867" y="1124143"/>
            <a:ext cx="1038758" cy="245172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 dirty="0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1120" y="5760720"/>
            <a:ext cx="7071360" cy="914400"/>
          </a:xfrm>
        </p:spPr>
        <p:txBody>
          <a:bodyPr anchor="ctr"/>
          <a:lstStyle>
            <a:lvl1pPr marL="0" indent="0" algn="l">
              <a:lnSpc>
                <a:spcPts val="1920"/>
              </a:lnSpc>
              <a:spcBef>
                <a:spcPts val="0"/>
              </a:spcBef>
              <a:buNone/>
              <a:defRPr sz="1680">
                <a:solidFill>
                  <a:srgbClr val="777777"/>
                </a:solidFill>
              </a:defRPr>
            </a:lvl1pPr>
            <a:lvl2pPr>
              <a:defRPr sz="1440"/>
            </a:lvl2pPr>
            <a:lvl3pPr>
              <a:defRPr sz="1200"/>
            </a:lvl3pPr>
            <a:lvl4pPr>
              <a:defRPr sz="1080"/>
            </a:lvl4pPr>
            <a:lvl5pPr>
              <a:defRPr sz="108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9605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299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72800" y="329567"/>
            <a:ext cx="2926080" cy="7021830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329569"/>
            <a:ext cx="8900160" cy="702183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28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/>
            </a:lvl1pPr>
            <a:lvl2pPr marL="653110" indent="0">
              <a:buNone/>
              <a:defRPr sz="2600"/>
            </a:lvl2pPr>
            <a:lvl3pPr marL="1306220" indent="0">
              <a:buNone/>
              <a:defRPr sz="2300"/>
            </a:lvl3pPr>
            <a:lvl4pPr marL="1959331" indent="0">
              <a:buNone/>
              <a:defRPr sz="2000"/>
            </a:lvl4pPr>
            <a:lvl5pPr marL="2612441" indent="0">
              <a:buNone/>
              <a:defRPr sz="2000"/>
            </a:lvl5pPr>
            <a:lvl6pPr marL="3265551" indent="0">
              <a:buNone/>
              <a:defRPr sz="2000"/>
            </a:lvl6pPr>
            <a:lvl7pPr marL="3918661" indent="0">
              <a:buNone/>
              <a:defRPr sz="2000"/>
            </a:lvl7pPr>
            <a:lvl8pPr marL="4571771" indent="0">
              <a:buNone/>
              <a:defRPr sz="2000"/>
            </a:lvl8pPr>
            <a:lvl9pPr marL="5224882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34B5B-BBE3-42CB-9656-D17BC28E5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ADDB0-931C-4717-98E0-4B647D1B7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8368F-825B-48DA-B172-C4C80C7E8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42833-F8DE-4C19-A08A-7D3C50EB3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8F6B5-64A5-4404-B5E7-4ADA18163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28018-C627-4CE2-8B71-27049AD8D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64C78-4434-4460-B6EB-080A3EA46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1520" y="329566"/>
            <a:ext cx="1316736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1920240"/>
            <a:ext cx="13167360" cy="5431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520" y="7494270"/>
            <a:ext cx="341376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>
            <a:lvl1pPr>
              <a:defRPr sz="2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98720" y="7494270"/>
            <a:ext cx="463296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>
            <a:lvl1pPr algn="ctr">
              <a:defRPr sz="20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85120" y="7494270"/>
            <a:ext cx="341376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0622" tIns="65311" rIns="130622" bIns="65311" numCol="1" anchor="t" anchorCtr="0" compatLnSpc="1">
            <a:prstTxWarp prst="textNoShape">
              <a:avLst/>
            </a:prstTxWarp>
          </a:bodyPr>
          <a:lstStyle>
            <a:lvl1pPr algn="r">
              <a:defRPr sz="2000">
                <a:latin typeface="+mn-lt"/>
              </a:defRPr>
            </a:lvl1pPr>
          </a:lstStyle>
          <a:p>
            <a:pPr>
              <a:defRPr/>
            </a:pPr>
            <a:fld id="{4BEDB446-39E2-4358-886F-0B1662CC1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5pPr>
      <a:lvl6pPr marL="65311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6pPr>
      <a:lvl7pPr marL="130622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7pPr>
      <a:lvl8pPr marL="1959331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8pPr>
      <a:lvl9pPr marL="2612441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9pPr>
    </p:titleStyle>
    <p:bodyStyle>
      <a:lvl1pPr marL="489833" indent="-489833" algn="l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32776" indent="-326555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85886" indent="-326555" algn="l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4pPr>
      <a:lvl5pPr marL="2938996" indent="-326555" algn="l" rtl="0" eaLnBrk="0" fontAlgn="base" hangingPunct="0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5pPr>
      <a:lvl6pPr marL="3592106" indent="-32655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6pPr>
      <a:lvl7pPr marL="4245216" indent="-32655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7pPr>
      <a:lvl8pPr marL="4898327" indent="-32655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8pPr>
      <a:lvl9pPr marL="5551437" indent="-326555" algn="l" rtl="0" fontAlgn="base">
        <a:spcBef>
          <a:spcPct val="20000"/>
        </a:spcBef>
        <a:spcAft>
          <a:spcPct val="0"/>
        </a:spcAft>
        <a:buChar char="»"/>
        <a:defRPr sz="2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305482" y="-979106"/>
            <a:ext cx="2622219" cy="1966664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70106" y="25323"/>
            <a:ext cx="2723506" cy="2042629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292611" y="1266092"/>
            <a:ext cx="1801147" cy="1323149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20598" y="-65"/>
            <a:ext cx="13009803" cy="822966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2296973" y="329566"/>
            <a:ext cx="11996928" cy="13716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2296973" y="1737360"/>
            <a:ext cx="11996928" cy="576072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30240" y="7566660"/>
            <a:ext cx="3413760" cy="5715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44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F817A92-F794-4F68-BE1A-773C80CE5A9F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  <a:latin typeface="Gill Sans MT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9/2/2021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Gill Sans MT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9144000" y="7566660"/>
            <a:ext cx="4632960" cy="5715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44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Gill Sans MT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3781837" y="7566660"/>
            <a:ext cx="731520" cy="5715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44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F2E12A8-E100-420F-99DD-7E4B0A1557CD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  <a:latin typeface="Gill Sans MT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  <a:latin typeface="Gill Sans MT"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623975" y="-65"/>
            <a:ext cx="117043" cy="822966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16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07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516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38912" indent="-340157" algn="l" rtl="0" eaLnBrk="1" latinLnBrk="0" hangingPunct="1">
        <a:lnSpc>
          <a:spcPct val="100000"/>
        </a:lnSpc>
        <a:spcBef>
          <a:spcPts val="720"/>
        </a:spcBef>
        <a:buClr>
          <a:schemeClr val="accent1"/>
        </a:buClr>
        <a:buSzPct val="80000"/>
        <a:buFont typeface="Wingdings 2"/>
        <a:buChar char=""/>
        <a:defRPr kumimoji="0"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768096" indent="-285293" algn="l" rtl="0" eaLnBrk="1" latinLnBrk="0" hangingPunct="1">
        <a:lnSpc>
          <a:spcPct val="100000"/>
        </a:lnSpc>
        <a:spcBef>
          <a:spcPts val="660"/>
        </a:spcBef>
        <a:buClr>
          <a:schemeClr val="accent1"/>
        </a:buClr>
        <a:buFont typeface="Verdana"/>
        <a:buChar char="◦"/>
        <a:defRPr kumimoji="0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064362" indent="-27432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1316736" indent="-208483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8138" indent="-219456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810512" indent="-219456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2062886" indent="-219456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2304288" indent="-219456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2556662" indent="-219456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4560" y="365761"/>
            <a:ext cx="4206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TRƯỜNG THCS HOA LƯ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TỔ TOÁN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762000"/>
            <a:ext cx="14478000" cy="347471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16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</a:pPr>
            <a:r>
              <a:rPr lang="en-US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I: TỨ GIÁC</a:t>
            </a:r>
            <a:br>
              <a:rPr lang="en-US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1:TỨ GIÁC – HÌNH THANG</a:t>
            </a:r>
            <a:endParaRPr 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4632958"/>
            <a:ext cx="92373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en-US" sz="6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TỨ GIÁC</a:t>
            </a:r>
            <a:r>
              <a:rPr lang="en-US" sz="6000" b="1" dirty="0" smtClean="0">
                <a:solidFill>
                  <a:prstClr val="white"/>
                </a:solidFill>
                <a:cs typeface="Times New Roman" panose="02020603050405020304" pitchFamily="18" charset="0"/>
              </a:rPr>
              <a:t>GIÁC</a:t>
            </a:r>
            <a:endParaRPr lang="en-US" sz="6000" b="1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1758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55"/>
    </mc:Choice>
    <mc:Fallback xmlns="">
      <p:transition spd="slow" advTm="19755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566816" y="-40911"/>
            <a:ext cx="28346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80" b="1" u="sng" dirty="0">
                <a:solidFill>
                  <a:srgbClr val="FF0000"/>
                </a:solidFill>
              </a:rPr>
              <a:t>1. </a:t>
            </a:r>
            <a:r>
              <a:rPr lang="en-US" altLang="en-US" sz="2880" b="1" u="sng" dirty="0" err="1">
                <a:solidFill>
                  <a:srgbClr val="FF0000"/>
                </a:solidFill>
              </a:rPr>
              <a:t>Định</a:t>
            </a:r>
            <a:r>
              <a:rPr lang="en-US" altLang="en-US" sz="2880" b="1" u="sng" dirty="0">
                <a:solidFill>
                  <a:srgbClr val="FF0000"/>
                </a:solidFill>
              </a:rPr>
              <a:t> </a:t>
            </a:r>
            <a:r>
              <a:rPr lang="en-US" altLang="en-US" sz="2880" b="1" u="sng" dirty="0" err="1">
                <a:solidFill>
                  <a:srgbClr val="FF0000"/>
                </a:solidFill>
              </a:rPr>
              <a:t>nghĩa</a:t>
            </a:r>
            <a:r>
              <a:rPr lang="en-US" altLang="en-US" sz="2880" dirty="0">
                <a:solidFill>
                  <a:srgbClr val="FF0000"/>
                </a:solidFill>
              </a:rPr>
              <a:t>:</a:t>
            </a:r>
          </a:p>
        </p:txBody>
      </p:sp>
      <p:grpSp>
        <p:nvGrpSpPr>
          <p:cNvPr id="5124" name="Group 33"/>
          <p:cNvGrpSpPr>
            <a:grpSpLocks/>
          </p:cNvGrpSpPr>
          <p:nvPr/>
        </p:nvGrpSpPr>
        <p:grpSpPr bwMode="auto">
          <a:xfrm>
            <a:off x="1828800" y="1742398"/>
            <a:ext cx="2743200" cy="2638426"/>
            <a:chOff x="0" y="960"/>
            <a:chExt cx="1440" cy="1385"/>
          </a:xfrm>
        </p:grpSpPr>
        <p:grpSp>
          <p:nvGrpSpPr>
            <p:cNvPr id="5157" name="Group 15"/>
            <p:cNvGrpSpPr>
              <a:grpSpLocks/>
            </p:cNvGrpSpPr>
            <p:nvPr/>
          </p:nvGrpSpPr>
          <p:grpSpPr bwMode="auto">
            <a:xfrm>
              <a:off x="0" y="960"/>
              <a:ext cx="1440" cy="1145"/>
              <a:chOff x="240" y="912"/>
              <a:chExt cx="1440" cy="1145"/>
            </a:xfrm>
          </p:grpSpPr>
          <p:sp>
            <p:nvSpPr>
              <p:cNvPr id="5159" name="Freeform 7"/>
              <p:cNvSpPr>
                <a:spLocks/>
              </p:cNvSpPr>
              <p:nvPr/>
            </p:nvSpPr>
            <p:spPr bwMode="auto">
              <a:xfrm>
                <a:off x="432" y="1152"/>
                <a:ext cx="1008" cy="720"/>
              </a:xfrm>
              <a:custGeom>
                <a:avLst/>
                <a:gdLst>
                  <a:gd name="T0" fmla="*/ 0 w 1248"/>
                  <a:gd name="T1" fmla="*/ 425 h 1056"/>
                  <a:gd name="T2" fmla="*/ 271 w 1248"/>
                  <a:gd name="T3" fmla="*/ 0 h 1056"/>
                  <a:gd name="T4" fmla="*/ 1008 w 1248"/>
                  <a:gd name="T5" fmla="*/ 262 h 1056"/>
                  <a:gd name="T6" fmla="*/ 349 w 1248"/>
                  <a:gd name="T7" fmla="*/ 720 h 1056"/>
                  <a:gd name="T8" fmla="*/ 0 w 1248"/>
                  <a:gd name="T9" fmla="*/ 425 h 10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8" h="1056">
                    <a:moveTo>
                      <a:pt x="0" y="624"/>
                    </a:moveTo>
                    <a:lnTo>
                      <a:pt x="336" y="0"/>
                    </a:lnTo>
                    <a:lnTo>
                      <a:pt x="1248" y="384"/>
                    </a:lnTo>
                    <a:lnTo>
                      <a:pt x="432" y="1056"/>
                    </a:lnTo>
                    <a:lnTo>
                      <a:pt x="0" y="62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60" name="Text Box 11"/>
              <p:cNvSpPr txBox="1">
                <a:spLocks noChangeArrowheads="1"/>
              </p:cNvSpPr>
              <p:nvPr/>
            </p:nvSpPr>
            <p:spPr bwMode="auto">
              <a:xfrm>
                <a:off x="240" y="144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61" name="Text Box 12"/>
              <p:cNvSpPr txBox="1">
                <a:spLocks noChangeArrowheads="1"/>
              </p:cNvSpPr>
              <p:nvPr/>
            </p:nvSpPr>
            <p:spPr bwMode="auto">
              <a:xfrm>
                <a:off x="576" y="91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62" name="Text Box 13"/>
              <p:cNvSpPr txBox="1">
                <a:spLocks noChangeArrowheads="1"/>
              </p:cNvSpPr>
              <p:nvPr/>
            </p:nvSpPr>
            <p:spPr bwMode="auto">
              <a:xfrm>
                <a:off x="1392" y="120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63" name="Text Box 14"/>
              <p:cNvSpPr txBox="1">
                <a:spLocks noChangeArrowheads="1"/>
              </p:cNvSpPr>
              <p:nvPr/>
            </p:nvSpPr>
            <p:spPr bwMode="auto">
              <a:xfrm>
                <a:off x="768" y="1776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</p:grpSp>
        <p:sp>
          <p:nvSpPr>
            <p:cNvPr id="5158" name="Text Box 32"/>
            <p:cNvSpPr txBox="1">
              <a:spLocks noChangeArrowheads="1"/>
            </p:cNvSpPr>
            <p:nvPr/>
          </p:nvSpPr>
          <p:spPr bwMode="auto">
            <a:xfrm>
              <a:off x="384" y="2064"/>
              <a:ext cx="432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a)</a:t>
              </a:r>
            </a:p>
          </p:txBody>
        </p:sp>
      </p:grpSp>
      <p:grpSp>
        <p:nvGrpSpPr>
          <p:cNvPr id="5125" name="Group 36"/>
          <p:cNvGrpSpPr>
            <a:grpSpLocks/>
          </p:cNvGrpSpPr>
          <p:nvPr/>
        </p:nvGrpSpPr>
        <p:grpSpPr bwMode="auto">
          <a:xfrm>
            <a:off x="4754880" y="1742398"/>
            <a:ext cx="1920240" cy="2638426"/>
            <a:chOff x="1536" y="960"/>
            <a:chExt cx="1008" cy="1385"/>
          </a:xfrm>
        </p:grpSpPr>
        <p:grpSp>
          <p:nvGrpSpPr>
            <p:cNvPr id="5150" name="Group 31"/>
            <p:cNvGrpSpPr>
              <a:grpSpLocks/>
            </p:cNvGrpSpPr>
            <p:nvPr/>
          </p:nvGrpSpPr>
          <p:grpSpPr bwMode="auto">
            <a:xfrm>
              <a:off x="1536" y="960"/>
              <a:ext cx="1008" cy="1241"/>
              <a:chOff x="1632" y="912"/>
              <a:chExt cx="1008" cy="1241"/>
            </a:xfrm>
          </p:grpSpPr>
          <p:sp>
            <p:nvSpPr>
              <p:cNvPr id="5152" name="Freeform 8"/>
              <p:cNvSpPr>
                <a:spLocks/>
              </p:cNvSpPr>
              <p:nvPr/>
            </p:nvSpPr>
            <p:spPr bwMode="auto">
              <a:xfrm>
                <a:off x="1728" y="1104"/>
                <a:ext cx="672" cy="864"/>
              </a:xfrm>
              <a:custGeom>
                <a:avLst/>
                <a:gdLst>
                  <a:gd name="T0" fmla="*/ 0 w 672"/>
                  <a:gd name="T1" fmla="*/ 336 h 864"/>
                  <a:gd name="T2" fmla="*/ 624 w 672"/>
                  <a:gd name="T3" fmla="*/ 0 h 864"/>
                  <a:gd name="T4" fmla="*/ 384 w 672"/>
                  <a:gd name="T5" fmla="*/ 384 h 864"/>
                  <a:gd name="T6" fmla="*/ 672 w 672"/>
                  <a:gd name="T7" fmla="*/ 864 h 864"/>
                  <a:gd name="T8" fmla="*/ 0 w 672"/>
                  <a:gd name="T9" fmla="*/ 336 h 8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72" h="864">
                    <a:moveTo>
                      <a:pt x="0" y="336"/>
                    </a:moveTo>
                    <a:lnTo>
                      <a:pt x="624" y="0"/>
                    </a:lnTo>
                    <a:lnTo>
                      <a:pt x="384" y="384"/>
                    </a:lnTo>
                    <a:lnTo>
                      <a:pt x="672" y="864"/>
                    </a:lnTo>
                    <a:lnTo>
                      <a:pt x="0" y="336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53" name="Text Box 16"/>
              <p:cNvSpPr txBox="1">
                <a:spLocks noChangeArrowheads="1"/>
              </p:cNvSpPr>
              <p:nvPr/>
            </p:nvSpPr>
            <p:spPr bwMode="auto">
              <a:xfrm>
                <a:off x="1632" y="139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54" name="Text Box 17"/>
              <p:cNvSpPr txBox="1">
                <a:spLocks noChangeArrowheads="1"/>
              </p:cNvSpPr>
              <p:nvPr/>
            </p:nvSpPr>
            <p:spPr bwMode="auto">
              <a:xfrm>
                <a:off x="2304" y="91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55" name="Text Box 18"/>
              <p:cNvSpPr txBox="1">
                <a:spLocks noChangeArrowheads="1"/>
              </p:cNvSpPr>
              <p:nvPr/>
            </p:nvSpPr>
            <p:spPr bwMode="auto">
              <a:xfrm>
                <a:off x="2160" y="1344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56" name="Text Box 19"/>
              <p:cNvSpPr txBox="1">
                <a:spLocks noChangeArrowheads="1"/>
              </p:cNvSpPr>
              <p:nvPr/>
            </p:nvSpPr>
            <p:spPr bwMode="auto">
              <a:xfrm>
                <a:off x="2352" y="187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</p:grpSp>
        <p:sp>
          <p:nvSpPr>
            <p:cNvPr id="5151" name="Text Box 35"/>
            <p:cNvSpPr txBox="1">
              <a:spLocks noChangeArrowheads="1"/>
            </p:cNvSpPr>
            <p:nvPr/>
          </p:nvSpPr>
          <p:spPr bwMode="auto">
            <a:xfrm>
              <a:off x="1776" y="2064"/>
              <a:ext cx="384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b)</a:t>
              </a:r>
            </a:p>
          </p:txBody>
        </p:sp>
      </p:grpSp>
      <p:grpSp>
        <p:nvGrpSpPr>
          <p:cNvPr id="5126" name="Group 38"/>
          <p:cNvGrpSpPr>
            <a:grpSpLocks/>
          </p:cNvGrpSpPr>
          <p:nvPr/>
        </p:nvGrpSpPr>
        <p:grpSpPr bwMode="auto">
          <a:xfrm>
            <a:off x="7132320" y="1468078"/>
            <a:ext cx="2560320" cy="2821306"/>
            <a:chOff x="2784" y="816"/>
            <a:chExt cx="1344" cy="1481"/>
          </a:xfrm>
        </p:grpSpPr>
        <p:grpSp>
          <p:nvGrpSpPr>
            <p:cNvPr id="5143" name="Group 30"/>
            <p:cNvGrpSpPr>
              <a:grpSpLocks/>
            </p:cNvGrpSpPr>
            <p:nvPr/>
          </p:nvGrpSpPr>
          <p:grpSpPr bwMode="auto">
            <a:xfrm>
              <a:off x="2784" y="816"/>
              <a:ext cx="1344" cy="1289"/>
              <a:chOff x="2784" y="912"/>
              <a:chExt cx="1344" cy="1289"/>
            </a:xfrm>
          </p:grpSpPr>
          <p:sp>
            <p:nvSpPr>
              <p:cNvPr id="5145" name="Freeform 9"/>
              <p:cNvSpPr>
                <a:spLocks/>
              </p:cNvSpPr>
              <p:nvPr/>
            </p:nvSpPr>
            <p:spPr bwMode="auto">
              <a:xfrm>
                <a:off x="2976" y="1104"/>
                <a:ext cx="912" cy="912"/>
              </a:xfrm>
              <a:custGeom>
                <a:avLst/>
                <a:gdLst>
                  <a:gd name="T0" fmla="*/ 0 w 912"/>
                  <a:gd name="T1" fmla="*/ 288 h 912"/>
                  <a:gd name="T2" fmla="*/ 816 w 912"/>
                  <a:gd name="T3" fmla="*/ 0 h 912"/>
                  <a:gd name="T4" fmla="*/ 0 w 912"/>
                  <a:gd name="T5" fmla="*/ 912 h 912"/>
                  <a:gd name="T6" fmla="*/ 912 w 912"/>
                  <a:gd name="T7" fmla="*/ 912 h 912"/>
                  <a:gd name="T8" fmla="*/ 0 w 912"/>
                  <a:gd name="T9" fmla="*/ 288 h 9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12" h="912">
                    <a:moveTo>
                      <a:pt x="0" y="288"/>
                    </a:moveTo>
                    <a:lnTo>
                      <a:pt x="816" y="0"/>
                    </a:lnTo>
                    <a:lnTo>
                      <a:pt x="0" y="912"/>
                    </a:lnTo>
                    <a:lnTo>
                      <a:pt x="912" y="912"/>
                    </a:lnTo>
                    <a:lnTo>
                      <a:pt x="0" y="28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46" name="Text Box 20"/>
              <p:cNvSpPr txBox="1">
                <a:spLocks noChangeArrowheads="1"/>
              </p:cNvSpPr>
              <p:nvPr/>
            </p:nvSpPr>
            <p:spPr bwMode="auto">
              <a:xfrm>
                <a:off x="2784" y="115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47" name="Text Box 21"/>
              <p:cNvSpPr txBox="1">
                <a:spLocks noChangeArrowheads="1"/>
              </p:cNvSpPr>
              <p:nvPr/>
            </p:nvSpPr>
            <p:spPr bwMode="auto">
              <a:xfrm>
                <a:off x="3696" y="91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48" name="Text Box 22"/>
              <p:cNvSpPr txBox="1">
                <a:spLocks noChangeArrowheads="1"/>
              </p:cNvSpPr>
              <p:nvPr/>
            </p:nvSpPr>
            <p:spPr bwMode="auto">
              <a:xfrm>
                <a:off x="2832" y="192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49" name="Text Box 23"/>
              <p:cNvSpPr txBox="1">
                <a:spLocks noChangeArrowheads="1"/>
              </p:cNvSpPr>
              <p:nvPr/>
            </p:nvSpPr>
            <p:spPr bwMode="auto">
              <a:xfrm>
                <a:off x="3840" y="192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</p:grpSp>
        <p:sp>
          <p:nvSpPr>
            <p:cNvPr id="5144" name="Text Box 37"/>
            <p:cNvSpPr txBox="1">
              <a:spLocks noChangeArrowheads="1"/>
            </p:cNvSpPr>
            <p:nvPr/>
          </p:nvSpPr>
          <p:spPr bwMode="auto">
            <a:xfrm>
              <a:off x="3120" y="2016"/>
              <a:ext cx="432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c)</a:t>
              </a:r>
            </a:p>
          </p:txBody>
        </p:sp>
      </p:grpSp>
      <p:grpSp>
        <p:nvGrpSpPr>
          <p:cNvPr id="5127" name="Group 40"/>
          <p:cNvGrpSpPr>
            <a:grpSpLocks/>
          </p:cNvGrpSpPr>
          <p:nvPr/>
        </p:nvGrpSpPr>
        <p:grpSpPr bwMode="auto">
          <a:xfrm>
            <a:off x="10058400" y="1650958"/>
            <a:ext cx="2743200" cy="2821306"/>
            <a:chOff x="4320" y="912"/>
            <a:chExt cx="1440" cy="1481"/>
          </a:xfrm>
        </p:grpSpPr>
        <p:grpSp>
          <p:nvGrpSpPr>
            <p:cNvPr id="5135" name="Group 29"/>
            <p:cNvGrpSpPr>
              <a:grpSpLocks/>
            </p:cNvGrpSpPr>
            <p:nvPr/>
          </p:nvGrpSpPr>
          <p:grpSpPr bwMode="auto">
            <a:xfrm>
              <a:off x="4320" y="912"/>
              <a:ext cx="1440" cy="1241"/>
              <a:chOff x="4272" y="960"/>
              <a:chExt cx="1440" cy="1241"/>
            </a:xfrm>
          </p:grpSpPr>
          <p:sp>
            <p:nvSpPr>
              <p:cNvPr id="5137" name="Freeform 10"/>
              <p:cNvSpPr>
                <a:spLocks/>
              </p:cNvSpPr>
              <p:nvPr/>
            </p:nvSpPr>
            <p:spPr bwMode="auto">
              <a:xfrm>
                <a:off x="4416" y="1200"/>
                <a:ext cx="1104" cy="768"/>
              </a:xfrm>
              <a:custGeom>
                <a:avLst/>
                <a:gdLst>
                  <a:gd name="T0" fmla="*/ 0 w 1104"/>
                  <a:gd name="T1" fmla="*/ 768 h 768"/>
                  <a:gd name="T2" fmla="*/ 336 w 1104"/>
                  <a:gd name="T3" fmla="*/ 0 h 768"/>
                  <a:gd name="T4" fmla="*/ 1104 w 1104"/>
                  <a:gd name="T5" fmla="*/ 768 h 768"/>
                  <a:gd name="T6" fmla="*/ 0 w 1104"/>
                  <a:gd name="T7" fmla="*/ 768 h 76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04" h="768">
                    <a:moveTo>
                      <a:pt x="0" y="768"/>
                    </a:moveTo>
                    <a:lnTo>
                      <a:pt x="336" y="0"/>
                    </a:lnTo>
                    <a:lnTo>
                      <a:pt x="1104" y="768"/>
                    </a:lnTo>
                    <a:lnTo>
                      <a:pt x="0" y="76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38" name="Text Box 24"/>
              <p:cNvSpPr txBox="1">
                <a:spLocks noChangeArrowheads="1"/>
              </p:cNvSpPr>
              <p:nvPr/>
            </p:nvSpPr>
            <p:spPr bwMode="auto">
              <a:xfrm>
                <a:off x="4608" y="96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39" name="Text Box 25"/>
              <p:cNvSpPr txBox="1">
                <a:spLocks noChangeArrowheads="1"/>
              </p:cNvSpPr>
              <p:nvPr/>
            </p:nvSpPr>
            <p:spPr bwMode="auto">
              <a:xfrm>
                <a:off x="4272" y="192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40" name="Text Box 26"/>
              <p:cNvSpPr txBox="1">
                <a:spLocks noChangeArrowheads="1"/>
              </p:cNvSpPr>
              <p:nvPr/>
            </p:nvSpPr>
            <p:spPr bwMode="auto">
              <a:xfrm>
                <a:off x="4608" y="192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41" name="Text Box 27"/>
              <p:cNvSpPr txBox="1">
                <a:spLocks noChangeArrowheads="1"/>
              </p:cNvSpPr>
              <p:nvPr/>
            </p:nvSpPr>
            <p:spPr bwMode="auto">
              <a:xfrm>
                <a:off x="5424" y="187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  <p:sp>
            <p:nvSpPr>
              <p:cNvPr id="5142" name="Oval 28"/>
              <p:cNvSpPr>
                <a:spLocks noChangeArrowheads="1"/>
              </p:cNvSpPr>
              <p:nvPr/>
            </p:nvSpPr>
            <p:spPr bwMode="auto">
              <a:xfrm>
                <a:off x="4683" y="1938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2880"/>
              </a:p>
            </p:txBody>
          </p:sp>
        </p:grpSp>
        <p:sp>
          <p:nvSpPr>
            <p:cNvPr id="5136" name="Text Box 39"/>
            <p:cNvSpPr txBox="1">
              <a:spLocks noChangeArrowheads="1"/>
            </p:cNvSpPr>
            <p:nvPr/>
          </p:nvSpPr>
          <p:spPr bwMode="auto">
            <a:xfrm>
              <a:off x="4656" y="2112"/>
              <a:ext cx="432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d)</a:t>
              </a:r>
            </a:p>
          </p:txBody>
        </p:sp>
      </p:grpSp>
      <p:sp>
        <p:nvSpPr>
          <p:cNvPr id="32813" name="Text Box 45"/>
          <p:cNvSpPr txBox="1">
            <a:spLocks noChangeArrowheads="1"/>
          </p:cNvSpPr>
          <p:nvPr/>
        </p:nvSpPr>
        <p:spPr bwMode="auto">
          <a:xfrm>
            <a:off x="1590402" y="5345871"/>
            <a:ext cx="13046529" cy="97872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 smtClean="0">
                <a:solidFill>
                  <a:srgbClr val="0000FF"/>
                </a:solidFill>
              </a:rPr>
              <a:t>Định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nghĩa:Tứ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giác</a:t>
            </a:r>
            <a:r>
              <a:rPr lang="en-US" altLang="en-US" sz="2800" dirty="0">
                <a:solidFill>
                  <a:srgbClr val="0000FF"/>
                </a:solidFill>
              </a:rPr>
              <a:t> ABCD </a:t>
            </a:r>
            <a:r>
              <a:rPr lang="en-US" altLang="en-US" sz="2800" dirty="0" err="1">
                <a:solidFill>
                  <a:srgbClr val="0000FF"/>
                </a:solidFill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hình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gồm</a:t>
            </a:r>
            <a:r>
              <a:rPr lang="en-US" altLang="en-US" sz="2800" dirty="0">
                <a:solidFill>
                  <a:srgbClr val="0000FF"/>
                </a:solidFill>
              </a:rPr>
              <a:t> 4 </a:t>
            </a:r>
            <a:r>
              <a:rPr lang="en-US" altLang="en-US" sz="2800" dirty="0" err="1">
                <a:solidFill>
                  <a:srgbClr val="0000FF"/>
                </a:solidFill>
              </a:rPr>
              <a:t>đoạn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thẳng</a:t>
            </a:r>
            <a:r>
              <a:rPr lang="en-US" altLang="en-US" sz="2800" dirty="0">
                <a:solidFill>
                  <a:srgbClr val="0000FF"/>
                </a:solidFill>
              </a:rPr>
              <a:t> AB, BC, CD, DA </a:t>
            </a:r>
            <a:r>
              <a:rPr lang="en-US" altLang="en-US" sz="2800" dirty="0" err="1">
                <a:solidFill>
                  <a:srgbClr val="0000FF"/>
                </a:solidFill>
              </a:rPr>
              <a:t>trong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đó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bất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kì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đoạn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thẳng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nào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cũng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không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cùng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nằm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trên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một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đường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thẳng</a:t>
            </a:r>
            <a:endParaRPr lang="en-US" altLang="en-US" sz="2800" dirty="0">
              <a:solidFill>
                <a:srgbClr val="0000FF"/>
              </a:solidFill>
            </a:endParaRPr>
          </a:p>
        </p:txBody>
      </p:sp>
      <p:sp>
        <p:nvSpPr>
          <p:cNvPr id="32817" name="Freeform 49"/>
          <p:cNvSpPr>
            <a:spLocks/>
          </p:cNvSpPr>
          <p:nvPr/>
        </p:nvSpPr>
        <p:spPr bwMode="auto">
          <a:xfrm>
            <a:off x="2194560" y="2199598"/>
            <a:ext cx="1920240" cy="1371600"/>
          </a:xfrm>
          <a:custGeom>
            <a:avLst/>
            <a:gdLst>
              <a:gd name="T0" fmla="*/ 0 w 1248"/>
              <a:gd name="T1" fmla="*/ 675409 h 1056"/>
              <a:gd name="T2" fmla="*/ 430823 w 1248"/>
              <a:gd name="T3" fmla="*/ 0 h 1056"/>
              <a:gd name="T4" fmla="*/ 1600200 w 1248"/>
              <a:gd name="T5" fmla="*/ 415636 h 1056"/>
              <a:gd name="T6" fmla="*/ 553915 w 1248"/>
              <a:gd name="T7" fmla="*/ 1143000 h 1056"/>
              <a:gd name="T8" fmla="*/ 0 w 1248"/>
              <a:gd name="T9" fmla="*/ 675409 h 10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48" h="1056">
                <a:moveTo>
                  <a:pt x="0" y="624"/>
                </a:moveTo>
                <a:lnTo>
                  <a:pt x="336" y="0"/>
                </a:lnTo>
                <a:lnTo>
                  <a:pt x="1248" y="384"/>
                </a:lnTo>
                <a:lnTo>
                  <a:pt x="432" y="1056"/>
                </a:lnTo>
                <a:lnTo>
                  <a:pt x="0" y="62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4080"/>
          </a:p>
        </p:txBody>
      </p:sp>
      <p:sp>
        <p:nvSpPr>
          <p:cNvPr id="32825" name="Freeform 57"/>
          <p:cNvSpPr>
            <a:spLocks/>
          </p:cNvSpPr>
          <p:nvPr/>
        </p:nvSpPr>
        <p:spPr bwMode="auto">
          <a:xfrm>
            <a:off x="4937760" y="2108158"/>
            <a:ext cx="1280160" cy="1645920"/>
          </a:xfrm>
          <a:custGeom>
            <a:avLst/>
            <a:gdLst>
              <a:gd name="T0" fmla="*/ 0 w 672"/>
              <a:gd name="T1" fmla="*/ 533400 h 864"/>
              <a:gd name="T2" fmla="*/ 990600 w 672"/>
              <a:gd name="T3" fmla="*/ 0 h 864"/>
              <a:gd name="T4" fmla="*/ 609600 w 672"/>
              <a:gd name="T5" fmla="*/ 609600 h 864"/>
              <a:gd name="T6" fmla="*/ 1066800 w 672"/>
              <a:gd name="T7" fmla="*/ 1371600 h 864"/>
              <a:gd name="T8" fmla="*/ 0 w 672"/>
              <a:gd name="T9" fmla="*/ 53340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72" h="864">
                <a:moveTo>
                  <a:pt x="0" y="336"/>
                </a:moveTo>
                <a:lnTo>
                  <a:pt x="624" y="0"/>
                </a:lnTo>
                <a:lnTo>
                  <a:pt x="384" y="384"/>
                </a:lnTo>
                <a:lnTo>
                  <a:pt x="672" y="864"/>
                </a:lnTo>
                <a:lnTo>
                  <a:pt x="0" y="33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4080"/>
          </a:p>
        </p:txBody>
      </p:sp>
      <p:sp>
        <p:nvSpPr>
          <p:cNvPr id="32848" name="Freeform 80"/>
          <p:cNvSpPr>
            <a:spLocks/>
          </p:cNvSpPr>
          <p:nvPr/>
        </p:nvSpPr>
        <p:spPr bwMode="auto">
          <a:xfrm>
            <a:off x="7498080" y="1828124"/>
            <a:ext cx="1737360" cy="1737360"/>
          </a:xfrm>
          <a:custGeom>
            <a:avLst/>
            <a:gdLst>
              <a:gd name="T0" fmla="*/ 0 w 912"/>
              <a:gd name="T1" fmla="*/ 457200 h 912"/>
              <a:gd name="T2" fmla="*/ 1295400 w 912"/>
              <a:gd name="T3" fmla="*/ 0 h 912"/>
              <a:gd name="T4" fmla="*/ 0 w 912"/>
              <a:gd name="T5" fmla="*/ 1447800 h 912"/>
              <a:gd name="T6" fmla="*/ 1447800 w 912"/>
              <a:gd name="T7" fmla="*/ 1447800 h 912"/>
              <a:gd name="T8" fmla="*/ 0 w 912"/>
              <a:gd name="T9" fmla="*/ 457200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12" h="912">
                <a:moveTo>
                  <a:pt x="0" y="288"/>
                </a:moveTo>
                <a:lnTo>
                  <a:pt x="816" y="0"/>
                </a:lnTo>
                <a:lnTo>
                  <a:pt x="0" y="912"/>
                </a:lnTo>
                <a:lnTo>
                  <a:pt x="912" y="912"/>
                </a:lnTo>
                <a:lnTo>
                  <a:pt x="0" y="28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4080"/>
          </a:p>
        </p:txBody>
      </p:sp>
      <p:sp>
        <p:nvSpPr>
          <p:cNvPr id="32849" name="Text Box 81"/>
          <p:cNvSpPr txBox="1">
            <a:spLocks noChangeArrowheads="1"/>
          </p:cNvSpPr>
          <p:nvPr/>
        </p:nvSpPr>
        <p:spPr bwMode="auto">
          <a:xfrm>
            <a:off x="1463040" y="6322469"/>
            <a:ext cx="859536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/>
              <a:t>Tứ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giác</a:t>
            </a:r>
            <a:r>
              <a:rPr lang="en-US" altLang="en-US" sz="2800" dirty="0"/>
              <a:t> ABCD </a:t>
            </a:r>
            <a:r>
              <a:rPr lang="en-US" altLang="en-US" sz="2800" dirty="0" err="1"/>
              <a:t>còn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gọi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tứ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giác</a:t>
            </a:r>
            <a:r>
              <a:rPr lang="en-US" altLang="en-US" sz="2800" dirty="0"/>
              <a:t> BCDA, BADC,…</a:t>
            </a:r>
          </a:p>
        </p:txBody>
      </p:sp>
      <p:sp>
        <p:nvSpPr>
          <p:cNvPr id="32850" name="Text Box 82"/>
          <p:cNvSpPr txBox="1">
            <a:spLocks noChangeArrowheads="1"/>
          </p:cNvSpPr>
          <p:nvPr/>
        </p:nvSpPr>
        <p:spPr bwMode="auto">
          <a:xfrm>
            <a:off x="1499575" y="6854306"/>
            <a:ext cx="1301713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điểm</a:t>
            </a:r>
            <a:r>
              <a:rPr lang="en-US" altLang="en-US" sz="2800" dirty="0"/>
              <a:t> A,B,C,D </a:t>
            </a:r>
            <a:r>
              <a:rPr lang="en-US" altLang="en-US" sz="2800" dirty="0" err="1"/>
              <a:t>gọi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đỉnh</a:t>
            </a:r>
            <a:r>
              <a:rPr lang="en-US" altLang="en-US" sz="2800" dirty="0"/>
              <a:t>. </a:t>
            </a:r>
            <a:endParaRPr lang="en-US" altLang="en-US" sz="2800" dirty="0" smtClean="0"/>
          </a:p>
          <a:p>
            <a:pPr>
              <a:spcBef>
                <a:spcPct val="50000"/>
              </a:spcBef>
            </a:pPr>
            <a:r>
              <a:rPr lang="en-US" altLang="en-US" sz="2800" dirty="0" err="1" smtClean="0"/>
              <a:t>Các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đoạn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thẳng</a:t>
            </a:r>
            <a:r>
              <a:rPr lang="en-US" altLang="en-US" sz="2800" dirty="0"/>
              <a:t> AB,BC,CD,DA </a:t>
            </a:r>
            <a:r>
              <a:rPr lang="en-US" altLang="en-US" sz="2800" dirty="0" err="1"/>
              <a:t>gọi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là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cạnh</a:t>
            </a:r>
            <a:endParaRPr lang="en-US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561079" y="4379893"/>
            <a:ext cx="12894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Hình</a:t>
            </a:r>
            <a:r>
              <a:rPr lang="en-US" sz="2800" dirty="0" smtClean="0"/>
              <a:t> </a:t>
            </a:r>
            <a:r>
              <a:rPr lang="en-US" sz="2800" dirty="0" err="1" smtClean="0"/>
              <a:t>a,b,c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r>
              <a:rPr lang="en-US" sz="2800" dirty="0" smtClean="0"/>
              <a:t> </a:t>
            </a:r>
            <a:r>
              <a:rPr lang="en-US" sz="2800" dirty="0" err="1" smtClean="0"/>
              <a:t>thành</a:t>
            </a:r>
            <a:r>
              <a:rPr lang="en-US" sz="2800" dirty="0" smtClean="0"/>
              <a:t> </a:t>
            </a:r>
            <a:r>
              <a:rPr lang="en-US" sz="2800" dirty="0" err="1" smtClean="0"/>
              <a:t>bởi</a:t>
            </a:r>
            <a:r>
              <a:rPr lang="en-US" sz="2800" dirty="0" smtClean="0"/>
              <a:t> 4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AB, BC, CD, DA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2 </a:t>
            </a:r>
            <a:r>
              <a:rPr lang="en-US" sz="2800" dirty="0" err="1" smtClean="0"/>
              <a:t>đoạn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nằm</a:t>
            </a:r>
            <a:r>
              <a:rPr lang="en-US" sz="2800" dirty="0" smtClean="0"/>
              <a:t> </a:t>
            </a:r>
            <a:r>
              <a:rPr lang="en-US" sz="2800" dirty="0" err="1" smtClean="0"/>
              <a:t>trên</a:t>
            </a:r>
            <a:r>
              <a:rPr lang="en-US" sz="2800" dirty="0" smtClean="0"/>
              <a:t> </a:t>
            </a:r>
            <a:r>
              <a:rPr lang="en-US" sz="2800" dirty="0" err="1" smtClean="0"/>
              <a:t>cùng</a:t>
            </a:r>
            <a:r>
              <a:rPr lang="en-US" sz="2800" dirty="0" smtClean="0"/>
              <a:t> 1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endParaRPr lang="en-US" sz="2800" dirty="0"/>
          </a:p>
        </p:txBody>
      </p:sp>
      <p:pic>
        <p:nvPicPr>
          <p:cNvPr id="46" name="Picture 34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360931">
            <a:off x="172714" y="3139646"/>
            <a:ext cx="3621406" cy="14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5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414222">
            <a:off x="7622" y="3221562"/>
            <a:ext cx="4828539" cy="10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36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689787">
            <a:off x="1023622" y="3200695"/>
            <a:ext cx="4828539" cy="10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37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08713">
            <a:off x="1133814" y="2422504"/>
            <a:ext cx="4828541" cy="10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38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360033">
            <a:off x="3882445" y="2886845"/>
            <a:ext cx="3621406" cy="14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9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862334">
            <a:off x="6600979" y="2400531"/>
            <a:ext cx="3621406" cy="14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583870" y="396007"/>
            <a:ext cx="13020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HĐ 1: </a:t>
            </a:r>
            <a:r>
              <a:rPr lang="en-US" sz="2800" dirty="0" err="1" smtClean="0">
                <a:solidFill>
                  <a:srgbClr val="0000FF"/>
                </a:solidFill>
              </a:rPr>
              <a:t>Hãy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biết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dưới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thành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bởi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những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đoạn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nào</a:t>
            </a:r>
            <a:r>
              <a:rPr lang="en-US" sz="2800" dirty="0" smtClean="0">
                <a:solidFill>
                  <a:srgbClr val="0000FF"/>
                </a:solidFill>
              </a:rPr>
              <a:t>? </a:t>
            </a:r>
            <a:r>
              <a:rPr lang="en-US" sz="2800" dirty="0" err="1" smtClean="0">
                <a:solidFill>
                  <a:srgbClr val="0000FF"/>
                </a:solidFill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nào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có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các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đoạn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không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cùng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nằm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trên</a:t>
            </a:r>
            <a:r>
              <a:rPr lang="en-US" sz="2800" dirty="0" smtClean="0">
                <a:solidFill>
                  <a:srgbClr val="0000FF"/>
                </a:solidFill>
              </a:rPr>
              <a:t> 1 </a:t>
            </a:r>
            <a:r>
              <a:rPr lang="en-US" sz="2800" dirty="0" err="1" smtClean="0">
                <a:solidFill>
                  <a:srgbClr val="0000FF"/>
                </a:solidFill>
              </a:rPr>
              <a:t>đường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</a:rPr>
              <a:t>?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53051" y="4800600"/>
            <a:ext cx="8004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=&gt; </a:t>
            </a:r>
            <a:r>
              <a:rPr lang="en-US" sz="2800" dirty="0" err="1" smtClean="0"/>
              <a:t>Hình</a:t>
            </a:r>
            <a:r>
              <a:rPr lang="en-US" sz="2800" dirty="0" smtClean="0"/>
              <a:t> a, b, c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gọi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070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2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2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3" grpId="0" animBg="1"/>
      <p:bldP spid="32817" grpId="0" animBg="1"/>
      <p:bldP spid="32825" grpId="0" animBg="1"/>
      <p:bldP spid="32848" grpId="0" animBg="1"/>
      <p:bldP spid="32849" grpId="0"/>
      <p:bldP spid="32850" grpId="0"/>
      <p:bldP spid="3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566816" y="-40911"/>
            <a:ext cx="283464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80" b="1" u="sng" dirty="0">
                <a:solidFill>
                  <a:srgbClr val="FF0000"/>
                </a:solidFill>
              </a:rPr>
              <a:t>1. </a:t>
            </a:r>
            <a:r>
              <a:rPr lang="en-US" altLang="en-US" sz="2880" b="1" u="sng" dirty="0" err="1">
                <a:solidFill>
                  <a:srgbClr val="FF0000"/>
                </a:solidFill>
              </a:rPr>
              <a:t>Định</a:t>
            </a:r>
            <a:r>
              <a:rPr lang="en-US" altLang="en-US" sz="2880" b="1" u="sng" dirty="0">
                <a:solidFill>
                  <a:srgbClr val="FF0000"/>
                </a:solidFill>
              </a:rPr>
              <a:t> </a:t>
            </a:r>
            <a:r>
              <a:rPr lang="en-US" altLang="en-US" sz="2880" b="1" u="sng" dirty="0" err="1">
                <a:solidFill>
                  <a:srgbClr val="FF0000"/>
                </a:solidFill>
              </a:rPr>
              <a:t>nghĩa</a:t>
            </a:r>
            <a:r>
              <a:rPr lang="en-US" altLang="en-US" sz="2880" dirty="0">
                <a:solidFill>
                  <a:srgbClr val="FF0000"/>
                </a:solidFill>
              </a:rPr>
              <a:t>:</a:t>
            </a:r>
          </a:p>
        </p:txBody>
      </p:sp>
      <p:grpSp>
        <p:nvGrpSpPr>
          <p:cNvPr id="5124" name="Group 33"/>
          <p:cNvGrpSpPr>
            <a:grpSpLocks/>
          </p:cNvGrpSpPr>
          <p:nvPr/>
        </p:nvGrpSpPr>
        <p:grpSpPr bwMode="auto">
          <a:xfrm>
            <a:off x="1828800" y="2123398"/>
            <a:ext cx="2743200" cy="2638426"/>
            <a:chOff x="0" y="960"/>
            <a:chExt cx="1440" cy="1385"/>
          </a:xfrm>
        </p:grpSpPr>
        <p:grpSp>
          <p:nvGrpSpPr>
            <p:cNvPr id="5157" name="Group 15"/>
            <p:cNvGrpSpPr>
              <a:grpSpLocks/>
            </p:cNvGrpSpPr>
            <p:nvPr/>
          </p:nvGrpSpPr>
          <p:grpSpPr bwMode="auto">
            <a:xfrm>
              <a:off x="0" y="960"/>
              <a:ext cx="1440" cy="1145"/>
              <a:chOff x="240" y="912"/>
              <a:chExt cx="1440" cy="1145"/>
            </a:xfrm>
          </p:grpSpPr>
          <p:sp>
            <p:nvSpPr>
              <p:cNvPr id="5159" name="Freeform 7"/>
              <p:cNvSpPr>
                <a:spLocks/>
              </p:cNvSpPr>
              <p:nvPr/>
            </p:nvSpPr>
            <p:spPr bwMode="auto">
              <a:xfrm>
                <a:off x="432" y="1152"/>
                <a:ext cx="1008" cy="720"/>
              </a:xfrm>
              <a:custGeom>
                <a:avLst/>
                <a:gdLst>
                  <a:gd name="T0" fmla="*/ 0 w 1248"/>
                  <a:gd name="T1" fmla="*/ 425 h 1056"/>
                  <a:gd name="T2" fmla="*/ 271 w 1248"/>
                  <a:gd name="T3" fmla="*/ 0 h 1056"/>
                  <a:gd name="T4" fmla="*/ 1008 w 1248"/>
                  <a:gd name="T5" fmla="*/ 262 h 1056"/>
                  <a:gd name="T6" fmla="*/ 349 w 1248"/>
                  <a:gd name="T7" fmla="*/ 720 h 1056"/>
                  <a:gd name="T8" fmla="*/ 0 w 1248"/>
                  <a:gd name="T9" fmla="*/ 425 h 10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8" h="1056">
                    <a:moveTo>
                      <a:pt x="0" y="624"/>
                    </a:moveTo>
                    <a:lnTo>
                      <a:pt x="336" y="0"/>
                    </a:lnTo>
                    <a:lnTo>
                      <a:pt x="1248" y="384"/>
                    </a:lnTo>
                    <a:lnTo>
                      <a:pt x="432" y="1056"/>
                    </a:lnTo>
                    <a:lnTo>
                      <a:pt x="0" y="624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60" name="Text Box 11"/>
              <p:cNvSpPr txBox="1">
                <a:spLocks noChangeArrowheads="1"/>
              </p:cNvSpPr>
              <p:nvPr/>
            </p:nvSpPr>
            <p:spPr bwMode="auto">
              <a:xfrm>
                <a:off x="240" y="144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61" name="Text Box 12"/>
              <p:cNvSpPr txBox="1">
                <a:spLocks noChangeArrowheads="1"/>
              </p:cNvSpPr>
              <p:nvPr/>
            </p:nvSpPr>
            <p:spPr bwMode="auto">
              <a:xfrm>
                <a:off x="576" y="91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62" name="Text Box 13"/>
              <p:cNvSpPr txBox="1">
                <a:spLocks noChangeArrowheads="1"/>
              </p:cNvSpPr>
              <p:nvPr/>
            </p:nvSpPr>
            <p:spPr bwMode="auto">
              <a:xfrm>
                <a:off x="1392" y="120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63" name="Text Box 14"/>
              <p:cNvSpPr txBox="1">
                <a:spLocks noChangeArrowheads="1"/>
              </p:cNvSpPr>
              <p:nvPr/>
            </p:nvSpPr>
            <p:spPr bwMode="auto">
              <a:xfrm>
                <a:off x="768" y="1776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</p:grpSp>
        <p:sp>
          <p:nvSpPr>
            <p:cNvPr id="5158" name="Text Box 32"/>
            <p:cNvSpPr txBox="1">
              <a:spLocks noChangeArrowheads="1"/>
            </p:cNvSpPr>
            <p:nvPr/>
          </p:nvSpPr>
          <p:spPr bwMode="auto">
            <a:xfrm>
              <a:off x="384" y="2064"/>
              <a:ext cx="432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a)</a:t>
              </a:r>
            </a:p>
          </p:txBody>
        </p:sp>
      </p:grpSp>
      <p:grpSp>
        <p:nvGrpSpPr>
          <p:cNvPr id="5125" name="Group 36"/>
          <p:cNvGrpSpPr>
            <a:grpSpLocks/>
          </p:cNvGrpSpPr>
          <p:nvPr/>
        </p:nvGrpSpPr>
        <p:grpSpPr bwMode="auto">
          <a:xfrm>
            <a:off x="4754880" y="2123398"/>
            <a:ext cx="1920240" cy="2638426"/>
            <a:chOff x="1536" y="960"/>
            <a:chExt cx="1008" cy="1385"/>
          </a:xfrm>
        </p:grpSpPr>
        <p:grpSp>
          <p:nvGrpSpPr>
            <p:cNvPr id="5150" name="Group 31"/>
            <p:cNvGrpSpPr>
              <a:grpSpLocks/>
            </p:cNvGrpSpPr>
            <p:nvPr/>
          </p:nvGrpSpPr>
          <p:grpSpPr bwMode="auto">
            <a:xfrm>
              <a:off x="1536" y="960"/>
              <a:ext cx="1008" cy="1241"/>
              <a:chOff x="1632" y="912"/>
              <a:chExt cx="1008" cy="1241"/>
            </a:xfrm>
          </p:grpSpPr>
          <p:sp>
            <p:nvSpPr>
              <p:cNvPr id="5152" name="Freeform 8"/>
              <p:cNvSpPr>
                <a:spLocks/>
              </p:cNvSpPr>
              <p:nvPr/>
            </p:nvSpPr>
            <p:spPr bwMode="auto">
              <a:xfrm>
                <a:off x="1728" y="1104"/>
                <a:ext cx="672" cy="864"/>
              </a:xfrm>
              <a:custGeom>
                <a:avLst/>
                <a:gdLst>
                  <a:gd name="T0" fmla="*/ 0 w 672"/>
                  <a:gd name="T1" fmla="*/ 336 h 864"/>
                  <a:gd name="T2" fmla="*/ 624 w 672"/>
                  <a:gd name="T3" fmla="*/ 0 h 864"/>
                  <a:gd name="T4" fmla="*/ 384 w 672"/>
                  <a:gd name="T5" fmla="*/ 384 h 864"/>
                  <a:gd name="T6" fmla="*/ 672 w 672"/>
                  <a:gd name="T7" fmla="*/ 864 h 864"/>
                  <a:gd name="T8" fmla="*/ 0 w 672"/>
                  <a:gd name="T9" fmla="*/ 336 h 86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72" h="864">
                    <a:moveTo>
                      <a:pt x="0" y="336"/>
                    </a:moveTo>
                    <a:lnTo>
                      <a:pt x="624" y="0"/>
                    </a:lnTo>
                    <a:lnTo>
                      <a:pt x="384" y="384"/>
                    </a:lnTo>
                    <a:lnTo>
                      <a:pt x="672" y="864"/>
                    </a:lnTo>
                    <a:lnTo>
                      <a:pt x="0" y="336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53" name="Text Box 16"/>
              <p:cNvSpPr txBox="1">
                <a:spLocks noChangeArrowheads="1"/>
              </p:cNvSpPr>
              <p:nvPr/>
            </p:nvSpPr>
            <p:spPr bwMode="auto">
              <a:xfrm>
                <a:off x="1632" y="139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54" name="Text Box 17"/>
              <p:cNvSpPr txBox="1">
                <a:spLocks noChangeArrowheads="1"/>
              </p:cNvSpPr>
              <p:nvPr/>
            </p:nvSpPr>
            <p:spPr bwMode="auto">
              <a:xfrm>
                <a:off x="2304" y="91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55" name="Text Box 18"/>
              <p:cNvSpPr txBox="1">
                <a:spLocks noChangeArrowheads="1"/>
              </p:cNvSpPr>
              <p:nvPr/>
            </p:nvSpPr>
            <p:spPr bwMode="auto">
              <a:xfrm>
                <a:off x="2160" y="1344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56" name="Text Box 19"/>
              <p:cNvSpPr txBox="1">
                <a:spLocks noChangeArrowheads="1"/>
              </p:cNvSpPr>
              <p:nvPr/>
            </p:nvSpPr>
            <p:spPr bwMode="auto">
              <a:xfrm>
                <a:off x="2352" y="187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</p:grpSp>
        <p:sp>
          <p:nvSpPr>
            <p:cNvPr id="5151" name="Text Box 35"/>
            <p:cNvSpPr txBox="1">
              <a:spLocks noChangeArrowheads="1"/>
            </p:cNvSpPr>
            <p:nvPr/>
          </p:nvSpPr>
          <p:spPr bwMode="auto">
            <a:xfrm>
              <a:off x="1776" y="2064"/>
              <a:ext cx="384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b)</a:t>
              </a:r>
            </a:p>
          </p:txBody>
        </p:sp>
      </p:grpSp>
      <p:grpSp>
        <p:nvGrpSpPr>
          <p:cNvPr id="5126" name="Group 38"/>
          <p:cNvGrpSpPr>
            <a:grpSpLocks/>
          </p:cNvGrpSpPr>
          <p:nvPr/>
        </p:nvGrpSpPr>
        <p:grpSpPr bwMode="auto">
          <a:xfrm>
            <a:off x="7132320" y="1849078"/>
            <a:ext cx="2560320" cy="2821306"/>
            <a:chOff x="2784" y="816"/>
            <a:chExt cx="1344" cy="1481"/>
          </a:xfrm>
        </p:grpSpPr>
        <p:grpSp>
          <p:nvGrpSpPr>
            <p:cNvPr id="5143" name="Group 30"/>
            <p:cNvGrpSpPr>
              <a:grpSpLocks/>
            </p:cNvGrpSpPr>
            <p:nvPr/>
          </p:nvGrpSpPr>
          <p:grpSpPr bwMode="auto">
            <a:xfrm>
              <a:off x="2784" y="816"/>
              <a:ext cx="1344" cy="1289"/>
              <a:chOff x="2784" y="912"/>
              <a:chExt cx="1344" cy="1289"/>
            </a:xfrm>
          </p:grpSpPr>
          <p:sp>
            <p:nvSpPr>
              <p:cNvPr id="5145" name="Freeform 9"/>
              <p:cNvSpPr>
                <a:spLocks/>
              </p:cNvSpPr>
              <p:nvPr/>
            </p:nvSpPr>
            <p:spPr bwMode="auto">
              <a:xfrm>
                <a:off x="2976" y="1104"/>
                <a:ext cx="912" cy="912"/>
              </a:xfrm>
              <a:custGeom>
                <a:avLst/>
                <a:gdLst>
                  <a:gd name="T0" fmla="*/ 0 w 912"/>
                  <a:gd name="T1" fmla="*/ 288 h 912"/>
                  <a:gd name="T2" fmla="*/ 816 w 912"/>
                  <a:gd name="T3" fmla="*/ 0 h 912"/>
                  <a:gd name="T4" fmla="*/ 0 w 912"/>
                  <a:gd name="T5" fmla="*/ 912 h 912"/>
                  <a:gd name="T6" fmla="*/ 912 w 912"/>
                  <a:gd name="T7" fmla="*/ 912 h 912"/>
                  <a:gd name="T8" fmla="*/ 0 w 912"/>
                  <a:gd name="T9" fmla="*/ 288 h 9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12" h="912">
                    <a:moveTo>
                      <a:pt x="0" y="288"/>
                    </a:moveTo>
                    <a:lnTo>
                      <a:pt x="816" y="0"/>
                    </a:lnTo>
                    <a:lnTo>
                      <a:pt x="0" y="912"/>
                    </a:lnTo>
                    <a:lnTo>
                      <a:pt x="912" y="912"/>
                    </a:lnTo>
                    <a:lnTo>
                      <a:pt x="0" y="28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sz="4080"/>
              </a:p>
            </p:txBody>
          </p:sp>
          <p:sp>
            <p:nvSpPr>
              <p:cNvPr id="5146" name="Text Box 20"/>
              <p:cNvSpPr txBox="1">
                <a:spLocks noChangeArrowheads="1"/>
              </p:cNvSpPr>
              <p:nvPr/>
            </p:nvSpPr>
            <p:spPr bwMode="auto">
              <a:xfrm>
                <a:off x="2784" y="115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A</a:t>
                </a:r>
              </a:p>
            </p:txBody>
          </p:sp>
          <p:sp>
            <p:nvSpPr>
              <p:cNvPr id="5147" name="Text Box 21"/>
              <p:cNvSpPr txBox="1">
                <a:spLocks noChangeArrowheads="1"/>
              </p:cNvSpPr>
              <p:nvPr/>
            </p:nvSpPr>
            <p:spPr bwMode="auto">
              <a:xfrm>
                <a:off x="3696" y="912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B</a:t>
                </a:r>
              </a:p>
            </p:txBody>
          </p:sp>
          <p:sp>
            <p:nvSpPr>
              <p:cNvPr id="5148" name="Text Box 22"/>
              <p:cNvSpPr txBox="1">
                <a:spLocks noChangeArrowheads="1"/>
              </p:cNvSpPr>
              <p:nvPr/>
            </p:nvSpPr>
            <p:spPr bwMode="auto">
              <a:xfrm>
                <a:off x="2832" y="192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C</a:t>
                </a:r>
              </a:p>
            </p:txBody>
          </p:sp>
          <p:sp>
            <p:nvSpPr>
              <p:cNvPr id="5149" name="Text Box 23"/>
              <p:cNvSpPr txBox="1">
                <a:spLocks noChangeArrowheads="1"/>
              </p:cNvSpPr>
              <p:nvPr/>
            </p:nvSpPr>
            <p:spPr bwMode="auto">
              <a:xfrm>
                <a:off x="3840" y="1920"/>
                <a:ext cx="288" cy="2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80"/>
                  <a:t>D</a:t>
                </a:r>
              </a:p>
            </p:txBody>
          </p:sp>
        </p:grpSp>
        <p:sp>
          <p:nvSpPr>
            <p:cNvPr id="5144" name="Text Box 37"/>
            <p:cNvSpPr txBox="1">
              <a:spLocks noChangeArrowheads="1"/>
            </p:cNvSpPr>
            <p:nvPr/>
          </p:nvSpPr>
          <p:spPr bwMode="auto">
            <a:xfrm>
              <a:off x="3120" y="2016"/>
              <a:ext cx="432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80"/>
                <a:t>c)</a:t>
              </a:r>
            </a:p>
          </p:txBody>
        </p:sp>
      </p:grpSp>
      <p:sp>
        <p:nvSpPr>
          <p:cNvPr id="32817" name="Freeform 49"/>
          <p:cNvSpPr>
            <a:spLocks/>
          </p:cNvSpPr>
          <p:nvPr/>
        </p:nvSpPr>
        <p:spPr bwMode="auto">
          <a:xfrm>
            <a:off x="2194560" y="2580598"/>
            <a:ext cx="1920240" cy="1371600"/>
          </a:xfrm>
          <a:custGeom>
            <a:avLst/>
            <a:gdLst>
              <a:gd name="T0" fmla="*/ 0 w 1248"/>
              <a:gd name="T1" fmla="*/ 675409 h 1056"/>
              <a:gd name="T2" fmla="*/ 430823 w 1248"/>
              <a:gd name="T3" fmla="*/ 0 h 1056"/>
              <a:gd name="T4" fmla="*/ 1600200 w 1248"/>
              <a:gd name="T5" fmla="*/ 415636 h 1056"/>
              <a:gd name="T6" fmla="*/ 553915 w 1248"/>
              <a:gd name="T7" fmla="*/ 1143000 h 1056"/>
              <a:gd name="T8" fmla="*/ 0 w 1248"/>
              <a:gd name="T9" fmla="*/ 675409 h 10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48" h="1056">
                <a:moveTo>
                  <a:pt x="0" y="624"/>
                </a:moveTo>
                <a:lnTo>
                  <a:pt x="336" y="0"/>
                </a:lnTo>
                <a:lnTo>
                  <a:pt x="1248" y="384"/>
                </a:lnTo>
                <a:lnTo>
                  <a:pt x="432" y="1056"/>
                </a:lnTo>
                <a:lnTo>
                  <a:pt x="0" y="62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4080"/>
          </a:p>
        </p:txBody>
      </p:sp>
      <p:sp>
        <p:nvSpPr>
          <p:cNvPr id="32825" name="Freeform 57"/>
          <p:cNvSpPr>
            <a:spLocks/>
          </p:cNvSpPr>
          <p:nvPr/>
        </p:nvSpPr>
        <p:spPr bwMode="auto">
          <a:xfrm>
            <a:off x="4937760" y="2489158"/>
            <a:ext cx="1280160" cy="1645920"/>
          </a:xfrm>
          <a:custGeom>
            <a:avLst/>
            <a:gdLst>
              <a:gd name="T0" fmla="*/ 0 w 672"/>
              <a:gd name="T1" fmla="*/ 533400 h 864"/>
              <a:gd name="T2" fmla="*/ 990600 w 672"/>
              <a:gd name="T3" fmla="*/ 0 h 864"/>
              <a:gd name="T4" fmla="*/ 609600 w 672"/>
              <a:gd name="T5" fmla="*/ 609600 h 864"/>
              <a:gd name="T6" fmla="*/ 1066800 w 672"/>
              <a:gd name="T7" fmla="*/ 1371600 h 864"/>
              <a:gd name="T8" fmla="*/ 0 w 672"/>
              <a:gd name="T9" fmla="*/ 533400 h 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72" h="864">
                <a:moveTo>
                  <a:pt x="0" y="336"/>
                </a:moveTo>
                <a:lnTo>
                  <a:pt x="624" y="0"/>
                </a:lnTo>
                <a:lnTo>
                  <a:pt x="384" y="384"/>
                </a:lnTo>
                <a:lnTo>
                  <a:pt x="672" y="864"/>
                </a:lnTo>
                <a:lnTo>
                  <a:pt x="0" y="33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4080"/>
          </a:p>
        </p:txBody>
      </p:sp>
      <p:sp>
        <p:nvSpPr>
          <p:cNvPr id="32848" name="Freeform 80"/>
          <p:cNvSpPr>
            <a:spLocks/>
          </p:cNvSpPr>
          <p:nvPr/>
        </p:nvSpPr>
        <p:spPr bwMode="auto">
          <a:xfrm>
            <a:off x="7498080" y="2209124"/>
            <a:ext cx="1737360" cy="1737360"/>
          </a:xfrm>
          <a:custGeom>
            <a:avLst/>
            <a:gdLst>
              <a:gd name="T0" fmla="*/ 0 w 912"/>
              <a:gd name="T1" fmla="*/ 457200 h 912"/>
              <a:gd name="T2" fmla="*/ 1295400 w 912"/>
              <a:gd name="T3" fmla="*/ 0 h 912"/>
              <a:gd name="T4" fmla="*/ 0 w 912"/>
              <a:gd name="T5" fmla="*/ 1447800 h 912"/>
              <a:gd name="T6" fmla="*/ 1447800 w 912"/>
              <a:gd name="T7" fmla="*/ 1447800 h 912"/>
              <a:gd name="T8" fmla="*/ 0 w 912"/>
              <a:gd name="T9" fmla="*/ 457200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12" h="912">
                <a:moveTo>
                  <a:pt x="0" y="288"/>
                </a:moveTo>
                <a:lnTo>
                  <a:pt x="816" y="0"/>
                </a:lnTo>
                <a:lnTo>
                  <a:pt x="0" y="912"/>
                </a:lnTo>
                <a:lnTo>
                  <a:pt x="912" y="912"/>
                </a:lnTo>
                <a:lnTo>
                  <a:pt x="0" y="28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4080"/>
          </a:p>
        </p:txBody>
      </p:sp>
      <p:pic>
        <p:nvPicPr>
          <p:cNvPr id="46" name="Picture 34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360931">
            <a:off x="172714" y="3520646"/>
            <a:ext cx="3621406" cy="14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35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414222">
            <a:off x="7622" y="3602562"/>
            <a:ext cx="4828539" cy="10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36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689787">
            <a:off x="1023622" y="3581695"/>
            <a:ext cx="4828539" cy="10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37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08713">
            <a:off x="1133814" y="2803504"/>
            <a:ext cx="4828541" cy="108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38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360033">
            <a:off x="3882445" y="3267845"/>
            <a:ext cx="3621406" cy="144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39" descr="ThuocK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862334">
            <a:off x="6784657" y="2776813"/>
            <a:ext cx="3621406" cy="144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xtBox 51"/>
          <p:cNvSpPr txBox="1"/>
          <p:nvPr/>
        </p:nvSpPr>
        <p:spPr>
          <a:xfrm>
            <a:off x="1557019" y="5373098"/>
            <a:ext cx="128941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 smtClean="0">
                <a:solidFill>
                  <a:srgbClr val="002060"/>
                </a:solidFill>
              </a:rPr>
              <a:t>Nhận</a:t>
            </a:r>
            <a:r>
              <a:rPr lang="en-US" sz="2800" u="sng" dirty="0" smtClean="0">
                <a:solidFill>
                  <a:srgbClr val="002060"/>
                </a:solidFill>
              </a:rPr>
              <a:t> </a:t>
            </a:r>
            <a:r>
              <a:rPr lang="en-US" sz="2800" u="sng" dirty="0" err="1" smtClean="0">
                <a:solidFill>
                  <a:srgbClr val="002060"/>
                </a:solidFill>
              </a:rPr>
              <a:t>xét</a:t>
            </a:r>
            <a:r>
              <a:rPr lang="en-US" sz="2800" u="sng" dirty="0" smtClean="0">
                <a:solidFill>
                  <a:srgbClr val="002060"/>
                </a:solidFill>
              </a:rPr>
              <a:t>: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</a:t>
            </a:r>
            <a:r>
              <a:rPr lang="en-US" sz="2800" dirty="0" err="1" smtClean="0"/>
              <a:t>lồi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</a:t>
            </a:r>
            <a:r>
              <a:rPr lang="en-US" sz="2800" dirty="0" err="1" smtClean="0"/>
              <a:t>luôn</a:t>
            </a:r>
            <a:r>
              <a:rPr lang="en-US" sz="2800" dirty="0" smtClean="0"/>
              <a:t> </a:t>
            </a:r>
            <a:r>
              <a:rPr lang="en-US" sz="2800" dirty="0" err="1" smtClean="0"/>
              <a:t>nằm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nửa</a:t>
            </a:r>
            <a:r>
              <a:rPr lang="en-US" sz="2800" dirty="0" smtClean="0"/>
              <a:t> </a:t>
            </a:r>
            <a:r>
              <a:rPr lang="en-US" sz="2800" dirty="0" err="1" smtClean="0"/>
              <a:t>mặt</a:t>
            </a:r>
            <a:r>
              <a:rPr lang="en-US" sz="2800" dirty="0" smtClean="0"/>
              <a:t> </a:t>
            </a:r>
            <a:r>
              <a:rPr lang="en-US" sz="2800" dirty="0" err="1" smtClean="0"/>
              <a:t>phẳng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bờ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thẳng</a:t>
            </a:r>
            <a:r>
              <a:rPr lang="en-US" sz="2800" dirty="0" smtClean="0"/>
              <a:t> </a:t>
            </a:r>
            <a:r>
              <a:rPr lang="en-US" sz="2800" dirty="0" err="1" smtClean="0"/>
              <a:t>chứa</a:t>
            </a:r>
            <a:r>
              <a:rPr lang="en-US" sz="2800" dirty="0"/>
              <a:t> </a:t>
            </a:r>
            <a:r>
              <a:rPr lang="en-US" sz="2800" dirty="0" err="1" smtClean="0"/>
              <a:t>bất</a:t>
            </a:r>
            <a:r>
              <a:rPr lang="en-US" sz="2800" dirty="0" smtClean="0"/>
              <a:t> </a:t>
            </a:r>
            <a:r>
              <a:rPr lang="en-US" sz="2800" dirty="0" err="1" smtClean="0"/>
              <a:t>kì</a:t>
            </a:r>
            <a:r>
              <a:rPr lang="en-US" sz="2800" dirty="0" smtClean="0"/>
              <a:t> </a:t>
            </a:r>
            <a:r>
              <a:rPr lang="en-US" sz="2800" dirty="0" err="1" smtClean="0"/>
              <a:t>cạnh</a:t>
            </a:r>
            <a:r>
              <a:rPr lang="en-US" sz="2800" dirty="0" smtClean="0"/>
              <a:t> </a:t>
            </a:r>
            <a:r>
              <a:rPr lang="en-US" sz="2800" dirty="0" err="1" smtClean="0"/>
              <a:t>nào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endParaRPr lang="en-US" sz="2800" dirty="0"/>
          </a:p>
        </p:txBody>
      </p:sp>
      <p:sp>
        <p:nvSpPr>
          <p:cNvPr id="53" name="TextBox 52"/>
          <p:cNvSpPr txBox="1"/>
          <p:nvPr/>
        </p:nvSpPr>
        <p:spPr>
          <a:xfrm>
            <a:off x="1557019" y="6401217"/>
            <a:ext cx="12894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Chú</a:t>
            </a:r>
            <a:r>
              <a:rPr lang="en-US" sz="2800" dirty="0" smtClean="0"/>
              <a:t> ý: </a:t>
            </a:r>
            <a:r>
              <a:rPr lang="en-US" sz="2800" dirty="0" err="1" smtClean="0"/>
              <a:t>sgk</a:t>
            </a:r>
            <a:r>
              <a:rPr lang="en-US" sz="2800" dirty="0" smtClean="0"/>
              <a:t> - 89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57019" y="340616"/>
            <a:ext cx="13109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HĐ 2: </a:t>
            </a:r>
            <a:r>
              <a:rPr lang="en-US" sz="2800" dirty="0" err="1" smtClean="0">
                <a:solidFill>
                  <a:srgbClr val="0000FF"/>
                </a:solidFill>
              </a:rPr>
              <a:t>Nhận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xét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vị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trí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tứ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giác</a:t>
            </a:r>
            <a:r>
              <a:rPr lang="en-US" sz="2800" dirty="0" smtClean="0">
                <a:solidFill>
                  <a:srgbClr val="0000FF"/>
                </a:solidFill>
              </a:rPr>
              <a:t> so </a:t>
            </a:r>
            <a:r>
              <a:rPr lang="en-US" sz="2800" dirty="0" err="1" smtClean="0">
                <a:solidFill>
                  <a:srgbClr val="0000FF"/>
                </a:solidFill>
              </a:rPr>
              <a:t>với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nửa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mặt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phẳng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có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bờ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là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đường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thẳng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chứa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bất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kì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nào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tứ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giác</a:t>
            </a:r>
            <a:r>
              <a:rPr lang="en-US" sz="2800" dirty="0">
                <a:solidFill>
                  <a:srgbClr val="0000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5471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21920" y="102871"/>
            <a:ext cx="853440" cy="74745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/>
              <a:t>?3</a:t>
            </a:r>
            <a:endParaRPr lang="en-US" sz="4000" dirty="0"/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853440" y="1"/>
            <a:ext cx="13411200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err="1">
                <a:solidFill>
                  <a:srgbClr val="0000CC"/>
                </a:solidFill>
              </a:rPr>
              <a:t>Quan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sát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tứ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giác</a:t>
            </a:r>
            <a:r>
              <a:rPr lang="en-US" sz="4000" dirty="0">
                <a:solidFill>
                  <a:srgbClr val="0000CC"/>
                </a:solidFill>
              </a:rPr>
              <a:t> ABCD ở </a:t>
            </a:r>
            <a:r>
              <a:rPr lang="en-US" sz="4000" dirty="0" err="1">
                <a:solidFill>
                  <a:srgbClr val="0000CC"/>
                </a:solidFill>
              </a:rPr>
              <a:t>hình</a:t>
            </a:r>
            <a:r>
              <a:rPr lang="en-US" sz="4000" dirty="0">
                <a:solidFill>
                  <a:srgbClr val="0000CC"/>
                </a:solidFill>
              </a:rPr>
              <a:t> 3 </a:t>
            </a:r>
            <a:r>
              <a:rPr lang="en-US" sz="4000" dirty="0" err="1">
                <a:solidFill>
                  <a:srgbClr val="0000CC"/>
                </a:solidFill>
              </a:rPr>
              <a:t>rồi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điền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vào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chỗ</a:t>
            </a:r>
            <a:r>
              <a:rPr lang="en-US" sz="4000" dirty="0">
                <a:solidFill>
                  <a:srgbClr val="0000CC"/>
                </a:solidFill>
              </a:rPr>
              <a:t> </a:t>
            </a:r>
            <a:r>
              <a:rPr lang="en-US" sz="4000" dirty="0" err="1">
                <a:solidFill>
                  <a:srgbClr val="0000CC"/>
                </a:solidFill>
              </a:rPr>
              <a:t>trống</a:t>
            </a:r>
            <a:r>
              <a:rPr lang="en-US" sz="4000" dirty="0">
                <a:solidFill>
                  <a:srgbClr val="0000CC"/>
                </a:solidFill>
              </a:rPr>
              <a:t>:</a:t>
            </a:r>
          </a:p>
        </p:txBody>
      </p:sp>
      <p:grpSp>
        <p:nvGrpSpPr>
          <p:cNvPr id="34835" name="Group 19"/>
          <p:cNvGrpSpPr>
            <a:grpSpLocks/>
          </p:cNvGrpSpPr>
          <p:nvPr/>
        </p:nvGrpSpPr>
        <p:grpSpPr bwMode="auto">
          <a:xfrm>
            <a:off x="0" y="2560320"/>
            <a:ext cx="5303520" cy="3084195"/>
            <a:chOff x="24" y="384"/>
            <a:chExt cx="2088" cy="1619"/>
          </a:xfrm>
        </p:grpSpPr>
        <p:sp>
          <p:nvSpPr>
            <p:cNvPr id="9271" name="Freeform 6"/>
            <p:cNvSpPr>
              <a:spLocks/>
            </p:cNvSpPr>
            <p:nvPr/>
          </p:nvSpPr>
          <p:spPr bwMode="auto">
            <a:xfrm>
              <a:off x="336" y="624"/>
              <a:ext cx="1488" cy="1104"/>
            </a:xfrm>
            <a:custGeom>
              <a:avLst/>
              <a:gdLst>
                <a:gd name="T0" fmla="*/ 144 w 1488"/>
                <a:gd name="T1" fmla="*/ 336 h 1104"/>
                <a:gd name="T2" fmla="*/ 1104 w 1488"/>
                <a:gd name="T3" fmla="*/ 0 h 1104"/>
                <a:gd name="T4" fmla="*/ 1488 w 1488"/>
                <a:gd name="T5" fmla="*/ 1104 h 1104"/>
                <a:gd name="T6" fmla="*/ 0 w 1488"/>
                <a:gd name="T7" fmla="*/ 1104 h 1104"/>
                <a:gd name="T8" fmla="*/ 144 w 1488"/>
                <a:gd name="T9" fmla="*/ 336 h 11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88" h="1104">
                  <a:moveTo>
                    <a:pt x="144" y="336"/>
                  </a:moveTo>
                  <a:lnTo>
                    <a:pt x="1104" y="0"/>
                  </a:lnTo>
                  <a:lnTo>
                    <a:pt x="1488" y="1104"/>
                  </a:lnTo>
                  <a:lnTo>
                    <a:pt x="0" y="1104"/>
                  </a:lnTo>
                  <a:lnTo>
                    <a:pt x="144" y="33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272" name="Oval 7"/>
            <p:cNvSpPr>
              <a:spLocks noChangeArrowheads="1"/>
            </p:cNvSpPr>
            <p:nvPr/>
          </p:nvSpPr>
          <p:spPr bwMode="auto">
            <a:xfrm>
              <a:off x="864" y="139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Oval 8"/>
            <p:cNvSpPr>
              <a:spLocks noChangeArrowheads="1"/>
            </p:cNvSpPr>
            <p:nvPr/>
          </p:nvSpPr>
          <p:spPr bwMode="auto">
            <a:xfrm>
              <a:off x="1104" y="115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Oval 9"/>
            <p:cNvSpPr>
              <a:spLocks noChangeArrowheads="1"/>
            </p:cNvSpPr>
            <p:nvPr/>
          </p:nvSpPr>
          <p:spPr bwMode="auto">
            <a:xfrm>
              <a:off x="240" y="1152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5" name="Oval 10"/>
            <p:cNvSpPr>
              <a:spLocks noChangeArrowheads="1"/>
            </p:cNvSpPr>
            <p:nvPr/>
          </p:nvSpPr>
          <p:spPr bwMode="auto">
            <a:xfrm>
              <a:off x="1728" y="960"/>
              <a:ext cx="48" cy="48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6" name="Text Box 11"/>
            <p:cNvSpPr txBox="1">
              <a:spLocks noChangeArrowheads="1"/>
            </p:cNvSpPr>
            <p:nvPr/>
          </p:nvSpPr>
          <p:spPr bwMode="auto">
            <a:xfrm>
              <a:off x="336" y="720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9277" name="Text Box 12"/>
            <p:cNvSpPr txBox="1">
              <a:spLocks noChangeArrowheads="1"/>
            </p:cNvSpPr>
            <p:nvPr/>
          </p:nvSpPr>
          <p:spPr bwMode="auto">
            <a:xfrm>
              <a:off x="1344" y="384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9278" name="Text Box 13"/>
            <p:cNvSpPr txBox="1">
              <a:spLocks noChangeArrowheads="1"/>
            </p:cNvSpPr>
            <p:nvPr/>
          </p:nvSpPr>
          <p:spPr bwMode="auto">
            <a:xfrm>
              <a:off x="1776" y="1680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9279" name="Text Box 14"/>
            <p:cNvSpPr txBox="1">
              <a:spLocks noChangeArrowheads="1"/>
            </p:cNvSpPr>
            <p:nvPr/>
          </p:nvSpPr>
          <p:spPr bwMode="auto">
            <a:xfrm>
              <a:off x="144" y="1680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  <p:sp>
          <p:nvSpPr>
            <p:cNvPr id="9280" name="Text Box 15"/>
            <p:cNvSpPr txBox="1">
              <a:spLocks noChangeArrowheads="1"/>
            </p:cNvSpPr>
            <p:nvPr/>
          </p:nvSpPr>
          <p:spPr bwMode="auto">
            <a:xfrm>
              <a:off x="876" y="1296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P</a:t>
              </a:r>
            </a:p>
          </p:txBody>
        </p:sp>
        <p:sp>
          <p:nvSpPr>
            <p:cNvPr id="9281" name="Text Box 16"/>
            <p:cNvSpPr txBox="1">
              <a:spLocks noChangeArrowheads="1"/>
            </p:cNvSpPr>
            <p:nvPr/>
          </p:nvSpPr>
          <p:spPr bwMode="auto">
            <a:xfrm>
              <a:off x="1116" y="984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M</a:t>
              </a:r>
            </a:p>
          </p:txBody>
        </p:sp>
        <p:sp>
          <p:nvSpPr>
            <p:cNvPr id="9282" name="Text Box 17"/>
            <p:cNvSpPr txBox="1">
              <a:spLocks noChangeArrowheads="1"/>
            </p:cNvSpPr>
            <p:nvPr/>
          </p:nvSpPr>
          <p:spPr bwMode="auto">
            <a:xfrm>
              <a:off x="1740" y="816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N</a:t>
              </a:r>
            </a:p>
          </p:txBody>
        </p:sp>
        <p:sp>
          <p:nvSpPr>
            <p:cNvPr id="9283" name="Text Box 18"/>
            <p:cNvSpPr txBox="1">
              <a:spLocks noChangeArrowheads="1"/>
            </p:cNvSpPr>
            <p:nvPr/>
          </p:nvSpPr>
          <p:spPr bwMode="auto">
            <a:xfrm>
              <a:off x="24" y="1020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Q</a:t>
              </a:r>
            </a:p>
          </p:txBody>
        </p:sp>
      </p:grp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3352800" y="731520"/>
            <a:ext cx="67056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a) Hai </a:t>
            </a:r>
            <a:r>
              <a:rPr lang="en-US" b="1" i="1" dirty="0" err="1"/>
              <a:t>đỉnh</a:t>
            </a:r>
            <a:r>
              <a:rPr lang="en-US" b="1" i="1" dirty="0"/>
              <a:t> </a:t>
            </a:r>
            <a:r>
              <a:rPr lang="en-US" b="1" i="1" dirty="0" err="1"/>
              <a:t>kề</a:t>
            </a:r>
            <a:r>
              <a:rPr lang="en-US" b="1" i="1" dirty="0"/>
              <a:t> </a:t>
            </a:r>
            <a:r>
              <a:rPr lang="en-US" b="1" i="1" dirty="0" err="1" smtClean="0"/>
              <a:t>nhau</a:t>
            </a:r>
            <a:r>
              <a:rPr lang="en-US" b="1" i="1" dirty="0" smtClean="0"/>
              <a:t> </a:t>
            </a:r>
            <a:r>
              <a:rPr lang="en-US" dirty="0" smtClean="0"/>
              <a:t>: </a:t>
            </a:r>
            <a:r>
              <a:rPr lang="en-US" dirty="0"/>
              <a:t>A </a:t>
            </a:r>
            <a:r>
              <a:rPr lang="en-US" dirty="0" err="1"/>
              <a:t>và</a:t>
            </a:r>
            <a:r>
              <a:rPr lang="en-US" dirty="0"/>
              <a:t> B,….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3779520" y="1377316"/>
            <a:ext cx="75590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Hai </a:t>
            </a:r>
            <a:r>
              <a:rPr lang="en-US" b="1" i="1"/>
              <a:t>đỉnh đối nhau</a:t>
            </a:r>
            <a:r>
              <a:rPr lang="en-US"/>
              <a:t>: A và C,….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5486400" y="2194560"/>
            <a:ext cx="51816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</a:t>
            </a:r>
            <a:r>
              <a:rPr lang="en-US" b="1" i="1"/>
              <a:t>Đường chéo</a:t>
            </a:r>
            <a:r>
              <a:rPr lang="en-US"/>
              <a:t>: AC,….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5547360" y="2926080"/>
            <a:ext cx="75590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c) Hai </a:t>
            </a:r>
            <a:r>
              <a:rPr lang="en-US" b="1" i="1"/>
              <a:t>cạnh kề nhau</a:t>
            </a:r>
            <a:r>
              <a:rPr lang="en-US"/>
              <a:t>: AB và BC,….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6035040" y="4389120"/>
            <a:ext cx="75590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Hai </a:t>
            </a:r>
            <a:r>
              <a:rPr lang="en-US" b="1" i="1"/>
              <a:t>cạnh đối nhau</a:t>
            </a:r>
            <a:r>
              <a:rPr lang="en-US"/>
              <a:t>: AB và CD,….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5547360" y="6600826"/>
            <a:ext cx="75590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e) </a:t>
            </a:r>
            <a:r>
              <a:rPr lang="en-US" b="1" i="1"/>
              <a:t>Điểm nằm trong </a:t>
            </a:r>
            <a:r>
              <a:rPr lang="en-US"/>
              <a:t>tứ giác: M,…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5913120" y="7223760"/>
            <a:ext cx="75590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b="1" i="1"/>
              <a:t>Điểm nằm ngoài </a:t>
            </a:r>
            <a:r>
              <a:rPr lang="en-US"/>
              <a:t>tứ giác: N,…</a:t>
            </a:r>
          </a:p>
        </p:txBody>
      </p:sp>
      <p:sp>
        <p:nvSpPr>
          <p:cNvPr id="34845" name="Text Box 29"/>
          <p:cNvSpPr txBox="1">
            <a:spLocks noChangeArrowheads="1"/>
          </p:cNvSpPr>
          <p:nvPr/>
        </p:nvSpPr>
        <p:spPr bwMode="auto">
          <a:xfrm>
            <a:off x="9144001" y="725806"/>
            <a:ext cx="5410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B </a:t>
            </a:r>
            <a:r>
              <a:rPr lang="en-US" b="1" dirty="0" err="1">
                <a:solidFill>
                  <a:srgbClr val="0000FF"/>
                </a:solidFill>
              </a:rPr>
              <a:t>và</a:t>
            </a:r>
            <a:r>
              <a:rPr lang="en-US" b="1" dirty="0">
                <a:solidFill>
                  <a:srgbClr val="0000FF"/>
                </a:solidFill>
              </a:rPr>
              <a:t> C, C </a:t>
            </a:r>
            <a:r>
              <a:rPr lang="en-US" b="1" dirty="0" err="1">
                <a:solidFill>
                  <a:srgbClr val="0000FF"/>
                </a:solidFill>
              </a:rPr>
              <a:t>và</a:t>
            </a:r>
            <a:r>
              <a:rPr lang="en-US" b="1" dirty="0">
                <a:solidFill>
                  <a:srgbClr val="0000FF"/>
                </a:solidFill>
              </a:rPr>
              <a:t> D, D </a:t>
            </a:r>
            <a:r>
              <a:rPr lang="en-US" b="1" dirty="0" err="1">
                <a:solidFill>
                  <a:srgbClr val="0000FF"/>
                </a:solidFill>
              </a:rPr>
              <a:t>và</a:t>
            </a:r>
            <a:r>
              <a:rPr lang="en-US" b="1" dirty="0">
                <a:solidFill>
                  <a:srgbClr val="0000FF"/>
                </a:solidFill>
              </a:rPr>
              <a:t> A</a:t>
            </a:r>
          </a:p>
        </p:txBody>
      </p:sp>
      <p:sp>
        <p:nvSpPr>
          <p:cNvPr id="34846" name="Text Box 30"/>
          <p:cNvSpPr txBox="1">
            <a:spLocks noChangeArrowheads="1"/>
          </p:cNvSpPr>
          <p:nvPr/>
        </p:nvSpPr>
        <p:spPr bwMode="auto">
          <a:xfrm>
            <a:off x="9326880" y="1371600"/>
            <a:ext cx="188976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 và D </a:t>
            </a:r>
          </a:p>
        </p:txBody>
      </p:sp>
      <p:sp>
        <p:nvSpPr>
          <p:cNvPr id="34847" name="Text Box 31"/>
          <p:cNvSpPr txBox="1">
            <a:spLocks noChangeArrowheads="1"/>
          </p:cNvSpPr>
          <p:nvPr/>
        </p:nvSpPr>
        <p:spPr bwMode="auto">
          <a:xfrm>
            <a:off x="9692640" y="2194560"/>
            <a:ext cx="97536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BD </a:t>
            </a:r>
          </a:p>
        </p:txBody>
      </p:sp>
      <p:sp>
        <p:nvSpPr>
          <p:cNvPr id="34848" name="Text Box 32"/>
          <p:cNvSpPr txBox="1">
            <a:spLocks noChangeArrowheads="1"/>
          </p:cNvSpPr>
          <p:nvPr/>
        </p:nvSpPr>
        <p:spPr bwMode="auto">
          <a:xfrm>
            <a:off x="5974080" y="3703320"/>
            <a:ext cx="274320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BC và CD,</a:t>
            </a:r>
          </a:p>
        </p:txBody>
      </p: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8351520" y="3703320"/>
            <a:ext cx="57302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CD và DA, DA và AB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12222480" y="4389120"/>
            <a:ext cx="26822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BC và AD</a:t>
            </a:r>
          </a:p>
        </p:txBody>
      </p:sp>
      <p:grpSp>
        <p:nvGrpSpPr>
          <p:cNvPr id="34865" name="Group 49"/>
          <p:cNvGrpSpPr>
            <a:grpSpLocks/>
          </p:cNvGrpSpPr>
          <p:nvPr/>
        </p:nvGrpSpPr>
        <p:grpSpPr bwMode="auto">
          <a:xfrm>
            <a:off x="5547360" y="5210177"/>
            <a:ext cx="7559040" cy="617219"/>
            <a:chOff x="2256" y="2543"/>
            <a:chExt cx="2976" cy="324"/>
          </a:xfrm>
        </p:grpSpPr>
        <p:sp>
          <p:nvSpPr>
            <p:cNvPr id="9267" name="Text Box 25"/>
            <p:cNvSpPr txBox="1">
              <a:spLocks noChangeArrowheads="1"/>
            </p:cNvSpPr>
            <p:nvPr/>
          </p:nvSpPr>
          <p:spPr bwMode="auto">
            <a:xfrm>
              <a:off x="2256" y="2544"/>
              <a:ext cx="297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d) </a:t>
              </a:r>
              <a:r>
                <a:rPr lang="en-US" b="1" i="1" dirty="0" err="1"/>
                <a:t>Góc</a:t>
              </a:r>
              <a:r>
                <a:rPr lang="en-US" dirty="0"/>
                <a:t>: </a:t>
              </a:r>
              <a:r>
                <a:rPr lang="en-US" dirty="0" smtClean="0"/>
                <a:t>  A, ….</a:t>
              </a:r>
              <a:endParaRPr lang="en-US" dirty="0"/>
            </a:p>
          </p:txBody>
        </p:sp>
        <p:grpSp>
          <p:nvGrpSpPr>
            <p:cNvPr id="9268" name="Group 38"/>
            <p:cNvGrpSpPr>
              <a:grpSpLocks/>
            </p:cNvGrpSpPr>
            <p:nvPr/>
          </p:nvGrpSpPr>
          <p:grpSpPr bwMode="auto">
            <a:xfrm>
              <a:off x="2945" y="2543"/>
              <a:ext cx="114" cy="80"/>
              <a:chOff x="4262" y="2575"/>
              <a:chExt cx="192" cy="49"/>
            </a:xfrm>
          </p:grpSpPr>
          <p:sp>
            <p:nvSpPr>
              <p:cNvPr id="9269" name="Line 36"/>
              <p:cNvSpPr>
                <a:spLocks noChangeShapeType="1"/>
              </p:cNvSpPr>
              <p:nvPr/>
            </p:nvSpPr>
            <p:spPr bwMode="auto">
              <a:xfrm flipV="1">
                <a:off x="4262" y="2576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70" name="Line 37"/>
              <p:cNvSpPr>
                <a:spLocks noChangeShapeType="1"/>
              </p:cNvSpPr>
              <p:nvPr/>
            </p:nvSpPr>
            <p:spPr bwMode="auto">
              <a:xfrm>
                <a:off x="4358" y="2575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741920" y="5166358"/>
            <a:ext cx="2682240" cy="661273"/>
            <a:chOff x="4838700" y="4305300"/>
            <a:chExt cx="1676400" cy="551061"/>
          </a:xfrm>
        </p:grpSpPr>
        <p:sp>
          <p:nvSpPr>
            <p:cNvPr id="9257" name="Text Box 35"/>
            <p:cNvSpPr txBox="1">
              <a:spLocks noChangeArrowheads="1"/>
            </p:cNvSpPr>
            <p:nvPr/>
          </p:nvSpPr>
          <p:spPr bwMode="auto">
            <a:xfrm>
              <a:off x="4838700" y="4343400"/>
              <a:ext cx="1676400" cy="512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0000FF"/>
                  </a:solidFill>
                </a:rPr>
                <a:t> B</a:t>
              </a:r>
              <a:r>
                <a:rPr lang="en-US" b="1" dirty="0">
                  <a:solidFill>
                    <a:srgbClr val="0000FF"/>
                  </a:solidFill>
                </a:rPr>
                <a:t>, C, D</a:t>
              </a:r>
            </a:p>
          </p:txBody>
        </p:sp>
        <p:grpSp>
          <p:nvGrpSpPr>
            <p:cNvPr id="9258" name="Group 39"/>
            <p:cNvGrpSpPr>
              <a:grpSpLocks/>
            </p:cNvGrpSpPr>
            <p:nvPr/>
          </p:nvGrpSpPr>
          <p:grpSpPr bwMode="auto">
            <a:xfrm>
              <a:off x="4953000" y="4305300"/>
              <a:ext cx="180975" cy="123825"/>
              <a:chOff x="960" y="2688"/>
              <a:chExt cx="192" cy="48"/>
            </a:xfrm>
          </p:grpSpPr>
          <p:sp>
            <p:nvSpPr>
              <p:cNvPr id="9265" name="Line 40"/>
              <p:cNvSpPr>
                <a:spLocks noChangeShapeType="1"/>
              </p:cNvSpPr>
              <p:nvPr/>
            </p:nvSpPr>
            <p:spPr bwMode="auto">
              <a:xfrm flipV="1">
                <a:off x="960" y="2688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6" name="Line 41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59" name="Group 42"/>
            <p:cNvGrpSpPr>
              <a:grpSpLocks/>
            </p:cNvGrpSpPr>
            <p:nvPr/>
          </p:nvGrpSpPr>
          <p:grpSpPr bwMode="auto">
            <a:xfrm>
              <a:off x="5310188" y="4305300"/>
              <a:ext cx="180975" cy="123825"/>
              <a:chOff x="960" y="2688"/>
              <a:chExt cx="192" cy="48"/>
            </a:xfrm>
          </p:grpSpPr>
          <p:sp>
            <p:nvSpPr>
              <p:cNvPr id="9263" name="Line 43"/>
              <p:cNvSpPr>
                <a:spLocks noChangeShapeType="1"/>
              </p:cNvSpPr>
              <p:nvPr/>
            </p:nvSpPr>
            <p:spPr bwMode="auto">
              <a:xfrm flipV="1">
                <a:off x="960" y="2688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4" name="Line 44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60" name="Group 45"/>
            <p:cNvGrpSpPr>
              <a:grpSpLocks/>
            </p:cNvGrpSpPr>
            <p:nvPr/>
          </p:nvGrpSpPr>
          <p:grpSpPr bwMode="auto">
            <a:xfrm>
              <a:off x="5672138" y="4314825"/>
              <a:ext cx="180975" cy="123825"/>
              <a:chOff x="960" y="2688"/>
              <a:chExt cx="192" cy="48"/>
            </a:xfrm>
          </p:grpSpPr>
          <p:sp>
            <p:nvSpPr>
              <p:cNvPr id="9261" name="Line 46"/>
              <p:cNvSpPr>
                <a:spLocks noChangeShapeType="1"/>
              </p:cNvSpPr>
              <p:nvPr/>
            </p:nvSpPr>
            <p:spPr bwMode="auto">
              <a:xfrm flipV="1">
                <a:off x="960" y="2688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62" name="Line 47"/>
              <p:cNvSpPr>
                <a:spLocks noChangeShapeType="1"/>
              </p:cNvSpPr>
              <p:nvPr/>
            </p:nvSpPr>
            <p:spPr bwMode="auto">
              <a:xfrm>
                <a:off x="1056" y="2688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36" name="Text Box 26"/>
          <p:cNvSpPr txBox="1">
            <a:spLocks noChangeArrowheads="1"/>
          </p:cNvSpPr>
          <p:nvPr/>
        </p:nvSpPr>
        <p:spPr bwMode="auto">
          <a:xfrm>
            <a:off x="6080760" y="5943600"/>
            <a:ext cx="755904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b="1" i="1" dirty="0" err="1"/>
              <a:t>góc</a:t>
            </a:r>
            <a:r>
              <a:rPr lang="en-US" b="1" i="1" dirty="0"/>
              <a:t> </a:t>
            </a:r>
            <a:r>
              <a:rPr lang="en-US" b="1" i="1" dirty="0" err="1"/>
              <a:t>đối</a:t>
            </a:r>
            <a:r>
              <a:rPr lang="en-US" b="1" i="1" dirty="0"/>
              <a:t> </a:t>
            </a:r>
            <a:r>
              <a:rPr lang="en-US" b="1" i="1" dirty="0" err="1"/>
              <a:t>nhau</a:t>
            </a:r>
            <a:r>
              <a:rPr lang="en-US" dirty="0"/>
              <a:t>: </a:t>
            </a:r>
            <a:r>
              <a:rPr lang="en-US" dirty="0" smtClean="0"/>
              <a:t>    A </a:t>
            </a:r>
            <a:r>
              <a:rPr lang="en-US" dirty="0" err="1"/>
              <a:t>và</a:t>
            </a:r>
            <a:r>
              <a:rPr lang="en-US" dirty="0"/>
              <a:t> C,….</a:t>
            </a:r>
          </a:p>
        </p:txBody>
      </p:sp>
      <p:grpSp>
        <p:nvGrpSpPr>
          <p:cNvPr id="9237" name="Group 57"/>
          <p:cNvGrpSpPr>
            <a:grpSpLocks/>
          </p:cNvGrpSpPr>
          <p:nvPr/>
        </p:nvGrpSpPr>
        <p:grpSpPr bwMode="auto">
          <a:xfrm>
            <a:off x="9761222" y="5977890"/>
            <a:ext cx="1508760" cy="91440"/>
            <a:chOff x="1929" y="2946"/>
            <a:chExt cx="594" cy="48"/>
          </a:xfrm>
        </p:grpSpPr>
        <p:grpSp>
          <p:nvGrpSpPr>
            <p:cNvPr id="9251" name="Group 53"/>
            <p:cNvGrpSpPr>
              <a:grpSpLocks/>
            </p:cNvGrpSpPr>
            <p:nvPr/>
          </p:nvGrpSpPr>
          <p:grpSpPr bwMode="auto">
            <a:xfrm>
              <a:off x="1929" y="2946"/>
              <a:ext cx="192" cy="48"/>
              <a:chOff x="1920" y="2928"/>
              <a:chExt cx="192" cy="48"/>
            </a:xfrm>
          </p:grpSpPr>
          <p:sp>
            <p:nvSpPr>
              <p:cNvPr id="9255" name="Line 51"/>
              <p:cNvSpPr>
                <a:spLocks noChangeShapeType="1"/>
              </p:cNvSpPr>
              <p:nvPr/>
            </p:nvSpPr>
            <p:spPr bwMode="auto">
              <a:xfrm flipV="1">
                <a:off x="192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Line 52"/>
              <p:cNvSpPr>
                <a:spLocks noChangeShapeType="1"/>
              </p:cNvSpPr>
              <p:nvPr/>
            </p:nvSpPr>
            <p:spPr bwMode="auto">
              <a:xfrm>
                <a:off x="2016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52" name="Group 54"/>
            <p:cNvGrpSpPr>
              <a:grpSpLocks/>
            </p:cNvGrpSpPr>
            <p:nvPr/>
          </p:nvGrpSpPr>
          <p:grpSpPr bwMode="auto">
            <a:xfrm>
              <a:off x="2331" y="2946"/>
              <a:ext cx="192" cy="48"/>
              <a:chOff x="1920" y="2928"/>
              <a:chExt cx="192" cy="48"/>
            </a:xfrm>
          </p:grpSpPr>
          <p:sp>
            <p:nvSpPr>
              <p:cNvPr id="9253" name="Line 55"/>
              <p:cNvSpPr>
                <a:spLocks noChangeShapeType="1"/>
              </p:cNvSpPr>
              <p:nvPr/>
            </p:nvSpPr>
            <p:spPr bwMode="auto">
              <a:xfrm flipV="1">
                <a:off x="192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4" name="Line 56"/>
              <p:cNvSpPr>
                <a:spLocks noChangeShapeType="1"/>
              </p:cNvSpPr>
              <p:nvPr/>
            </p:nvSpPr>
            <p:spPr bwMode="auto">
              <a:xfrm>
                <a:off x="2016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265" name="Group 1"/>
          <p:cNvGrpSpPr>
            <a:grpSpLocks/>
          </p:cNvGrpSpPr>
          <p:nvPr/>
        </p:nvGrpSpPr>
        <p:grpSpPr bwMode="auto">
          <a:xfrm>
            <a:off x="11369040" y="5943598"/>
            <a:ext cx="2560320" cy="615553"/>
            <a:chOff x="7219950" y="5619750"/>
            <a:chExt cx="1600200" cy="512961"/>
          </a:xfrm>
        </p:grpSpPr>
        <p:grpSp>
          <p:nvGrpSpPr>
            <p:cNvPr id="9244" name="Group 60"/>
            <p:cNvGrpSpPr>
              <a:grpSpLocks/>
            </p:cNvGrpSpPr>
            <p:nvPr/>
          </p:nvGrpSpPr>
          <p:grpSpPr bwMode="auto">
            <a:xfrm>
              <a:off x="7253287" y="5624513"/>
              <a:ext cx="304800" cy="76200"/>
              <a:chOff x="1920" y="2928"/>
              <a:chExt cx="192" cy="48"/>
            </a:xfrm>
          </p:grpSpPr>
          <p:sp>
            <p:nvSpPr>
              <p:cNvPr id="9249" name="Line 61"/>
              <p:cNvSpPr>
                <a:spLocks noChangeShapeType="1"/>
              </p:cNvSpPr>
              <p:nvPr/>
            </p:nvSpPr>
            <p:spPr bwMode="auto">
              <a:xfrm flipV="1">
                <a:off x="192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0" name="Line 62"/>
              <p:cNvSpPr>
                <a:spLocks noChangeShapeType="1"/>
              </p:cNvSpPr>
              <p:nvPr/>
            </p:nvSpPr>
            <p:spPr bwMode="auto">
              <a:xfrm>
                <a:off x="2016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45" name="Group 63"/>
            <p:cNvGrpSpPr>
              <a:grpSpLocks/>
            </p:cNvGrpSpPr>
            <p:nvPr/>
          </p:nvGrpSpPr>
          <p:grpSpPr bwMode="auto">
            <a:xfrm>
              <a:off x="7924800" y="5624513"/>
              <a:ext cx="304800" cy="76200"/>
              <a:chOff x="1920" y="2928"/>
              <a:chExt cx="192" cy="48"/>
            </a:xfrm>
          </p:grpSpPr>
          <p:sp>
            <p:nvSpPr>
              <p:cNvPr id="9247" name="Line 64"/>
              <p:cNvSpPr>
                <a:spLocks noChangeShapeType="1"/>
              </p:cNvSpPr>
              <p:nvPr/>
            </p:nvSpPr>
            <p:spPr bwMode="auto">
              <a:xfrm flipV="1">
                <a:off x="1920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48" name="Line 65"/>
              <p:cNvSpPr>
                <a:spLocks noChangeShapeType="1"/>
              </p:cNvSpPr>
              <p:nvPr/>
            </p:nvSpPr>
            <p:spPr bwMode="auto">
              <a:xfrm>
                <a:off x="2016" y="2928"/>
                <a:ext cx="96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46" name="Text Box 67"/>
            <p:cNvSpPr txBox="1">
              <a:spLocks noChangeArrowheads="1"/>
            </p:cNvSpPr>
            <p:nvPr/>
          </p:nvSpPr>
          <p:spPr bwMode="auto">
            <a:xfrm>
              <a:off x="7219950" y="5619750"/>
              <a:ext cx="1600200" cy="512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00FF"/>
                  </a:solidFill>
                </a:rPr>
                <a:t>B </a:t>
              </a:r>
              <a:r>
                <a:rPr lang="en-US" b="1" dirty="0" smtClean="0">
                  <a:solidFill>
                    <a:srgbClr val="0000FF"/>
                  </a:solidFill>
                </a:rPr>
                <a:t>  </a:t>
              </a:r>
              <a:r>
                <a:rPr lang="en-US" b="1" dirty="0" err="1" smtClean="0">
                  <a:solidFill>
                    <a:srgbClr val="0000FF"/>
                  </a:solidFill>
                </a:rPr>
                <a:t>và</a:t>
              </a:r>
              <a:r>
                <a:rPr lang="en-US" b="1" dirty="0" smtClean="0">
                  <a:solidFill>
                    <a:srgbClr val="0000FF"/>
                  </a:solidFill>
                </a:rPr>
                <a:t> </a:t>
              </a:r>
              <a:r>
                <a:rPr lang="en-US" b="1" dirty="0">
                  <a:solidFill>
                    <a:srgbClr val="0000FF"/>
                  </a:solidFill>
                </a:rPr>
                <a:t>D</a:t>
              </a:r>
            </a:p>
          </p:txBody>
        </p:sp>
      </p:grpSp>
      <p:sp>
        <p:nvSpPr>
          <p:cNvPr id="34884" name="Text Box 68"/>
          <p:cNvSpPr txBox="1">
            <a:spLocks noChangeArrowheads="1"/>
          </p:cNvSpPr>
          <p:nvPr/>
        </p:nvSpPr>
        <p:spPr bwMode="auto">
          <a:xfrm>
            <a:off x="11597640" y="6583680"/>
            <a:ext cx="97536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P</a:t>
            </a:r>
          </a:p>
        </p:txBody>
      </p:sp>
      <p:sp>
        <p:nvSpPr>
          <p:cNvPr id="34885" name="Text Box 69"/>
          <p:cNvSpPr txBox="1">
            <a:spLocks noChangeArrowheads="1"/>
          </p:cNvSpPr>
          <p:nvPr/>
        </p:nvSpPr>
        <p:spPr bwMode="auto">
          <a:xfrm>
            <a:off x="11574781" y="7183756"/>
            <a:ext cx="975360" cy="655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Q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5303520" y="2194560"/>
            <a:ext cx="0" cy="55778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42" name="Text Box 85"/>
          <p:cNvSpPr txBox="1">
            <a:spLocks noChangeArrowheads="1"/>
          </p:cNvSpPr>
          <p:nvPr/>
        </p:nvSpPr>
        <p:spPr bwMode="auto">
          <a:xfrm>
            <a:off x="1828800" y="5657851"/>
            <a:ext cx="1828800" cy="65511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Hình 3</a:t>
            </a:r>
          </a:p>
        </p:txBody>
      </p:sp>
    </p:spTree>
    <p:extLst>
      <p:ext uri="{BB962C8B-B14F-4D97-AF65-F5344CB8AC3E}">
        <p14:creationId xmlns:p14="http://schemas.microsoft.com/office/powerpoint/2010/main" val="4219674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1" grpId="0"/>
      <p:bldP spid="34836" grpId="0"/>
      <p:bldP spid="34837" grpId="0"/>
      <p:bldP spid="34838" grpId="0"/>
      <p:bldP spid="34839" grpId="0"/>
      <p:bldP spid="34840" grpId="0"/>
      <p:bldP spid="34843" grpId="0"/>
      <p:bldP spid="34844" grpId="0"/>
      <p:bldP spid="34845" grpId="0"/>
      <p:bldP spid="34846" grpId="0"/>
      <p:bldP spid="34847" grpId="0"/>
      <p:bldP spid="34848" grpId="0"/>
      <p:bldP spid="34849" grpId="0"/>
      <p:bldP spid="34850" grpId="0"/>
      <p:bldP spid="34884" grpId="0"/>
      <p:bldP spid="3488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19"/>
          <p:cNvSpPr>
            <a:spLocks/>
          </p:cNvSpPr>
          <p:nvPr/>
        </p:nvSpPr>
        <p:spPr bwMode="auto">
          <a:xfrm>
            <a:off x="10774679" y="714375"/>
            <a:ext cx="3395981" cy="939164"/>
          </a:xfrm>
          <a:custGeom>
            <a:avLst/>
            <a:gdLst>
              <a:gd name="T0" fmla="*/ 0 w 1392"/>
              <a:gd name="T1" fmla="*/ 2147483647 h 528"/>
              <a:gd name="T2" fmla="*/ 2147483647 w 1392"/>
              <a:gd name="T3" fmla="*/ 0 h 528"/>
              <a:gd name="T4" fmla="*/ 2147483647 w 1392"/>
              <a:gd name="T5" fmla="*/ 2147483647 h 528"/>
              <a:gd name="T6" fmla="*/ 0 w 1392"/>
              <a:gd name="T7" fmla="*/ 2147483647 h 5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92" h="528">
                <a:moveTo>
                  <a:pt x="0" y="528"/>
                </a:moveTo>
                <a:lnTo>
                  <a:pt x="432" y="0"/>
                </a:lnTo>
                <a:lnTo>
                  <a:pt x="1392" y="384"/>
                </a:lnTo>
                <a:lnTo>
                  <a:pt x="0" y="528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en-US"/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570569" y="-15253"/>
            <a:ext cx="12679680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 dirty="0" smtClean="0">
                <a:solidFill>
                  <a:srgbClr val="002060"/>
                </a:solidFill>
              </a:rPr>
              <a:t>2.Tổng </a:t>
            </a:r>
            <a:r>
              <a:rPr lang="en-US" sz="4000" b="1" u="sng" dirty="0" err="1" smtClean="0">
                <a:solidFill>
                  <a:srgbClr val="002060"/>
                </a:solidFill>
              </a:rPr>
              <a:t>các</a:t>
            </a:r>
            <a:r>
              <a:rPr lang="en-US" sz="4000" b="1" u="sng" dirty="0" smtClean="0">
                <a:solidFill>
                  <a:srgbClr val="002060"/>
                </a:solidFill>
              </a:rPr>
              <a:t> </a:t>
            </a:r>
            <a:r>
              <a:rPr lang="en-US" sz="4000" b="1" u="sng" dirty="0" err="1" smtClean="0">
                <a:solidFill>
                  <a:srgbClr val="002060"/>
                </a:solidFill>
              </a:rPr>
              <a:t>góc</a:t>
            </a:r>
            <a:r>
              <a:rPr lang="en-US" sz="4000" b="1" u="sng" dirty="0" smtClean="0">
                <a:solidFill>
                  <a:srgbClr val="002060"/>
                </a:solidFill>
              </a:rPr>
              <a:t> </a:t>
            </a:r>
            <a:r>
              <a:rPr lang="en-US" sz="4000" b="1" u="sng" dirty="0" err="1" smtClean="0">
                <a:solidFill>
                  <a:srgbClr val="002060"/>
                </a:solidFill>
              </a:rPr>
              <a:t>trong</a:t>
            </a:r>
            <a:r>
              <a:rPr lang="en-US" sz="4000" b="1" u="sng" dirty="0" smtClean="0">
                <a:solidFill>
                  <a:srgbClr val="002060"/>
                </a:solidFill>
              </a:rPr>
              <a:t> </a:t>
            </a:r>
            <a:r>
              <a:rPr lang="en-US" sz="4000" b="1" u="sng" dirty="0" err="1" smtClean="0">
                <a:solidFill>
                  <a:srgbClr val="002060"/>
                </a:solidFill>
              </a:rPr>
              <a:t>một</a:t>
            </a:r>
            <a:r>
              <a:rPr lang="en-US" sz="4000" b="1" u="sng" dirty="0" smtClean="0">
                <a:solidFill>
                  <a:srgbClr val="002060"/>
                </a:solidFill>
              </a:rPr>
              <a:t> </a:t>
            </a:r>
            <a:r>
              <a:rPr lang="en-US" sz="4000" b="1" u="sng" dirty="0" err="1" smtClean="0">
                <a:solidFill>
                  <a:srgbClr val="002060"/>
                </a:solidFill>
              </a:rPr>
              <a:t>tứ</a:t>
            </a:r>
            <a:r>
              <a:rPr lang="en-US" sz="4000" b="1" u="sng" dirty="0" smtClean="0">
                <a:solidFill>
                  <a:srgbClr val="002060"/>
                </a:solidFill>
              </a:rPr>
              <a:t> </a:t>
            </a:r>
            <a:r>
              <a:rPr lang="en-US" sz="4000" b="1" u="sng" dirty="0" err="1" smtClean="0">
                <a:solidFill>
                  <a:srgbClr val="002060"/>
                </a:solidFill>
              </a:rPr>
              <a:t>giác</a:t>
            </a:r>
            <a:endParaRPr lang="en-US" sz="4000" b="1" u="sng" dirty="0">
              <a:solidFill>
                <a:srgbClr val="002060"/>
              </a:solidFill>
            </a:endParaRPr>
          </a:p>
        </p:txBody>
      </p:sp>
      <p:sp>
        <p:nvSpPr>
          <p:cNvPr id="8" name="Freeform 12"/>
          <p:cNvSpPr>
            <a:spLocks/>
          </p:cNvSpPr>
          <p:nvPr/>
        </p:nvSpPr>
        <p:spPr bwMode="auto">
          <a:xfrm>
            <a:off x="10774679" y="693419"/>
            <a:ext cx="3413760" cy="2011680"/>
          </a:xfrm>
          <a:custGeom>
            <a:avLst/>
            <a:gdLst>
              <a:gd name="T0" fmla="*/ 0 w 1872"/>
              <a:gd name="T1" fmla="*/ 2147483647 h 1200"/>
              <a:gd name="T2" fmla="*/ 2147483647 w 1872"/>
              <a:gd name="T3" fmla="*/ 0 h 1200"/>
              <a:gd name="T4" fmla="*/ 2147483647 w 1872"/>
              <a:gd name="T5" fmla="*/ 2147483647 h 1200"/>
              <a:gd name="T6" fmla="*/ 2147483647 w 1872"/>
              <a:gd name="T7" fmla="*/ 2147483647 h 1200"/>
              <a:gd name="T8" fmla="*/ 0 w 1872"/>
              <a:gd name="T9" fmla="*/ 2147483647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2" h="1200">
                <a:moveTo>
                  <a:pt x="0" y="576"/>
                </a:moveTo>
                <a:lnTo>
                  <a:pt x="576" y="0"/>
                </a:lnTo>
                <a:lnTo>
                  <a:pt x="1872" y="432"/>
                </a:lnTo>
                <a:lnTo>
                  <a:pt x="816" y="1200"/>
                </a:lnTo>
                <a:lnTo>
                  <a:pt x="0" y="576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en-US"/>
          </a:p>
        </p:txBody>
      </p: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10210800" y="241935"/>
            <a:ext cx="4709160" cy="2958465"/>
            <a:chOff x="3186" y="1239"/>
            <a:chExt cx="1854" cy="1553"/>
          </a:xfrm>
        </p:grpSpPr>
        <p:sp>
          <p:nvSpPr>
            <p:cNvPr id="11299" name="Text Box 13"/>
            <p:cNvSpPr txBox="1">
              <a:spLocks noChangeArrowheads="1"/>
            </p:cNvSpPr>
            <p:nvPr/>
          </p:nvSpPr>
          <p:spPr bwMode="auto">
            <a:xfrm>
              <a:off x="3186" y="1824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1300" name="Text Box 14"/>
            <p:cNvSpPr txBox="1">
              <a:spLocks noChangeArrowheads="1"/>
            </p:cNvSpPr>
            <p:nvPr/>
          </p:nvSpPr>
          <p:spPr bwMode="auto">
            <a:xfrm>
              <a:off x="3720" y="1239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1301" name="Text Box 15"/>
            <p:cNvSpPr txBox="1">
              <a:spLocks noChangeArrowheads="1"/>
            </p:cNvSpPr>
            <p:nvPr/>
          </p:nvSpPr>
          <p:spPr bwMode="auto">
            <a:xfrm>
              <a:off x="4752" y="1728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11302" name="Text Box 16"/>
            <p:cNvSpPr txBox="1">
              <a:spLocks noChangeArrowheads="1"/>
            </p:cNvSpPr>
            <p:nvPr/>
          </p:nvSpPr>
          <p:spPr bwMode="auto">
            <a:xfrm>
              <a:off x="3891" y="2469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sp>
        <p:nvSpPr>
          <p:cNvPr id="14" name="Line 18"/>
          <p:cNvSpPr>
            <a:spLocks noChangeShapeType="1"/>
          </p:cNvSpPr>
          <p:nvPr/>
        </p:nvSpPr>
        <p:spPr bwMode="auto">
          <a:xfrm flipV="1">
            <a:off x="10797540" y="1407795"/>
            <a:ext cx="3413760" cy="25717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en-US"/>
          </a:p>
        </p:txBody>
      </p: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11041380" y="1150619"/>
            <a:ext cx="2804160" cy="582931"/>
            <a:chOff x="3504" y="972"/>
            <a:chExt cx="1104" cy="306"/>
          </a:xfrm>
        </p:grpSpPr>
        <p:sp>
          <p:nvSpPr>
            <p:cNvPr id="11297" name="Text Box 21"/>
            <p:cNvSpPr txBox="1">
              <a:spLocks noChangeArrowheads="1"/>
            </p:cNvSpPr>
            <p:nvPr/>
          </p:nvSpPr>
          <p:spPr bwMode="auto">
            <a:xfrm>
              <a:off x="3504" y="1020"/>
              <a:ext cx="240" cy="25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/>
                <a:t>1</a:t>
              </a:r>
            </a:p>
          </p:txBody>
        </p:sp>
        <p:sp>
          <p:nvSpPr>
            <p:cNvPr id="11298" name="Text Box 22"/>
            <p:cNvSpPr txBox="1">
              <a:spLocks noChangeArrowheads="1"/>
            </p:cNvSpPr>
            <p:nvPr/>
          </p:nvSpPr>
          <p:spPr bwMode="auto">
            <a:xfrm>
              <a:off x="4368" y="972"/>
              <a:ext cx="240" cy="25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/>
                <a:t>1</a:t>
              </a:r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0744199" y="1390650"/>
            <a:ext cx="3444240" cy="1322070"/>
            <a:chOff x="5453061" y="1938133"/>
            <a:chExt cx="2152651" cy="1101726"/>
          </a:xfrm>
        </p:grpSpPr>
        <p:grpSp>
          <p:nvGrpSpPr>
            <p:cNvPr id="11288" name="Group 45"/>
            <p:cNvGrpSpPr>
              <a:grpSpLocks/>
            </p:cNvGrpSpPr>
            <p:nvPr/>
          </p:nvGrpSpPr>
          <p:grpSpPr bwMode="auto">
            <a:xfrm>
              <a:off x="5681663" y="1962150"/>
              <a:ext cx="1752600" cy="563563"/>
              <a:chOff x="3552" y="1116"/>
              <a:chExt cx="1104" cy="355"/>
            </a:xfrm>
          </p:grpSpPr>
          <p:sp>
            <p:nvSpPr>
              <p:cNvPr id="11293" name="Text Box 23"/>
              <p:cNvSpPr txBox="1">
                <a:spLocks noChangeArrowheads="1"/>
              </p:cNvSpPr>
              <p:nvPr/>
            </p:nvSpPr>
            <p:spPr bwMode="auto">
              <a:xfrm>
                <a:off x="3552" y="1212"/>
                <a:ext cx="240" cy="25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/>
                  <a:t>2</a:t>
                </a:r>
              </a:p>
            </p:txBody>
          </p:sp>
          <p:sp>
            <p:nvSpPr>
              <p:cNvPr id="11294" name="Text Box 24"/>
              <p:cNvSpPr txBox="1">
                <a:spLocks noChangeArrowheads="1"/>
              </p:cNvSpPr>
              <p:nvPr/>
            </p:nvSpPr>
            <p:spPr bwMode="auto">
              <a:xfrm>
                <a:off x="4416" y="1116"/>
                <a:ext cx="240" cy="259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600" dirty="0"/>
                  <a:t>2</a:t>
                </a:r>
              </a:p>
            </p:txBody>
          </p:sp>
        </p:grpSp>
        <p:grpSp>
          <p:nvGrpSpPr>
            <p:cNvPr id="11289" name="Group 54"/>
            <p:cNvGrpSpPr>
              <a:grpSpLocks/>
            </p:cNvGrpSpPr>
            <p:nvPr/>
          </p:nvGrpSpPr>
          <p:grpSpPr bwMode="auto">
            <a:xfrm>
              <a:off x="5453061" y="1938133"/>
              <a:ext cx="2152651" cy="1101726"/>
              <a:chOff x="3408" y="1073"/>
              <a:chExt cx="1356" cy="694"/>
            </a:xfrm>
          </p:grpSpPr>
          <p:sp>
            <p:nvSpPr>
              <p:cNvPr id="11290" name="Line 49"/>
              <p:cNvSpPr>
                <a:spLocks noChangeShapeType="1"/>
              </p:cNvSpPr>
              <p:nvPr/>
            </p:nvSpPr>
            <p:spPr bwMode="auto">
              <a:xfrm flipV="1">
                <a:off x="3409" y="1073"/>
                <a:ext cx="1355" cy="146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1" name="Line 50"/>
              <p:cNvSpPr>
                <a:spLocks noChangeShapeType="1"/>
              </p:cNvSpPr>
              <p:nvPr/>
            </p:nvSpPr>
            <p:spPr bwMode="auto">
              <a:xfrm>
                <a:off x="3408" y="1213"/>
                <a:ext cx="599" cy="545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2" name="Line 51"/>
              <p:cNvSpPr>
                <a:spLocks noChangeShapeType="1"/>
              </p:cNvSpPr>
              <p:nvPr/>
            </p:nvSpPr>
            <p:spPr bwMode="auto">
              <a:xfrm flipV="1">
                <a:off x="3996" y="1095"/>
                <a:ext cx="768" cy="672"/>
              </a:xfrm>
              <a:prstGeom prst="line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9" name="Text Box 45"/>
          <p:cNvSpPr txBox="1">
            <a:spLocks noChangeArrowheads="1"/>
          </p:cNvSpPr>
          <p:nvPr/>
        </p:nvSpPr>
        <p:spPr bwMode="auto">
          <a:xfrm>
            <a:off x="1508756" y="1955678"/>
            <a:ext cx="7581901" cy="65511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FF0000"/>
                </a:solidFill>
              </a:rPr>
              <a:t>Tổng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các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góc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của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một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tứ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giác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bằng</a:t>
            </a:r>
            <a:r>
              <a:rPr lang="en-US" b="1" dirty="0">
                <a:solidFill>
                  <a:srgbClr val="FF0000"/>
                </a:solidFill>
              </a:rPr>
              <a:t> 360</a:t>
            </a:r>
            <a:r>
              <a:rPr lang="en-US" b="1" baseline="30000" dirty="0">
                <a:solidFill>
                  <a:srgbClr val="FF0000"/>
                </a:solidFill>
              </a:rPr>
              <a:t>0</a:t>
            </a:r>
            <a:endParaRPr lang="en-US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38"/>
              <p:cNvSpPr txBox="1">
                <a:spLocks noChangeArrowheads="1"/>
              </p:cNvSpPr>
              <p:nvPr/>
            </p:nvSpPr>
            <p:spPr bwMode="auto">
              <a:xfrm>
                <a:off x="1395635" y="2596240"/>
                <a:ext cx="8055610" cy="5773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30622" tIns="65311" rIns="130622" bIns="65311">
                <a:spAutoFit/>
              </a:bodyPr>
              <a:lstStyle/>
              <a:p>
                <a:r>
                  <a:rPr lang="en-US" sz="2800" dirty="0" smtClean="0"/>
                  <a:t> </a:t>
                </a:r>
                <a:r>
                  <a:rPr lang="en-US" sz="2800" dirty="0" err="1"/>
                  <a:t>Tứ</a:t>
                </a:r>
                <a:r>
                  <a:rPr lang="en-US" sz="2800" dirty="0"/>
                  <a:t> </a:t>
                </a:r>
                <a:r>
                  <a:rPr lang="en-US" sz="2800" dirty="0" err="1"/>
                  <a:t>giác</a:t>
                </a:r>
                <a:r>
                  <a:rPr lang="en-US" sz="2800" dirty="0"/>
                  <a:t> ABCD </a:t>
                </a:r>
                <a:r>
                  <a:rPr lang="en-US" sz="2800" dirty="0" err="1" smtClean="0"/>
                  <a:t>có</a:t>
                </a:r>
                <a:r>
                  <a:rPr lang="en-US" sz="2800" dirty="0" smtClean="0"/>
                  <a:t>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=36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45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95635" y="2596240"/>
                <a:ext cx="8055610" cy="577341"/>
              </a:xfrm>
              <a:prstGeom prst="rect">
                <a:avLst/>
              </a:prstGeom>
              <a:blipFill rotWithShape="0">
                <a:blip r:embed="rId2"/>
                <a:stretch>
                  <a:fillRect t="-4211" b="-2526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1612597" y="3146077"/>
            <a:ext cx="7264314" cy="562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/>
              <a:t>VD1: </a:t>
            </a:r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/>
              <a:t>x ở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hình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endParaRPr lang="en-US" sz="2800" dirty="0"/>
          </a:p>
        </p:txBody>
      </p:sp>
      <p:grpSp>
        <p:nvGrpSpPr>
          <p:cNvPr id="50" name="Group 31"/>
          <p:cNvGrpSpPr>
            <a:grpSpLocks/>
          </p:cNvGrpSpPr>
          <p:nvPr/>
        </p:nvGrpSpPr>
        <p:grpSpPr bwMode="auto">
          <a:xfrm>
            <a:off x="1582119" y="3581400"/>
            <a:ext cx="3370881" cy="2411718"/>
            <a:chOff x="96" y="720"/>
            <a:chExt cx="1392" cy="1427"/>
          </a:xfrm>
        </p:grpSpPr>
        <p:sp>
          <p:nvSpPr>
            <p:cNvPr id="51" name="Freeform 6"/>
            <p:cNvSpPr>
              <a:spLocks/>
            </p:cNvSpPr>
            <p:nvPr/>
          </p:nvSpPr>
          <p:spPr bwMode="auto">
            <a:xfrm>
              <a:off x="288" y="960"/>
              <a:ext cx="960" cy="1056"/>
            </a:xfrm>
            <a:custGeom>
              <a:avLst/>
              <a:gdLst>
                <a:gd name="T0" fmla="*/ 0 w 960"/>
                <a:gd name="T1" fmla="*/ 480 h 1056"/>
                <a:gd name="T2" fmla="*/ 240 w 960"/>
                <a:gd name="T3" fmla="*/ 0 h 1056"/>
                <a:gd name="T4" fmla="*/ 960 w 960"/>
                <a:gd name="T5" fmla="*/ 0 h 1056"/>
                <a:gd name="T6" fmla="*/ 432 w 960"/>
                <a:gd name="T7" fmla="*/ 1056 h 1056"/>
                <a:gd name="T8" fmla="*/ 0 w 960"/>
                <a:gd name="T9" fmla="*/ 480 h 10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60" h="1056">
                  <a:moveTo>
                    <a:pt x="0" y="480"/>
                  </a:moveTo>
                  <a:lnTo>
                    <a:pt x="240" y="0"/>
                  </a:lnTo>
                  <a:lnTo>
                    <a:pt x="960" y="0"/>
                  </a:lnTo>
                  <a:lnTo>
                    <a:pt x="432" y="1056"/>
                  </a:lnTo>
                  <a:lnTo>
                    <a:pt x="0" y="48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88" y="1296"/>
              <a:ext cx="576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/>
                <a:t>110</a:t>
              </a:r>
              <a:r>
                <a:rPr lang="en-US" sz="2600" baseline="30000" dirty="0"/>
                <a:t>0</a:t>
              </a:r>
              <a:endParaRPr lang="en-US" sz="2600" dirty="0"/>
            </a:p>
          </p:txBody>
        </p:sp>
        <p:sp>
          <p:nvSpPr>
            <p:cNvPr id="53" name="Text Box 21"/>
            <p:cNvSpPr txBox="1">
              <a:spLocks noChangeArrowheads="1"/>
            </p:cNvSpPr>
            <p:nvPr/>
          </p:nvSpPr>
          <p:spPr bwMode="auto">
            <a:xfrm>
              <a:off x="464" y="944"/>
              <a:ext cx="576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/>
                <a:t>120</a:t>
              </a:r>
              <a:r>
                <a:rPr lang="en-US" sz="2600" baseline="30000" dirty="0"/>
                <a:t>0</a:t>
              </a:r>
              <a:endParaRPr lang="en-US" sz="2600" dirty="0"/>
            </a:p>
          </p:txBody>
        </p:sp>
        <p:sp>
          <p:nvSpPr>
            <p:cNvPr id="54" name="Text Box 22"/>
            <p:cNvSpPr txBox="1">
              <a:spLocks noChangeArrowheads="1"/>
            </p:cNvSpPr>
            <p:nvPr/>
          </p:nvSpPr>
          <p:spPr bwMode="auto">
            <a:xfrm>
              <a:off x="912" y="948"/>
              <a:ext cx="576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/>
                <a:t>80</a:t>
              </a:r>
              <a:r>
                <a:rPr lang="en-US" sz="2600" baseline="30000" dirty="0"/>
                <a:t>0</a:t>
              </a:r>
              <a:endParaRPr lang="en-US" sz="2600" dirty="0"/>
            </a:p>
          </p:txBody>
        </p:sp>
        <p:sp>
          <p:nvSpPr>
            <p:cNvPr id="55" name="Text Box 23"/>
            <p:cNvSpPr txBox="1">
              <a:spLocks noChangeArrowheads="1"/>
            </p:cNvSpPr>
            <p:nvPr/>
          </p:nvSpPr>
          <p:spPr bwMode="auto">
            <a:xfrm>
              <a:off x="615" y="1719"/>
              <a:ext cx="267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56" name="Text Box 27"/>
            <p:cNvSpPr txBox="1">
              <a:spLocks noChangeArrowheads="1"/>
            </p:cNvSpPr>
            <p:nvPr/>
          </p:nvSpPr>
          <p:spPr bwMode="auto">
            <a:xfrm>
              <a:off x="96" y="1296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57" name="Text Box 28"/>
            <p:cNvSpPr txBox="1">
              <a:spLocks noChangeArrowheads="1"/>
            </p:cNvSpPr>
            <p:nvPr/>
          </p:nvSpPr>
          <p:spPr bwMode="auto">
            <a:xfrm>
              <a:off x="384" y="720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58" name="Text Box 29"/>
            <p:cNvSpPr txBox="1">
              <a:spLocks noChangeArrowheads="1"/>
            </p:cNvSpPr>
            <p:nvPr/>
          </p:nvSpPr>
          <p:spPr bwMode="auto">
            <a:xfrm>
              <a:off x="1152" y="720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59" name="Text Box 30"/>
            <p:cNvSpPr txBox="1">
              <a:spLocks noChangeArrowheads="1"/>
            </p:cNvSpPr>
            <p:nvPr/>
          </p:nvSpPr>
          <p:spPr bwMode="auto">
            <a:xfrm>
              <a:off x="768" y="1824"/>
              <a:ext cx="336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60" name="Group 36"/>
          <p:cNvGrpSpPr>
            <a:grpSpLocks/>
          </p:cNvGrpSpPr>
          <p:nvPr/>
        </p:nvGrpSpPr>
        <p:grpSpPr bwMode="auto">
          <a:xfrm>
            <a:off x="9535720" y="3424279"/>
            <a:ext cx="3413760" cy="2261235"/>
            <a:chOff x="1248" y="912"/>
            <a:chExt cx="1344" cy="1187"/>
          </a:xfrm>
        </p:grpSpPr>
        <p:sp>
          <p:nvSpPr>
            <p:cNvPr id="61" name="Rectangle 7"/>
            <p:cNvSpPr>
              <a:spLocks noChangeArrowheads="1"/>
            </p:cNvSpPr>
            <p:nvPr/>
          </p:nvSpPr>
          <p:spPr bwMode="auto">
            <a:xfrm>
              <a:off x="1344" y="1152"/>
              <a:ext cx="1056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19"/>
            <p:cNvSpPr txBox="1">
              <a:spLocks noChangeArrowheads="1"/>
            </p:cNvSpPr>
            <p:nvPr/>
          </p:nvSpPr>
          <p:spPr bwMode="auto">
            <a:xfrm>
              <a:off x="2223" y="1536"/>
              <a:ext cx="267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63" name="Rectangle 24"/>
            <p:cNvSpPr>
              <a:spLocks noChangeArrowheads="1"/>
            </p:cNvSpPr>
            <p:nvPr/>
          </p:nvSpPr>
          <p:spPr bwMode="auto">
            <a:xfrm>
              <a:off x="1344" y="1686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25"/>
            <p:cNvSpPr>
              <a:spLocks noChangeArrowheads="1"/>
            </p:cNvSpPr>
            <p:nvPr/>
          </p:nvSpPr>
          <p:spPr bwMode="auto">
            <a:xfrm>
              <a:off x="1344" y="11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26"/>
            <p:cNvSpPr>
              <a:spLocks noChangeArrowheads="1"/>
            </p:cNvSpPr>
            <p:nvPr/>
          </p:nvSpPr>
          <p:spPr bwMode="auto">
            <a:xfrm>
              <a:off x="2304" y="1152"/>
              <a:ext cx="9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Text Box 32"/>
            <p:cNvSpPr txBox="1">
              <a:spLocks noChangeArrowheads="1"/>
            </p:cNvSpPr>
            <p:nvPr/>
          </p:nvSpPr>
          <p:spPr bwMode="auto">
            <a:xfrm>
              <a:off x="1248" y="912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  <p:sp>
          <p:nvSpPr>
            <p:cNvPr id="67" name="Text Box 33"/>
            <p:cNvSpPr txBox="1">
              <a:spLocks noChangeArrowheads="1"/>
            </p:cNvSpPr>
            <p:nvPr/>
          </p:nvSpPr>
          <p:spPr bwMode="auto">
            <a:xfrm>
              <a:off x="2304" y="912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2304" y="1728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  <p:sp>
          <p:nvSpPr>
            <p:cNvPr id="69" name="Text Box 35"/>
            <p:cNvSpPr txBox="1">
              <a:spLocks noChangeArrowheads="1"/>
            </p:cNvSpPr>
            <p:nvPr/>
          </p:nvSpPr>
          <p:spPr bwMode="auto">
            <a:xfrm>
              <a:off x="1248" y="1776"/>
              <a:ext cx="288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04979" y="5943588"/>
                <a:ext cx="5562600" cy="226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smtClean="0">
                    <a:latin typeface="Cambria Math" panose="02040503050406030204" pitchFamily="18" charset="0"/>
                  </a:rPr>
                  <a:t>Xét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tứ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giác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ABCD: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=36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(</a:t>
                </a:r>
                <a:r>
                  <a:rPr lang="en-US" sz="2800" dirty="0" err="1" smtClean="0"/>
                  <a:t>tổng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các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góc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trong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tứ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giác</a:t>
                </a:r>
                <a:r>
                  <a:rPr lang="en-US" sz="2800" dirty="0" smtClean="0"/>
                  <a:t>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310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4979" y="5943588"/>
                <a:ext cx="5562600" cy="2261325"/>
              </a:xfrm>
              <a:prstGeom prst="rect">
                <a:avLst/>
              </a:prstGeom>
              <a:blipFill rotWithShape="0">
                <a:blip r:embed="rId3"/>
                <a:stretch>
                  <a:fillRect l="-2191" t="-2965" r="-1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8534400" y="6095988"/>
                <a:ext cx="5562600" cy="2298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smtClean="0">
                    <a:latin typeface="Cambria Math" panose="02040503050406030204" pitchFamily="18" charset="0"/>
                  </a:rPr>
                  <a:t>Xét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tứ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giác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EFGH: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=36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(</a:t>
                </a:r>
                <a:r>
                  <a:rPr lang="en-US" sz="2800" dirty="0" err="1" smtClean="0"/>
                  <a:t>tổng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các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góc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trong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tứ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giác</a:t>
                </a:r>
                <a:r>
                  <a:rPr lang="en-US" sz="2800" dirty="0" smtClean="0"/>
                  <a:t>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270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34400" y="6095988"/>
                <a:ext cx="5562600" cy="2298321"/>
              </a:xfrm>
              <a:prstGeom prst="rect">
                <a:avLst/>
              </a:prstGeom>
              <a:blipFill rotWithShape="0">
                <a:blip r:embed="rId4"/>
                <a:stretch>
                  <a:fillRect l="-2191" t="-2918" r="-19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508757" y="607605"/>
            <a:ext cx="84455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HĐ 3: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chéo</a:t>
            </a:r>
            <a:r>
              <a:rPr lang="en-US" sz="2800" dirty="0" smtClean="0"/>
              <a:t> AC chia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r>
              <a:rPr lang="en-US" sz="2800" dirty="0" smtClean="0"/>
              <a:t> . </a:t>
            </a:r>
            <a:endParaRPr lang="en-US" sz="2800" dirty="0"/>
          </a:p>
          <a:p>
            <a:r>
              <a:rPr lang="en-US" sz="2800" dirty="0" smtClean="0"/>
              <a:t>+</a:t>
            </a:r>
            <a:r>
              <a:rPr lang="en-US" sz="2800" dirty="0" err="1" smtClean="0"/>
              <a:t>Tính</a:t>
            </a:r>
            <a:r>
              <a:rPr lang="en-US" sz="2800" dirty="0" smtClean="0"/>
              <a:t> </a:t>
            </a:r>
            <a:r>
              <a:rPr lang="en-US" sz="2800" dirty="0" err="1" smtClean="0"/>
              <a:t>tổng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góc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∆ABC </a:t>
            </a:r>
            <a:r>
              <a:rPr lang="en-US" sz="2800" dirty="0" err="1" smtClean="0"/>
              <a:t>và</a:t>
            </a:r>
            <a:r>
              <a:rPr lang="en-US" sz="2800" dirty="0" smtClean="0"/>
              <a:t> ∆ADC</a:t>
            </a:r>
          </a:p>
          <a:p>
            <a:r>
              <a:rPr lang="en-US" sz="2800" dirty="0" smtClean="0"/>
              <a:t>+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xét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tổng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</a:t>
            </a:r>
            <a:r>
              <a:rPr lang="en-US" sz="2800" dirty="0" err="1" smtClean="0"/>
              <a:t>góc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tứ</a:t>
            </a:r>
            <a:r>
              <a:rPr lang="en-US" sz="2800" dirty="0" smtClean="0"/>
              <a:t> </a:t>
            </a:r>
            <a:r>
              <a:rPr lang="en-US" sz="2800" dirty="0" err="1" smtClean="0"/>
              <a:t>giác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3315856"/>
      </p:ext>
    </p:extLst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11267" grpId="0"/>
      <p:bldP spid="8" grpId="0" animBg="1"/>
      <p:bldP spid="14" grpId="0" animBg="1"/>
      <p:bldP spid="39" grpId="0" animBg="1"/>
      <p:bldP spid="45" grpId="0"/>
      <p:bldP spid="25" grpId="0"/>
      <p:bldP spid="3" grpId="0"/>
      <p:bldP spid="70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697766" y="-22871"/>
            <a:ext cx="6074633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 smtClean="0"/>
              <a:t>VD2:Tìm </a:t>
            </a:r>
            <a:r>
              <a:rPr lang="en-US" sz="4000" dirty="0"/>
              <a:t>x ở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hình</a:t>
            </a:r>
            <a:r>
              <a:rPr lang="en-US" sz="4000" dirty="0"/>
              <a:t> </a:t>
            </a:r>
            <a:r>
              <a:rPr lang="en-US" sz="4000" dirty="0" err="1"/>
              <a:t>sau</a:t>
            </a:r>
            <a:endParaRPr lang="en-US" sz="4000" dirty="0"/>
          </a:p>
        </p:txBody>
      </p:sp>
      <p:grpSp>
        <p:nvGrpSpPr>
          <p:cNvPr id="14339" name="Group 55"/>
          <p:cNvGrpSpPr>
            <a:grpSpLocks/>
          </p:cNvGrpSpPr>
          <p:nvPr/>
        </p:nvGrpSpPr>
        <p:grpSpPr bwMode="auto">
          <a:xfrm>
            <a:off x="1215373" y="555790"/>
            <a:ext cx="5328920" cy="2962796"/>
            <a:chOff x="2352" y="2592"/>
            <a:chExt cx="1632" cy="1151"/>
          </a:xfrm>
        </p:grpSpPr>
        <p:sp>
          <p:nvSpPr>
            <p:cNvPr id="14355" name="Line 56"/>
            <p:cNvSpPr>
              <a:spLocks noChangeShapeType="1"/>
            </p:cNvSpPr>
            <p:nvPr/>
          </p:nvSpPr>
          <p:spPr bwMode="auto">
            <a:xfrm flipH="1">
              <a:off x="2592" y="2784"/>
              <a:ext cx="192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Line 57"/>
            <p:cNvSpPr>
              <a:spLocks noChangeShapeType="1"/>
            </p:cNvSpPr>
            <p:nvPr/>
          </p:nvSpPr>
          <p:spPr bwMode="auto">
            <a:xfrm>
              <a:off x="2784" y="2784"/>
              <a:ext cx="1008" cy="6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Line 58"/>
            <p:cNvSpPr>
              <a:spLocks noChangeShapeType="1"/>
            </p:cNvSpPr>
            <p:nvPr/>
          </p:nvSpPr>
          <p:spPr bwMode="auto">
            <a:xfrm flipH="1">
              <a:off x="3312" y="2841"/>
              <a:ext cx="480" cy="72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Line 59"/>
            <p:cNvSpPr>
              <a:spLocks noChangeShapeType="1"/>
            </p:cNvSpPr>
            <p:nvPr/>
          </p:nvSpPr>
          <p:spPr bwMode="auto">
            <a:xfrm flipH="1" flipV="1">
              <a:off x="2592" y="3360"/>
              <a:ext cx="72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Text Box 60"/>
            <p:cNvSpPr txBox="1">
              <a:spLocks noChangeArrowheads="1"/>
            </p:cNvSpPr>
            <p:nvPr/>
          </p:nvSpPr>
          <p:spPr bwMode="auto">
            <a:xfrm>
              <a:off x="2352" y="3216"/>
              <a:ext cx="288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Q</a:t>
              </a:r>
            </a:p>
          </p:txBody>
        </p:sp>
        <p:sp>
          <p:nvSpPr>
            <p:cNvPr id="14360" name="Text Box 61"/>
            <p:cNvSpPr txBox="1">
              <a:spLocks noChangeArrowheads="1"/>
            </p:cNvSpPr>
            <p:nvPr/>
          </p:nvSpPr>
          <p:spPr bwMode="auto">
            <a:xfrm>
              <a:off x="2688" y="2592"/>
              <a:ext cx="240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P</a:t>
              </a:r>
            </a:p>
          </p:txBody>
        </p:sp>
        <p:sp>
          <p:nvSpPr>
            <p:cNvPr id="14361" name="Text Box 62"/>
            <p:cNvSpPr txBox="1">
              <a:spLocks noChangeArrowheads="1"/>
            </p:cNvSpPr>
            <p:nvPr/>
          </p:nvSpPr>
          <p:spPr bwMode="auto">
            <a:xfrm>
              <a:off x="3744" y="2688"/>
              <a:ext cx="240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S</a:t>
              </a:r>
            </a:p>
          </p:txBody>
        </p:sp>
        <p:sp>
          <p:nvSpPr>
            <p:cNvPr id="14362" name="Text Box 63"/>
            <p:cNvSpPr txBox="1">
              <a:spLocks noChangeArrowheads="1"/>
            </p:cNvSpPr>
            <p:nvPr/>
          </p:nvSpPr>
          <p:spPr bwMode="auto">
            <a:xfrm>
              <a:off x="3264" y="3552"/>
              <a:ext cx="240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R</a:t>
              </a:r>
            </a:p>
          </p:txBody>
        </p:sp>
        <p:sp>
          <p:nvSpPr>
            <p:cNvPr id="14363" name="Text Box 64"/>
            <p:cNvSpPr txBox="1">
              <a:spLocks noChangeArrowheads="1"/>
            </p:cNvSpPr>
            <p:nvPr/>
          </p:nvSpPr>
          <p:spPr bwMode="auto">
            <a:xfrm>
              <a:off x="2766" y="2754"/>
              <a:ext cx="240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latin typeface="Arial" charset="0"/>
                </a:rPr>
                <a:t>x</a:t>
              </a:r>
            </a:p>
          </p:txBody>
        </p:sp>
        <p:sp>
          <p:nvSpPr>
            <p:cNvPr id="14364" name="Text Box 65"/>
            <p:cNvSpPr txBox="1">
              <a:spLocks noChangeArrowheads="1"/>
            </p:cNvSpPr>
            <p:nvPr/>
          </p:nvSpPr>
          <p:spPr bwMode="auto">
            <a:xfrm>
              <a:off x="2610" y="3204"/>
              <a:ext cx="240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latin typeface="Arial" charset="0"/>
                </a:rPr>
                <a:t>x</a:t>
              </a:r>
            </a:p>
          </p:txBody>
        </p:sp>
        <p:sp>
          <p:nvSpPr>
            <p:cNvPr id="14365" name="Text Box 66"/>
            <p:cNvSpPr txBox="1">
              <a:spLocks noChangeArrowheads="1"/>
            </p:cNvSpPr>
            <p:nvPr/>
          </p:nvSpPr>
          <p:spPr bwMode="auto">
            <a:xfrm>
              <a:off x="3120" y="3360"/>
              <a:ext cx="384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cs typeface="Times New Roman" pitchFamily="18" charset="0"/>
                </a:rPr>
                <a:t>95</a:t>
              </a:r>
              <a:r>
                <a:rPr lang="en-US" sz="2900" baseline="30000" dirty="0">
                  <a:cs typeface="Times New Roman" pitchFamily="18" charset="0"/>
                </a:rPr>
                <a:t>0</a:t>
              </a:r>
            </a:p>
          </p:txBody>
        </p:sp>
        <p:sp>
          <p:nvSpPr>
            <p:cNvPr id="14366" name="Text Box 67"/>
            <p:cNvSpPr txBox="1">
              <a:spLocks noChangeArrowheads="1"/>
            </p:cNvSpPr>
            <p:nvPr/>
          </p:nvSpPr>
          <p:spPr bwMode="auto">
            <a:xfrm>
              <a:off x="3456" y="2832"/>
              <a:ext cx="336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cs typeface="Times New Roman" pitchFamily="18" charset="0"/>
                </a:rPr>
                <a:t>65</a:t>
              </a:r>
              <a:r>
                <a:rPr lang="en-US" sz="2900" baseline="30000" dirty="0">
                  <a:cs typeface="Times New Roman" pitchFamily="18" charset="0"/>
                </a:rPr>
                <a:t>0</a:t>
              </a:r>
            </a:p>
          </p:txBody>
        </p:sp>
      </p:grpSp>
      <p:grpSp>
        <p:nvGrpSpPr>
          <p:cNvPr id="14340" name="Group 68"/>
          <p:cNvGrpSpPr>
            <a:grpSpLocks/>
          </p:cNvGrpSpPr>
          <p:nvPr/>
        </p:nvGrpSpPr>
        <p:grpSpPr bwMode="auto">
          <a:xfrm>
            <a:off x="8707568" y="350854"/>
            <a:ext cx="5974080" cy="2523457"/>
            <a:chOff x="3792" y="2544"/>
            <a:chExt cx="1824" cy="835"/>
          </a:xfrm>
        </p:grpSpPr>
        <p:sp>
          <p:nvSpPr>
            <p:cNvPr id="14343" name="Line 69"/>
            <p:cNvSpPr>
              <a:spLocks noChangeShapeType="1"/>
            </p:cNvSpPr>
            <p:nvPr/>
          </p:nvSpPr>
          <p:spPr bwMode="auto">
            <a:xfrm>
              <a:off x="4176" y="2784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70"/>
            <p:cNvSpPr>
              <a:spLocks noChangeShapeType="1"/>
            </p:cNvSpPr>
            <p:nvPr/>
          </p:nvSpPr>
          <p:spPr bwMode="auto">
            <a:xfrm flipH="1">
              <a:off x="3936" y="2784"/>
              <a:ext cx="24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Line 71"/>
            <p:cNvSpPr>
              <a:spLocks noChangeShapeType="1"/>
            </p:cNvSpPr>
            <p:nvPr/>
          </p:nvSpPr>
          <p:spPr bwMode="auto">
            <a:xfrm>
              <a:off x="3936" y="3264"/>
              <a:ext cx="14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Line 72"/>
            <p:cNvSpPr>
              <a:spLocks noChangeShapeType="1"/>
            </p:cNvSpPr>
            <p:nvPr/>
          </p:nvSpPr>
          <p:spPr bwMode="auto">
            <a:xfrm flipH="1" flipV="1">
              <a:off x="4752" y="2784"/>
              <a:ext cx="672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Text Box 73"/>
            <p:cNvSpPr txBox="1">
              <a:spLocks noChangeArrowheads="1"/>
            </p:cNvSpPr>
            <p:nvPr/>
          </p:nvSpPr>
          <p:spPr bwMode="auto">
            <a:xfrm>
              <a:off x="4032" y="2544"/>
              <a:ext cx="2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M</a:t>
              </a:r>
            </a:p>
          </p:txBody>
        </p:sp>
        <p:sp>
          <p:nvSpPr>
            <p:cNvPr id="14348" name="Text Box 74"/>
            <p:cNvSpPr txBox="1">
              <a:spLocks noChangeArrowheads="1"/>
            </p:cNvSpPr>
            <p:nvPr/>
          </p:nvSpPr>
          <p:spPr bwMode="auto">
            <a:xfrm>
              <a:off x="5376" y="3168"/>
              <a:ext cx="2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P</a:t>
              </a:r>
            </a:p>
          </p:txBody>
        </p:sp>
        <p:sp>
          <p:nvSpPr>
            <p:cNvPr id="14349" name="Text Box 75"/>
            <p:cNvSpPr txBox="1">
              <a:spLocks noChangeArrowheads="1"/>
            </p:cNvSpPr>
            <p:nvPr/>
          </p:nvSpPr>
          <p:spPr bwMode="auto">
            <a:xfrm>
              <a:off x="3792" y="3216"/>
              <a:ext cx="2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Q</a:t>
              </a:r>
            </a:p>
          </p:txBody>
        </p:sp>
        <p:sp>
          <p:nvSpPr>
            <p:cNvPr id="14350" name="Text Box 76"/>
            <p:cNvSpPr txBox="1">
              <a:spLocks noChangeArrowheads="1"/>
            </p:cNvSpPr>
            <p:nvPr/>
          </p:nvSpPr>
          <p:spPr bwMode="auto">
            <a:xfrm>
              <a:off x="4608" y="2592"/>
              <a:ext cx="2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charset="0"/>
                </a:rPr>
                <a:t>N</a:t>
              </a:r>
            </a:p>
          </p:txBody>
        </p:sp>
        <p:sp>
          <p:nvSpPr>
            <p:cNvPr id="14351" name="Text Box 77"/>
            <p:cNvSpPr txBox="1">
              <a:spLocks noChangeArrowheads="1"/>
            </p:cNvSpPr>
            <p:nvPr/>
          </p:nvSpPr>
          <p:spPr bwMode="auto">
            <a:xfrm>
              <a:off x="4128" y="2769"/>
              <a:ext cx="240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latin typeface="Arial" charset="0"/>
                </a:rPr>
                <a:t>3x</a:t>
              </a:r>
            </a:p>
          </p:txBody>
        </p:sp>
        <p:sp>
          <p:nvSpPr>
            <p:cNvPr id="14352" name="Text Box 78"/>
            <p:cNvSpPr txBox="1">
              <a:spLocks noChangeArrowheads="1"/>
            </p:cNvSpPr>
            <p:nvPr/>
          </p:nvSpPr>
          <p:spPr bwMode="auto">
            <a:xfrm>
              <a:off x="4608" y="2769"/>
              <a:ext cx="240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latin typeface="Arial" charset="0"/>
                </a:rPr>
                <a:t>4x</a:t>
              </a:r>
            </a:p>
          </p:txBody>
        </p:sp>
        <p:sp>
          <p:nvSpPr>
            <p:cNvPr id="14353" name="Text Box 79"/>
            <p:cNvSpPr txBox="1">
              <a:spLocks noChangeArrowheads="1"/>
            </p:cNvSpPr>
            <p:nvPr/>
          </p:nvSpPr>
          <p:spPr bwMode="auto">
            <a:xfrm>
              <a:off x="5097" y="3102"/>
              <a:ext cx="240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latin typeface="Arial" charset="0"/>
                </a:rPr>
                <a:t>x</a:t>
              </a:r>
            </a:p>
          </p:txBody>
        </p:sp>
        <p:sp>
          <p:nvSpPr>
            <p:cNvPr id="14354" name="Text Box 80"/>
            <p:cNvSpPr txBox="1">
              <a:spLocks noChangeArrowheads="1"/>
            </p:cNvSpPr>
            <p:nvPr/>
          </p:nvSpPr>
          <p:spPr bwMode="auto">
            <a:xfrm>
              <a:off x="3984" y="3102"/>
              <a:ext cx="240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900" dirty="0">
                  <a:latin typeface="Arial" charset="0"/>
                </a:rPr>
                <a:t>2x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701641" y="3544327"/>
                <a:ext cx="5562600" cy="26922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smtClean="0">
                    <a:latin typeface="Cambria Math" panose="02040503050406030204" pitchFamily="18" charset="0"/>
                  </a:rPr>
                  <a:t>Xét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tứ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giác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PSRQ: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=36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(</a:t>
                </a:r>
                <a:r>
                  <a:rPr lang="en-US" sz="2800" dirty="0" err="1" smtClean="0"/>
                  <a:t>tổng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các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góc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trong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tứ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giác</a:t>
                </a:r>
                <a:r>
                  <a:rPr lang="en-US" sz="2800" dirty="0" smtClean="0"/>
                  <a:t>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65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95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200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:2=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641" y="3544327"/>
                <a:ext cx="5562600" cy="2692212"/>
              </a:xfrm>
              <a:prstGeom prst="rect">
                <a:avLst/>
              </a:prstGeom>
              <a:blipFill rotWithShape="0">
                <a:blip r:embed="rId2"/>
                <a:stretch>
                  <a:fillRect l="-2191" t="-2262" r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233663" y="3484335"/>
                <a:ext cx="5562600" cy="2757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smtClean="0">
                    <a:latin typeface="Cambria Math" panose="02040503050406030204" pitchFamily="18" charset="0"/>
                  </a:rPr>
                  <a:t>Xét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tứ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</a:t>
                </a:r>
                <a:r>
                  <a:rPr lang="en-US" sz="2800" i="1" dirty="0" err="1" smtClean="0">
                    <a:latin typeface="Cambria Math" panose="02040503050406030204" pitchFamily="18" charset="0"/>
                  </a:rPr>
                  <a:t>giác</a:t>
                </a:r>
                <a:r>
                  <a:rPr lang="en-US" sz="2800" i="1" dirty="0" smtClean="0">
                    <a:latin typeface="Cambria Math" panose="02040503050406030204" pitchFamily="18" charset="0"/>
                  </a:rPr>
                  <a:t> MNPQ: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acc>
                    <m:r>
                      <a:rPr lang="en-US" sz="2800" i="1">
                        <a:latin typeface="Cambria Math" panose="02040503050406030204" pitchFamily="18" charset="0"/>
                      </a:rPr>
                      <m:t>=36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800" dirty="0" smtClean="0"/>
                  <a:t>(</a:t>
                </a:r>
                <a:r>
                  <a:rPr lang="en-US" sz="2800" dirty="0" err="1" smtClean="0"/>
                  <a:t>tổng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các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góc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trong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tứ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giác</a:t>
                </a:r>
                <a:r>
                  <a:rPr lang="en-US" sz="2800" dirty="0" smtClean="0"/>
                  <a:t>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:10=</m:t>
                      </m:r>
                      <m:sSup>
                        <m:sSup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</m:e>
                        <m: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3663" y="3484335"/>
                <a:ext cx="5562600" cy="2757871"/>
              </a:xfrm>
              <a:prstGeom prst="rect">
                <a:avLst/>
              </a:prstGeom>
              <a:blipFill rotWithShape="0">
                <a:blip r:embed="rId3"/>
                <a:stretch>
                  <a:fillRect l="-2303" t="-2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892825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thiep mung ngay 20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630400" cy="822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 rot="21166732">
            <a:off x="2600961" y="1219200"/>
            <a:ext cx="4599941" cy="782956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r>
              <a:rPr lang="vi-VN" sz="2900" kern="10" dirty="0">
                <a:ln w="9525">
                  <a:round/>
                  <a:headEnd/>
                  <a:tailEnd/>
                </a:ln>
                <a:solidFill>
                  <a:srgbClr val="FF0000">
                    <a:alpha val="65097"/>
                  </a:srgbClr>
                </a:solidFill>
                <a:latin typeface="Times New Roman"/>
                <a:cs typeface="Times New Roman"/>
              </a:rPr>
              <a:t>HƯỚNG DẪN VỀ NHÀ</a:t>
            </a:r>
            <a:endParaRPr lang="en-US" sz="2900" kern="10" dirty="0">
              <a:ln w="9525">
                <a:round/>
                <a:headEnd/>
                <a:tailEnd/>
              </a:ln>
              <a:solidFill>
                <a:srgbClr val="FF0000">
                  <a:alpha val="65097"/>
                </a:srgbClr>
              </a:solidFill>
              <a:latin typeface="Times New Roman"/>
              <a:cs typeface="Times New Roman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 rot="21143245">
            <a:off x="2021841" y="2494565"/>
            <a:ext cx="7150101" cy="3440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130622" tIns="65311" rIns="130622" bIns="65311">
            <a:spAutoFit/>
          </a:bodyPr>
          <a:lstStyle/>
          <a:p>
            <a:pPr algn="just">
              <a:spcBef>
                <a:spcPts val="857"/>
              </a:spcBef>
              <a:spcAft>
                <a:spcPts val="857"/>
              </a:spcAft>
              <a:defRPr/>
            </a:pPr>
            <a:r>
              <a:rPr lang="en-US" dirty="0">
                <a:solidFill>
                  <a:srgbClr val="0000CC"/>
                </a:solidFill>
              </a:rPr>
              <a:t>    </a:t>
            </a:r>
            <a:r>
              <a:rPr lang="en-US" altLang="en-US" sz="4000" b="1" dirty="0">
                <a:solidFill>
                  <a:srgbClr val="0033CC"/>
                </a:solidFill>
              </a:rPr>
              <a:t>1/ </a:t>
            </a:r>
            <a:r>
              <a:rPr lang="en-US" altLang="en-US" sz="4000" b="1" dirty="0" err="1">
                <a:solidFill>
                  <a:srgbClr val="0033CC"/>
                </a:solidFill>
              </a:rPr>
              <a:t>Học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thuộc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định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nghĩa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tứ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giác</a:t>
            </a:r>
            <a:r>
              <a:rPr lang="en-US" altLang="en-US" sz="4000" b="1" dirty="0">
                <a:solidFill>
                  <a:srgbClr val="0033CC"/>
                </a:solidFill>
              </a:rPr>
              <a:t>, </a:t>
            </a:r>
            <a:r>
              <a:rPr lang="en-US" altLang="en-US" sz="4000" b="1" dirty="0" err="1">
                <a:solidFill>
                  <a:srgbClr val="0033CC"/>
                </a:solidFill>
              </a:rPr>
              <a:t>tứ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giác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lồi</a:t>
            </a:r>
            <a:r>
              <a:rPr lang="en-US" altLang="en-US" sz="4000" b="1" dirty="0">
                <a:solidFill>
                  <a:srgbClr val="0033CC"/>
                </a:solidFill>
              </a:rPr>
              <a:t>, </a:t>
            </a:r>
            <a:r>
              <a:rPr lang="en-US" altLang="en-US" sz="4000" b="1" dirty="0" err="1">
                <a:solidFill>
                  <a:srgbClr val="0033CC"/>
                </a:solidFill>
              </a:rPr>
              <a:t>định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lí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tổng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các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góc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của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tứ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giác</a:t>
            </a:r>
            <a:r>
              <a:rPr lang="en-US" altLang="en-US" sz="4000" b="1" dirty="0">
                <a:solidFill>
                  <a:srgbClr val="0033CC"/>
                </a:solidFill>
              </a:rPr>
              <a:t>.</a:t>
            </a:r>
          </a:p>
          <a:p>
            <a:pPr algn="ctr">
              <a:spcBef>
                <a:spcPts val="857"/>
              </a:spcBef>
              <a:spcAft>
                <a:spcPts val="857"/>
              </a:spcAft>
              <a:defRPr/>
            </a:pPr>
            <a:r>
              <a:rPr lang="en-US" altLang="en-US" sz="4000" b="1" dirty="0">
                <a:solidFill>
                  <a:srgbClr val="0033CC"/>
                </a:solidFill>
              </a:rPr>
              <a:t>2/ </a:t>
            </a:r>
            <a:r>
              <a:rPr lang="en-US" altLang="en-US" sz="4000" b="1" dirty="0" err="1">
                <a:solidFill>
                  <a:srgbClr val="0033CC"/>
                </a:solidFill>
              </a:rPr>
              <a:t>Làm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bài</a:t>
            </a:r>
            <a:r>
              <a:rPr lang="en-US" altLang="en-US" sz="4000" b="1" dirty="0">
                <a:solidFill>
                  <a:srgbClr val="0033CC"/>
                </a:solidFill>
              </a:rPr>
              <a:t> </a:t>
            </a:r>
            <a:r>
              <a:rPr lang="en-US" altLang="en-US" sz="4000" b="1" dirty="0" err="1">
                <a:solidFill>
                  <a:srgbClr val="0033CC"/>
                </a:solidFill>
              </a:rPr>
              <a:t>tập</a:t>
            </a:r>
            <a:r>
              <a:rPr lang="en-US" altLang="en-US" sz="4000" b="1" dirty="0">
                <a:solidFill>
                  <a:srgbClr val="0033CC"/>
                </a:solidFill>
              </a:rPr>
              <a:t>: </a:t>
            </a:r>
            <a:r>
              <a:rPr lang="en-US" altLang="en-US" sz="4000" b="1" dirty="0" smtClean="0">
                <a:solidFill>
                  <a:srgbClr val="0033CC"/>
                </a:solidFill>
              </a:rPr>
              <a:t>1; </a:t>
            </a:r>
            <a:r>
              <a:rPr lang="en-US" altLang="en-US" sz="4000" b="1" dirty="0">
                <a:solidFill>
                  <a:srgbClr val="0033CC"/>
                </a:solidFill>
              </a:rPr>
              <a:t>2</a:t>
            </a:r>
            <a:r>
              <a:rPr lang="en-US" altLang="en-US" sz="4000" b="1" dirty="0" smtClean="0">
                <a:solidFill>
                  <a:srgbClr val="0033CC"/>
                </a:solidFill>
              </a:rPr>
              <a:t>; </a:t>
            </a:r>
            <a:r>
              <a:rPr lang="en-US" altLang="en-US" sz="4000" b="1" dirty="0">
                <a:solidFill>
                  <a:srgbClr val="0033CC"/>
                </a:solidFill>
              </a:rPr>
              <a:t>3</a:t>
            </a:r>
            <a:r>
              <a:rPr lang="en-US" altLang="en-US" sz="4000" b="1" dirty="0" smtClean="0">
                <a:solidFill>
                  <a:srgbClr val="0033CC"/>
                </a:solidFill>
              </a:rPr>
              <a:t> </a:t>
            </a:r>
            <a:r>
              <a:rPr lang="en-US" altLang="en-US" sz="4000" b="1" dirty="0">
                <a:solidFill>
                  <a:srgbClr val="0033CC"/>
                </a:solidFill>
              </a:rPr>
              <a:t/>
            </a:r>
            <a:br>
              <a:rPr lang="en-US" altLang="en-US" sz="4000" b="1" dirty="0">
                <a:solidFill>
                  <a:srgbClr val="0033CC"/>
                </a:solidFill>
              </a:rPr>
            </a:br>
            <a:r>
              <a:rPr lang="en-US" altLang="en-US" sz="4000" b="1" dirty="0">
                <a:solidFill>
                  <a:srgbClr val="0033CC"/>
                </a:solidFill>
              </a:rPr>
              <a:t>(</a:t>
            </a:r>
            <a:r>
              <a:rPr lang="en-US" altLang="en-US" sz="4000" b="1" dirty="0" smtClean="0">
                <a:solidFill>
                  <a:srgbClr val="0033CC"/>
                </a:solidFill>
              </a:rPr>
              <a:t>Sgk-T103)</a:t>
            </a:r>
            <a:endParaRPr lang="en-US" altLang="en-US" sz="40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4.2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3630</TotalTime>
  <Words>576</Words>
  <Application>Microsoft Office PowerPoint</Application>
  <PresentationFormat>Custom</PresentationFormat>
  <Paragraphs>149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Cambria Math</vt:lpstr>
      <vt:lpstr>Gill Sans MT</vt:lpstr>
      <vt:lpstr>Times New Roman</vt:lpstr>
      <vt:lpstr>Verdana</vt:lpstr>
      <vt:lpstr>Wingdings 2</vt:lpstr>
      <vt:lpstr>Default Design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1234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Nien</dc:creator>
  <cp:lastModifiedBy>DELL</cp:lastModifiedBy>
  <cp:revision>236</cp:revision>
  <dcterms:created xsi:type="dcterms:W3CDTF">2008-10-23T00:57:35Z</dcterms:created>
  <dcterms:modified xsi:type="dcterms:W3CDTF">2021-09-02T06:10:30Z</dcterms:modified>
</cp:coreProperties>
</file>