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9" r:id="rId2"/>
    <p:sldId id="266" r:id="rId3"/>
    <p:sldId id="278" r:id="rId4"/>
    <p:sldId id="259" r:id="rId5"/>
    <p:sldId id="275" r:id="rId6"/>
    <p:sldId id="260" r:id="rId7"/>
    <p:sldId id="262" r:id="rId8"/>
    <p:sldId id="276" r:id="rId9"/>
    <p:sldId id="277" r:id="rId10"/>
    <p:sldId id="270" r:id="rId11"/>
    <p:sldId id="271" r:id="rId12"/>
    <p:sldId id="272" r:id="rId13"/>
    <p:sldId id="280" r:id="rId14"/>
    <p:sldId id="281" r:id="rId15"/>
    <p:sldId id="27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CC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E05690-E65C-4CCD-B6B0-A38BFFE2EF6D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EB964B-BA6A-42FB-B695-315244DCC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732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DFB3D593-47B1-45F5-9EA7-8E8416A3BB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F21D658-93E9-46CC-BFD1-D07C1740A16B}" type="slidenum">
              <a:rPr lang="en-US" altLang="en-US" sz="1200">
                <a:latin typeface="Arial" panose="020B0604020202020204" pitchFamily="34" charset="0"/>
              </a:rPr>
              <a:pPr/>
              <a:t>2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18435" name="Rectangle 7">
            <a:extLst>
              <a:ext uri="{FF2B5EF4-FFF2-40B4-BE49-F238E27FC236}">
                <a16:creationId xmlns:a16="http://schemas.microsoft.com/office/drawing/2014/main" id="{8E641D9F-6248-42D2-8DEF-FB5EB584E32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fld id="{9FB96F83-84C6-42C1-AF1A-1D6BEAE38D51}" type="slidenum">
              <a:rPr lang="vi-VN" altLang="en-US" sz="1200">
                <a:latin typeface="Arial" panose="020B0604020202020204" pitchFamily="34" charset="0"/>
                <a:cs typeface="Arial" panose="020B0604020202020204" pitchFamily="34" charset="0"/>
              </a:rPr>
              <a:pPr algn="r" eaLnBrk="1" hangingPunct="1"/>
              <a:t>2</a:t>
            </a:fld>
            <a:endParaRPr lang="vi-VN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03172D40-9C0D-44F4-A768-88F36124E3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>
            <a:extLst>
              <a:ext uri="{FF2B5EF4-FFF2-40B4-BE49-F238E27FC236}">
                <a16:creationId xmlns:a16="http://schemas.microsoft.com/office/drawing/2014/main" id="{50D00CE9-9738-4E42-97C0-E6295FB449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8F983-66BB-409F-A711-08F341E9D1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7AEAAC-9581-40DF-B054-2625CBD8A9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DEA2F-72D2-40A5-BFD5-D10A8227B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7B188-1B6C-4DE6-9555-445FF710DD42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E9BAB-B15D-4E81-86EA-55F4BE01B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A564A-ECAB-43D8-9C39-FA33505AF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A45A-AE9B-4FD7-8D87-833BD7568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04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D2672-D298-4564-80C7-7A00AECB9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3776FD-A165-4AEC-A420-1711F903CC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0B92C8-FBC8-4849-845F-25AC137BD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7B188-1B6C-4DE6-9555-445FF710DD42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0F995E-8E4A-4A77-8794-16CF7A89D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F4B9E-8F98-48EF-9E7C-3B3E4ED02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A45A-AE9B-4FD7-8D87-833BD7568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461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C7904B-E12A-4373-9DF4-D0705C5E03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D08A1C-06CC-48CE-BB32-84754854D1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B4274A-1CF1-4F16-9AD1-08E58B555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7B188-1B6C-4DE6-9555-445FF710DD42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8FDBC-DB38-4EC5-899B-6DF9CC32D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22276-6AF9-44A2-B2C2-015B8005C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A45A-AE9B-4FD7-8D87-833BD7568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7195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92100"/>
            <a:ext cx="10972800" cy="5727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6E26B30-16E6-4561-AC7A-36068F95AC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8D648C7-9AF4-428C-8330-5D609F0929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675C85A-28F8-45D9-AE4E-66DC84817D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604CA1-95F9-4CE9-9847-5E09B6B585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5819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D7D36-36C2-40CC-BEB6-431775660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CBD4C-85F1-491A-80EC-CF1B2969E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B2F93C-2FCB-49C7-A68E-52F734F5C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7B188-1B6C-4DE6-9555-445FF710DD42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3EC4B1-3A7F-4F86-A7A6-8F05ABFB0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6B9D72-99E1-464C-8F54-748154629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A45A-AE9B-4FD7-8D87-833BD7568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584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38EB5-393D-4F88-B4A0-10C9D23EA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4AC75D-836C-4056-A9FE-F3F725033F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5A0281-6F4D-4130-97D9-9CE503E30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7B188-1B6C-4DE6-9555-445FF710DD42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F28D9-CFA4-4849-9D76-4D27FB405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7D283-EC25-494F-BDED-CBB58A96A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A45A-AE9B-4FD7-8D87-833BD7568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830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486A-7ABF-4F61-B775-D556E97A7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9DDE0-546F-4811-8CCC-172BB4F638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989B8D-3C10-48CE-B2E3-65166DCED1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B26C27-8B74-4DC5-8542-A9639914F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7B188-1B6C-4DE6-9555-445FF710DD42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4157DE-B6D7-4E50-BF9E-3CEEB581D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2B96A3-F6BB-4488-9086-751784F13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A45A-AE9B-4FD7-8D87-833BD7568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41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F4C05-7E17-468F-B6DF-CD716AE31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B299F0-A935-48B9-8667-4204790A57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0A52BA-0E48-4329-92E1-2FEADCB138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2621B7-404A-440B-BAC8-75B38BE306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83CCA1-A254-45D6-9901-84DD24581C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E27E7C-9DD3-42BD-A94C-7B77263D4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7B188-1B6C-4DE6-9555-445FF710DD42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D064F-168C-43E4-8B62-D38D0CE85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3D18F8-C786-4204-A372-140651875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A45A-AE9B-4FD7-8D87-833BD7568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745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E9B88-8F5A-4E8D-97D5-08D62CA14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39C428-2642-4991-96E8-E739DD5C4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7B188-1B6C-4DE6-9555-445FF710DD42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A22AEF-8509-4D76-AD54-84D1797A9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225DDE-193B-4BA9-9104-738B1485F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A45A-AE9B-4FD7-8D87-833BD7568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919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83662-8821-4C9E-85D0-B2E16F535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7B188-1B6C-4DE6-9555-445FF710DD42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7E4024-39A6-4112-9E8A-F60DD7521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8CBE04-603A-459D-BDE3-AF4BE13EA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A45A-AE9B-4FD7-8D87-833BD7568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49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ED771-0A1C-493A-A38D-4999D0A7A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C47B2-C66D-46B9-B0D3-E01B210B1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7CE690-92CF-4351-A04B-15BAF5DAB4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CD9EB9-2816-4E63-AE43-2768DF042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7B188-1B6C-4DE6-9555-445FF710DD42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C58883-65E1-4B99-B8CC-5CA0B61D2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C6C816-1969-48C2-9472-BAADBF8B1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A45A-AE9B-4FD7-8D87-833BD7568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39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4AB93-4678-4E6B-A1F3-A5EDFCBC2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337E1B-D14E-4C2D-ADF7-97078C3D11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208C1-F24A-40F6-A23E-7C5A2A647F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BC9F59-82A2-438D-A100-9BF174A3A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7B188-1B6C-4DE6-9555-445FF710DD42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5CF7DC-1A67-40AA-9840-C91694B6F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3F8992-63F1-423F-B333-CCD1C893F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3A45A-AE9B-4FD7-8D87-833BD7568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488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3F342-4E3F-4022-A3C4-B6B58F95D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1EE84D-ED52-4307-9263-BA2C68030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B7032-C84D-4A1A-83B1-410354590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7B188-1B6C-4DE6-9555-445FF710DD42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42B8B9-97B9-4023-97FB-73D0A07FC7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B9656A-1C8B-40E0-81C1-7D1A10C982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3A45A-AE9B-4FD7-8D87-833BD7568D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466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13" Type="http://schemas.openxmlformats.org/officeDocument/2006/relationships/image" Target="../media/image66.pn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12" Type="http://schemas.openxmlformats.org/officeDocument/2006/relationships/image" Target="../media/image65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9.png"/><Relationship Id="rId11" Type="http://schemas.openxmlformats.org/officeDocument/2006/relationships/image" Target="../media/image64.png"/><Relationship Id="rId5" Type="http://schemas.openxmlformats.org/officeDocument/2006/relationships/image" Target="../media/image58.png"/><Relationship Id="rId10" Type="http://schemas.openxmlformats.org/officeDocument/2006/relationships/image" Target="../media/image63.png"/><Relationship Id="rId4" Type="http://schemas.openxmlformats.org/officeDocument/2006/relationships/image" Target="../media/image57.png"/><Relationship Id="rId9" Type="http://schemas.openxmlformats.org/officeDocument/2006/relationships/image" Target="../media/image62.png"/><Relationship Id="rId14" Type="http://schemas.openxmlformats.org/officeDocument/2006/relationships/image" Target="../media/image6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13" Type="http://schemas.openxmlformats.org/officeDocument/2006/relationships/image" Target="../media/image79.png"/><Relationship Id="rId3" Type="http://schemas.openxmlformats.org/officeDocument/2006/relationships/image" Target="../media/image69.png"/><Relationship Id="rId7" Type="http://schemas.openxmlformats.org/officeDocument/2006/relationships/image" Target="../media/image73.png"/><Relationship Id="rId12" Type="http://schemas.openxmlformats.org/officeDocument/2006/relationships/image" Target="../media/image78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11" Type="http://schemas.openxmlformats.org/officeDocument/2006/relationships/image" Target="../media/image77.png"/><Relationship Id="rId5" Type="http://schemas.openxmlformats.org/officeDocument/2006/relationships/image" Target="../media/image71.png"/><Relationship Id="rId10" Type="http://schemas.openxmlformats.org/officeDocument/2006/relationships/image" Target="../media/image76.png"/><Relationship Id="rId4" Type="http://schemas.openxmlformats.org/officeDocument/2006/relationships/image" Target="../media/image70.png"/><Relationship Id="rId9" Type="http://schemas.openxmlformats.org/officeDocument/2006/relationships/image" Target="../media/image75.png"/><Relationship Id="rId14" Type="http://schemas.openxmlformats.org/officeDocument/2006/relationships/image" Target="../media/image8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png"/><Relationship Id="rId13" Type="http://schemas.openxmlformats.org/officeDocument/2006/relationships/image" Target="../media/image92.png"/><Relationship Id="rId18" Type="http://schemas.openxmlformats.org/officeDocument/2006/relationships/image" Target="../media/image97.png"/><Relationship Id="rId3" Type="http://schemas.openxmlformats.org/officeDocument/2006/relationships/image" Target="../media/image82.png"/><Relationship Id="rId7" Type="http://schemas.openxmlformats.org/officeDocument/2006/relationships/image" Target="../media/image86.png"/><Relationship Id="rId12" Type="http://schemas.openxmlformats.org/officeDocument/2006/relationships/image" Target="../media/image91.png"/><Relationship Id="rId17" Type="http://schemas.openxmlformats.org/officeDocument/2006/relationships/image" Target="../media/image96.png"/><Relationship Id="rId2" Type="http://schemas.openxmlformats.org/officeDocument/2006/relationships/image" Target="../media/image81.png"/><Relationship Id="rId16" Type="http://schemas.openxmlformats.org/officeDocument/2006/relationships/image" Target="../media/image9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5.png"/><Relationship Id="rId11" Type="http://schemas.openxmlformats.org/officeDocument/2006/relationships/image" Target="../media/image90.png"/><Relationship Id="rId5" Type="http://schemas.openxmlformats.org/officeDocument/2006/relationships/image" Target="../media/image84.png"/><Relationship Id="rId15" Type="http://schemas.openxmlformats.org/officeDocument/2006/relationships/image" Target="../media/image94.png"/><Relationship Id="rId10" Type="http://schemas.openxmlformats.org/officeDocument/2006/relationships/image" Target="../media/image89.png"/><Relationship Id="rId4" Type="http://schemas.openxmlformats.org/officeDocument/2006/relationships/image" Target="../media/image83.png"/><Relationship Id="rId9" Type="http://schemas.openxmlformats.org/officeDocument/2006/relationships/image" Target="../media/image88.png"/><Relationship Id="rId14" Type="http://schemas.openxmlformats.org/officeDocument/2006/relationships/image" Target="../media/image9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png"/><Relationship Id="rId3" Type="http://schemas.openxmlformats.org/officeDocument/2006/relationships/image" Target="../media/image99.png"/><Relationship Id="rId7" Type="http://schemas.openxmlformats.org/officeDocument/2006/relationships/image" Target="../media/image103.png"/><Relationship Id="rId2" Type="http://schemas.openxmlformats.org/officeDocument/2006/relationships/image" Target="../media/image9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2.png"/><Relationship Id="rId5" Type="http://schemas.openxmlformats.org/officeDocument/2006/relationships/image" Target="../media/image101.png"/><Relationship Id="rId10" Type="http://schemas.openxmlformats.org/officeDocument/2006/relationships/image" Target="../media/image106.png"/><Relationship Id="rId4" Type="http://schemas.openxmlformats.org/officeDocument/2006/relationships/image" Target="../media/image100.png"/><Relationship Id="rId9" Type="http://schemas.openxmlformats.org/officeDocument/2006/relationships/image" Target="../media/image10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5" Type="http://schemas.openxmlformats.org/officeDocument/2006/relationships/image" Target="../media/image3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13" Type="http://schemas.openxmlformats.org/officeDocument/2006/relationships/image" Target="../media/image52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12" Type="http://schemas.openxmlformats.org/officeDocument/2006/relationships/image" Target="../media/image51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png"/><Relationship Id="rId11" Type="http://schemas.openxmlformats.org/officeDocument/2006/relationships/image" Target="../media/image50.png"/><Relationship Id="rId5" Type="http://schemas.openxmlformats.org/officeDocument/2006/relationships/image" Target="../media/image44.png"/><Relationship Id="rId10" Type="http://schemas.openxmlformats.org/officeDocument/2006/relationships/image" Target="../media/image49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28800" y="304801"/>
            <a:ext cx="556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UBND TP THỦ ĐỨC</a:t>
            </a:r>
          </a:p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THCS HOA LƯ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87171" y="3276601"/>
            <a:ext cx="7086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 PHÉP TÍNH VỚI </a:t>
            </a:r>
          </a:p>
          <a:p>
            <a:pPr algn="ctr"/>
            <a:r>
              <a:rPr lang="en-US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CĂN BẬC HAI</a:t>
            </a:r>
          </a:p>
          <a:p>
            <a:pPr algn="ctr"/>
            <a:endParaRPr lang="en-US" sz="5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19700" y="25146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2001425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52">
            <a:extLst>
              <a:ext uri="{FF2B5EF4-FFF2-40B4-BE49-F238E27FC236}">
                <a16:creationId xmlns:a16="http://schemas.microsoft.com/office/drawing/2014/main" id="{B46DBEF7-DF6B-4A59-AD6D-B8DCE759B7A8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-276225"/>
            <a:ext cx="9367838" cy="7162800"/>
            <a:chOff x="-23" y="0"/>
            <a:chExt cx="5783" cy="4252"/>
          </a:xfrm>
        </p:grpSpPr>
        <p:sp>
          <p:nvSpPr>
            <p:cNvPr id="11274" name="Rectangle 53">
              <a:extLst>
                <a:ext uri="{FF2B5EF4-FFF2-40B4-BE49-F238E27FC236}">
                  <a16:creationId xmlns:a16="http://schemas.microsoft.com/office/drawing/2014/main" id="{1E172D21-600A-47C8-867F-7F6CDC6926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" y="119"/>
              <a:ext cx="5579" cy="4128"/>
            </a:xfrm>
            <a:prstGeom prst="rect">
              <a:avLst/>
            </a:prstGeom>
            <a:noFill/>
            <a:ln w="76200" cmpd="tri">
              <a:solidFill>
                <a:srgbClr val="FF3399"/>
              </a:solidFill>
              <a:miter lim="800000"/>
              <a:headEnd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11275" name="plant">
              <a:extLst>
                <a:ext uri="{FF2B5EF4-FFF2-40B4-BE49-F238E27FC236}">
                  <a16:creationId xmlns:a16="http://schemas.microsoft.com/office/drawing/2014/main" id="{D32C1E52-4B38-44CA-8D2A-231D7F12B298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0" y="3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6" name="plant">
              <a:extLst>
                <a:ext uri="{FF2B5EF4-FFF2-40B4-BE49-F238E27FC236}">
                  <a16:creationId xmlns:a16="http://schemas.microsoft.com/office/drawing/2014/main" id="{A8E5C213-AC6C-4962-A4EC-2F4D5542D035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76" y="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7" name="plant">
              <a:extLst>
                <a:ext uri="{FF2B5EF4-FFF2-40B4-BE49-F238E27FC236}">
                  <a16:creationId xmlns:a16="http://schemas.microsoft.com/office/drawing/2014/main" id="{8B268906-6394-4763-B265-309DF532BBF6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-23" y="4042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8" name="plant">
              <a:extLst>
                <a:ext uri="{FF2B5EF4-FFF2-40B4-BE49-F238E27FC236}">
                  <a16:creationId xmlns:a16="http://schemas.microsoft.com/office/drawing/2014/main" id="{BA222D72-E0F7-4310-BAD0-AD96B06205D8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29" y="4014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875" name="Text Box 59">
            <a:extLst>
              <a:ext uri="{FF2B5EF4-FFF2-40B4-BE49-F238E27FC236}">
                <a16:creationId xmlns:a16="http://schemas.microsoft.com/office/drawing/2014/main" id="{30452B8F-1B5A-40D4-B26F-FD38D6A0ED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09601"/>
            <a:ext cx="7010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>
                <a:solidFill>
                  <a:srgbClr val="FF99FF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en-US" sz="3000" u="sng">
                <a:solidFill>
                  <a:srgbClr val="FF99FF"/>
                </a:solidFill>
                <a:latin typeface="Times New Roman" panose="02020603050405020304" pitchFamily="18" charset="0"/>
              </a:rPr>
              <a:t>Áp dụng:</a:t>
            </a:r>
          </a:p>
        </p:txBody>
      </p:sp>
      <p:sp>
        <p:nvSpPr>
          <p:cNvPr id="34876" name="Text Box 60">
            <a:extLst>
              <a:ext uri="{FF2B5EF4-FFF2-40B4-BE49-F238E27FC236}">
                <a16:creationId xmlns:a16="http://schemas.microsoft.com/office/drawing/2014/main" id="{84B6E67F-01BA-4272-934D-789D84FE9A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143001"/>
            <a:ext cx="2057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chemeClr val="hlink"/>
                </a:solidFill>
                <a:latin typeface="Times New Roman" panose="02020603050405020304" pitchFamily="18" charset="0"/>
              </a:rPr>
              <a:t>* Chú ý:</a:t>
            </a:r>
            <a:endParaRPr lang="en-US" altLang="en-US" sz="2800" u="sng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877" name="Text Box 61">
            <a:extLst>
              <a:ext uri="{FF2B5EF4-FFF2-40B4-BE49-F238E27FC236}">
                <a16:creationId xmlns:a16="http://schemas.microsoft.com/office/drawing/2014/main" id="{D1236AB6-EB08-48FC-BF6F-76C4751AC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1828800"/>
            <a:ext cx="7696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Một cách tổng quát, với hai biểu thức A và B không âm ta có: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881" name="Object 65">
                <a:extLst>
                  <a:ext uri="{FF2B5EF4-FFF2-40B4-BE49-F238E27FC236}">
                    <a16:creationId xmlns:a16="http://schemas.microsoft.com/office/drawing/2014/main" id="{07AD403F-10CB-4675-AA38-63A64FFC70F1}"/>
                  </a:ext>
                </a:extLst>
              </p:cNvPr>
              <p:cNvSpPr txBox="1">
                <a:spLocks noGrp="1"/>
              </p:cNvSpPr>
              <p:nvPr>
                <p:ph/>
              </p:nvPr>
            </p:nvSpPr>
            <p:spPr bwMode="auto">
              <a:xfrm>
                <a:off x="4038600" y="2667001"/>
                <a:ext cx="2603500" cy="59372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ra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ra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34881" name="Object 65">
                <a:extLst>
                  <a:ext uri="{FF2B5EF4-FFF2-40B4-BE49-F238E27FC236}">
                    <a16:creationId xmlns:a16="http://schemas.microsoft.com/office/drawing/2014/main" id="{07AD403F-10CB-4675-AA38-63A64FFC70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ph/>
              </p:nvPr>
            </p:nvSpPr>
            <p:spPr bwMode="auto">
              <a:xfrm>
                <a:off x="4038600" y="2667001"/>
                <a:ext cx="2603500" cy="59372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883" name="Text Box 67">
            <a:extLst>
              <a:ext uri="{FF2B5EF4-FFF2-40B4-BE49-F238E27FC236}">
                <a16:creationId xmlns:a16="http://schemas.microsoft.com/office/drawing/2014/main" id="{F3627F74-6C3C-450B-A311-39F0B46FA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352801"/>
            <a:ext cx="769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Đăc biệt, với biểu thức A không  âm,ta có: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884" name="Object 68">
                <a:extLst>
                  <a:ext uri="{FF2B5EF4-FFF2-40B4-BE49-F238E27FC236}">
                    <a16:creationId xmlns:a16="http://schemas.microsoft.com/office/drawing/2014/main" id="{8AECA237-9BC1-421B-9B21-5B2F9C5C7024}"/>
                  </a:ext>
                </a:extLst>
              </p:cNvPr>
              <p:cNvSpPr txBox="1"/>
              <p:nvPr/>
            </p:nvSpPr>
            <p:spPr bwMode="auto">
              <a:xfrm>
                <a:off x="3946526" y="4191000"/>
                <a:ext cx="2835275" cy="72548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34884" name="Object 68">
                <a:extLst>
                  <a:ext uri="{FF2B5EF4-FFF2-40B4-BE49-F238E27FC236}">
                    <a16:creationId xmlns:a16="http://schemas.microsoft.com/office/drawing/2014/main" id="{8AECA237-9BC1-421B-9B21-5B2F9C5C70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46526" y="4191000"/>
                <a:ext cx="2835275" cy="72548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885" name="Text Box 69">
            <a:extLst>
              <a:ext uri="{FF2B5EF4-FFF2-40B4-BE49-F238E27FC236}">
                <a16:creationId xmlns:a16="http://schemas.microsoft.com/office/drawing/2014/main" id="{6577CA65-C107-4F74-979C-2D66487113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600" b="1">
                <a:solidFill>
                  <a:srgbClr val="0000FF"/>
                </a:solidFill>
                <a:cs typeface="Times New Roman" pitchFamily="18" charset="0"/>
              </a:rPr>
              <a:t>§3. LIÊN HỆ GiỮA PHÉP NHÂN VÀ PHÉP KHAI PHƯƠNG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>
            <a:extLst>
              <a:ext uri="{FF2B5EF4-FFF2-40B4-BE49-F238E27FC236}">
                <a16:creationId xmlns:a16="http://schemas.microsoft.com/office/drawing/2014/main" id="{C0C642D2-4555-4237-AED2-4477C00A037C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-276225"/>
            <a:ext cx="9367838" cy="7162800"/>
            <a:chOff x="-23" y="0"/>
            <a:chExt cx="5783" cy="4252"/>
          </a:xfrm>
        </p:grpSpPr>
        <p:sp>
          <p:nvSpPr>
            <p:cNvPr id="12313" name="Rectangle 3">
              <a:extLst>
                <a:ext uri="{FF2B5EF4-FFF2-40B4-BE49-F238E27FC236}">
                  <a16:creationId xmlns:a16="http://schemas.microsoft.com/office/drawing/2014/main" id="{1FD8064F-A862-46EB-8894-F54D18EA05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" y="119"/>
              <a:ext cx="5579" cy="4128"/>
            </a:xfrm>
            <a:prstGeom prst="rect">
              <a:avLst/>
            </a:prstGeom>
            <a:noFill/>
            <a:ln w="76200" cmpd="tri">
              <a:solidFill>
                <a:srgbClr val="FF3399"/>
              </a:solidFill>
              <a:miter lim="800000"/>
              <a:headEnd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12314" name="plant">
              <a:extLst>
                <a:ext uri="{FF2B5EF4-FFF2-40B4-BE49-F238E27FC236}">
                  <a16:creationId xmlns:a16="http://schemas.microsoft.com/office/drawing/2014/main" id="{304B1F1E-FE21-410B-B5BB-185A56B712A6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0" y="3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5" name="plant">
              <a:extLst>
                <a:ext uri="{FF2B5EF4-FFF2-40B4-BE49-F238E27FC236}">
                  <a16:creationId xmlns:a16="http://schemas.microsoft.com/office/drawing/2014/main" id="{E041ED4C-9B63-4498-9CC4-57CED70D1D0C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76" y="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6" name="plant">
              <a:extLst>
                <a:ext uri="{FF2B5EF4-FFF2-40B4-BE49-F238E27FC236}">
                  <a16:creationId xmlns:a16="http://schemas.microsoft.com/office/drawing/2014/main" id="{81EE5ED8-8071-4C8A-B17E-41FEE50D40A1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-23" y="4042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7" name="plant">
              <a:extLst>
                <a:ext uri="{FF2B5EF4-FFF2-40B4-BE49-F238E27FC236}">
                  <a16:creationId xmlns:a16="http://schemas.microsoft.com/office/drawing/2014/main" id="{429F93FA-888B-49A2-86C6-A83FACD4023E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29" y="4014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291" name="Rectangle 31">
            <a:extLst>
              <a:ext uri="{FF2B5EF4-FFF2-40B4-BE49-F238E27FC236}">
                <a16:creationId xmlns:a16="http://schemas.microsoft.com/office/drawing/2014/main" id="{D27ED64F-4056-4061-9660-9FCCE9F07D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798513"/>
            <a:ext cx="26876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3. Rút gọn</a:t>
            </a:r>
            <a:endParaRPr lang="de-DE" alt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2" name="Text Box 32">
            <a:extLst>
              <a:ext uri="{FF2B5EF4-FFF2-40B4-BE49-F238E27FC236}">
                <a16:creationId xmlns:a16="http://schemas.microsoft.com/office/drawing/2014/main" id="{F4A7DFCB-079B-41C8-8A67-84F9B38A6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3313" y="1828801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chemeClr val="hlink"/>
                </a:solidFill>
                <a:latin typeface="Times New Roman" panose="02020603050405020304" pitchFamily="18" charset="0"/>
              </a:rPr>
              <a:t>Giải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296" name="Object 36">
                <a:extLst>
                  <a:ext uri="{FF2B5EF4-FFF2-40B4-BE49-F238E27FC236}">
                    <a16:creationId xmlns:a16="http://schemas.microsoft.com/office/drawing/2014/main" id="{ED6B2523-467D-4112-B98A-5C13F664F87A}"/>
                  </a:ext>
                </a:extLst>
              </p:cNvPr>
              <p:cNvSpPr txBox="1"/>
              <p:nvPr/>
            </p:nvSpPr>
            <p:spPr bwMode="auto">
              <a:xfrm>
                <a:off x="2262188" y="1274764"/>
                <a:ext cx="1833562" cy="534987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ra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27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2296" name="Object 36">
                <a:extLst>
                  <a:ext uri="{FF2B5EF4-FFF2-40B4-BE49-F238E27FC236}">
                    <a16:creationId xmlns:a16="http://schemas.microsoft.com/office/drawing/2014/main" id="{ED6B2523-467D-4112-B98A-5C13F664F8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62188" y="1274764"/>
                <a:ext cx="1833562" cy="5349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297" name="Object 37">
                <a:extLst>
                  <a:ext uri="{FF2B5EF4-FFF2-40B4-BE49-F238E27FC236}">
                    <a16:creationId xmlns:a16="http://schemas.microsoft.com/office/drawing/2014/main" id="{E11543B6-BD54-4796-95D4-845A7BDDD41B}"/>
                  </a:ext>
                </a:extLst>
              </p:cNvPr>
              <p:cNvSpPr txBox="1"/>
              <p:nvPr/>
            </p:nvSpPr>
            <p:spPr bwMode="auto">
              <a:xfrm>
                <a:off x="7504114" y="1249364"/>
                <a:ext cx="1487487" cy="61277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2297" name="Object 37">
                <a:extLst>
                  <a:ext uri="{FF2B5EF4-FFF2-40B4-BE49-F238E27FC236}">
                    <a16:creationId xmlns:a16="http://schemas.microsoft.com/office/drawing/2014/main" id="{E11543B6-BD54-4796-95D4-845A7BDDD4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504114" y="1249364"/>
                <a:ext cx="1487487" cy="612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305" name="Text Box 46">
            <a:extLst>
              <a:ext uri="{FF2B5EF4-FFF2-40B4-BE49-F238E27FC236}">
                <a16:creationId xmlns:a16="http://schemas.microsoft.com/office/drawing/2014/main" id="{F7FB5552-F733-4273-B69E-A5E056F6A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1295401"/>
            <a:ext cx="190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Với a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≥ 0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C697720-2CD2-42CC-B3EC-ECE55E56AAE9}"/>
              </a:ext>
            </a:extLst>
          </p:cNvPr>
          <p:cNvGrpSpPr/>
          <p:nvPr/>
        </p:nvGrpSpPr>
        <p:grpSpPr>
          <a:xfrm>
            <a:off x="1828800" y="2360614"/>
            <a:ext cx="8310564" cy="4040186"/>
            <a:chOff x="1828800" y="2360614"/>
            <a:chExt cx="8310564" cy="404018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873" name="Object 33">
                  <a:extLst>
                    <a:ext uri="{FF2B5EF4-FFF2-40B4-BE49-F238E27FC236}">
                      <a16:creationId xmlns:a16="http://schemas.microsoft.com/office/drawing/2014/main" id="{645F35FA-8DF0-4362-8A05-2DCEC623A516}"/>
                    </a:ext>
                  </a:extLst>
                </p:cNvPr>
                <p:cNvSpPr txBox="1"/>
                <p:nvPr/>
              </p:nvSpPr>
              <p:spPr bwMode="auto">
                <a:xfrm>
                  <a:off x="2055814" y="2425701"/>
                  <a:ext cx="1709737" cy="4984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27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35873" name="Object 33">
                  <a:extLst>
                    <a:ext uri="{FF2B5EF4-FFF2-40B4-BE49-F238E27FC236}">
                      <a16:creationId xmlns:a16="http://schemas.microsoft.com/office/drawing/2014/main" id="{645F35FA-8DF0-4362-8A05-2DCEC623A51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055814" y="2425701"/>
                  <a:ext cx="1709737" cy="49847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874" name="Object 34">
                  <a:extLst>
                    <a:ext uri="{FF2B5EF4-FFF2-40B4-BE49-F238E27FC236}">
                      <a16:creationId xmlns:a16="http://schemas.microsoft.com/office/drawing/2014/main" id="{4493D2E3-1CE5-4FF6-A211-87BF06D96C5F}"/>
                    </a:ext>
                  </a:extLst>
                </p:cNvPr>
                <p:cNvSpPr txBox="1"/>
                <p:nvPr/>
              </p:nvSpPr>
              <p:spPr bwMode="auto">
                <a:xfrm>
                  <a:off x="3667126" y="2438400"/>
                  <a:ext cx="1444625" cy="4714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.27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ra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5874" name="Object 34">
                  <a:extLst>
                    <a:ext uri="{FF2B5EF4-FFF2-40B4-BE49-F238E27FC236}">
                      <a16:creationId xmlns:a16="http://schemas.microsoft.com/office/drawing/2014/main" id="{4493D2E3-1CE5-4FF6-A211-87BF06D96C5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667126" y="2438400"/>
                  <a:ext cx="1444625" cy="471488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5875" name="Line 35">
              <a:extLst>
                <a:ext uri="{FF2B5EF4-FFF2-40B4-BE49-F238E27FC236}">
                  <a16:creationId xmlns:a16="http://schemas.microsoft.com/office/drawing/2014/main" id="{6012A502-FA4B-410F-9C14-C9145B135B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56313" y="2438400"/>
              <a:ext cx="0" cy="396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878" name="Object 38">
                  <a:extLst>
                    <a:ext uri="{FF2B5EF4-FFF2-40B4-BE49-F238E27FC236}">
                      <a16:creationId xmlns:a16="http://schemas.microsoft.com/office/drawing/2014/main" id="{0B3835B1-273A-425C-95B2-60A1E10920F5}"/>
                    </a:ext>
                  </a:extLst>
                </p:cNvPr>
                <p:cNvSpPr txBox="1"/>
                <p:nvPr/>
              </p:nvSpPr>
              <p:spPr bwMode="auto">
                <a:xfrm>
                  <a:off x="2224089" y="3175001"/>
                  <a:ext cx="1182687" cy="5238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35878" name="Object 38">
                  <a:extLst>
                    <a:ext uri="{FF2B5EF4-FFF2-40B4-BE49-F238E27FC236}">
                      <a16:creationId xmlns:a16="http://schemas.microsoft.com/office/drawing/2014/main" id="{0B3835B1-273A-425C-95B2-60A1E10920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224089" y="3175001"/>
                  <a:ext cx="1182687" cy="52387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879" name="Object 39">
                  <a:extLst>
                    <a:ext uri="{FF2B5EF4-FFF2-40B4-BE49-F238E27FC236}">
                      <a16:creationId xmlns:a16="http://schemas.microsoft.com/office/drawing/2014/main" id="{6333D0EE-B7D1-471B-8F5E-F684E1CEE86B}"/>
                    </a:ext>
                  </a:extLst>
                </p:cNvPr>
                <p:cNvSpPr txBox="1"/>
                <p:nvPr/>
              </p:nvSpPr>
              <p:spPr bwMode="auto">
                <a:xfrm>
                  <a:off x="6648450" y="2400300"/>
                  <a:ext cx="1341438" cy="5524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9</m:t>
                            </m:r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p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35879" name="Object 39">
                  <a:extLst>
                    <a:ext uri="{FF2B5EF4-FFF2-40B4-BE49-F238E27FC236}">
                      <a16:creationId xmlns:a16="http://schemas.microsoft.com/office/drawing/2014/main" id="{6333D0EE-B7D1-471B-8F5E-F684E1CEE86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648450" y="2400300"/>
                  <a:ext cx="1341438" cy="55245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880" name="Object 40">
                  <a:extLst>
                    <a:ext uri="{FF2B5EF4-FFF2-40B4-BE49-F238E27FC236}">
                      <a16:creationId xmlns:a16="http://schemas.microsoft.com/office/drawing/2014/main" id="{581AD3C4-0F14-4B1F-8596-47F5218C5777}"/>
                    </a:ext>
                  </a:extLst>
                </p:cNvPr>
                <p:cNvSpPr txBox="1"/>
                <p:nvPr/>
              </p:nvSpPr>
              <p:spPr bwMode="auto">
                <a:xfrm>
                  <a:off x="8153401" y="2360614"/>
                  <a:ext cx="1985963" cy="5429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9</m:t>
                            </m:r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p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35880" name="Object 40">
                  <a:extLst>
                    <a:ext uri="{FF2B5EF4-FFF2-40B4-BE49-F238E27FC236}">
                      <a16:creationId xmlns:a16="http://schemas.microsoft.com/office/drawing/2014/main" id="{581AD3C4-0F14-4B1F-8596-47F5218C577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8153401" y="2360614"/>
                  <a:ext cx="1985963" cy="54292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881" name="Object 41">
                  <a:extLst>
                    <a:ext uri="{FF2B5EF4-FFF2-40B4-BE49-F238E27FC236}">
                      <a16:creationId xmlns:a16="http://schemas.microsoft.com/office/drawing/2014/main" id="{7B1ADBA3-3032-47DD-BA5D-D9C72FBCC8F3}"/>
                    </a:ext>
                  </a:extLst>
                </p:cNvPr>
                <p:cNvSpPr txBox="1"/>
                <p:nvPr/>
              </p:nvSpPr>
              <p:spPr bwMode="auto">
                <a:xfrm>
                  <a:off x="6400800" y="3016250"/>
                  <a:ext cx="1887538" cy="6746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=3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d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</m:e>
                                      <m:sup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d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35881" name="Object 41">
                  <a:extLst>
                    <a:ext uri="{FF2B5EF4-FFF2-40B4-BE49-F238E27FC236}">
                      <a16:creationId xmlns:a16="http://schemas.microsoft.com/office/drawing/2014/main" id="{7B1ADBA3-3032-47DD-BA5D-D9C72FBCC8F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400800" y="3016250"/>
                  <a:ext cx="1887538" cy="674688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882" name="Object 42">
                  <a:extLst>
                    <a:ext uri="{FF2B5EF4-FFF2-40B4-BE49-F238E27FC236}">
                      <a16:creationId xmlns:a16="http://schemas.microsoft.com/office/drawing/2014/main" id="{75C36F12-1D90-41A5-BA94-4E0C77C55C18}"/>
                    </a:ext>
                  </a:extLst>
                </p:cNvPr>
                <p:cNvSpPr txBox="1"/>
                <p:nvPr/>
              </p:nvSpPr>
              <p:spPr bwMode="auto">
                <a:xfrm>
                  <a:off x="8458200" y="3124200"/>
                  <a:ext cx="1009650" cy="5334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=3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d>
                        <m:sSup>
                          <m:sSup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35882" name="Object 42">
                  <a:extLst>
                    <a:ext uri="{FF2B5EF4-FFF2-40B4-BE49-F238E27FC236}">
                      <a16:creationId xmlns:a16="http://schemas.microsoft.com/office/drawing/2014/main" id="{75C36F12-1D90-41A5-BA94-4E0C77C55C1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8458200" y="3124200"/>
                  <a:ext cx="1009650" cy="533400"/>
                </a:xfrm>
                <a:prstGeom prst="rect">
                  <a:avLst/>
                </a:prstGeom>
                <a:blipFill>
                  <a:blip r:embed="rId10"/>
                  <a:stretch>
                    <a:fillRect r="-1212"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884" name="Object 44">
                  <a:extLst>
                    <a:ext uri="{FF2B5EF4-FFF2-40B4-BE49-F238E27FC236}">
                      <a16:creationId xmlns:a16="http://schemas.microsoft.com/office/drawing/2014/main" id="{820C691E-FC01-497B-A3AB-6367D844637A}"/>
                    </a:ext>
                  </a:extLst>
                </p:cNvPr>
                <p:cNvSpPr txBox="1"/>
                <p:nvPr/>
              </p:nvSpPr>
              <p:spPr bwMode="auto">
                <a:xfrm>
                  <a:off x="3733801" y="3200401"/>
                  <a:ext cx="892175" cy="5238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d>
                          <m:dPr>
                            <m:begChr m:val="|"/>
                            <m:endChr m:val="|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35884" name="Object 44">
                  <a:extLst>
                    <a:ext uri="{FF2B5EF4-FFF2-40B4-BE49-F238E27FC236}">
                      <a16:creationId xmlns:a16="http://schemas.microsoft.com/office/drawing/2014/main" id="{820C691E-FC01-497B-A3AB-6367D844637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733801" y="3200401"/>
                  <a:ext cx="892175" cy="523875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885" name="Object 45">
                  <a:extLst>
                    <a:ext uri="{FF2B5EF4-FFF2-40B4-BE49-F238E27FC236}">
                      <a16:creationId xmlns:a16="http://schemas.microsoft.com/office/drawing/2014/main" id="{C8BFF884-25F9-47D1-801D-933ACED3F55F}"/>
                    </a:ext>
                  </a:extLst>
                </p:cNvPr>
                <p:cNvSpPr txBox="1"/>
                <p:nvPr/>
              </p:nvSpPr>
              <p:spPr bwMode="auto">
                <a:xfrm>
                  <a:off x="2286000" y="4014788"/>
                  <a:ext cx="655638" cy="3667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=9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35885" name="Object 45">
                  <a:extLst>
                    <a:ext uri="{FF2B5EF4-FFF2-40B4-BE49-F238E27FC236}">
                      <a16:creationId xmlns:a16="http://schemas.microsoft.com/office/drawing/2014/main" id="{C8BFF884-25F9-47D1-801D-933ACED3F55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286000" y="4014788"/>
                  <a:ext cx="655638" cy="366712"/>
                </a:xfrm>
                <a:prstGeom prst="rect">
                  <a:avLst/>
                </a:prstGeom>
                <a:blipFill>
                  <a:blip r:embed="rId12"/>
                  <a:stretch>
                    <a:fillRect r="-926"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5887" name="Text Box 47">
              <a:extLst>
                <a:ext uri="{FF2B5EF4-FFF2-40B4-BE49-F238E27FC236}">
                  <a16:creationId xmlns:a16="http://schemas.microsoft.com/office/drawing/2014/main" id="{2DD29BF6-D802-4936-8D4E-698E16FA9C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0400" y="3886201"/>
              <a:ext cx="190500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 dirty="0">
                  <a:latin typeface="Times New Roman" panose="02020603050405020304" pitchFamily="18" charset="0"/>
                </a:rPr>
                <a:t>(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Vì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a 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≥ 0)</a:t>
              </a:r>
            </a:p>
          </p:txBody>
        </p:sp>
        <p:sp>
          <p:nvSpPr>
            <p:cNvPr id="35888" name="Text Box 48">
              <a:extLst>
                <a:ext uri="{FF2B5EF4-FFF2-40B4-BE49-F238E27FC236}">
                  <a16:creationId xmlns:a16="http://schemas.microsoft.com/office/drawing/2014/main" id="{1D3CE8C4-F532-45D9-BFDD-6347B33886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8800" y="4953001"/>
              <a:ext cx="190500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>
                  <a:latin typeface="Times New Roman" panose="02020603050405020304" pitchFamily="18" charset="0"/>
                </a:rPr>
                <a:t>Vậy:</a:t>
              </a:r>
              <a:endPara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889" name="Object 49">
                  <a:extLst>
                    <a:ext uri="{FF2B5EF4-FFF2-40B4-BE49-F238E27FC236}">
                      <a16:creationId xmlns:a16="http://schemas.microsoft.com/office/drawing/2014/main" id="{CB4AC0BD-3685-47BD-832F-BD57855B29D0}"/>
                    </a:ext>
                  </a:extLst>
                </p:cNvPr>
                <p:cNvSpPr txBox="1"/>
                <p:nvPr/>
              </p:nvSpPr>
              <p:spPr bwMode="auto">
                <a:xfrm>
                  <a:off x="2800350" y="4967288"/>
                  <a:ext cx="2228850" cy="5064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27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=9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35889" name="Object 49">
                  <a:extLst>
                    <a:ext uri="{FF2B5EF4-FFF2-40B4-BE49-F238E27FC236}">
                      <a16:creationId xmlns:a16="http://schemas.microsoft.com/office/drawing/2014/main" id="{CB4AC0BD-3685-47BD-832F-BD57855B29D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800350" y="4967288"/>
                  <a:ext cx="2228850" cy="50641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5890" name="Text Box 50">
              <a:extLst>
                <a:ext uri="{FF2B5EF4-FFF2-40B4-BE49-F238E27FC236}">
                  <a16:creationId xmlns:a16="http://schemas.microsoft.com/office/drawing/2014/main" id="{E2D8ECCB-A7AB-48C7-B646-D852F103D9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4600" y="5638801"/>
              <a:ext cx="190500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>
                  <a:latin typeface="Times New Roman" panose="02020603050405020304" pitchFamily="18" charset="0"/>
                </a:rPr>
                <a:t>(Với a </a:t>
              </a:r>
              <a:r>
                <a:rPr lang="en-US" altLang="en-US" sz="2800">
                  <a:latin typeface="Times New Roman" panose="02020603050405020304" pitchFamily="18" charset="0"/>
                  <a:cs typeface="Times New Roman" panose="02020603050405020304" pitchFamily="18" charset="0"/>
                </a:rPr>
                <a:t>≥ 0)</a:t>
              </a:r>
            </a:p>
          </p:txBody>
        </p:sp>
        <p:sp>
          <p:nvSpPr>
            <p:cNvPr id="35891" name="Text Box 51">
              <a:extLst>
                <a:ext uri="{FF2B5EF4-FFF2-40B4-BE49-F238E27FC236}">
                  <a16:creationId xmlns:a16="http://schemas.microsoft.com/office/drawing/2014/main" id="{37F6E4F3-B893-4752-93BD-EB5B1EB0C5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8400" y="4572001"/>
              <a:ext cx="190500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>
                  <a:latin typeface="Times New Roman" panose="02020603050405020304" pitchFamily="18" charset="0"/>
                </a:rPr>
                <a:t>Vậy:</a:t>
              </a:r>
              <a:endPara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892" name="Object 52">
                  <a:extLst>
                    <a:ext uri="{FF2B5EF4-FFF2-40B4-BE49-F238E27FC236}">
                      <a16:creationId xmlns:a16="http://schemas.microsoft.com/office/drawing/2014/main" id="{2102E62F-1F85-44D7-8340-09BDC743306E}"/>
                    </a:ext>
                  </a:extLst>
                </p:cNvPr>
                <p:cNvSpPr txBox="1"/>
                <p:nvPr/>
              </p:nvSpPr>
              <p:spPr bwMode="auto">
                <a:xfrm>
                  <a:off x="7467600" y="4495800"/>
                  <a:ext cx="2052638" cy="60483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9</m:t>
                            </m:r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p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=3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d>
                        <m:sSup>
                          <m:sSup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5892" name="Object 52">
                  <a:extLst>
                    <a:ext uri="{FF2B5EF4-FFF2-40B4-BE49-F238E27FC236}">
                      <a16:creationId xmlns:a16="http://schemas.microsoft.com/office/drawing/2014/main" id="{2102E62F-1F85-44D7-8340-09BDC743306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467600" y="4495800"/>
                  <a:ext cx="2052638" cy="604838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5893" name="Text Box 53">
            <a:extLst>
              <a:ext uri="{FF2B5EF4-FFF2-40B4-BE49-F238E27FC236}">
                <a16:creationId xmlns:a16="http://schemas.microsoft.com/office/drawing/2014/main" id="{DA73A611-58AD-400E-A173-F28EDE5AF8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600" b="1">
                <a:solidFill>
                  <a:srgbClr val="0000FF"/>
                </a:solidFill>
                <a:cs typeface="Times New Roman" pitchFamily="18" charset="0"/>
              </a:rPr>
              <a:t>§3. LIÊN HỆ GiỮA PHÉP NHÂN VÀ PHÉP KHAI PHƯƠNG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16">
            <a:extLst>
              <a:ext uri="{FF2B5EF4-FFF2-40B4-BE49-F238E27FC236}">
                <a16:creationId xmlns:a16="http://schemas.microsoft.com/office/drawing/2014/main" id="{53E388BA-0F44-44FB-8BF2-D80E3CA2CFC0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-123825"/>
            <a:ext cx="9367838" cy="7162800"/>
            <a:chOff x="-23" y="0"/>
            <a:chExt cx="5783" cy="4252"/>
          </a:xfrm>
        </p:grpSpPr>
        <p:sp>
          <p:nvSpPr>
            <p:cNvPr id="13335" name="Rectangle 17">
              <a:extLst>
                <a:ext uri="{FF2B5EF4-FFF2-40B4-BE49-F238E27FC236}">
                  <a16:creationId xmlns:a16="http://schemas.microsoft.com/office/drawing/2014/main" id="{01FBB2F1-C462-4D2D-AE7B-DB025BA547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" y="119"/>
              <a:ext cx="5579" cy="4128"/>
            </a:xfrm>
            <a:prstGeom prst="rect">
              <a:avLst/>
            </a:prstGeom>
            <a:noFill/>
            <a:ln w="76200" cmpd="tri">
              <a:solidFill>
                <a:srgbClr val="FF3399"/>
              </a:solidFill>
              <a:miter lim="800000"/>
              <a:headEnd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13336" name="plant">
              <a:extLst>
                <a:ext uri="{FF2B5EF4-FFF2-40B4-BE49-F238E27FC236}">
                  <a16:creationId xmlns:a16="http://schemas.microsoft.com/office/drawing/2014/main" id="{5CE478C9-A084-484E-B7DD-5BBADB3B92D6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0" y="3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7" name="plant">
              <a:extLst>
                <a:ext uri="{FF2B5EF4-FFF2-40B4-BE49-F238E27FC236}">
                  <a16:creationId xmlns:a16="http://schemas.microsoft.com/office/drawing/2014/main" id="{61D45206-FF40-4FF4-AF19-48D2697612FC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76" y="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8" name="plant">
              <a:extLst>
                <a:ext uri="{FF2B5EF4-FFF2-40B4-BE49-F238E27FC236}">
                  <a16:creationId xmlns:a16="http://schemas.microsoft.com/office/drawing/2014/main" id="{0764E90D-E1FB-403C-90DA-788A1562D1BE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-23" y="4042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9" name="plant">
              <a:extLst>
                <a:ext uri="{FF2B5EF4-FFF2-40B4-BE49-F238E27FC236}">
                  <a16:creationId xmlns:a16="http://schemas.microsoft.com/office/drawing/2014/main" id="{77D8D5FB-0A2B-4193-A563-39658968DEEB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29" y="4014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15" name="Rectangle 23">
            <a:extLst>
              <a:ext uri="{FF2B5EF4-FFF2-40B4-BE49-F238E27FC236}">
                <a16:creationId xmlns:a16="http://schemas.microsoft.com/office/drawing/2014/main" id="{76E5AF6A-8F31-474C-B185-A9E4B1CFA3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1" y="762000"/>
            <a:ext cx="605165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Rút gọn biểu thức, với a, b không âm</a:t>
            </a:r>
            <a:endParaRPr lang="de-DE" alt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6" name="Text Box 24">
            <a:extLst>
              <a:ext uri="{FF2B5EF4-FFF2-40B4-BE49-F238E27FC236}">
                <a16:creationId xmlns:a16="http://schemas.microsoft.com/office/drawing/2014/main" id="{D7675423-609C-4E68-A23D-E01068976A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5713" y="1981201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chemeClr val="hlink"/>
                </a:solidFill>
                <a:latin typeface="Times New Roman" panose="02020603050405020304" pitchFamily="18" charset="0"/>
              </a:rPr>
              <a:t>Giải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320" name="Object 28">
                <a:extLst>
                  <a:ext uri="{FF2B5EF4-FFF2-40B4-BE49-F238E27FC236}">
                    <a16:creationId xmlns:a16="http://schemas.microsoft.com/office/drawing/2014/main" id="{6DBD92FF-EE12-459F-8ED5-8771C8B6D96A}"/>
                  </a:ext>
                </a:extLst>
              </p:cNvPr>
              <p:cNvSpPr txBox="1"/>
              <p:nvPr/>
            </p:nvSpPr>
            <p:spPr bwMode="auto">
              <a:xfrm>
                <a:off x="2359026" y="1400175"/>
                <a:ext cx="1946275" cy="59055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ra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3320" name="Object 28">
                <a:extLst>
                  <a:ext uri="{FF2B5EF4-FFF2-40B4-BE49-F238E27FC236}">
                    <a16:creationId xmlns:a16="http://schemas.microsoft.com/office/drawing/2014/main" id="{6DBD92FF-EE12-459F-8ED5-8771C8B6D9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59026" y="1400175"/>
                <a:ext cx="1946275" cy="59055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21" name="Object 29">
                <a:extLst>
                  <a:ext uri="{FF2B5EF4-FFF2-40B4-BE49-F238E27FC236}">
                    <a16:creationId xmlns:a16="http://schemas.microsoft.com/office/drawing/2014/main" id="{661567B2-8FB2-43F1-8DC1-41FEC5E376BC}"/>
                  </a:ext>
                </a:extLst>
              </p:cNvPr>
              <p:cNvSpPr txBox="1"/>
              <p:nvPr/>
            </p:nvSpPr>
            <p:spPr bwMode="auto">
              <a:xfrm>
                <a:off x="7408864" y="1401764"/>
                <a:ext cx="1982787" cy="61277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.32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3321" name="Object 29">
                <a:extLst>
                  <a:ext uri="{FF2B5EF4-FFF2-40B4-BE49-F238E27FC236}">
                    <a16:creationId xmlns:a16="http://schemas.microsoft.com/office/drawing/2014/main" id="{661567B2-8FB2-43F1-8DC1-41FEC5E376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408864" y="1401764"/>
                <a:ext cx="1982787" cy="612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Group 27">
            <a:extLst>
              <a:ext uri="{FF2B5EF4-FFF2-40B4-BE49-F238E27FC236}">
                <a16:creationId xmlns:a16="http://schemas.microsoft.com/office/drawing/2014/main" id="{DBC187B2-DCFF-42DC-AC82-7B3591A8B238}"/>
              </a:ext>
            </a:extLst>
          </p:cNvPr>
          <p:cNvGrpSpPr/>
          <p:nvPr/>
        </p:nvGrpSpPr>
        <p:grpSpPr>
          <a:xfrm>
            <a:off x="1981200" y="2508250"/>
            <a:ext cx="8315326" cy="4044950"/>
            <a:chOff x="1981200" y="2508250"/>
            <a:chExt cx="8315326" cy="404495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889" name="Object 25">
                  <a:extLst>
                    <a:ext uri="{FF2B5EF4-FFF2-40B4-BE49-F238E27FC236}">
                      <a16:creationId xmlns:a16="http://schemas.microsoft.com/office/drawing/2014/main" id="{36C0E706-1508-4805-900F-84DCFD117ACB}"/>
                    </a:ext>
                  </a:extLst>
                </p:cNvPr>
                <p:cNvSpPr txBox="1"/>
                <p:nvPr/>
              </p:nvSpPr>
              <p:spPr bwMode="auto">
                <a:xfrm>
                  <a:off x="2155826" y="2552701"/>
                  <a:ext cx="1814513" cy="5508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12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36889" name="Object 25">
                  <a:extLst>
                    <a:ext uri="{FF2B5EF4-FFF2-40B4-BE49-F238E27FC236}">
                      <a16:creationId xmlns:a16="http://schemas.microsoft.com/office/drawing/2014/main" id="{36C0E706-1508-4805-900F-84DCFD117AC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155826" y="2552701"/>
                  <a:ext cx="1814513" cy="550863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890" name="Object 26">
                  <a:extLst>
                    <a:ext uri="{FF2B5EF4-FFF2-40B4-BE49-F238E27FC236}">
                      <a16:creationId xmlns:a16="http://schemas.microsoft.com/office/drawing/2014/main" id="{764061F9-C624-4A6D-9834-91788C814CC9}"/>
                    </a:ext>
                  </a:extLst>
                </p:cNvPr>
                <p:cNvSpPr txBox="1"/>
                <p:nvPr/>
              </p:nvSpPr>
              <p:spPr bwMode="auto">
                <a:xfrm>
                  <a:off x="4062414" y="2565401"/>
                  <a:ext cx="1576387" cy="5238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.12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36890" name="Object 26">
                  <a:extLst>
                    <a:ext uri="{FF2B5EF4-FFF2-40B4-BE49-F238E27FC236}">
                      <a16:creationId xmlns:a16="http://schemas.microsoft.com/office/drawing/2014/main" id="{764061F9-C624-4A6D-9834-91788C814CC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062414" y="2565401"/>
                  <a:ext cx="1576387" cy="52387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6891" name="Line 27">
              <a:extLst>
                <a:ext uri="{FF2B5EF4-FFF2-40B4-BE49-F238E27FC236}">
                  <a16:creationId xmlns:a16="http://schemas.microsoft.com/office/drawing/2014/main" id="{309CA45B-7981-4E32-9F50-BE9922872A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08713" y="2590800"/>
              <a:ext cx="0" cy="396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894" name="Object 30">
                  <a:extLst>
                    <a:ext uri="{FF2B5EF4-FFF2-40B4-BE49-F238E27FC236}">
                      <a16:creationId xmlns:a16="http://schemas.microsoft.com/office/drawing/2014/main" id="{1FE139C5-60AA-4DF3-8A06-4E66C22EAA88}"/>
                    </a:ext>
                  </a:extLst>
                </p:cNvPr>
                <p:cNvSpPr txBox="1"/>
                <p:nvPr/>
              </p:nvSpPr>
              <p:spPr bwMode="auto">
                <a:xfrm>
                  <a:off x="2363789" y="3327401"/>
                  <a:ext cx="1208087" cy="5238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36</m:t>
                            </m:r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p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36894" name="Object 30">
                  <a:extLst>
                    <a:ext uri="{FF2B5EF4-FFF2-40B4-BE49-F238E27FC236}">
                      <a16:creationId xmlns:a16="http://schemas.microsoft.com/office/drawing/2014/main" id="{1FE139C5-60AA-4DF3-8A06-4E66C22EAA8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363789" y="3327401"/>
                  <a:ext cx="1208087" cy="52387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897" name="Object 33">
                  <a:extLst>
                    <a:ext uri="{FF2B5EF4-FFF2-40B4-BE49-F238E27FC236}">
                      <a16:creationId xmlns:a16="http://schemas.microsoft.com/office/drawing/2014/main" id="{659C6C4A-5217-4CC5-ACDE-FFCBBCB31CFC}"/>
                    </a:ext>
                  </a:extLst>
                </p:cNvPr>
                <p:cNvSpPr txBox="1"/>
                <p:nvPr/>
              </p:nvSpPr>
              <p:spPr bwMode="auto">
                <a:xfrm>
                  <a:off x="8534401" y="2508250"/>
                  <a:ext cx="1762125" cy="5397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64</m:t>
                            </m:r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36897" name="Object 33">
                  <a:extLst>
                    <a:ext uri="{FF2B5EF4-FFF2-40B4-BE49-F238E27FC236}">
                      <a16:creationId xmlns:a16="http://schemas.microsoft.com/office/drawing/2014/main" id="{659C6C4A-5217-4CC5-ACDE-FFCBBCB31CF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8534401" y="2508250"/>
                  <a:ext cx="1762125" cy="53975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898" name="Object 34">
                  <a:extLst>
                    <a:ext uri="{FF2B5EF4-FFF2-40B4-BE49-F238E27FC236}">
                      <a16:creationId xmlns:a16="http://schemas.microsoft.com/office/drawing/2014/main" id="{0ADCDA5A-A0BE-4D73-8CCF-D2E5FE33B6EF}"/>
                    </a:ext>
                  </a:extLst>
                </p:cNvPr>
                <p:cNvSpPr txBox="1"/>
                <p:nvPr/>
              </p:nvSpPr>
              <p:spPr bwMode="auto">
                <a:xfrm>
                  <a:off x="6477000" y="3276600"/>
                  <a:ext cx="903288" cy="5334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=8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𝑎𝑏</m:t>
                            </m:r>
                          </m:e>
                        </m: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36898" name="Object 34">
                  <a:extLst>
                    <a:ext uri="{FF2B5EF4-FFF2-40B4-BE49-F238E27FC236}">
                      <a16:creationId xmlns:a16="http://schemas.microsoft.com/office/drawing/2014/main" id="{0ADCDA5A-A0BE-4D73-8CCF-D2E5FE33B6E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477000" y="3276600"/>
                  <a:ext cx="903288" cy="533400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899" name="Object 35">
                  <a:extLst>
                    <a:ext uri="{FF2B5EF4-FFF2-40B4-BE49-F238E27FC236}">
                      <a16:creationId xmlns:a16="http://schemas.microsoft.com/office/drawing/2014/main" id="{716F5540-11F5-40FA-8CCD-F0D92F3617A5}"/>
                    </a:ext>
                  </a:extLst>
                </p:cNvPr>
                <p:cNvSpPr txBox="1"/>
                <p:nvPr/>
              </p:nvSpPr>
              <p:spPr bwMode="auto">
                <a:xfrm>
                  <a:off x="3702050" y="3300413"/>
                  <a:ext cx="1784350" cy="6286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36</m:t>
                            </m:r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𝑎</m:t>
                                        </m:r>
                                      </m:e>
                                      <m:sup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d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36899" name="Object 35">
                  <a:extLst>
                    <a:ext uri="{FF2B5EF4-FFF2-40B4-BE49-F238E27FC236}">
                      <a16:creationId xmlns:a16="http://schemas.microsoft.com/office/drawing/2014/main" id="{716F5540-11F5-40FA-8CCD-F0D92F3617A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702050" y="3300413"/>
                  <a:ext cx="1784350" cy="628650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900" name="Object 36">
                  <a:extLst>
                    <a:ext uri="{FF2B5EF4-FFF2-40B4-BE49-F238E27FC236}">
                      <a16:creationId xmlns:a16="http://schemas.microsoft.com/office/drawing/2014/main" id="{BFD48A24-996E-4F2E-AF49-E26350B32366}"/>
                    </a:ext>
                  </a:extLst>
                </p:cNvPr>
                <p:cNvSpPr txBox="1"/>
                <p:nvPr/>
              </p:nvSpPr>
              <p:spPr bwMode="auto">
                <a:xfrm>
                  <a:off x="2373313" y="4141788"/>
                  <a:ext cx="787400" cy="4191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=6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36900" name="Object 36">
                  <a:extLst>
                    <a:ext uri="{FF2B5EF4-FFF2-40B4-BE49-F238E27FC236}">
                      <a16:creationId xmlns:a16="http://schemas.microsoft.com/office/drawing/2014/main" id="{BFD48A24-996E-4F2E-AF49-E26350B3236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373313" y="4141788"/>
                  <a:ext cx="787400" cy="419100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6903" name="Text Box 39">
              <a:extLst>
                <a:ext uri="{FF2B5EF4-FFF2-40B4-BE49-F238E27FC236}">
                  <a16:creationId xmlns:a16="http://schemas.microsoft.com/office/drawing/2014/main" id="{EADA8953-85E1-43E8-8B5F-D4BD9FEE64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1200" y="5105401"/>
              <a:ext cx="190500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>
                  <a:latin typeface="Times New Roman" panose="02020603050405020304" pitchFamily="18" charset="0"/>
                </a:rPr>
                <a:t>Vậy:</a:t>
              </a:r>
              <a:endPara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904" name="Object 40">
                  <a:extLst>
                    <a:ext uri="{FF2B5EF4-FFF2-40B4-BE49-F238E27FC236}">
                      <a16:creationId xmlns:a16="http://schemas.microsoft.com/office/drawing/2014/main" id="{28D45F5C-4E04-4886-A54F-271F398448B6}"/>
                    </a:ext>
                  </a:extLst>
                </p:cNvPr>
                <p:cNvSpPr txBox="1"/>
                <p:nvPr/>
              </p:nvSpPr>
              <p:spPr bwMode="auto">
                <a:xfrm>
                  <a:off x="2955926" y="5091113"/>
                  <a:ext cx="2454275" cy="5635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12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=6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36904" name="Object 40">
                  <a:extLst>
                    <a:ext uri="{FF2B5EF4-FFF2-40B4-BE49-F238E27FC236}">
                      <a16:creationId xmlns:a16="http://schemas.microsoft.com/office/drawing/2014/main" id="{28D45F5C-4E04-4886-A54F-271F398448B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955926" y="5091113"/>
                  <a:ext cx="2454275" cy="56356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6906" name="Text Box 42">
              <a:extLst>
                <a:ext uri="{FF2B5EF4-FFF2-40B4-BE49-F238E27FC236}">
                  <a16:creationId xmlns:a16="http://schemas.microsoft.com/office/drawing/2014/main" id="{E417F938-2051-48B3-9EFF-26552AE911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00800" y="4724401"/>
              <a:ext cx="190500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>
                  <a:latin typeface="Times New Roman" panose="02020603050405020304" pitchFamily="18" charset="0"/>
                </a:rPr>
                <a:t>Vậy:</a:t>
              </a:r>
              <a:endPara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908" name="Object 44">
                  <a:extLst>
                    <a:ext uri="{FF2B5EF4-FFF2-40B4-BE49-F238E27FC236}">
                      <a16:creationId xmlns:a16="http://schemas.microsoft.com/office/drawing/2014/main" id="{5FD08698-A011-4AE3-BCF9-96C00630171D}"/>
                    </a:ext>
                  </a:extLst>
                </p:cNvPr>
                <p:cNvSpPr txBox="1"/>
                <p:nvPr/>
              </p:nvSpPr>
              <p:spPr bwMode="auto">
                <a:xfrm>
                  <a:off x="6400800" y="2514600"/>
                  <a:ext cx="1752600" cy="54133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.32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36908" name="Object 44">
                  <a:extLst>
                    <a:ext uri="{FF2B5EF4-FFF2-40B4-BE49-F238E27FC236}">
                      <a16:creationId xmlns:a16="http://schemas.microsoft.com/office/drawing/2014/main" id="{5FD08698-A011-4AE3-BCF9-96C00630171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400800" y="2514600"/>
                  <a:ext cx="1752600" cy="541338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909" name="Object 45">
                  <a:extLst>
                    <a:ext uri="{FF2B5EF4-FFF2-40B4-BE49-F238E27FC236}">
                      <a16:creationId xmlns:a16="http://schemas.microsoft.com/office/drawing/2014/main" id="{B1E3802F-C7D0-47CF-9E0B-D06849AAE88E}"/>
                    </a:ext>
                  </a:extLst>
                </p:cNvPr>
                <p:cNvSpPr txBox="1"/>
                <p:nvPr/>
              </p:nvSpPr>
              <p:spPr bwMode="auto">
                <a:xfrm>
                  <a:off x="7620001" y="3360738"/>
                  <a:ext cx="823913" cy="3730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=8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𝑎𝑏</m:t>
                        </m:r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36909" name="Object 45">
                  <a:extLst>
                    <a:ext uri="{FF2B5EF4-FFF2-40B4-BE49-F238E27FC236}">
                      <a16:creationId xmlns:a16="http://schemas.microsoft.com/office/drawing/2014/main" id="{B1E3802F-C7D0-47CF-9E0B-D06849AAE88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620001" y="3360738"/>
                  <a:ext cx="823913" cy="37306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910" name="Object 46">
                  <a:extLst>
                    <a:ext uri="{FF2B5EF4-FFF2-40B4-BE49-F238E27FC236}">
                      <a16:creationId xmlns:a16="http://schemas.microsoft.com/office/drawing/2014/main" id="{BA35B83E-6A11-4C0E-863D-3E87B08342D6}"/>
                    </a:ext>
                  </a:extLst>
                </p:cNvPr>
                <p:cNvSpPr txBox="1"/>
                <p:nvPr/>
              </p:nvSpPr>
              <p:spPr bwMode="auto">
                <a:xfrm>
                  <a:off x="7543800" y="4800600"/>
                  <a:ext cx="2243138" cy="5143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.32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=8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𝑎𝑏</m:t>
                        </m:r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36910" name="Object 46">
                  <a:extLst>
                    <a:ext uri="{FF2B5EF4-FFF2-40B4-BE49-F238E27FC236}">
                      <a16:creationId xmlns:a16="http://schemas.microsoft.com/office/drawing/2014/main" id="{BA35B83E-6A11-4C0E-863D-3E87B08342D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543800" y="4800600"/>
                  <a:ext cx="2243138" cy="514350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6911" name="Text Box 47">
              <a:extLst>
                <a:ext uri="{FF2B5EF4-FFF2-40B4-BE49-F238E27FC236}">
                  <a16:creationId xmlns:a16="http://schemas.microsoft.com/office/drawing/2014/main" id="{FD61E02D-C4BF-4F00-B44C-8155E90F16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58200" y="3276600"/>
              <a:ext cx="18288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</a:rPr>
                <a:t>(vì a,b </a:t>
              </a:r>
              <a:r>
                <a: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≥ 0)</a:t>
              </a:r>
            </a:p>
          </p:txBody>
        </p:sp>
      </p:grpSp>
      <p:sp>
        <p:nvSpPr>
          <p:cNvPr id="36912" name="Text Box 48">
            <a:extLst>
              <a:ext uri="{FF2B5EF4-FFF2-40B4-BE49-F238E27FC236}">
                <a16:creationId xmlns:a16="http://schemas.microsoft.com/office/drawing/2014/main" id="{7F7AE11C-C8B2-4015-9D0E-D17A24061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600" b="1">
                <a:solidFill>
                  <a:srgbClr val="0000FF"/>
                </a:solidFill>
                <a:cs typeface="Times New Roman" pitchFamily="18" charset="0"/>
              </a:rPr>
              <a:t>§3. LIÊN HỆ GiỮA PHÉP NHÂN VÀ PHÉP KHAI PHƯƠNG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>
            <a:extLst>
              <a:ext uri="{FF2B5EF4-FFF2-40B4-BE49-F238E27FC236}">
                <a16:creationId xmlns:a16="http://schemas.microsoft.com/office/drawing/2014/main" id="{1D9400D2-0AA7-4E30-A999-20AE78AB6F95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-123825"/>
            <a:ext cx="9367838" cy="7162800"/>
            <a:chOff x="-23" y="0"/>
            <a:chExt cx="5783" cy="4252"/>
          </a:xfrm>
        </p:grpSpPr>
        <p:sp>
          <p:nvSpPr>
            <p:cNvPr id="14359" name="Rectangle 3">
              <a:extLst>
                <a:ext uri="{FF2B5EF4-FFF2-40B4-BE49-F238E27FC236}">
                  <a16:creationId xmlns:a16="http://schemas.microsoft.com/office/drawing/2014/main" id="{FE1A15A5-CCDD-4AFC-B67E-BDBF1ADFB7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" y="119"/>
              <a:ext cx="5579" cy="4128"/>
            </a:xfrm>
            <a:prstGeom prst="rect">
              <a:avLst/>
            </a:prstGeom>
            <a:noFill/>
            <a:ln w="76200" cmpd="tri">
              <a:solidFill>
                <a:srgbClr val="FF3399"/>
              </a:solidFill>
              <a:miter lim="800000"/>
              <a:headEnd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14360" name="plant">
              <a:extLst>
                <a:ext uri="{FF2B5EF4-FFF2-40B4-BE49-F238E27FC236}">
                  <a16:creationId xmlns:a16="http://schemas.microsoft.com/office/drawing/2014/main" id="{D21E16DD-7841-4F07-ABC0-E231B219A1AF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0" y="3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1" name="plant">
              <a:extLst>
                <a:ext uri="{FF2B5EF4-FFF2-40B4-BE49-F238E27FC236}">
                  <a16:creationId xmlns:a16="http://schemas.microsoft.com/office/drawing/2014/main" id="{6C7C7536-C703-4089-A963-D4C9BD1B13EC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76" y="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2" name="plant">
              <a:extLst>
                <a:ext uri="{FF2B5EF4-FFF2-40B4-BE49-F238E27FC236}">
                  <a16:creationId xmlns:a16="http://schemas.microsoft.com/office/drawing/2014/main" id="{39592FE1-105C-41ED-8E03-D91D4AD556A1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-23" y="4042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3" name="plant">
              <a:extLst>
                <a:ext uri="{FF2B5EF4-FFF2-40B4-BE49-F238E27FC236}">
                  <a16:creationId xmlns:a16="http://schemas.microsoft.com/office/drawing/2014/main" id="{0FCDC473-8CF1-49D7-A808-652302CFDAEE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29" y="4014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39" name="Rectangle 8">
            <a:extLst>
              <a:ext uri="{FF2B5EF4-FFF2-40B4-BE49-F238E27FC236}">
                <a16:creationId xmlns:a16="http://schemas.microsoft.com/office/drawing/2014/main" id="{0D23864A-F6D7-4401-A7CF-92DCCA302B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1" y="609601"/>
            <a:ext cx="184371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 GỌN</a:t>
            </a:r>
            <a:endParaRPr lang="de-DE" alt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114" name="Object 10">
                <a:extLst>
                  <a:ext uri="{FF2B5EF4-FFF2-40B4-BE49-F238E27FC236}">
                    <a16:creationId xmlns:a16="http://schemas.microsoft.com/office/drawing/2014/main" id="{5A11E22B-D833-4BEF-8985-D81D5EE65575}"/>
                  </a:ext>
                </a:extLst>
              </p:cNvPr>
              <p:cNvSpPr txBox="1"/>
              <p:nvPr/>
            </p:nvSpPr>
            <p:spPr bwMode="auto">
              <a:xfrm>
                <a:off x="3962401" y="1381126"/>
                <a:ext cx="1736725" cy="52387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0,09</m:t>
                          </m:r>
                        </m:e>
                      </m:ra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64</m:t>
                          </m:r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47114" name="Object 10">
                <a:extLst>
                  <a:ext uri="{FF2B5EF4-FFF2-40B4-BE49-F238E27FC236}">
                    <a16:creationId xmlns:a16="http://schemas.microsoft.com/office/drawing/2014/main" id="{5A11E22B-D833-4BEF-8985-D81D5EE655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62401" y="1381126"/>
                <a:ext cx="1736725" cy="5238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115" name="Object 11">
                <a:extLst>
                  <a:ext uri="{FF2B5EF4-FFF2-40B4-BE49-F238E27FC236}">
                    <a16:creationId xmlns:a16="http://schemas.microsoft.com/office/drawing/2014/main" id="{5F388C4D-B65A-4FCC-A0D2-D6ADE89A0B39}"/>
                  </a:ext>
                </a:extLst>
              </p:cNvPr>
              <p:cNvSpPr txBox="1"/>
              <p:nvPr/>
            </p:nvSpPr>
            <p:spPr bwMode="auto">
              <a:xfrm>
                <a:off x="5759450" y="1447800"/>
                <a:ext cx="946150" cy="4191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=0,3.8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47115" name="Object 11">
                <a:extLst>
                  <a:ext uri="{FF2B5EF4-FFF2-40B4-BE49-F238E27FC236}">
                    <a16:creationId xmlns:a16="http://schemas.microsoft.com/office/drawing/2014/main" id="{5F388C4D-B65A-4FCC-A0D2-D6ADE89A0B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59450" y="1447800"/>
                <a:ext cx="946150" cy="4191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117" name="Object 13">
                <a:extLst>
                  <a:ext uri="{FF2B5EF4-FFF2-40B4-BE49-F238E27FC236}">
                    <a16:creationId xmlns:a16="http://schemas.microsoft.com/office/drawing/2014/main" id="{AC0E82A5-6092-4D0B-9369-43BCC71F4F46}"/>
                  </a:ext>
                </a:extLst>
              </p:cNvPr>
              <p:cNvSpPr txBox="1"/>
              <p:nvPr/>
            </p:nvSpPr>
            <p:spPr bwMode="auto">
              <a:xfrm>
                <a:off x="2133600" y="1371601"/>
                <a:ext cx="1663700" cy="56197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0,09.64</m:t>
                          </m:r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47117" name="Object 13">
                <a:extLst>
                  <a:ext uri="{FF2B5EF4-FFF2-40B4-BE49-F238E27FC236}">
                    <a16:creationId xmlns:a16="http://schemas.microsoft.com/office/drawing/2014/main" id="{AC0E82A5-6092-4D0B-9369-43BCC71F4F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33600" y="1371601"/>
                <a:ext cx="1663700" cy="5619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118" name="Object 14">
                <a:extLst>
                  <a:ext uri="{FF2B5EF4-FFF2-40B4-BE49-F238E27FC236}">
                    <a16:creationId xmlns:a16="http://schemas.microsoft.com/office/drawing/2014/main" id="{4840A739-F1BB-461B-B14A-8954FC3406C6}"/>
                  </a:ext>
                </a:extLst>
              </p:cNvPr>
              <p:cNvSpPr txBox="1"/>
              <p:nvPr/>
            </p:nvSpPr>
            <p:spPr bwMode="auto">
              <a:xfrm>
                <a:off x="6324600" y="3962400"/>
                <a:ext cx="1487488" cy="40798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=7.3=21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47118" name="Object 14">
                <a:extLst>
                  <a:ext uri="{FF2B5EF4-FFF2-40B4-BE49-F238E27FC236}">
                    <a16:creationId xmlns:a16="http://schemas.microsoft.com/office/drawing/2014/main" id="{4840A739-F1BB-461B-B14A-8954FC3406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24600" y="3962400"/>
                <a:ext cx="1487488" cy="40798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119" name="Object 15">
                <a:extLst>
                  <a:ext uri="{FF2B5EF4-FFF2-40B4-BE49-F238E27FC236}">
                    <a16:creationId xmlns:a16="http://schemas.microsoft.com/office/drawing/2014/main" id="{87A5B001-E056-44C4-8564-3164AA056F81}"/>
                  </a:ext>
                </a:extLst>
              </p:cNvPr>
              <p:cNvSpPr txBox="1"/>
              <p:nvPr/>
            </p:nvSpPr>
            <p:spPr bwMode="auto">
              <a:xfrm>
                <a:off x="7113588" y="1447800"/>
                <a:ext cx="735012" cy="4191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=2,4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47119" name="Object 15">
                <a:extLst>
                  <a:ext uri="{FF2B5EF4-FFF2-40B4-BE49-F238E27FC236}">
                    <a16:creationId xmlns:a16="http://schemas.microsoft.com/office/drawing/2014/main" id="{87A5B001-E056-44C4-8564-3164AA056F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113588" y="1447800"/>
                <a:ext cx="735012" cy="41910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120" name="Object 16">
                <a:extLst>
                  <a:ext uri="{FF2B5EF4-FFF2-40B4-BE49-F238E27FC236}">
                    <a16:creationId xmlns:a16="http://schemas.microsoft.com/office/drawing/2014/main" id="{D511F654-4D3D-423F-8326-E95DA5DAB4AC}"/>
                  </a:ext>
                </a:extLst>
              </p:cNvPr>
              <p:cNvSpPr txBox="1"/>
              <p:nvPr/>
            </p:nvSpPr>
            <p:spPr bwMode="auto">
              <a:xfrm>
                <a:off x="8153400" y="2289176"/>
                <a:ext cx="787400" cy="37782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=66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47120" name="Object 16">
                <a:extLst>
                  <a:ext uri="{FF2B5EF4-FFF2-40B4-BE49-F238E27FC236}">
                    <a16:creationId xmlns:a16="http://schemas.microsoft.com/office/drawing/2014/main" id="{D511F654-4D3D-423F-8326-E95DA5DAB4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153400" y="2289176"/>
                <a:ext cx="787400" cy="37782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121" name="Object 17">
                <a:extLst>
                  <a:ext uri="{FF2B5EF4-FFF2-40B4-BE49-F238E27FC236}">
                    <a16:creationId xmlns:a16="http://schemas.microsoft.com/office/drawing/2014/main" id="{6335A745-6F16-4101-8313-C849CE66EE98}"/>
                  </a:ext>
                </a:extLst>
              </p:cNvPr>
              <p:cNvSpPr txBox="1"/>
              <p:nvPr/>
            </p:nvSpPr>
            <p:spPr bwMode="auto">
              <a:xfrm>
                <a:off x="2209801" y="3886201"/>
                <a:ext cx="1381125" cy="50641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ra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63</m:t>
                          </m:r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7121" name="Object 17">
                <a:extLst>
                  <a:ext uri="{FF2B5EF4-FFF2-40B4-BE49-F238E27FC236}">
                    <a16:creationId xmlns:a16="http://schemas.microsoft.com/office/drawing/2014/main" id="{6335A745-6F16-4101-8313-C849CE66EE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09801" y="3886201"/>
                <a:ext cx="1381125" cy="50641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122" name="Object 18">
                <a:extLst>
                  <a:ext uri="{FF2B5EF4-FFF2-40B4-BE49-F238E27FC236}">
                    <a16:creationId xmlns:a16="http://schemas.microsoft.com/office/drawing/2014/main" id="{D94ADCCC-3E0E-4039-BF7D-E39526895005}"/>
                  </a:ext>
                </a:extLst>
              </p:cNvPr>
              <p:cNvSpPr txBox="1"/>
              <p:nvPr/>
            </p:nvSpPr>
            <p:spPr bwMode="auto">
              <a:xfrm>
                <a:off x="2133600" y="2209801"/>
                <a:ext cx="1652588" cy="52387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12,1.360</m:t>
                          </m:r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7122" name="Object 18">
                <a:extLst>
                  <a:ext uri="{FF2B5EF4-FFF2-40B4-BE49-F238E27FC236}">
                    <a16:creationId xmlns:a16="http://schemas.microsoft.com/office/drawing/2014/main" id="{D94ADCCC-3E0E-4039-BF7D-E395268950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33600" y="2209801"/>
                <a:ext cx="1652588" cy="5238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123" name="Object 19">
                <a:extLst>
                  <a:ext uri="{FF2B5EF4-FFF2-40B4-BE49-F238E27FC236}">
                    <a16:creationId xmlns:a16="http://schemas.microsoft.com/office/drawing/2014/main" id="{55FBAE6A-5D8B-4BCD-91E0-A6D91253D232}"/>
                  </a:ext>
                </a:extLst>
              </p:cNvPr>
              <p:cNvSpPr txBox="1"/>
              <p:nvPr/>
            </p:nvSpPr>
            <p:spPr bwMode="auto">
              <a:xfrm>
                <a:off x="3962400" y="2209800"/>
                <a:ext cx="1417638" cy="47148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121.36</m:t>
                          </m:r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47123" name="Object 19">
                <a:extLst>
                  <a:ext uri="{FF2B5EF4-FFF2-40B4-BE49-F238E27FC236}">
                    <a16:creationId xmlns:a16="http://schemas.microsoft.com/office/drawing/2014/main" id="{55FBAE6A-5D8B-4BCD-91E0-A6D91253D2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62400" y="2209800"/>
                <a:ext cx="1417638" cy="47148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125" name="Object 21">
                <a:extLst>
                  <a:ext uri="{FF2B5EF4-FFF2-40B4-BE49-F238E27FC236}">
                    <a16:creationId xmlns:a16="http://schemas.microsoft.com/office/drawing/2014/main" id="{8B8CD7DD-033F-4D7A-971B-A8B556D74A39}"/>
                  </a:ext>
                </a:extLst>
              </p:cNvPr>
              <p:cNvSpPr txBox="1"/>
              <p:nvPr/>
            </p:nvSpPr>
            <p:spPr bwMode="auto">
              <a:xfrm>
                <a:off x="5399088" y="2162175"/>
                <a:ext cx="1720850" cy="5080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121</m:t>
                          </m:r>
                        </m:e>
                      </m:ra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36</m:t>
                          </m:r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47125" name="Object 21">
                <a:extLst>
                  <a:ext uri="{FF2B5EF4-FFF2-40B4-BE49-F238E27FC236}">
                    <a16:creationId xmlns:a16="http://schemas.microsoft.com/office/drawing/2014/main" id="{8B8CD7DD-033F-4D7A-971B-A8B556D74A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99088" y="2162175"/>
                <a:ext cx="1720850" cy="50800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127" name="Object 23">
                <a:extLst>
                  <a:ext uri="{FF2B5EF4-FFF2-40B4-BE49-F238E27FC236}">
                    <a16:creationId xmlns:a16="http://schemas.microsoft.com/office/drawing/2014/main" id="{296FC988-F9D8-4E64-93EE-35C7F9447352}"/>
                  </a:ext>
                </a:extLst>
              </p:cNvPr>
              <p:cNvSpPr txBox="1"/>
              <p:nvPr/>
            </p:nvSpPr>
            <p:spPr bwMode="auto">
              <a:xfrm>
                <a:off x="7239000" y="2259013"/>
                <a:ext cx="850900" cy="36036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925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=11.6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47127" name="Object 23">
                <a:extLst>
                  <a:ext uri="{FF2B5EF4-FFF2-40B4-BE49-F238E27FC236}">
                    <a16:creationId xmlns:a16="http://schemas.microsoft.com/office/drawing/2014/main" id="{296FC988-F9D8-4E64-93EE-35C7F94473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39000" y="2259013"/>
                <a:ext cx="850900" cy="36036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128" name="Object 24">
                <a:extLst>
                  <a:ext uri="{FF2B5EF4-FFF2-40B4-BE49-F238E27FC236}">
                    <a16:creationId xmlns:a16="http://schemas.microsoft.com/office/drawing/2014/main" id="{8F6AB051-1A9C-4C85-874B-BD4E16443271}"/>
                  </a:ext>
                </a:extLst>
              </p:cNvPr>
              <p:cNvSpPr txBox="1"/>
              <p:nvPr/>
            </p:nvSpPr>
            <p:spPr bwMode="auto">
              <a:xfrm>
                <a:off x="3657600" y="3903664"/>
                <a:ext cx="1143000" cy="47942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7.63</m:t>
                          </m:r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47128" name="Object 24">
                <a:extLst>
                  <a:ext uri="{FF2B5EF4-FFF2-40B4-BE49-F238E27FC236}">
                    <a16:creationId xmlns:a16="http://schemas.microsoft.com/office/drawing/2014/main" id="{8F6AB051-1A9C-4C85-874B-BD4E164432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57600" y="3903664"/>
                <a:ext cx="1143000" cy="47942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129" name="Object 25">
                <a:extLst>
                  <a:ext uri="{FF2B5EF4-FFF2-40B4-BE49-F238E27FC236}">
                    <a16:creationId xmlns:a16="http://schemas.microsoft.com/office/drawing/2014/main" id="{3F465149-E4B9-4226-AF46-58E6A1C2DC36}"/>
                  </a:ext>
                </a:extLst>
              </p:cNvPr>
              <p:cNvSpPr txBox="1"/>
              <p:nvPr/>
            </p:nvSpPr>
            <p:spPr bwMode="auto">
              <a:xfrm>
                <a:off x="4876801" y="3876675"/>
                <a:ext cx="1185863" cy="51435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47129" name="Object 25">
                <a:extLst>
                  <a:ext uri="{FF2B5EF4-FFF2-40B4-BE49-F238E27FC236}">
                    <a16:creationId xmlns:a16="http://schemas.microsoft.com/office/drawing/2014/main" id="{3F465149-E4B9-4226-AF46-58E6A1C2DC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76801" y="3876675"/>
                <a:ext cx="1185863" cy="51435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131" name="Text Box 27">
            <a:extLst>
              <a:ext uri="{FF2B5EF4-FFF2-40B4-BE49-F238E27FC236}">
                <a16:creationId xmlns:a16="http://schemas.microsoft.com/office/drawing/2014/main" id="{E87E8594-348F-4D9A-AEC2-386C5F894D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600" b="1">
                <a:solidFill>
                  <a:srgbClr val="0000FF"/>
                </a:solidFill>
                <a:cs typeface="Times New Roman" pitchFamily="18" charset="0"/>
              </a:rPr>
              <a:t>§3. LIÊN HỆ GiỮA PHÉP NHÂN VÀ PHÉP KHAI PHƯƠNG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134" name="Object 30">
                <a:extLst>
                  <a:ext uri="{FF2B5EF4-FFF2-40B4-BE49-F238E27FC236}">
                    <a16:creationId xmlns:a16="http://schemas.microsoft.com/office/drawing/2014/main" id="{ED1835B9-4E83-45C6-9390-0CE85DED9D73}"/>
                  </a:ext>
                </a:extLst>
              </p:cNvPr>
              <p:cNvSpPr txBox="1"/>
              <p:nvPr/>
            </p:nvSpPr>
            <p:spPr bwMode="auto">
              <a:xfrm>
                <a:off x="7821614" y="4800600"/>
                <a:ext cx="1779587" cy="40798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=5.3.4=60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47134" name="Object 30">
                <a:extLst>
                  <a:ext uri="{FF2B5EF4-FFF2-40B4-BE49-F238E27FC236}">
                    <a16:creationId xmlns:a16="http://schemas.microsoft.com/office/drawing/2014/main" id="{ED1835B9-4E83-45C6-9390-0CE85DED9D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821614" y="4800600"/>
                <a:ext cx="1779587" cy="40798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135" name="Object 31">
                <a:extLst>
                  <a:ext uri="{FF2B5EF4-FFF2-40B4-BE49-F238E27FC236}">
                    <a16:creationId xmlns:a16="http://schemas.microsoft.com/office/drawing/2014/main" id="{AA1ACC21-FA8D-46AA-914C-7970F53B367A}"/>
                  </a:ext>
                </a:extLst>
              </p:cNvPr>
              <p:cNvSpPr txBox="1"/>
              <p:nvPr/>
            </p:nvSpPr>
            <p:spPr bwMode="auto">
              <a:xfrm>
                <a:off x="2216150" y="4721225"/>
                <a:ext cx="2203450" cy="5334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2,5</m:t>
                          </m:r>
                        </m:e>
                      </m:ra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30</m:t>
                          </m:r>
                        </m:e>
                      </m:ra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48</m:t>
                          </m:r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7135" name="Object 31">
                <a:extLst>
                  <a:ext uri="{FF2B5EF4-FFF2-40B4-BE49-F238E27FC236}">
                    <a16:creationId xmlns:a16="http://schemas.microsoft.com/office/drawing/2014/main" id="{AA1ACC21-FA8D-46AA-914C-7970F53B36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16150" y="4721225"/>
                <a:ext cx="2203450" cy="53340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136" name="Object 32">
                <a:extLst>
                  <a:ext uri="{FF2B5EF4-FFF2-40B4-BE49-F238E27FC236}">
                    <a16:creationId xmlns:a16="http://schemas.microsoft.com/office/drawing/2014/main" id="{A3C0C2DC-BA4C-4723-824D-A32185075144}"/>
                  </a:ext>
                </a:extLst>
              </p:cNvPr>
              <p:cNvSpPr txBox="1"/>
              <p:nvPr/>
            </p:nvSpPr>
            <p:spPr bwMode="auto">
              <a:xfrm>
                <a:off x="4467226" y="4725988"/>
                <a:ext cx="1781175" cy="53181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2,5.30.48</m:t>
                          </m:r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47136" name="Object 32">
                <a:extLst>
                  <a:ext uri="{FF2B5EF4-FFF2-40B4-BE49-F238E27FC236}">
                    <a16:creationId xmlns:a16="http://schemas.microsoft.com/office/drawing/2014/main" id="{A3C0C2DC-BA4C-4723-824D-A321850751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67226" y="4725988"/>
                <a:ext cx="1781175" cy="53181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137" name="Object 33">
                <a:extLst>
                  <a:ext uri="{FF2B5EF4-FFF2-40B4-BE49-F238E27FC236}">
                    <a16:creationId xmlns:a16="http://schemas.microsoft.com/office/drawing/2014/main" id="{BE569687-1F62-40EE-85A1-4F4A8AECF22F}"/>
                  </a:ext>
                </a:extLst>
              </p:cNvPr>
              <p:cNvSpPr txBox="1"/>
              <p:nvPr/>
            </p:nvSpPr>
            <p:spPr bwMode="auto">
              <a:xfrm>
                <a:off x="6276976" y="4691063"/>
                <a:ext cx="1495425" cy="51435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47137" name="Object 33">
                <a:extLst>
                  <a:ext uri="{FF2B5EF4-FFF2-40B4-BE49-F238E27FC236}">
                    <a16:creationId xmlns:a16="http://schemas.microsoft.com/office/drawing/2014/main" id="{BE569687-1F62-40EE-85A1-4F4A8AECF2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76976" y="4691063"/>
                <a:ext cx="1495425" cy="51435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>
            <a:extLst>
              <a:ext uri="{FF2B5EF4-FFF2-40B4-BE49-F238E27FC236}">
                <a16:creationId xmlns:a16="http://schemas.microsoft.com/office/drawing/2014/main" id="{FED3E0E1-AE3D-4B53-8D26-5A9A863082E0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-123825"/>
            <a:ext cx="9367838" cy="7162800"/>
            <a:chOff x="-23" y="0"/>
            <a:chExt cx="5783" cy="4252"/>
          </a:xfrm>
        </p:grpSpPr>
        <p:sp>
          <p:nvSpPr>
            <p:cNvPr id="15377" name="Rectangle 3">
              <a:extLst>
                <a:ext uri="{FF2B5EF4-FFF2-40B4-BE49-F238E27FC236}">
                  <a16:creationId xmlns:a16="http://schemas.microsoft.com/office/drawing/2014/main" id="{B850B630-7D78-4A83-A676-C9287DF70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" y="119"/>
              <a:ext cx="5579" cy="4128"/>
            </a:xfrm>
            <a:prstGeom prst="rect">
              <a:avLst/>
            </a:prstGeom>
            <a:noFill/>
            <a:ln w="76200" cmpd="tri">
              <a:solidFill>
                <a:srgbClr val="FF3399"/>
              </a:solidFill>
              <a:miter lim="800000"/>
              <a:headEnd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15378" name="plant">
              <a:extLst>
                <a:ext uri="{FF2B5EF4-FFF2-40B4-BE49-F238E27FC236}">
                  <a16:creationId xmlns:a16="http://schemas.microsoft.com/office/drawing/2014/main" id="{9A274E3F-F016-4C5A-B676-93DCECB84FFA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0" y="3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9" name="plant">
              <a:extLst>
                <a:ext uri="{FF2B5EF4-FFF2-40B4-BE49-F238E27FC236}">
                  <a16:creationId xmlns:a16="http://schemas.microsoft.com/office/drawing/2014/main" id="{3ABBA118-E82A-4EE3-BA6F-C1C6CF075E82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76" y="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0" name="plant">
              <a:extLst>
                <a:ext uri="{FF2B5EF4-FFF2-40B4-BE49-F238E27FC236}">
                  <a16:creationId xmlns:a16="http://schemas.microsoft.com/office/drawing/2014/main" id="{4AE6679D-5A20-4529-860F-0F48335027DD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-23" y="4042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1" name="plant">
              <a:extLst>
                <a:ext uri="{FF2B5EF4-FFF2-40B4-BE49-F238E27FC236}">
                  <a16:creationId xmlns:a16="http://schemas.microsoft.com/office/drawing/2014/main" id="{DFC4CDD0-05AE-4C07-B70A-C36718F34380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29" y="4014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8137" name="Object 9">
                <a:extLst>
                  <a:ext uri="{FF2B5EF4-FFF2-40B4-BE49-F238E27FC236}">
                    <a16:creationId xmlns:a16="http://schemas.microsoft.com/office/drawing/2014/main" id="{1EAD68AE-D0F1-40B0-B35E-0FE06C85FE8B}"/>
                  </a:ext>
                </a:extLst>
              </p:cNvPr>
              <p:cNvSpPr txBox="1"/>
              <p:nvPr/>
            </p:nvSpPr>
            <p:spPr bwMode="auto">
              <a:xfrm>
                <a:off x="3581401" y="1831976"/>
                <a:ext cx="1736725" cy="5762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0,36</m:t>
                          </m:r>
                        </m:e>
                      </m:ra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8137" name="Object 9">
                <a:extLst>
                  <a:ext uri="{FF2B5EF4-FFF2-40B4-BE49-F238E27FC236}">
                    <a16:creationId xmlns:a16="http://schemas.microsoft.com/office/drawing/2014/main" id="{1EAD68AE-D0F1-40B0-B35E-0FE06C85FE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81401" y="1831976"/>
                <a:ext cx="1736725" cy="5762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138" name="Object 10">
                <a:extLst>
                  <a:ext uri="{FF2B5EF4-FFF2-40B4-BE49-F238E27FC236}">
                    <a16:creationId xmlns:a16="http://schemas.microsoft.com/office/drawing/2014/main" id="{E3EA1C9D-D5A8-42ED-9235-CC29F065C719}"/>
                  </a:ext>
                </a:extLst>
              </p:cNvPr>
              <p:cNvSpPr txBox="1"/>
              <p:nvPr/>
            </p:nvSpPr>
            <p:spPr bwMode="auto">
              <a:xfrm>
                <a:off x="5410201" y="1895476"/>
                <a:ext cx="1052513" cy="52387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=0,6.</m:t>
                      </m:r>
                      <m:d>
                        <m:dPr>
                          <m:begChr m:val="|"/>
                          <m:endChr m:val="|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8138" name="Object 10">
                <a:extLst>
                  <a:ext uri="{FF2B5EF4-FFF2-40B4-BE49-F238E27FC236}">
                    <a16:creationId xmlns:a16="http://schemas.microsoft.com/office/drawing/2014/main" id="{E3EA1C9D-D5A8-42ED-9235-CC29F065C7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10201" y="1895476"/>
                <a:ext cx="1052513" cy="5238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139" name="Object 11">
                <a:extLst>
                  <a:ext uri="{FF2B5EF4-FFF2-40B4-BE49-F238E27FC236}">
                    <a16:creationId xmlns:a16="http://schemas.microsoft.com/office/drawing/2014/main" id="{4A700D10-9A9D-4811-8D67-08098FBCFED6}"/>
                  </a:ext>
                </a:extLst>
              </p:cNvPr>
              <p:cNvSpPr txBox="1"/>
              <p:nvPr/>
            </p:nvSpPr>
            <p:spPr bwMode="auto">
              <a:xfrm>
                <a:off x="2057400" y="1819275"/>
                <a:ext cx="1579563" cy="61912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0,36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8139" name="Object 11">
                <a:extLst>
                  <a:ext uri="{FF2B5EF4-FFF2-40B4-BE49-F238E27FC236}">
                    <a16:creationId xmlns:a16="http://schemas.microsoft.com/office/drawing/2014/main" id="{4A700D10-9A9D-4811-8D67-08098FBCFE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57400" y="1819275"/>
                <a:ext cx="1579563" cy="61912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140" name="Object 12">
                <a:extLst>
                  <a:ext uri="{FF2B5EF4-FFF2-40B4-BE49-F238E27FC236}">
                    <a16:creationId xmlns:a16="http://schemas.microsoft.com/office/drawing/2014/main" id="{97E4E37A-08B0-449A-91AE-5C7DECA399A5}"/>
                  </a:ext>
                </a:extLst>
              </p:cNvPr>
              <p:cNvSpPr txBox="1"/>
              <p:nvPr/>
            </p:nvSpPr>
            <p:spPr bwMode="auto">
              <a:xfrm>
                <a:off x="6019799" y="4535266"/>
                <a:ext cx="838201" cy="1177924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|"/>
                              <m:endChr m:val="|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8140" name="Object 12">
                <a:extLst>
                  <a:ext uri="{FF2B5EF4-FFF2-40B4-BE49-F238E27FC236}">
                    <a16:creationId xmlns:a16="http://schemas.microsoft.com/office/drawing/2014/main" id="{97E4E37A-08B0-449A-91AE-5C7DECA399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19799" y="4535266"/>
                <a:ext cx="838201" cy="117792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141" name="Object 13">
                <a:extLst>
                  <a:ext uri="{FF2B5EF4-FFF2-40B4-BE49-F238E27FC236}">
                    <a16:creationId xmlns:a16="http://schemas.microsoft.com/office/drawing/2014/main" id="{B576EDC7-0D63-408B-9F80-4426B0B31311}"/>
                  </a:ext>
                </a:extLst>
              </p:cNvPr>
              <p:cNvSpPr txBox="1"/>
              <p:nvPr/>
            </p:nvSpPr>
            <p:spPr bwMode="auto">
              <a:xfrm>
                <a:off x="6705601" y="1962150"/>
                <a:ext cx="1076325" cy="4191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=−0,6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8141" name="Object 13">
                <a:extLst>
                  <a:ext uri="{FF2B5EF4-FFF2-40B4-BE49-F238E27FC236}">
                    <a16:creationId xmlns:a16="http://schemas.microsoft.com/office/drawing/2014/main" id="{B576EDC7-0D63-408B-9F80-4426B0B313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05601" y="1962150"/>
                <a:ext cx="1076325" cy="41910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143" name="Object 15">
                <a:extLst>
                  <a:ext uri="{FF2B5EF4-FFF2-40B4-BE49-F238E27FC236}">
                    <a16:creationId xmlns:a16="http://schemas.microsoft.com/office/drawing/2014/main" id="{6AA12228-A4E7-4684-8CBB-7759CA5E3426}"/>
                  </a:ext>
                </a:extLst>
              </p:cNvPr>
              <p:cNvSpPr txBox="1"/>
              <p:nvPr/>
            </p:nvSpPr>
            <p:spPr bwMode="auto">
              <a:xfrm>
                <a:off x="2063750" y="4359275"/>
                <a:ext cx="1673225" cy="93345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r>
                  <a:rPr lang="en-US" dirty="0">
                    <a:solidFill>
                      <a:srgbClr val="000000"/>
                    </a:solidFill>
                  </a:rPr>
                  <a:t>b)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rad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ad>
                      <m:radPr>
                        <m:degHide m:val="on"/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</m:e>
                    </m:ra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8143" name="Object 15">
                <a:extLst>
                  <a:ext uri="{FF2B5EF4-FFF2-40B4-BE49-F238E27FC236}">
                    <a16:creationId xmlns:a16="http://schemas.microsoft.com/office/drawing/2014/main" id="{6AA12228-A4E7-4684-8CBB-7759CA5E34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63750" y="4359275"/>
                <a:ext cx="1673225" cy="933450"/>
              </a:xfrm>
              <a:prstGeom prst="rect">
                <a:avLst/>
              </a:prstGeom>
              <a:blipFill>
                <a:blip r:embed="rId7"/>
                <a:stretch>
                  <a:fillRect l="-3285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148" name="Object 20">
                <a:extLst>
                  <a:ext uri="{FF2B5EF4-FFF2-40B4-BE49-F238E27FC236}">
                    <a16:creationId xmlns:a16="http://schemas.microsoft.com/office/drawing/2014/main" id="{826B822C-42BF-48F8-8B2B-21D39BF4F1EE}"/>
                  </a:ext>
                </a:extLst>
              </p:cNvPr>
              <p:cNvSpPr txBox="1"/>
              <p:nvPr/>
            </p:nvSpPr>
            <p:spPr bwMode="auto">
              <a:xfrm>
                <a:off x="3692526" y="4362450"/>
                <a:ext cx="1489075" cy="93345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8148" name="Object 20">
                <a:extLst>
                  <a:ext uri="{FF2B5EF4-FFF2-40B4-BE49-F238E27FC236}">
                    <a16:creationId xmlns:a16="http://schemas.microsoft.com/office/drawing/2014/main" id="{826B822C-42BF-48F8-8B2B-21D39BF4F1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92526" y="4362450"/>
                <a:ext cx="1489075" cy="93345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149" name="Object 21">
                <a:extLst>
                  <a:ext uri="{FF2B5EF4-FFF2-40B4-BE49-F238E27FC236}">
                    <a16:creationId xmlns:a16="http://schemas.microsoft.com/office/drawing/2014/main" id="{96AAC348-E5DB-4E7D-8BCC-77C88D9EE870}"/>
                  </a:ext>
                </a:extLst>
              </p:cNvPr>
              <p:cNvSpPr txBox="1"/>
              <p:nvPr/>
            </p:nvSpPr>
            <p:spPr bwMode="auto">
              <a:xfrm>
                <a:off x="5092700" y="4357688"/>
                <a:ext cx="927100" cy="92551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8149" name="Object 21">
                <a:extLst>
                  <a:ext uri="{FF2B5EF4-FFF2-40B4-BE49-F238E27FC236}">
                    <a16:creationId xmlns:a16="http://schemas.microsoft.com/office/drawing/2014/main" id="{96AAC348-E5DB-4E7D-8BCC-77C88D9EE8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92700" y="4357688"/>
                <a:ext cx="927100" cy="92551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150" name="Text Box 22">
            <a:extLst>
              <a:ext uri="{FF2B5EF4-FFF2-40B4-BE49-F238E27FC236}">
                <a16:creationId xmlns:a16="http://schemas.microsoft.com/office/drawing/2014/main" id="{F7526C8E-B44B-4295-B889-D2F80F440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600" b="1">
                <a:solidFill>
                  <a:srgbClr val="0000FF"/>
                </a:solidFill>
                <a:cs typeface="Times New Roman" pitchFamily="18" charset="0"/>
              </a:rPr>
              <a:t>§3. LIÊN HỆ GiỮA PHÉP NHÂN VÀ PHÉP KHAI PHƯƠNG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153" name="Object 25">
                <a:extLst>
                  <a:ext uri="{FF2B5EF4-FFF2-40B4-BE49-F238E27FC236}">
                    <a16:creationId xmlns:a16="http://schemas.microsoft.com/office/drawing/2014/main" id="{7DBE3E6F-1D31-49D3-8960-4FCB3BF711B7}"/>
                  </a:ext>
                </a:extLst>
              </p:cNvPr>
              <p:cNvSpPr txBox="1"/>
              <p:nvPr/>
            </p:nvSpPr>
            <p:spPr bwMode="auto">
              <a:xfrm>
                <a:off x="6862761" y="4572001"/>
                <a:ext cx="557213" cy="82708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8153" name="Object 25">
                <a:extLst>
                  <a:ext uri="{FF2B5EF4-FFF2-40B4-BE49-F238E27FC236}">
                    <a16:creationId xmlns:a16="http://schemas.microsoft.com/office/drawing/2014/main" id="{7DBE3E6F-1D31-49D3-8960-4FCB3BF711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62761" y="4572001"/>
                <a:ext cx="557213" cy="82708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156" name="Text Box 28">
            <a:extLst>
              <a:ext uri="{FF2B5EF4-FFF2-40B4-BE49-F238E27FC236}">
                <a16:creationId xmlns:a16="http://schemas.microsoft.com/office/drawing/2014/main" id="{FB2B010E-61C1-4D16-8E18-9334137B6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1847851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(</a:t>
            </a:r>
            <a:r>
              <a:rPr lang="en-US" altLang="en-US" sz="2800" dirty="0" err="1">
                <a:latin typeface="Times New Roman" panose="02020603050405020304" pitchFamily="18" charset="0"/>
              </a:rPr>
              <a:t>vì</a:t>
            </a:r>
            <a:r>
              <a:rPr lang="en-US" altLang="en-US" sz="2800" dirty="0">
                <a:latin typeface="Times New Roman" panose="02020603050405020304" pitchFamily="18" charset="0"/>
              </a:rPr>
              <a:t> a &lt; 0)</a:t>
            </a:r>
          </a:p>
        </p:txBody>
      </p:sp>
      <p:sp>
        <p:nvSpPr>
          <p:cNvPr id="48157" name="Text Box 29">
            <a:extLst>
              <a:ext uri="{FF2B5EF4-FFF2-40B4-BE49-F238E27FC236}">
                <a16:creationId xmlns:a16="http://schemas.microsoft.com/office/drawing/2014/main" id="{824F2693-999F-4545-8454-11385CFC3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4572001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(vì a &gt; 0)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4B507E2-FA82-494F-8DEC-6F02F45B15A0}"/>
              </a:ext>
            </a:extLst>
          </p:cNvPr>
          <p:cNvSpPr txBox="1"/>
          <p:nvPr/>
        </p:nvSpPr>
        <p:spPr>
          <a:xfrm>
            <a:off x="1828800" y="665818"/>
            <a:ext cx="475353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4. Rút gọn</a:t>
            </a:r>
            <a:endParaRPr lang="de-DE" alt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5E280E1-D213-4DB8-B620-18CB55C650CF}"/>
              </a:ext>
            </a:extLst>
          </p:cNvPr>
          <p:cNvSpPr txBox="1"/>
          <p:nvPr/>
        </p:nvSpPr>
        <p:spPr>
          <a:xfrm>
            <a:off x="2155824" y="2239371"/>
            <a:ext cx="14890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Times New Roman" panose="02020603050405020304" pitchFamily="18" charset="0"/>
              </a:rPr>
              <a:t>(</a:t>
            </a:r>
            <a:r>
              <a:rPr lang="en-US" altLang="en-US" sz="1800" dirty="0" err="1">
                <a:latin typeface="Times New Roman" panose="02020603050405020304" pitchFamily="18" charset="0"/>
              </a:rPr>
              <a:t>với</a:t>
            </a:r>
            <a:r>
              <a:rPr lang="en-US" altLang="en-US" sz="1800" dirty="0">
                <a:latin typeface="Times New Roman" panose="02020603050405020304" pitchFamily="18" charset="0"/>
              </a:rPr>
              <a:t> a </a:t>
            </a:r>
            <a:r>
              <a:rPr lang="en-US" altLang="en-US" dirty="0">
                <a:latin typeface="Times New Roman" panose="02020603050405020304" pitchFamily="18" charset="0"/>
              </a:rPr>
              <a:t>&lt;</a:t>
            </a:r>
            <a:r>
              <a:rPr lang="en-US" altLang="en-US" sz="1800" dirty="0">
                <a:latin typeface="Times New Roman" panose="02020603050405020304" pitchFamily="18" charset="0"/>
              </a:rPr>
              <a:t>0)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5D56759-4B84-4CC1-BD48-ECD3B671EB4E}"/>
              </a:ext>
            </a:extLst>
          </p:cNvPr>
          <p:cNvSpPr txBox="1"/>
          <p:nvPr/>
        </p:nvSpPr>
        <p:spPr>
          <a:xfrm>
            <a:off x="2135067" y="5002885"/>
            <a:ext cx="12812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Times New Roman" panose="02020603050405020304" pitchFamily="18" charset="0"/>
              </a:rPr>
              <a:t>(</a:t>
            </a:r>
            <a:r>
              <a:rPr lang="en-US" altLang="en-US" sz="1800" dirty="0" err="1">
                <a:latin typeface="Times New Roman" panose="02020603050405020304" pitchFamily="18" charset="0"/>
              </a:rPr>
              <a:t>với</a:t>
            </a:r>
            <a:r>
              <a:rPr lang="en-US" altLang="en-US" sz="1800" dirty="0">
                <a:latin typeface="Times New Roman" panose="02020603050405020304" pitchFamily="18" charset="0"/>
              </a:rPr>
              <a:t> a&gt; 0)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52C9D67B-5627-47F2-83A5-C2B7E0DD01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>
                <a:solidFill>
                  <a:srgbClr val="CCCC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C284A53E-91E4-4C2C-9DBD-01DE77322A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905000"/>
            <a:ext cx="8229600" cy="23558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Xem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kỹ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dung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defRPr/>
            </a:pP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Xem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ví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dụ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sửa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lớp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BTVN 11; 12; 13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; 14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SGK/18 </a:t>
            </a:r>
          </a:p>
        </p:txBody>
      </p:sp>
      <p:sp>
        <p:nvSpPr>
          <p:cNvPr id="46084" name="Text Box 4">
            <a:extLst>
              <a:ext uri="{FF2B5EF4-FFF2-40B4-BE49-F238E27FC236}">
                <a16:creationId xmlns:a16="http://schemas.microsoft.com/office/drawing/2014/main" id="{23AA6981-E7EA-439A-87BD-C9B7C2700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600" b="1">
                <a:solidFill>
                  <a:srgbClr val="0000FF"/>
                </a:solidFill>
                <a:cs typeface="Times New Roman" panose="02020603050405020304" pitchFamily="18" charset="0"/>
              </a:rPr>
              <a:t>§3. LIÊN HỆ GiỮA PHÉP NHÂN VÀ PHÉP KHAI PHƯƠNG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COTIM~1">
            <a:extLst>
              <a:ext uri="{FF2B5EF4-FFF2-40B4-BE49-F238E27FC236}">
                <a16:creationId xmlns:a16="http://schemas.microsoft.com/office/drawing/2014/main" id="{4A0406F2-125A-408A-B791-935782810C1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4738" y="4876800"/>
            <a:ext cx="1668462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WordArt 8">
            <a:extLst>
              <a:ext uri="{FF2B5EF4-FFF2-40B4-BE49-F238E27FC236}">
                <a16:creationId xmlns:a16="http://schemas.microsoft.com/office/drawing/2014/main" id="{1D0C854E-1B74-4AF9-B0F1-E375FF2BB5F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62200" y="1752600"/>
            <a:ext cx="6934200" cy="2819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§3. LIÊN HỆ GIỮA PHÉP NHÂN</a:t>
            </a:r>
          </a:p>
          <a:p>
            <a:pPr algn="ctr"/>
            <a:r>
              <a:rPr lang="vi-VN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VÀ PHÉP KHAI PHƯƠNG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BF525A71-8069-4975-B324-0D339E19A1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914400"/>
            <a:ext cx="8229600" cy="6858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000" b="1">
                <a:solidFill>
                  <a:srgbClr val="FFCC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TIÊU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38DB282A-D87A-493C-A316-917D8E5CF0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905000"/>
            <a:ext cx="8229600" cy="4343400"/>
          </a:xfrm>
        </p:spPr>
        <p:txBody>
          <a:bodyPr/>
          <a:lstStyle/>
          <a:p>
            <a:pPr algn="just" eaLnBrk="1" hangingPunct="1">
              <a:defRPr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Nắm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lí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liên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hệ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giữa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phép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phép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khai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Nắm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tắc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khai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tắc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căn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bậc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hai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defRPr/>
            </a:pPr>
            <a:r>
              <a:rPr lang="en-US" b="1" dirty="0" err="1">
                <a:latin typeface="Times New Roman" pitchFamily="18" charset="0"/>
                <a:cs typeface="Times New Roman" panose="02020603050405020304" pitchFamily="18" charset="0"/>
              </a:rPr>
              <a:t>Kỹ</a:t>
            </a:r>
            <a:r>
              <a:rPr lang="en-US" b="1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anose="02020603050405020304" pitchFamily="18" charset="0"/>
              </a:rPr>
              <a:t>năng</a:t>
            </a:r>
            <a:r>
              <a:rPr lang="en-US" b="1" dirty="0">
                <a:latin typeface="Times New Roman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Vận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hai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tắc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phép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tính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rút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gọn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biểu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thức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chứa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căn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bậc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hai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defRPr/>
            </a:pPr>
            <a:r>
              <a:rPr lang="en-US" b="1" dirty="0" err="1">
                <a:latin typeface="Times New Roman" pitchFamily="18" charset="0"/>
                <a:cs typeface="Times New Roman" panose="02020603050405020304" pitchFamily="18" charset="0"/>
              </a:rPr>
              <a:t>Thái</a:t>
            </a:r>
            <a:r>
              <a:rPr lang="en-US" b="1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anose="02020603050405020304" pitchFamily="18" charset="0"/>
              </a:rPr>
              <a:t>độ</a:t>
            </a:r>
            <a:r>
              <a:rPr lang="en-US" b="1" dirty="0">
                <a:latin typeface="Times New Roman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Rèn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luyện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tính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cẩn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thận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chính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xác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5060" name="Text Box 4">
            <a:extLst>
              <a:ext uri="{FF2B5EF4-FFF2-40B4-BE49-F238E27FC236}">
                <a16:creationId xmlns:a16="http://schemas.microsoft.com/office/drawing/2014/main" id="{B9F60269-1454-4246-BC24-37BD9B5F1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600" b="1">
                <a:solidFill>
                  <a:srgbClr val="0000FF"/>
                </a:solidFill>
                <a:cs typeface="Times New Roman" panose="02020603050405020304" pitchFamily="18" charset="0"/>
              </a:rPr>
              <a:t>§3. LIÊN HỆ GiỮA PHÉP NHÂN VÀ PHÉP KHAI PHƯƠNG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8" name="Text Box 88">
            <a:extLst>
              <a:ext uri="{FF2B5EF4-FFF2-40B4-BE49-F238E27FC236}">
                <a16:creationId xmlns:a16="http://schemas.microsoft.com/office/drawing/2014/main" id="{72803AB2-0032-4E7B-B62D-4347C865B0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762001"/>
            <a:ext cx="2209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 dirty="0">
                <a:solidFill>
                  <a:srgbClr val="FF99FF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sz="3000" u="sng" dirty="0" err="1">
                <a:solidFill>
                  <a:srgbClr val="FF99FF"/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sz="3000" u="sng" dirty="0">
                <a:solidFill>
                  <a:srgbClr val="FF99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u="sng" dirty="0" err="1">
                <a:solidFill>
                  <a:srgbClr val="FF99FF"/>
                </a:solidFill>
                <a:latin typeface="Times New Roman" panose="02020603050405020304" pitchFamily="18" charset="0"/>
              </a:rPr>
              <a:t>lí</a:t>
            </a:r>
            <a:r>
              <a:rPr lang="en-US" altLang="en-US" sz="3000" u="sng" dirty="0">
                <a:solidFill>
                  <a:srgbClr val="FF99FF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0351" name="Text Box 111">
            <a:extLst>
              <a:ext uri="{FF2B5EF4-FFF2-40B4-BE49-F238E27FC236}">
                <a16:creationId xmlns:a16="http://schemas.microsoft.com/office/drawing/2014/main" id="{FD8D8F96-94AA-46A5-84B7-27001BC034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1524001"/>
            <a:ext cx="701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dirty="0">
                <a:solidFill>
                  <a:schemeClr val="hlink"/>
                </a:solidFill>
                <a:latin typeface="Times New Roman" panose="02020603050405020304" pitchFamily="18" charset="0"/>
              </a:rPr>
              <a:t>VD. so </a:t>
            </a:r>
            <a:r>
              <a:rPr lang="en-US" altLang="en-US" sz="2800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sánh</a:t>
            </a:r>
            <a:r>
              <a:rPr lang="en-US" altLang="en-US" sz="2800" dirty="0">
                <a:solidFill>
                  <a:schemeClr val="hlink"/>
                </a:solidFill>
                <a:latin typeface="Times New Roman" panose="02020603050405020304" pitchFamily="18" charset="0"/>
              </a:rPr>
              <a:t>                     </a:t>
            </a:r>
            <a:r>
              <a:rPr lang="en-US" altLang="en-US" sz="2800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và</a:t>
            </a:r>
            <a:endParaRPr lang="en-US" altLang="en-US" sz="2800" dirty="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88" name="Object 148">
                <a:extLst>
                  <a:ext uri="{FF2B5EF4-FFF2-40B4-BE49-F238E27FC236}">
                    <a16:creationId xmlns:a16="http://schemas.microsoft.com/office/drawing/2014/main" id="{8500ADDF-D405-497D-9BEA-4F9C89315617}"/>
                  </a:ext>
                </a:extLst>
              </p:cNvPr>
              <p:cNvSpPr txBox="1"/>
              <p:nvPr/>
            </p:nvSpPr>
            <p:spPr bwMode="auto">
              <a:xfrm>
                <a:off x="4800600" y="1643857"/>
                <a:ext cx="4089400" cy="57467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16.25</m:t>
                          </m:r>
                        </m:e>
                      </m:rad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             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16</m:t>
                          </m:r>
                        </m:e>
                      </m:ra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25</m:t>
                          </m:r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388" name="Object 148">
                <a:extLst>
                  <a:ext uri="{FF2B5EF4-FFF2-40B4-BE49-F238E27FC236}">
                    <a16:creationId xmlns:a16="http://schemas.microsoft.com/office/drawing/2014/main" id="{8500ADDF-D405-497D-9BEA-4F9C893156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00600" y="1643857"/>
                <a:ext cx="4089400" cy="5746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389" name="Text Box 149">
            <a:extLst>
              <a:ext uri="{FF2B5EF4-FFF2-40B4-BE49-F238E27FC236}">
                <a16:creationId xmlns:a16="http://schemas.microsoft.com/office/drawing/2014/main" id="{40B9050B-1B0C-4D57-9B29-B8CED2232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133601"/>
            <a:ext cx="106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dirty="0" err="1">
                <a:solidFill>
                  <a:srgbClr val="FF7C80"/>
                </a:solidFill>
                <a:latin typeface="Times New Roman" panose="02020603050405020304" pitchFamily="18" charset="0"/>
              </a:rPr>
              <a:t>Giải</a:t>
            </a:r>
            <a:endParaRPr lang="en-US" altLang="en-US" sz="2800" dirty="0">
              <a:solidFill>
                <a:srgbClr val="FF7C8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A083EF5-44B0-43F2-9ECB-0FA5CFB55F72}"/>
              </a:ext>
            </a:extLst>
          </p:cNvPr>
          <p:cNvGrpSpPr/>
          <p:nvPr/>
        </p:nvGrpSpPr>
        <p:grpSpPr>
          <a:xfrm>
            <a:off x="2151064" y="2787651"/>
            <a:ext cx="4859336" cy="2282825"/>
            <a:chOff x="2151064" y="2787651"/>
            <a:chExt cx="4859336" cy="2282825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E9C1BBFF-E954-43D8-A1A1-629D68B09F5B}"/>
                </a:ext>
              </a:extLst>
            </p:cNvPr>
            <p:cNvGrpSpPr/>
            <p:nvPr/>
          </p:nvGrpSpPr>
          <p:grpSpPr>
            <a:xfrm>
              <a:off x="2151064" y="2787651"/>
              <a:ext cx="4859336" cy="2282825"/>
              <a:chOff x="2151064" y="2787651"/>
              <a:chExt cx="4859336" cy="228282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390" name="Object 150">
                    <a:extLst>
                      <a:ext uri="{FF2B5EF4-FFF2-40B4-BE49-F238E27FC236}">
                        <a16:creationId xmlns:a16="http://schemas.microsoft.com/office/drawing/2014/main" id="{5E0F6EB7-9433-4414-A812-A1A54AE189FA}"/>
                      </a:ext>
                    </a:extLst>
                  </p:cNvPr>
                  <p:cNvSpPr txBox="1"/>
                  <p:nvPr/>
                </p:nvSpPr>
                <p:spPr bwMode="auto">
                  <a:xfrm>
                    <a:off x="2151064" y="2787651"/>
                    <a:ext cx="4664075" cy="639763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</p:spPr>
                <p:txBody>
                  <a:bodyPr>
                    <a:norm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16.25</m:t>
                              </m:r>
                            </m:e>
                          </m:rad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  <m:sup>
                                  <m:r>
                                    <a:rPr lang="en-US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=20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0390" name="Object 150">
                    <a:extLst>
                      <a:ext uri="{FF2B5EF4-FFF2-40B4-BE49-F238E27FC236}">
                        <a16:creationId xmlns:a16="http://schemas.microsoft.com/office/drawing/2014/main" id="{5E0F6EB7-9433-4414-A812-A1A54AE189F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2151064" y="2787651"/>
                    <a:ext cx="4664075" cy="639763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  <a:ln>
                    <a:noFill/>
                  </a:ln>
                  <a:effectLst/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391" name="Object 151">
                    <a:extLst>
                      <a:ext uri="{FF2B5EF4-FFF2-40B4-BE49-F238E27FC236}">
                        <a16:creationId xmlns:a16="http://schemas.microsoft.com/office/drawing/2014/main" id="{A89D448A-09F9-4FE3-A32C-B95BD667D43C}"/>
                      </a:ext>
                    </a:extLst>
                  </p:cNvPr>
                  <p:cNvSpPr txBox="1"/>
                  <p:nvPr/>
                </p:nvSpPr>
                <p:spPr bwMode="auto">
                  <a:xfrm>
                    <a:off x="2154238" y="3581401"/>
                    <a:ext cx="4856162" cy="639763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</p:spPr>
                <p:txBody>
                  <a:bodyPr>
                    <a:norm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</m:rad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25</m:t>
                              </m:r>
                            </m:e>
                          </m:rad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  <m:sup>
                                  <m:r>
                                    <a:rPr lang="en-US" i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=4.5=20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0391" name="Object 151">
                    <a:extLst>
                      <a:ext uri="{FF2B5EF4-FFF2-40B4-BE49-F238E27FC236}">
                        <a16:creationId xmlns:a16="http://schemas.microsoft.com/office/drawing/2014/main" id="{A89D448A-09F9-4FE3-A32C-B95BD667D43C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2154238" y="3581401"/>
                    <a:ext cx="4856162" cy="639763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  <a:ln>
                    <a:noFill/>
                  </a:ln>
                  <a:effectLst/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392" name="Object 152">
                    <a:extLst>
                      <a:ext uri="{FF2B5EF4-FFF2-40B4-BE49-F238E27FC236}">
                        <a16:creationId xmlns:a16="http://schemas.microsoft.com/office/drawing/2014/main" id="{72D0FEB6-E8E7-40BE-849E-BA27132E9CF3}"/>
                      </a:ext>
                    </a:extLst>
                  </p:cNvPr>
                  <p:cNvSpPr txBox="1"/>
                  <p:nvPr/>
                </p:nvSpPr>
                <p:spPr bwMode="auto">
                  <a:xfrm>
                    <a:off x="3276600" y="4495801"/>
                    <a:ext cx="2971800" cy="57467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</p:spPr>
                <p:txBody>
                  <a:bodyPr>
                    <a:norm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16.25</m:t>
                              </m:r>
                            </m:e>
                          </m:rad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m:rPr>
                                  <m:nor/>
                                </m:rPr>
                                <a:rPr 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</m:rad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25</m:t>
                              </m:r>
                            </m:e>
                          </m:rad>
                        </m:oMath>
                      </m:oMathPara>
                    </a14:m>
                    <a:endParaRPr lang="en-US"/>
                  </a:p>
                </p:txBody>
              </p:sp>
            </mc:Choice>
            <mc:Fallback xmlns="">
              <p:sp>
                <p:nvSpPr>
                  <p:cNvPr id="10392" name="Object 152">
                    <a:extLst>
                      <a:ext uri="{FF2B5EF4-FFF2-40B4-BE49-F238E27FC236}">
                        <a16:creationId xmlns:a16="http://schemas.microsoft.com/office/drawing/2014/main" id="{72D0FEB6-E8E7-40BE-849E-BA27132E9CF3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3276600" y="4495801"/>
                    <a:ext cx="2971800" cy="574675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  <a:ln>
                    <a:noFill/>
                  </a:ln>
                  <a:effectLst/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0393" name="Text Box 153">
              <a:extLst>
                <a:ext uri="{FF2B5EF4-FFF2-40B4-BE49-F238E27FC236}">
                  <a16:creationId xmlns:a16="http://schemas.microsoft.com/office/drawing/2014/main" id="{C1E50982-D855-4800-A041-78CD7A01BD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9800" y="4457579"/>
              <a:ext cx="99060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 dirty="0" err="1">
                  <a:solidFill>
                    <a:srgbClr val="00FFFF"/>
                  </a:solidFill>
                  <a:latin typeface="Times New Roman" panose="02020603050405020304" pitchFamily="18" charset="0"/>
                </a:rPr>
                <a:t>Vậy</a:t>
              </a:r>
              <a:r>
                <a:rPr lang="en-US" altLang="en-US" sz="2800" dirty="0">
                  <a:solidFill>
                    <a:srgbClr val="00FFFF"/>
                  </a:solidFill>
                  <a:latin typeface="Times New Roman" panose="02020603050405020304" pitchFamily="18" charset="0"/>
                </a:rPr>
                <a:t>:</a:t>
              </a:r>
            </a:p>
          </p:txBody>
        </p:sp>
      </p:grpSp>
      <p:sp>
        <p:nvSpPr>
          <p:cNvPr id="10394" name="Text Box 154">
            <a:extLst>
              <a:ext uri="{FF2B5EF4-FFF2-40B4-BE49-F238E27FC236}">
                <a16:creationId xmlns:a16="http://schemas.microsoft.com/office/drawing/2014/main" id="{91C08101-74BB-4491-A553-2EE7810C2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600" b="1">
                <a:solidFill>
                  <a:srgbClr val="0000FF"/>
                </a:solidFill>
                <a:cs typeface="Times New Roman" pitchFamily="18" charset="0"/>
              </a:rPr>
              <a:t>§3. LIÊN HỆ GiỮA PHÉP NHÂN VÀ PHÉP KHAI PHƯƠNG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Text Box 3">
            <a:extLst>
              <a:ext uri="{FF2B5EF4-FFF2-40B4-BE49-F238E27FC236}">
                <a16:creationId xmlns:a16="http://schemas.microsoft.com/office/drawing/2014/main" id="{8788F53A-0AF5-4EC1-873A-AADD9C9308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609601"/>
            <a:ext cx="2209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>
                <a:solidFill>
                  <a:srgbClr val="FF99FF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sz="3000" u="sng">
                <a:solidFill>
                  <a:srgbClr val="FF99FF"/>
                </a:solidFill>
                <a:latin typeface="Times New Roman" panose="02020603050405020304" pitchFamily="18" charset="0"/>
              </a:rPr>
              <a:t>Định lí:</a:t>
            </a:r>
          </a:p>
        </p:txBody>
      </p:sp>
      <p:sp>
        <p:nvSpPr>
          <p:cNvPr id="40964" name="Text Box 4">
            <a:extLst>
              <a:ext uri="{FF2B5EF4-FFF2-40B4-BE49-F238E27FC236}">
                <a16:creationId xmlns:a16="http://schemas.microsoft.com/office/drawing/2014/main" id="{36E4C950-004A-4659-9305-24CC7634E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295401"/>
            <a:ext cx="2362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chemeClr val="hlink"/>
                </a:solidFill>
                <a:latin typeface="Times New Roman" panose="02020603050405020304" pitchFamily="18" charset="0"/>
              </a:rPr>
              <a:t>* Định lí: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967" name="Object 7">
                <a:extLst>
                  <a:ext uri="{FF2B5EF4-FFF2-40B4-BE49-F238E27FC236}">
                    <a16:creationId xmlns:a16="http://schemas.microsoft.com/office/drawing/2014/main" id="{4CF1BC06-ED09-4336-BA7C-302653B17FA3}"/>
                  </a:ext>
                </a:extLst>
              </p:cNvPr>
              <p:cNvSpPr txBox="1"/>
              <p:nvPr/>
            </p:nvSpPr>
            <p:spPr bwMode="auto">
              <a:xfrm>
                <a:off x="4419600" y="1905001"/>
                <a:ext cx="2300288" cy="5762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ra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ra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40967" name="Object 7">
                <a:extLst>
                  <a:ext uri="{FF2B5EF4-FFF2-40B4-BE49-F238E27FC236}">
                    <a16:creationId xmlns:a16="http://schemas.microsoft.com/office/drawing/2014/main" id="{4CF1BC06-ED09-4336-BA7C-302653B17F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19600" y="1905001"/>
                <a:ext cx="2300288" cy="5762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971" name="Text Box 11">
            <a:extLst>
              <a:ext uri="{FF2B5EF4-FFF2-40B4-BE49-F238E27FC236}">
                <a16:creationId xmlns:a16="http://schemas.microsoft.com/office/drawing/2014/main" id="{A535306A-BEA6-453D-8B55-DD77C0BE4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1295401"/>
            <a:ext cx="601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Với hai số a và b không âm, ta có: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2C595E0-5883-4018-965C-FB9DE9ABB4D3}"/>
              </a:ext>
            </a:extLst>
          </p:cNvPr>
          <p:cNvGrpSpPr/>
          <p:nvPr/>
        </p:nvGrpSpPr>
        <p:grpSpPr>
          <a:xfrm>
            <a:off x="1981200" y="2438401"/>
            <a:ext cx="8305800" cy="3886199"/>
            <a:chOff x="1981200" y="2438401"/>
            <a:chExt cx="8305800" cy="3886199"/>
          </a:xfrm>
        </p:grpSpPr>
        <p:sp>
          <p:nvSpPr>
            <p:cNvPr id="40972" name="Text Box 12">
              <a:extLst>
                <a:ext uri="{FF2B5EF4-FFF2-40B4-BE49-F238E27FC236}">
                  <a16:creationId xmlns:a16="http://schemas.microsoft.com/office/drawing/2014/main" id="{C8D6837B-585D-4805-AE03-8B38EB6313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1200" y="2438401"/>
              <a:ext cx="236220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 dirty="0">
                  <a:solidFill>
                    <a:schemeClr val="hlink"/>
                  </a:solidFill>
                  <a:latin typeface="Times New Roman" panose="02020603050405020304" pitchFamily="18" charset="0"/>
                </a:rPr>
                <a:t>* </a:t>
              </a:r>
              <a:r>
                <a:rPr lang="en-US" altLang="en-US" sz="2800" dirty="0" err="1">
                  <a:solidFill>
                    <a:schemeClr val="hlink"/>
                  </a:solidFill>
                  <a:latin typeface="Times New Roman" panose="02020603050405020304" pitchFamily="18" charset="0"/>
                </a:rPr>
                <a:t>Chứng</a:t>
              </a:r>
              <a:r>
                <a:rPr lang="en-US" altLang="en-US" sz="2800" dirty="0">
                  <a:solidFill>
                    <a:schemeClr val="hlink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chemeClr val="hlink"/>
                  </a:solidFill>
                  <a:latin typeface="Times New Roman" panose="02020603050405020304" pitchFamily="18" charset="0"/>
                </a:rPr>
                <a:t>minh</a:t>
              </a:r>
              <a:r>
                <a:rPr lang="en-US" altLang="en-US" sz="2800" dirty="0">
                  <a:solidFill>
                    <a:schemeClr val="hlink"/>
                  </a:solidFill>
                  <a:latin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40973" name="Text Box 13">
              <a:extLst>
                <a:ext uri="{FF2B5EF4-FFF2-40B4-BE49-F238E27FC236}">
                  <a16:creationId xmlns:a16="http://schemas.microsoft.com/office/drawing/2014/main" id="{8DA25F63-7698-4792-A034-F60E32E268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7400" y="3200401"/>
              <a:ext cx="822960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 dirty="0" err="1">
                  <a:latin typeface="Times New Roman" panose="02020603050405020304" pitchFamily="18" charset="0"/>
                </a:rPr>
                <a:t>Vì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a 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≥ 0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b ≥ 0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nên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xác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định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không</a:t>
              </a:r>
              <a:r>
                <a:rPr lang="en-US" alt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âm</a:t>
              </a:r>
              <a:endPara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974" name="Object 14">
                  <a:extLst>
                    <a:ext uri="{FF2B5EF4-FFF2-40B4-BE49-F238E27FC236}">
                      <a16:creationId xmlns:a16="http://schemas.microsoft.com/office/drawing/2014/main" id="{5EEF3B79-BEE9-4E57-A08C-50AC5B277645}"/>
                    </a:ext>
                  </a:extLst>
                </p:cNvPr>
                <p:cNvSpPr txBox="1"/>
                <p:nvPr/>
              </p:nvSpPr>
              <p:spPr bwMode="auto">
                <a:xfrm>
                  <a:off x="5334000" y="3124201"/>
                  <a:ext cx="1150938" cy="5762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40974" name="Object 14">
                  <a:extLst>
                    <a:ext uri="{FF2B5EF4-FFF2-40B4-BE49-F238E27FC236}">
                      <a16:creationId xmlns:a16="http://schemas.microsoft.com/office/drawing/2014/main" id="{5EEF3B79-BEE9-4E57-A08C-50AC5B27764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5334000" y="3124201"/>
                  <a:ext cx="1150938" cy="576263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975" name="Object 15">
                  <a:extLst>
                    <a:ext uri="{FF2B5EF4-FFF2-40B4-BE49-F238E27FC236}">
                      <a16:creationId xmlns:a16="http://schemas.microsoft.com/office/drawing/2014/main" id="{2E2E1000-8EAA-4358-B0E5-50C4A5749716}"/>
                    </a:ext>
                  </a:extLst>
                </p:cNvPr>
                <p:cNvSpPr txBox="1"/>
                <p:nvPr/>
              </p:nvSpPr>
              <p:spPr bwMode="auto">
                <a:xfrm>
                  <a:off x="3449638" y="3898900"/>
                  <a:ext cx="4475162" cy="7048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ad>
                                  <m:radPr>
                                    <m:degHide m:val="on"/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</m:rad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ad>
                                  <m:radPr>
                                    <m:degHide m:val="on"/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ad>
                                  <m:radPr>
                                    <m:degHide m:val="on"/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</m:rad>
                              </m:e>
                            </m:d>
                          </m:e>
                          <m:sup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40975" name="Object 15">
                  <a:extLst>
                    <a:ext uri="{FF2B5EF4-FFF2-40B4-BE49-F238E27FC236}">
                      <a16:creationId xmlns:a16="http://schemas.microsoft.com/office/drawing/2014/main" id="{2E2E1000-8EAA-4358-B0E5-50C4A574971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449638" y="3898900"/>
                  <a:ext cx="4475162" cy="70485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0976" name="Text Box 16">
              <a:extLst>
                <a:ext uri="{FF2B5EF4-FFF2-40B4-BE49-F238E27FC236}">
                  <a16:creationId xmlns:a16="http://schemas.microsoft.com/office/drawing/2014/main" id="{7959633A-731A-4C5A-A91C-2851BD0970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3600" y="4038601"/>
              <a:ext cx="190500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 dirty="0">
                  <a:latin typeface="Times New Roman" panose="02020603050405020304" pitchFamily="18" charset="0"/>
                </a:rPr>
                <a:t>Ta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có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40977" name="Text Box 17">
              <a:extLst>
                <a:ext uri="{FF2B5EF4-FFF2-40B4-BE49-F238E27FC236}">
                  <a16:creationId xmlns:a16="http://schemas.microsoft.com/office/drawing/2014/main" id="{9CC43AF0-E229-49CB-BB94-B9E30426B2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7400" y="4910138"/>
              <a:ext cx="990600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>
                  <a:latin typeface="Times New Roman" panose="02020603050405020304" pitchFamily="18" charset="0"/>
                </a:rPr>
                <a:t>Vậy:       </a:t>
              </a:r>
              <a:endPara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978" name="Object 18">
                  <a:extLst>
                    <a:ext uri="{FF2B5EF4-FFF2-40B4-BE49-F238E27FC236}">
                      <a16:creationId xmlns:a16="http://schemas.microsoft.com/office/drawing/2014/main" id="{8403B031-3EF5-409C-9557-FCFBBCA6B4AC}"/>
                    </a:ext>
                  </a:extLst>
                </p:cNvPr>
                <p:cNvSpPr txBox="1"/>
                <p:nvPr/>
              </p:nvSpPr>
              <p:spPr bwMode="auto">
                <a:xfrm>
                  <a:off x="3124200" y="4910138"/>
                  <a:ext cx="2300288" cy="5762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40978" name="Object 18">
                  <a:extLst>
                    <a:ext uri="{FF2B5EF4-FFF2-40B4-BE49-F238E27FC236}">
                      <a16:creationId xmlns:a16="http://schemas.microsoft.com/office/drawing/2014/main" id="{8403B031-3EF5-409C-9557-FCFBBCA6B4A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124200" y="4910138"/>
                  <a:ext cx="2300288" cy="57626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0979" name="Text Box 19">
              <a:extLst>
                <a:ext uri="{FF2B5EF4-FFF2-40B4-BE49-F238E27FC236}">
                  <a16:creationId xmlns:a16="http://schemas.microsoft.com/office/drawing/2014/main" id="{101084D3-7150-4DF7-8195-8D159C19AB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7400" y="5748338"/>
              <a:ext cx="2362200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 dirty="0">
                  <a:solidFill>
                    <a:schemeClr val="hlink"/>
                  </a:solidFill>
                  <a:latin typeface="Times New Roman" panose="02020603050405020304" pitchFamily="18" charset="0"/>
                </a:rPr>
                <a:t>* </a:t>
              </a:r>
              <a:r>
                <a:rPr lang="en-US" altLang="en-US" sz="2800" dirty="0" err="1">
                  <a:solidFill>
                    <a:schemeClr val="hlink"/>
                  </a:solidFill>
                  <a:latin typeface="Times New Roman" panose="02020603050405020304" pitchFamily="18" charset="0"/>
                </a:rPr>
                <a:t>Chú</a:t>
              </a:r>
              <a:r>
                <a:rPr lang="en-US" altLang="en-US" sz="2800" dirty="0">
                  <a:solidFill>
                    <a:schemeClr val="hlink"/>
                  </a:solidFill>
                  <a:latin typeface="Times New Roman" panose="02020603050405020304" pitchFamily="18" charset="0"/>
                </a:rPr>
                <a:t> ý: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980" name="Object 20">
                  <a:extLst>
                    <a:ext uri="{FF2B5EF4-FFF2-40B4-BE49-F238E27FC236}">
                      <a16:creationId xmlns:a16="http://schemas.microsoft.com/office/drawing/2014/main" id="{17C8172E-055A-46DA-8F95-D5F9C59FCEB6}"/>
                    </a:ext>
                  </a:extLst>
                </p:cNvPr>
                <p:cNvSpPr txBox="1"/>
                <p:nvPr/>
              </p:nvSpPr>
              <p:spPr bwMode="auto">
                <a:xfrm>
                  <a:off x="3757614" y="5748338"/>
                  <a:ext cx="3481387" cy="5762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...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...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40980" name="Object 20">
                  <a:extLst>
                    <a:ext uri="{FF2B5EF4-FFF2-40B4-BE49-F238E27FC236}">
                      <a16:creationId xmlns:a16="http://schemas.microsoft.com/office/drawing/2014/main" id="{17C8172E-055A-46DA-8F95-D5F9C59FCEB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757614" y="5748338"/>
                  <a:ext cx="3481387" cy="57626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0981" name="Text Box 21">
            <a:extLst>
              <a:ext uri="{FF2B5EF4-FFF2-40B4-BE49-F238E27FC236}">
                <a16:creationId xmlns:a16="http://schemas.microsoft.com/office/drawing/2014/main" id="{3BE56703-6D9C-4EB3-89D8-4C0BF16B2C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600" b="1">
                <a:solidFill>
                  <a:srgbClr val="0000FF"/>
                </a:solidFill>
                <a:cs typeface="Times New Roman" pitchFamily="18" charset="0"/>
              </a:rPr>
              <a:t>§3. LIÊN HỆ GiỮA PHÉP NHÂN VÀ PHÉP KHAI PHƯƠNG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46" name="Text Box 82">
            <a:extLst>
              <a:ext uri="{FF2B5EF4-FFF2-40B4-BE49-F238E27FC236}">
                <a16:creationId xmlns:a16="http://schemas.microsoft.com/office/drawing/2014/main" id="{EF41429F-31CA-409F-A3E2-666219C352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09601"/>
            <a:ext cx="7010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>
                <a:solidFill>
                  <a:srgbClr val="FF99FF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en-US" sz="3000" u="sng">
                <a:solidFill>
                  <a:srgbClr val="FF99FF"/>
                </a:solidFill>
                <a:latin typeface="Times New Roman" panose="02020603050405020304" pitchFamily="18" charset="0"/>
              </a:rPr>
              <a:t>Áp dụng:</a:t>
            </a:r>
          </a:p>
        </p:txBody>
      </p:sp>
      <p:sp>
        <p:nvSpPr>
          <p:cNvPr id="11348" name="Text Box 84">
            <a:extLst>
              <a:ext uri="{FF2B5EF4-FFF2-40B4-BE49-F238E27FC236}">
                <a16:creationId xmlns:a16="http://schemas.microsoft.com/office/drawing/2014/main" id="{DA60A4CA-141D-469C-922A-A374D5033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143001"/>
            <a:ext cx="525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chemeClr val="hlink"/>
                </a:solidFill>
                <a:latin typeface="Times New Roman" panose="02020603050405020304" pitchFamily="18" charset="0"/>
              </a:rPr>
              <a:t>a. </a:t>
            </a:r>
            <a:r>
              <a:rPr lang="en-US" altLang="en-US" sz="2800" u="sng">
                <a:solidFill>
                  <a:schemeClr val="hlink"/>
                </a:solidFill>
                <a:latin typeface="Times New Roman" panose="02020603050405020304" pitchFamily="18" charset="0"/>
              </a:rPr>
              <a:t>Quy tắc khai phương một tích:</a:t>
            </a:r>
          </a:p>
        </p:txBody>
      </p:sp>
      <p:sp>
        <p:nvSpPr>
          <p:cNvPr id="11349" name="Text Box 85">
            <a:extLst>
              <a:ext uri="{FF2B5EF4-FFF2-40B4-BE49-F238E27FC236}">
                <a16:creationId xmlns:a16="http://schemas.microsoft.com/office/drawing/2014/main" id="{2B0B837E-FD27-4A02-869D-03BEAB8872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752600"/>
            <a:ext cx="8382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Muốn khai phương một tích của các số không âm, ta có thể khai phương từng thừa số rồi nhân kết quả với nhau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350" name="Object 86">
                <a:extLst>
                  <a:ext uri="{FF2B5EF4-FFF2-40B4-BE49-F238E27FC236}">
                    <a16:creationId xmlns:a16="http://schemas.microsoft.com/office/drawing/2014/main" id="{310053A3-A71F-4B19-B7C5-4466A58C694F}"/>
                  </a:ext>
                </a:extLst>
              </p:cNvPr>
              <p:cNvSpPr txBox="1"/>
              <p:nvPr/>
            </p:nvSpPr>
            <p:spPr bwMode="auto">
              <a:xfrm>
                <a:off x="2767014" y="3352800"/>
                <a:ext cx="6072187" cy="64928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49.1,44.25</m:t>
                          </m:r>
                        </m:e>
                      </m:rad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                  </m:t>
                      </m:r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810.40</m:t>
                          </m:r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1350" name="Object 86">
                <a:extLst>
                  <a:ext uri="{FF2B5EF4-FFF2-40B4-BE49-F238E27FC236}">
                    <a16:creationId xmlns:a16="http://schemas.microsoft.com/office/drawing/2014/main" id="{310053A3-A71F-4B19-B7C5-4466A58C69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67014" y="3352800"/>
                <a:ext cx="6072187" cy="64928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366" name="Text Box 102">
            <a:extLst>
              <a:ext uri="{FF2B5EF4-FFF2-40B4-BE49-F238E27FC236}">
                <a16:creationId xmlns:a16="http://schemas.microsoft.com/office/drawing/2014/main" id="{B51298CC-64A5-4EEE-9AE7-74DAA4BD7D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743201"/>
            <a:ext cx="868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chemeClr val="hlink"/>
                </a:solidFill>
                <a:latin typeface="Times New Roman" panose="02020603050405020304" pitchFamily="18" charset="0"/>
              </a:rPr>
              <a:t>* Ví dụ1: áp dụng quy tắc khai phương một tích, hãy tính</a:t>
            </a:r>
          </a:p>
        </p:txBody>
      </p:sp>
      <p:sp>
        <p:nvSpPr>
          <p:cNvPr id="11382" name="Text Box 118">
            <a:extLst>
              <a:ext uri="{FF2B5EF4-FFF2-40B4-BE49-F238E27FC236}">
                <a16:creationId xmlns:a16="http://schemas.microsoft.com/office/drawing/2014/main" id="{C441EF06-0AC5-4A23-9099-2A3162B82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886201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chemeClr val="hlink"/>
                </a:solidFill>
                <a:latin typeface="Times New Roman" panose="02020603050405020304" pitchFamily="18" charset="0"/>
              </a:rPr>
              <a:t>Giải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1185F90-9873-4633-9C8F-02FA36B36534}"/>
              </a:ext>
            </a:extLst>
          </p:cNvPr>
          <p:cNvGrpSpPr/>
          <p:nvPr/>
        </p:nvGrpSpPr>
        <p:grpSpPr>
          <a:xfrm>
            <a:off x="1743076" y="4495800"/>
            <a:ext cx="8108949" cy="2209801"/>
            <a:chOff x="1743076" y="4495800"/>
            <a:chExt cx="8108949" cy="22098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83" name="Object 119">
                  <a:extLst>
                    <a:ext uri="{FF2B5EF4-FFF2-40B4-BE49-F238E27FC236}">
                      <a16:creationId xmlns:a16="http://schemas.microsoft.com/office/drawing/2014/main" id="{5596C66E-43BE-4E9C-A4F6-BE6084DBF256}"/>
                    </a:ext>
                  </a:extLst>
                </p:cNvPr>
                <p:cNvSpPr txBox="1"/>
                <p:nvPr/>
              </p:nvSpPr>
              <p:spPr bwMode="auto">
                <a:xfrm>
                  <a:off x="1743076" y="4495800"/>
                  <a:ext cx="2371725" cy="649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m:rPr>
                                <m:nor/>
                              </m:rPr>
                              <a:rPr lang="en-US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49.1,44.25</m:t>
                            </m:r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11383" name="Object 119">
                  <a:extLst>
                    <a:ext uri="{FF2B5EF4-FFF2-40B4-BE49-F238E27FC236}">
                      <a16:creationId xmlns:a16="http://schemas.microsoft.com/office/drawing/2014/main" id="{5596C66E-43BE-4E9C-A4F6-BE6084DBF25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743076" y="4495800"/>
                  <a:ext cx="2371725" cy="649288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84" name="Object 120">
                  <a:extLst>
                    <a:ext uri="{FF2B5EF4-FFF2-40B4-BE49-F238E27FC236}">
                      <a16:creationId xmlns:a16="http://schemas.microsoft.com/office/drawing/2014/main" id="{3EC172DC-E32C-4082-A903-83648A1E00B3}"/>
                    </a:ext>
                  </a:extLst>
                </p:cNvPr>
                <p:cNvSpPr txBox="1"/>
                <p:nvPr/>
              </p:nvSpPr>
              <p:spPr bwMode="auto">
                <a:xfrm>
                  <a:off x="4183064" y="4495800"/>
                  <a:ext cx="2827337" cy="649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m:rPr>
                                <m:nor/>
                              </m:rPr>
                              <a:rPr lang="en-US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49</m:t>
                            </m:r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1,44</m:t>
                            </m:r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25</m:t>
                            </m:r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11384" name="Object 120">
                  <a:extLst>
                    <a:ext uri="{FF2B5EF4-FFF2-40B4-BE49-F238E27FC236}">
                      <a16:creationId xmlns:a16="http://schemas.microsoft.com/office/drawing/2014/main" id="{3EC172DC-E32C-4082-A903-83648A1E00B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183064" y="4495800"/>
                  <a:ext cx="2827337" cy="649288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85" name="Object 121">
                  <a:extLst>
                    <a:ext uri="{FF2B5EF4-FFF2-40B4-BE49-F238E27FC236}">
                      <a16:creationId xmlns:a16="http://schemas.microsoft.com/office/drawing/2014/main" id="{95BB34B8-9359-4A1F-9B0E-5006CEC9E622}"/>
                    </a:ext>
                  </a:extLst>
                </p:cNvPr>
                <p:cNvSpPr txBox="1"/>
                <p:nvPr/>
              </p:nvSpPr>
              <p:spPr bwMode="auto">
                <a:xfrm>
                  <a:off x="7239000" y="4560888"/>
                  <a:ext cx="1462088" cy="5191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=7.1,2.5</m:t>
                        </m:r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11385" name="Object 121">
                  <a:extLst>
                    <a:ext uri="{FF2B5EF4-FFF2-40B4-BE49-F238E27FC236}">
                      <a16:creationId xmlns:a16="http://schemas.microsoft.com/office/drawing/2014/main" id="{95BB34B8-9359-4A1F-9B0E-5006CEC9E62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239000" y="4560888"/>
                  <a:ext cx="1462088" cy="51911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86" name="Object 122">
                  <a:extLst>
                    <a:ext uri="{FF2B5EF4-FFF2-40B4-BE49-F238E27FC236}">
                      <a16:creationId xmlns:a16="http://schemas.microsoft.com/office/drawing/2014/main" id="{9CDEFAE7-2778-4537-9BA4-60214CD2EEAA}"/>
                    </a:ext>
                  </a:extLst>
                </p:cNvPr>
                <p:cNvSpPr txBox="1"/>
                <p:nvPr/>
              </p:nvSpPr>
              <p:spPr bwMode="auto">
                <a:xfrm>
                  <a:off x="9039225" y="4619626"/>
                  <a:ext cx="812800" cy="4222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=42</m:t>
                        </m:r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11386" name="Object 122">
                  <a:extLst>
                    <a:ext uri="{FF2B5EF4-FFF2-40B4-BE49-F238E27FC236}">
                      <a16:creationId xmlns:a16="http://schemas.microsoft.com/office/drawing/2014/main" id="{9CDEFAE7-2778-4537-9BA4-60214CD2EEA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9039225" y="4619626"/>
                  <a:ext cx="812800" cy="42227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87" name="Object 123">
                  <a:extLst>
                    <a:ext uri="{FF2B5EF4-FFF2-40B4-BE49-F238E27FC236}">
                      <a16:creationId xmlns:a16="http://schemas.microsoft.com/office/drawing/2014/main" id="{955DC7C9-6A44-4EA5-BFC9-835EE7ECC1BB}"/>
                    </a:ext>
                  </a:extLst>
                </p:cNvPr>
                <p:cNvSpPr txBox="1"/>
                <p:nvPr/>
              </p:nvSpPr>
              <p:spPr bwMode="auto">
                <a:xfrm>
                  <a:off x="1752601" y="5426075"/>
                  <a:ext cx="1819275" cy="6159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m:rPr>
                                <m:nor/>
                              </m:rPr>
                              <a:rPr lang="en-US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810.40</m:t>
                            </m:r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11387" name="Object 123">
                  <a:extLst>
                    <a:ext uri="{FF2B5EF4-FFF2-40B4-BE49-F238E27FC236}">
                      <a16:creationId xmlns:a16="http://schemas.microsoft.com/office/drawing/2014/main" id="{955DC7C9-6A44-4EA5-BFC9-835EE7ECC1B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752601" y="5426075"/>
                  <a:ext cx="1819275" cy="61595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88" name="Object 124">
                  <a:extLst>
                    <a:ext uri="{FF2B5EF4-FFF2-40B4-BE49-F238E27FC236}">
                      <a16:creationId xmlns:a16="http://schemas.microsoft.com/office/drawing/2014/main" id="{F71902FF-0CB3-42DC-B0AE-AA7A1E86518C}"/>
                    </a:ext>
                  </a:extLst>
                </p:cNvPr>
                <p:cNvSpPr txBox="1"/>
                <p:nvPr/>
              </p:nvSpPr>
              <p:spPr bwMode="auto">
                <a:xfrm>
                  <a:off x="3733801" y="5426076"/>
                  <a:ext cx="2079625" cy="58261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m:rPr>
                                <m:nor/>
                              </m:rPr>
                              <a:rPr lang="en-US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81.4.100</m:t>
                            </m:r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11388" name="Object 124">
                  <a:extLst>
                    <a:ext uri="{FF2B5EF4-FFF2-40B4-BE49-F238E27FC236}">
                      <a16:creationId xmlns:a16="http://schemas.microsoft.com/office/drawing/2014/main" id="{F71902FF-0CB3-42DC-B0AE-AA7A1E86518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733801" y="5426076"/>
                  <a:ext cx="2079625" cy="582613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89" name="Object 125">
                  <a:extLst>
                    <a:ext uri="{FF2B5EF4-FFF2-40B4-BE49-F238E27FC236}">
                      <a16:creationId xmlns:a16="http://schemas.microsoft.com/office/drawing/2014/main" id="{B65AD5A8-422B-4AB5-8882-D47E9D960373}"/>
                    </a:ext>
                  </a:extLst>
                </p:cNvPr>
                <p:cNvSpPr txBox="1"/>
                <p:nvPr/>
              </p:nvSpPr>
              <p:spPr bwMode="auto">
                <a:xfrm>
                  <a:off x="5848350" y="5437188"/>
                  <a:ext cx="2533650" cy="5826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m:rPr>
                                <m:nor/>
                              </m:rPr>
                              <a:rPr lang="en-US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81</m:t>
                            </m:r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100</m:t>
                            </m:r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11389" name="Object 125">
                  <a:extLst>
                    <a:ext uri="{FF2B5EF4-FFF2-40B4-BE49-F238E27FC236}">
                      <a16:creationId xmlns:a16="http://schemas.microsoft.com/office/drawing/2014/main" id="{B65AD5A8-422B-4AB5-8882-D47E9D96037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5848350" y="5437188"/>
                  <a:ext cx="2533650" cy="58261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90" name="Object 126">
                  <a:extLst>
                    <a:ext uri="{FF2B5EF4-FFF2-40B4-BE49-F238E27FC236}">
                      <a16:creationId xmlns:a16="http://schemas.microsoft.com/office/drawing/2014/main" id="{F5A9DC9E-DD9E-4FD6-A190-3FFEF57BBB14}"/>
                    </a:ext>
                  </a:extLst>
                </p:cNvPr>
                <p:cNvSpPr txBox="1"/>
                <p:nvPr/>
              </p:nvSpPr>
              <p:spPr bwMode="auto">
                <a:xfrm>
                  <a:off x="3733800" y="6253164"/>
                  <a:ext cx="1397000" cy="45243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=9.2.10</m:t>
                        </m:r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11390" name="Object 126">
                  <a:extLst>
                    <a:ext uri="{FF2B5EF4-FFF2-40B4-BE49-F238E27FC236}">
                      <a16:creationId xmlns:a16="http://schemas.microsoft.com/office/drawing/2014/main" id="{F5A9DC9E-DD9E-4FD6-A190-3FFEF57BBB1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733800" y="6253164"/>
                  <a:ext cx="1397000" cy="452437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91" name="Object 127">
                  <a:extLst>
                    <a:ext uri="{FF2B5EF4-FFF2-40B4-BE49-F238E27FC236}">
                      <a16:creationId xmlns:a16="http://schemas.microsoft.com/office/drawing/2014/main" id="{01009046-D0E2-4053-89C2-07F3E9FF1D4C}"/>
                    </a:ext>
                  </a:extLst>
                </p:cNvPr>
                <p:cNvSpPr txBox="1"/>
                <p:nvPr/>
              </p:nvSpPr>
              <p:spPr bwMode="auto">
                <a:xfrm>
                  <a:off x="5410201" y="6248400"/>
                  <a:ext cx="974725" cy="45243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=180</m:t>
                        </m:r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11391" name="Object 127">
                  <a:extLst>
                    <a:ext uri="{FF2B5EF4-FFF2-40B4-BE49-F238E27FC236}">
                      <a16:creationId xmlns:a16="http://schemas.microsoft.com/office/drawing/2014/main" id="{01009046-D0E2-4053-89C2-07F3E9FF1D4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5410201" y="6248400"/>
                  <a:ext cx="974725" cy="452438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393" name="Text Box 129">
            <a:extLst>
              <a:ext uri="{FF2B5EF4-FFF2-40B4-BE49-F238E27FC236}">
                <a16:creationId xmlns:a16="http://schemas.microsoft.com/office/drawing/2014/main" id="{C5A67F97-6EF1-4C06-B77E-464E443E0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600" b="1">
                <a:solidFill>
                  <a:srgbClr val="0000FF"/>
                </a:solidFill>
                <a:cs typeface="Times New Roman" pitchFamily="18" charset="0"/>
              </a:rPr>
              <a:t>§3. LIÊN HỆ GiỮA PHÉP NHÂN VÀ PHÉP KHAI PHƯƠNG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5">
            <a:extLst>
              <a:ext uri="{FF2B5EF4-FFF2-40B4-BE49-F238E27FC236}">
                <a16:creationId xmlns:a16="http://schemas.microsoft.com/office/drawing/2014/main" id="{FE59D8FB-8AE4-4023-8E77-23755B3B7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798513"/>
            <a:ext cx="14493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en-US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?2. Tính</a:t>
            </a:r>
            <a:endParaRPr lang="de-DE" altLang="en-US" sz="2800" b="1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Text Box 30">
            <a:extLst>
              <a:ext uri="{FF2B5EF4-FFF2-40B4-BE49-F238E27FC236}">
                <a16:creationId xmlns:a16="http://schemas.microsoft.com/office/drawing/2014/main" id="{844CA4B4-04A2-4557-927F-BB847D57D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3313" y="1828801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chemeClr val="hlink"/>
                </a:solidFill>
                <a:latin typeface="Times New Roman" panose="02020603050405020304" pitchFamily="18" charset="0"/>
              </a:rPr>
              <a:t>Giải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99" name="Object 39">
                <a:extLst>
                  <a:ext uri="{FF2B5EF4-FFF2-40B4-BE49-F238E27FC236}">
                    <a16:creationId xmlns:a16="http://schemas.microsoft.com/office/drawing/2014/main" id="{975D4FE0-C1C8-4F7D-9E07-71BD6A13331E}"/>
                  </a:ext>
                </a:extLst>
              </p:cNvPr>
              <p:cNvSpPr txBox="1"/>
              <p:nvPr/>
            </p:nvSpPr>
            <p:spPr bwMode="auto">
              <a:xfrm>
                <a:off x="1936750" y="1262064"/>
                <a:ext cx="2482850" cy="56197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0,16.0,64.225</m:t>
                          </m:r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8199" name="Object 39">
                <a:extLst>
                  <a:ext uri="{FF2B5EF4-FFF2-40B4-BE49-F238E27FC236}">
                    <a16:creationId xmlns:a16="http://schemas.microsoft.com/office/drawing/2014/main" id="{975D4FE0-C1C8-4F7D-9E07-71BD6A1333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36750" y="1262064"/>
                <a:ext cx="2482850" cy="5619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00" name="Object 40">
                <a:extLst>
                  <a:ext uri="{FF2B5EF4-FFF2-40B4-BE49-F238E27FC236}">
                    <a16:creationId xmlns:a16="http://schemas.microsoft.com/office/drawing/2014/main" id="{9F8486E8-8936-44F1-BE2F-925B112C2DA0}"/>
                  </a:ext>
                </a:extLst>
              </p:cNvPr>
              <p:cNvSpPr txBox="1"/>
              <p:nvPr/>
            </p:nvSpPr>
            <p:spPr bwMode="auto">
              <a:xfrm>
                <a:off x="6042026" y="1277939"/>
                <a:ext cx="1806575" cy="554037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250.360</m:t>
                          </m:r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8200" name="Object 40">
                <a:extLst>
                  <a:ext uri="{FF2B5EF4-FFF2-40B4-BE49-F238E27FC236}">
                    <a16:creationId xmlns:a16="http://schemas.microsoft.com/office/drawing/2014/main" id="{9F8486E8-8936-44F1-BE2F-925B112C2D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42026" y="1277939"/>
                <a:ext cx="1806575" cy="55403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2" name="Group 21">
            <a:extLst>
              <a:ext uri="{FF2B5EF4-FFF2-40B4-BE49-F238E27FC236}">
                <a16:creationId xmlns:a16="http://schemas.microsoft.com/office/drawing/2014/main" id="{F968075D-6783-4660-A359-4133D195A433}"/>
              </a:ext>
            </a:extLst>
          </p:cNvPr>
          <p:cNvGrpSpPr/>
          <p:nvPr/>
        </p:nvGrpSpPr>
        <p:grpSpPr>
          <a:xfrm>
            <a:off x="1676400" y="2387600"/>
            <a:ext cx="8763000" cy="2565400"/>
            <a:chOff x="1676400" y="2387600"/>
            <a:chExt cx="8763000" cy="25654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343" name="Object 31">
                  <a:extLst>
                    <a:ext uri="{FF2B5EF4-FFF2-40B4-BE49-F238E27FC236}">
                      <a16:creationId xmlns:a16="http://schemas.microsoft.com/office/drawing/2014/main" id="{7A5C527C-7A01-4403-B272-30DEB479BFA6}"/>
                    </a:ext>
                  </a:extLst>
                </p:cNvPr>
                <p:cNvSpPr txBox="1"/>
                <p:nvPr/>
              </p:nvSpPr>
              <p:spPr bwMode="auto">
                <a:xfrm>
                  <a:off x="1752601" y="2413001"/>
                  <a:ext cx="2314575" cy="5238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0,16.0,64.225</m:t>
                            </m:r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13343" name="Object 31">
                  <a:extLst>
                    <a:ext uri="{FF2B5EF4-FFF2-40B4-BE49-F238E27FC236}">
                      <a16:creationId xmlns:a16="http://schemas.microsoft.com/office/drawing/2014/main" id="{7A5C527C-7A01-4403-B272-30DEB479BFA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752601" y="2413001"/>
                  <a:ext cx="2314575" cy="52387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345" name="Object 33">
                  <a:extLst>
                    <a:ext uri="{FF2B5EF4-FFF2-40B4-BE49-F238E27FC236}">
                      <a16:creationId xmlns:a16="http://schemas.microsoft.com/office/drawing/2014/main" id="{AFE0167D-A34E-475D-B7BC-68D5DB903947}"/>
                    </a:ext>
                  </a:extLst>
                </p:cNvPr>
                <p:cNvSpPr txBox="1"/>
                <p:nvPr/>
              </p:nvSpPr>
              <p:spPr bwMode="auto">
                <a:xfrm>
                  <a:off x="1752601" y="3057526"/>
                  <a:ext cx="2703513" cy="5238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0,16</m:t>
                            </m:r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0,64</m:t>
                            </m:r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225</m:t>
                            </m:r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13345" name="Object 33">
                  <a:extLst>
                    <a:ext uri="{FF2B5EF4-FFF2-40B4-BE49-F238E27FC236}">
                      <a16:creationId xmlns:a16="http://schemas.microsoft.com/office/drawing/2014/main" id="{AFE0167D-A34E-475D-B7BC-68D5DB90394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752601" y="3057526"/>
                  <a:ext cx="2703513" cy="52387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350" name="Line 38">
              <a:extLst>
                <a:ext uri="{FF2B5EF4-FFF2-40B4-BE49-F238E27FC236}">
                  <a16:creationId xmlns:a16="http://schemas.microsoft.com/office/drawing/2014/main" id="{3719C808-AD6B-4A73-A7C0-7EEF3377B2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56313" y="2438400"/>
              <a:ext cx="0" cy="2514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353" name="Object 41">
                  <a:extLst>
                    <a:ext uri="{FF2B5EF4-FFF2-40B4-BE49-F238E27FC236}">
                      <a16:creationId xmlns:a16="http://schemas.microsoft.com/office/drawing/2014/main" id="{79285295-D532-4EE8-9FD6-F85F4A9D90BD}"/>
                    </a:ext>
                  </a:extLst>
                </p:cNvPr>
                <p:cNvSpPr txBox="1"/>
                <p:nvPr/>
              </p:nvSpPr>
              <p:spPr bwMode="auto">
                <a:xfrm>
                  <a:off x="1752600" y="3798888"/>
                  <a:ext cx="1574800" cy="4191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=0,4.0,8.15</m:t>
                        </m:r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13353" name="Object 41">
                  <a:extLst>
                    <a:ext uri="{FF2B5EF4-FFF2-40B4-BE49-F238E27FC236}">
                      <a16:creationId xmlns:a16="http://schemas.microsoft.com/office/drawing/2014/main" id="{79285295-D532-4EE8-9FD6-F85F4A9D90B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752600" y="3798888"/>
                  <a:ext cx="1574800" cy="41910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354" name="Text Box 42">
              <a:extLst>
                <a:ext uri="{FF2B5EF4-FFF2-40B4-BE49-F238E27FC236}">
                  <a16:creationId xmlns:a16="http://schemas.microsoft.com/office/drawing/2014/main" id="{A012D531-3F69-47A5-B18A-62CFDF2177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6400" y="4343400"/>
              <a:ext cx="1143000" cy="48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600">
                  <a:latin typeface="Times New Roman" panose="02020603050405020304" pitchFamily="18" charset="0"/>
                </a:rPr>
                <a:t>= 4,8</a:t>
              </a:r>
              <a:endPara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357" name="Object 45">
                  <a:extLst>
                    <a:ext uri="{FF2B5EF4-FFF2-40B4-BE49-F238E27FC236}">
                      <a16:creationId xmlns:a16="http://schemas.microsoft.com/office/drawing/2014/main" id="{E6C8E7FA-0B96-4CCF-8369-B341A9DAC4E4}"/>
                    </a:ext>
                  </a:extLst>
                </p:cNvPr>
                <p:cNvSpPr txBox="1"/>
                <p:nvPr/>
              </p:nvSpPr>
              <p:spPr bwMode="auto">
                <a:xfrm>
                  <a:off x="6503988" y="2425701"/>
                  <a:ext cx="1630362" cy="4984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250.360</m:t>
                            </m:r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13357" name="Object 45">
                  <a:extLst>
                    <a:ext uri="{FF2B5EF4-FFF2-40B4-BE49-F238E27FC236}">
                      <a16:creationId xmlns:a16="http://schemas.microsoft.com/office/drawing/2014/main" id="{E6C8E7FA-0B96-4CCF-8369-B341A9DAC4E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503988" y="2425701"/>
                  <a:ext cx="1630362" cy="498475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358" name="Object 46">
                  <a:extLst>
                    <a:ext uri="{FF2B5EF4-FFF2-40B4-BE49-F238E27FC236}">
                      <a16:creationId xmlns:a16="http://schemas.microsoft.com/office/drawing/2014/main" id="{C258C793-7741-4F9B-801F-699D00FC3BA2}"/>
                    </a:ext>
                  </a:extLst>
                </p:cNvPr>
                <p:cNvSpPr txBox="1"/>
                <p:nvPr/>
              </p:nvSpPr>
              <p:spPr bwMode="auto">
                <a:xfrm>
                  <a:off x="8458200" y="2387600"/>
                  <a:ext cx="1981200" cy="508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25.36.100</m:t>
                            </m:r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13358" name="Object 46">
                  <a:extLst>
                    <a:ext uri="{FF2B5EF4-FFF2-40B4-BE49-F238E27FC236}">
                      <a16:creationId xmlns:a16="http://schemas.microsoft.com/office/drawing/2014/main" id="{C258C793-7741-4F9B-801F-699D00FC3BA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8458200" y="2387600"/>
                  <a:ext cx="1981200" cy="508000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359" name="Object 47">
                  <a:extLst>
                    <a:ext uri="{FF2B5EF4-FFF2-40B4-BE49-F238E27FC236}">
                      <a16:creationId xmlns:a16="http://schemas.microsoft.com/office/drawing/2014/main" id="{0E1E52BF-9FFE-49B2-84AC-CE8AEAC33AA2}"/>
                    </a:ext>
                  </a:extLst>
                </p:cNvPr>
                <p:cNvSpPr txBox="1"/>
                <p:nvPr/>
              </p:nvSpPr>
              <p:spPr bwMode="auto">
                <a:xfrm>
                  <a:off x="6324600" y="3109914"/>
                  <a:ext cx="2438400" cy="5175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25</m:t>
                            </m:r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36</m:t>
                            </m:r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100</m:t>
                            </m:r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13359" name="Object 47">
                  <a:extLst>
                    <a:ext uri="{FF2B5EF4-FFF2-40B4-BE49-F238E27FC236}">
                      <a16:creationId xmlns:a16="http://schemas.microsoft.com/office/drawing/2014/main" id="{0E1E52BF-9FFE-49B2-84AC-CE8AEAC33AA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324600" y="3109914"/>
                  <a:ext cx="2438400" cy="517525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374" name="Object 62">
                  <a:extLst>
                    <a:ext uri="{FF2B5EF4-FFF2-40B4-BE49-F238E27FC236}">
                      <a16:creationId xmlns:a16="http://schemas.microsoft.com/office/drawing/2014/main" id="{23871452-B6A6-4D00-8888-CBCB62068A64}"/>
                    </a:ext>
                  </a:extLst>
                </p:cNvPr>
                <p:cNvSpPr txBox="1"/>
                <p:nvPr/>
              </p:nvSpPr>
              <p:spPr bwMode="auto">
                <a:xfrm>
                  <a:off x="8991600" y="3200401"/>
                  <a:ext cx="1233488" cy="4032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=5.6.10</m:t>
                        </m:r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13374" name="Object 62">
                  <a:extLst>
                    <a:ext uri="{FF2B5EF4-FFF2-40B4-BE49-F238E27FC236}">
                      <a16:creationId xmlns:a16="http://schemas.microsoft.com/office/drawing/2014/main" id="{23871452-B6A6-4D00-8888-CBCB62068A6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8991600" y="3200401"/>
                  <a:ext cx="1233488" cy="403225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375" name="Object 63">
                  <a:extLst>
                    <a:ext uri="{FF2B5EF4-FFF2-40B4-BE49-F238E27FC236}">
                      <a16:creationId xmlns:a16="http://schemas.microsoft.com/office/drawing/2014/main" id="{BDC8B63E-EDEC-44AB-BCF1-9C463724CBD4}"/>
                    </a:ext>
                  </a:extLst>
                </p:cNvPr>
                <p:cNvSpPr txBox="1"/>
                <p:nvPr/>
              </p:nvSpPr>
              <p:spPr bwMode="auto">
                <a:xfrm>
                  <a:off x="6400800" y="3940176"/>
                  <a:ext cx="889000" cy="4032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=300</m:t>
                        </m:r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13375" name="Object 63">
                  <a:extLst>
                    <a:ext uri="{FF2B5EF4-FFF2-40B4-BE49-F238E27FC236}">
                      <a16:creationId xmlns:a16="http://schemas.microsoft.com/office/drawing/2014/main" id="{BDC8B63E-EDEC-44AB-BCF1-9C463724CB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400800" y="3940176"/>
                  <a:ext cx="889000" cy="403225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3377" name="Text Box 65">
            <a:extLst>
              <a:ext uri="{FF2B5EF4-FFF2-40B4-BE49-F238E27FC236}">
                <a16:creationId xmlns:a16="http://schemas.microsoft.com/office/drawing/2014/main" id="{179895CD-3E81-44A0-8DB7-B42244B62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600" b="1">
                <a:solidFill>
                  <a:srgbClr val="0000FF"/>
                </a:solidFill>
                <a:cs typeface="Times New Roman" pitchFamily="18" charset="0"/>
              </a:rPr>
              <a:t>§3. LIÊN HỆ GiỮA PHÉP NHÂN VÀ PHÉP KHAI PHƯƠNG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>
            <a:extLst>
              <a:ext uri="{FF2B5EF4-FFF2-40B4-BE49-F238E27FC236}">
                <a16:creationId xmlns:a16="http://schemas.microsoft.com/office/drawing/2014/main" id="{E9AA3AAE-B583-4F36-B9D5-9C02AB62F3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09601"/>
            <a:ext cx="7010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>
                <a:solidFill>
                  <a:srgbClr val="FF99FF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en-US" sz="3000" u="sng">
                <a:solidFill>
                  <a:srgbClr val="FF99FF"/>
                </a:solidFill>
                <a:latin typeface="Times New Roman" panose="02020603050405020304" pitchFamily="18" charset="0"/>
              </a:rPr>
              <a:t>Áp dụng:</a:t>
            </a:r>
          </a:p>
        </p:txBody>
      </p:sp>
      <p:sp>
        <p:nvSpPr>
          <p:cNvPr id="41988" name="Text Box 4">
            <a:extLst>
              <a:ext uri="{FF2B5EF4-FFF2-40B4-BE49-F238E27FC236}">
                <a16:creationId xmlns:a16="http://schemas.microsoft.com/office/drawing/2014/main" id="{90E5F151-CA77-46CE-8294-F1A63DB983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143001"/>
            <a:ext cx="525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chemeClr val="hlink"/>
                </a:solidFill>
                <a:latin typeface="Times New Roman" panose="02020603050405020304" pitchFamily="18" charset="0"/>
              </a:rPr>
              <a:t>b. </a:t>
            </a:r>
            <a:r>
              <a:rPr lang="en-US" altLang="en-US" sz="2800" u="sng">
                <a:solidFill>
                  <a:schemeClr val="hlink"/>
                </a:solidFill>
                <a:latin typeface="Times New Roman" panose="02020603050405020304" pitchFamily="18" charset="0"/>
              </a:rPr>
              <a:t>Quy tắc nhân các căn bậc hai:</a:t>
            </a:r>
          </a:p>
        </p:txBody>
      </p:sp>
      <p:sp>
        <p:nvSpPr>
          <p:cNvPr id="41989" name="Text Box 5">
            <a:extLst>
              <a:ext uri="{FF2B5EF4-FFF2-40B4-BE49-F238E27FC236}">
                <a16:creationId xmlns:a16="http://schemas.microsoft.com/office/drawing/2014/main" id="{D7D635EB-3281-4712-8334-CE699D06F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752600"/>
            <a:ext cx="83820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Muốn nhân các căn bậc hai của các số không âm, ta có thể nhân các số dưới dấu căn với nhau rồi khai phương kết quả đó.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990" name="Object 6">
                <a:extLst>
                  <a:ext uri="{FF2B5EF4-FFF2-40B4-BE49-F238E27FC236}">
                    <a16:creationId xmlns:a16="http://schemas.microsoft.com/office/drawing/2014/main" id="{96958E0C-0528-46A6-8873-24E83A24C119}"/>
                  </a:ext>
                </a:extLst>
              </p:cNvPr>
              <p:cNvSpPr txBox="1"/>
              <p:nvPr/>
            </p:nvSpPr>
            <p:spPr bwMode="auto">
              <a:xfrm>
                <a:off x="2827338" y="3751264"/>
                <a:ext cx="5554662" cy="592137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  <m: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20</m:t>
                          </m:r>
                        </m:e>
                      </m:rad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                 </m:t>
                      </m:r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1,3</m:t>
                          </m:r>
                        </m:e>
                      </m:ra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52</m:t>
                          </m:r>
                        </m:e>
                      </m:ra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41990" name="Object 6">
                <a:extLst>
                  <a:ext uri="{FF2B5EF4-FFF2-40B4-BE49-F238E27FC236}">
                    <a16:creationId xmlns:a16="http://schemas.microsoft.com/office/drawing/2014/main" id="{96958E0C-0528-46A6-8873-24E83A24C1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827338" y="3751264"/>
                <a:ext cx="5554662" cy="59213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991" name="Text Box 7">
            <a:extLst>
              <a:ext uri="{FF2B5EF4-FFF2-40B4-BE49-F238E27FC236}">
                <a16:creationId xmlns:a16="http://schemas.microsoft.com/office/drawing/2014/main" id="{A371B4E5-328C-4E81-990A-5E0D4595F2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214688"/>
            <a:ext cx="4343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chemeClr val="hlink"/>
                </a:solidFill>
                <a:latin typeface="Times New Roman" panose="02020603050405020304" pitchFamily="18" charset="0"/>
              </a:rPr>
              <a:t>* Ví dụ2: Tính</a:t>
            </a:r>
          </a:p>
        </p:txBody>
      </p:sp>
      <p:sp>
        <p:nvSpPr>
          <p:cNvPr id="41992" name="Text Box 8">
            <a:extLst>
              <a:ext uri="{FF2B5EF4-FFF2-40B4-BE49-F238E27FC236}">
                <a16:creationId xmlns:a16="http://schemas.microsoft.com/office/drawing/2014/main" id="{EBC9E245-F5B3-4E5C-9707-CC9C6672E1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4114801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chemeClr val="hlink"/>
                </a:solidFill>
                <a:latin typeface="Times New Roman" panose="02020603050405020304" pitchFamily="18" charset="0"/>
              </a:rPr>
              <a:t>Giải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39CF2EB-278E-43DB-AD8D-382BDB619FEA}"/>
              </a:ext>
            </a:extLst>
          </p:cNvPr>
          <p:cNvGrpSpPr/>
          <p:nvPr/>
        </p:nvGrpSpPr>
        <p:grpSpPr>
          <a:xfrm>
            <a:off x="1727200" y="4705351"/>
            <a:ext cx="8004176" cy="1957388"/>
            <a:chOff x="1727200" y="4705351"/>
            <a:chExt cx="8004176" cy="195738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993" name="Object 9">
                  <a:extLst>
                    <a:ext uri="{FF2B5EF4-FFF2-40B4-BE49-F238E27FC236}">
                      <a16:creationId xmlns:a16="http://schemas.microsoft.com/office/drawing/2014/main" id="{D17578EF-89ED-4964-A5CD-B13AA039167C}"/>
                    </a:ext>
                  </a:extLst>
                </p:cNvPr>
                <p:cNvSpPr txBox="1"/>
                <p:nvPr/>
              </p:nvSpPr>
              <p:spPr bwMode="auto">
                <a:xfrm>
                  <a:off x="1752601" y="4705351"/>
                  <a:ext cx="1444625" cy="5381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20</m:t>
                            </m:r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41993" name="Object 9">
                  <a:extLst>
                    <a:ext uri="{FF2B5EF4-FFF2-40B4-BE49-F238E27FC236}">
                      <a16:creationId xmlns:a16="http://schemas.microsoft.com/office/drawing/2014/main" id="{D17578EF-89ED-4964-A5CD-B13AA039167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752601" y="4705351"/>
                  <a:ext cx="1444625" cy="538163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994" name="Object 10">
                  <a:extLst>
                    <a:ext uri="{FF2B5EF4-FFF2-40B4-BE49-F238E27FC236}">
                      <a16:creationId xmlns:a16="http://schemas.microsoft.com/office/drawing/2014/main" id="{845735B1-654B-4026-AF28-92334F468222}"/>
                    </a:ext>
                  </a:extLst>
                </p:cNvPr>
                <p:cNvSpPr txBox="1"/>
                <p:nvPr/>
              </p:nvSpPr>
              <p:spPr bwMode="auto">
                <a:xfrm>
                  <a:off x="3657600" y="4721226"/>
                  <a:ext cx="1284288" cy="5365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m:rPr>
                                <m:nor/>
                              </m:rPr>
                              <a:rPr lang="en-US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5.20</m:t>
                            </m:r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41994" name="Object 10">
                  <a:extLst>
                    <a:ext uri="{FF2B5EF4-FFF2-40B4-BE49-F238E27FC236}">
                      <a16:creationId xmlns:a16="http://schemas.microsoft.com/office/drawing/2014/main" id="{845735B1-654B-4026-AF28-92334F46822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657600" y="4721226"/>
                  <a:ext cx="1284288" cy="53657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995" name="Object 11">
                  <a:extLst>
                    <a:ext uri="{FF2B5EF4-FFF2-40B4-BE49-F238E27FC236}">
                      <a16:creationId xmlns:a16="http://schemas.microsoft.com/office/drawing/2014/main" id="{6D4E6CA2-927A-4024-8435-EF4592A2DF63}"/>
                    </a:ext>
                  </a:extLst>
                </p:cNvPr>
                <p:cNvSpPr txBox="1"/>
                <p:nvPr/>
              </p:nvSpPr>
              <p:spPr bwMode="auto">
                <a:xfrm>
                  <a:off x="5105401" y="4775200"/>
                  <a:ext cx="1046163" cy="4826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100</m:t>
                            </m:r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41995" name="Object 11">
                  <a:extLst>
                    <a:ext uri="{FF2B5EF4-FFF2-40B4-BE49-F238E27FC236}">
                      <a16:creationId xmlns:a16="http://schemas.microsoft.com/office/drawing/2014/main" id="{6D4E6CA2-927A-4024-8435-EF4592A2DF6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5105401" y="4775200"/>
                  <a:ext cx="1046163" cy="48260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996" name="Object 12">
                  <a:extLst>
                    <a:ext uri="{FF2B5EF4-FFF2-40B4-BE49-F238E27FC236}">
                      <a16:creationId xmlns:a16="http://schemas.microsoft.com/office/drawing/2014/main" id="{D0AC0AEC-358F-4C9E-93D3-C4FDD2062088}"/>
                    </a:ext>
                  </a:extLst>
                </p:cNvPr>
                <p:cNvSpPr txBox="1"/>
                <p:nvPr/>
              </p:nvSpPr>
              <p:spPr bwMode="auto">
                <a:xfrm>
                  <a:off x="6400801" y="4851400"/>
                  <a:ext cx="696913" cy="4064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=10</m:t>
                        </m:r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41996" name="Object 12">
                  <a:extLst>
                    <a:ext uri="{FF2B5EF4-FFF2-40B4-BE49-F238E27FC236}">
                      <a16:creationId xmlns:a16="http://schemas.microsoft.com/office/drawing/2014/main" id="{D0AC0AEC-358F-4C9E-93D3-C4FDD206208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400801" y="4851400"/>
                  <a:ext cx="696913" cy="40640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997" name="Object 13">
                  <a:extLst>
                    <a:ext uri="{FF2B5EF4-FFF2-40B4-BE49-F238E27FC236}">
                      <a16:creationId xmlns:a16="http://schemas.microsoft.com/office/drawing/2014/main" id="{0F3F6BAF-87A4-4A70-90DB-0B811059ECC3}"/>
                    </a:ext>
                  </a:extLst>
                </p:cNvPr>
                <p:cNvSpPr txBox="1"/>
                <p:nvPr/>
              </p:nvSpPr>
              <p:spPr bwMode="auto">
                <a:xfrm>
                  <a:off x="1727200" y="5508626"/>
                  <a:ext cx="2387600" cy="5873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m:rPr>
                                <m:nor/>
                              </m:rPr>
                              <a:rPr lang="en-US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1,3</m:t>
                            </m:r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52</m:t>
                            </m:r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41997" name="Object 13">
                  <a:extLst>
                    <a:ext uri="{FF2B5EF4-FFF2-40B4-BE49-F238E27FC236}">
                      <a16:creationId xmlns:a16="http://schemas.microsoft.com/office/drawing/2014/main" id="{0F3F6BAF-87A4-4A70-90DB-0B811059ECC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727200" y="5508626"/>
                  <a:ext cx="2387600" cy="587375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998" name="Object 14">
                  <a:extLst>
                    <a:ext uri="{FF2B5EF4-FFF2-40B4-BE49-F238E27FC236}">
                      <a16:creationId xmlns:a16="http://schemas.microsoft.com/office/drawing/2014/main" id="{D7445C20-DE1B-49BB-8CD0-BF720B331467}"/>
                    </a:ext>
                  </a:extLst>
                </p:cNvPr>
                <p:cNvSpPr txBox="1"/>
                <p:nvPr/>
              </p:nvSpPr>
              <p:spPr bwMode="auto">
                <a:xfrm>
                  <a:off x="4311650" y="5486400"/>
                  <a:ext cx="1936750" cy="5857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m:rPr>
                                <m:nor/>
                              </m:rPr>
                              <a:rPr lang="en-US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1,3.52.10</m:t>
                            </m:r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41998" name="Object 14">
                  <a:extLst>
                    <a:ext uri="{FF2B5EF4-FFF2-40B4-BE49-F238E27FC236}">
                      <a16:creationId xmlns:a16="http://schemas.microsoft.com/office/drawing/2014/main" id="{D7445C20-DE1B-49BB-8CD0-BF720B33146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311650" y="5486400"/>
                  <a:ext cx="1936750" cy="585788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999" name="Object 15">
                  <a:extLst>
                    <a:ext uri="{FF2B5EF4-FFF2-40B4-BE49-F238E27FC236}">
                      <a16:creationId xmlns:a16="http://schemas.microsoft.com/office/drawing/2014/main" id="{BC9D9C80-0DB9-4159-905F-7856CDE6EA82}"/>
                    </a:ext>
                  </a:extLst>
                </p:cNvPr>
                <p:cNvSpPr txBox="1"/>
                <p:nvPr/>
              </p:nvSpPr>
              <p:spPr bwMode="auto">
                <a:xfrm>
                  <a:off x="6477000" y="5486400"/>
                  <a:ext cx="1676400" cy="5270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m:rPr>
                                <m:nor/>
                              </m:rPr>
                              <a:rPr lang="en-US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13.13.4</m:t>
                            </m:r>
                          </m:e>
                        </m:ra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1999" name="Object 15">
                  <a:extLst>
                    <a:ext uri="{FF2B5EF4-FFF2-40B4-BE49-F238E27FC236}">
                      <a16:creationId xmlns:a16="http://schemas.microsoft.com/office/drawing/2014/main" id="{BC9D9C80-0DB9-4159-905F-7856CDE6EA8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477000" y="5486400"/>
                  <a:ext cx="1676400" cy="527050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000" name="Object 16">
                  <a:extLst>
                    <a:ext uri="{FF2B5EF4-FFF2-40B4-BE49-F238E27FC236}">
                      <a16:creationId xmlns:a16="http://schemas.microsoft.com/office/drawing/2014/main" id="{CBC4ECED-B2FD-4E8B-9CD8-5E2CE659084C}"/>
                    </a:ext>
                  </a:extLst>
                </p:cNvPr>
                <p:cNvSpPr txBox="1"/>
                <p:nvPr/>
              </p:nvSpPr>
              <p:spPr bwMode="auto">
                <a:xfrm>
                  <a:off x="8305801" y="5486401"/>
                  <a:ext cx="1425575" cy="5556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.</m:t>
                            </m:r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42000" name="Object 16">
                  <a:extLst>
                    <a:ext uri="{FF2B5EF4-FFF2-40B4-BE49-F238E27FC236}">
                      <a16:creationId xmlns:a16="http://schemas.microsoft.com/office/drawing/2014/main" id="{CBC4ECED-B2FD-4E8B-9CD8-5E2CE659084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8305801" y="5486401"/>
                  <a:ext cx="1425575" cy="555625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001" name="Object 17">
                  <a:extLst>
                    <a:ext uri="{FF2B5EF4-FFF2-40B4-BE49-F238E27FC236}">
                      <a16:creationId xmlns:a16="http://schemas.microsoft.com/office/drawing/2014/main" id="{22A45050-D4EB-4C4F-AE9B-C8064BD3FCA4}"/>
                    </a:ext>
                  </a:extLst>
                </p:cNvPr>
                <p:cNvSpPr txBox="1"/>
                <p:nvPr/>
              </p:nvSpPr>
              <p:spPr bwMode="auto">
                <a:xfrm>
                  <a:off x="4267200" y="6253164"/>
                  <a:ext cx="1676400" cy="4095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=13.2=26</m:t>
                        </m:r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42001" name="Object 17">
                  <a:extLst>
                    <a:ext uri="{FF2B5EF4-FFF2-40B4-BE49-F238E27FC236}">
                      <a16:creationId xmlns:a16="http://schemas.microsoft.com/office/drawing/2014/main" id="{22A45050-D4EB-4C4F-AE9B-C8064BD3FCA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267200" y="6253164"/>
                  <a:ext cx="1676400" cy="409575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2003" name="Text Box 19">
            <a:extLst>
              <a:ext uri="{FF2B5EF4-FFF2-40B4-BE49-F238E27FC236}">
                <a16:creationId xmlns:a16="http://schemas.microsoft.com/office/drawing/2014/main" id="{EAF7AD19-F13B-4579-802A-88D28C62F3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600" b="1">
                <a:solidFill>
                  <a:srgbClr val="0000FF"/>
                </a:solidFill>
                <a:cs typeface="Times New Roman" pitchFamily="18" charset="0"/>
              </a:rPr>
              <a:t>§3. LIÊN HỆ GiỮA PHÉP NHÂN VÀ PHÉP KHAI PHƯƠNG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1B9DA3FB-670E-4A05-92B6-712686B994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798513"/>
            <a:ext cx="109671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Tính</a:t>
            </a:r>
            <a:endParaRPr lang="de-DE" alt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Text Box 3">
            <a:extLst>
              <a:ext uri="{FF2B5EF4-FFF2-40B4-BE49-F238E27FC236}">
                <a16:creationId xmlns:a16="http://schemas.microsoft.com/office/drawing/2014/main" id="{F0E922AC-C237-4FC5-8A6B-0878A61DC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3313" y="1828801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chemeClr val="hlink"/>
                </a:solidFill>
                <a:latin typeface="Times New Roman" panose="02020603050405020304" pitchFamily="18" charset="0"/>
              </a:rPr>
              <a:t>Giải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47" name="Object 7">
                <a:extLst>
                  <a:ext uri="{FF2B5EF4-FFF2-40B4-BE49-F238E27FC236}">
                    <a16:creationId xmlns:a16="http://schemas.microsoft.com/office/drawing/2014/main" id="{07F502D6-E282-4C2C-9EA8-03EB35B5253A}"/>
                  </a:ext>
                </a:extLst>
              </p:cNvPr>
              <p:cNvSpPr txBox="1"/>
              <p:nvPr/>
            </p:nvSpPr>
            <p:spPr bwMode="auto">
              <a:xfrm>
                <a:off x="2444750" y="1274764"/>
                <a:ext cx="1466850" cy="534987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75</m:t>
                          </m:r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0247" name="Object 7">
                <a:extLst>
                  <a:ext uri="{FF2B5EF4-FFF2-40B4-BE49-F238E27FC236}">
                    <a16:creationId xmlns:a16="http://schemas.microsoft.com/office/drawing/2014/main" id="{07F502D6-E282-4C2C-9EA8-03EB35B525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44750" y="1274764"/>
                <a:ext cx="1466850" cy="5349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48" name="Object 8">
                <a:extLst>
                  <a:ext uri="{FF2B5EF4-FFF2-40B4-BE49-F238E27FC236}">
                    <a16:creationId xmlns:a16="http://schemas.microsoft.com/office/drawing/2014/main" id="{30B1CEA3-F725-48AF-8019-7D6700E8525E}"/>
                  </a:ext>
                </a:extLst>
              </p:cNvPr>
              <p:cNvSpPr txBox="1"/>
              <p:nvPr/>
            </p:nvSpPr>
            <p:spPr bwMode="auto">
              <a:xfrm>
                <a:off x="5721351" y="1263650"/>
                <a:ext cx="2447925" cy="5842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20</m:t>
                          </m:r>
                        </m:e>
                      </m:ra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72</m:t>
                          </m:r>
                        </m:e>
                      </m:ra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4,9</m:t>
                          </m:r>
                        </m:e>
                      </m:rad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0248" name="Object 8">
                <a:extLst>
                  <a:ext uri="{FF2B5EF4-FFF2-40B4-BE49-F238E27FC236}">
                    <a16:creationId xmlns:a16="http://schemas.microsoft.com/office/drawing/2014/main" id="{30B1CEA3-F725-48AF-8019-7D6700E852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21351" y="1263650"/>
                <a:ext cx="2447925" cy="5842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6" name="Group 25">
            <a:extLst>
              <a:ext uri="{FF2B5EF4-FFF2-40B4-BE49-F238E27FC236}">
                <a16:creationId xmlns:a16="http://schemas.microsoft.com/office/drawing/2014/main" id="{55853713-6A95-430B-B845-DBD020BD7161}"/>
              </a:ext>
            </a:extLst>
          </p:cNvPr>
          <p:cNvGrpSpPr/>
          <p:nvPr/>
        </p:nvGrpSpPr>
        <p:grpSpPr>
          <a:xfrm>
            <a:off x="2133600" y="2360614"/>
            <a:ext cx="8188325" cy="2592386"/>
            <a:chOff x="2133600" y="2360614"/>
            <a:chExt cx="8188325" cy="259238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012" name="Object 4">
                  <a:extLst>
                    <a:ext uri="{FF2B5EF4-FFF2-40B4-BE49-F238E27FC236}">
                      <a16:creationId xmlns:a16="http://schemas.microsoft.com/office/drawing/2014/main" id="{EE1AEB34-B698-477D-AFC4-4109DA45FB6F}"/>
                    </a:ext>
                  </a:extLst>
                </p:cNvPr>
                <p:cNvSpPr txBox="1"/>
                <p:nvPr/>
              </p:nvSpPr>
              <p:spPr bwMode="auto">
                <a:xfrm>
                  <a:off x="2225676" y="2425701"/>
                  <a:ext cx="1368425" cy="4984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75</m:t>
                            </m:r>
                          </m:e>
                        </m:ra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3012" name="Object 4">
                  <a:extLst>
                    <a:ext uri="{FF2B5EF4-FFF2-40B4-BE49-F238E27FC236}">
                      <a16:creationId xmlns:a16="http://schemas.microsoft.com/office/drawing/2014/main" id="{EE1AEB34-B698-477D-AFC4-4109DA45FB6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225676" y="2425701"/>
                  <a:ext cx="1368425" cy="49847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013" name="Object 5">
                  <a:extLst>
                    <a:ext uri="{FF2B5EF4-FFF2-40B4-BE49-F238E27FC236}">
                      <a16:creationId xmlns:a16="http://schemas.microsoft.com/office/drawing/2014/main" id="{6FCB01A6-2DE1-47C6-93CA-72A699848F47}"/>
                    </a:ext>
                  </a:extLst>
                </p:cNvPr>
                <p:cNvSpPr txBox="1"/>
                <p:nvPr/>
              </p:nvSpPr>
              <p:spPr bwMode="auto">
                <a:xfrm>
                  <a:off x="3824288" y="2438400"/>
                  <a:ext cx="1128712" cy="4714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3.75</m:t>
                            </m:r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43013" name="Object 5">
                  <a:extLst>
                    <a:ext uri="{FF2B5EF4-FFF2-40B4-BE49-F238E27FC236}">
                      <a16:creationId xmlns:a16="http://schemas.microsoft.com/office/drawing/2014/main" id="{6FCB01A6-2DE1-47C6-93CA-72A699848F4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824288" y="2438400"/>
                  <a:ext cx="1128712" cy="471488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3014" name="Line 6">
              <a:extLst>
                <a:ext uri="{FF2B5EF4-FFF2-40B4-BE49-F238E27FC236}">
                  <a16:creationId xmlns:a16="http://schemas.microsoft.com/office/drawing/2014/main" id="{232B82D0-0F51-416E-88CD-52E6A1ABB9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56313" y="2438400"/>
              <a:ext cx="0" cy="2514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017" name="Object 9">
                  <a:extLst>
                    <a:ext uri="{FF2B5EF4-FFF2-40B4-BE49-F238E27FC236}">
                      <a16:creationId xmlns:a16="http://schemas.microsoft.com/office/drawing/2014/main" id="{6BA146BE-B7D0-4EBB-A855-6A16643E841C}"/>
                    </a:ext>
                  </a:extLst>
                </p:cNvPr>
                <p:cNvSpPr txBox="1"/>
                <p:nvPr/>
              </p:nvSpPr>
              <p:spPr bwMode="auto">
                <a:xfrm>
                  <a:off x="2133600" y="3200400"/>
                  <a:ext cx="1365250" cy="4714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3.3.25</m:t>
                            </m:r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43017" name="Object 9">
                  <a:extLst>
                    <a:ext uri="{FF2B5EF4-FFF2-40B4-BE49-F238E27FC236}">
                      <a16:creationId xmlns:a16="http://schemas.microsoft.com/office/drawing/2014/main" id="{6BA146BE-B7D0-4EBB-A855-6A16643E841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133600" y="3200400"/>
                  <a:ext cx="1365250" cy="471488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019" name="Object 11">
                  <a:extLst>
                    <a:ext uri="{FF2B5EF4-FFF2-40B4-BE49-F238E27FC236}">
                      <a16:creationId xmlns:a16="http://schemas.microsoft.com/office/drawing/2014/main" id="{1D13701D-3A57-4FC6-99D1-C556F8A3E658}"/>
                    </a:ext>
                  </a:extLst>
                </p:cNvPr>
                <p:cNvSpPr txBox="1"/>
                <p:nvPr/>
              </p:nvSpPr>
              <p:spPr bwMode="auto">
                <a:xfrm>
                  <a:off x="6215063" y="2413001"/>
                  <a:ext cx="2209800" cy="52546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20</m:t>
                            </m:r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72</m:t>
                            </m:r>
                          </m:e>
                        </m:ra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4,9</m:t>
                            </m:r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43019" name="Object 11">
                  <a:extLst>
                    <a:ext uri="{FF2B5EF4-FFF2-40B4-BE49-F238E27FC236}">
                      <a16:creationId xmlns:a16="http://schemas.microsoft.com/office/drawing/2014/main" id="{1D13701D-3A57-4FC6-99D1-C556F8A3E65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215063" y="2413001"/>
                  <a:ext cx="2209800" cy="525463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020" name="Object 12">
                  <a:extLst>
                    <a:ext uri="{FF2B5EF4-FFF2-40B4-BE49-F238E27FC236}">
                      <a16:creationId xmlns:a16="http://schemas.microsoft.com/office/drawing/2014/main" id="{961C211B-4B75-43F8-AE97-E34FD584A569}"/>
                    </a:ext>
                  </a:extLst>
                </p:cNvPr>
                <p:cNvSpPr txBox="1"/>
                <p:nvPr/>
              </p:nvSpPr>
              <p:spPr bwMode="auto">
                <a:xfrm>
                  <a:off x="8499475" y="2360614"/>
                  <a:ext cx="1822450" cy="5429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20.72.4,9</m:t>
                            </m:r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43020" name="Object 12">
                  <a:extLst>
                    <a:ext uri="{FF2B5EF4-FFF2-40B4-BE49-F238E27FC236}">
                      <a16:creationId xmlns:a16="http://schemas.microsoft.com/office/drawing/2014/main" id="{961C211B-4B75-43F8-AE97-E34FD584A56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8499475" y="2360614"/>
                  <a:ext cx="1822450" cy="54292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021" name="Object 13">
                  <a:extLst>
                    <a:ext uri="{FF2B5EF4-FFF2-40B4-BE49-F238E27FC236}">
                      <a16:creationId xmlns:a16="http://schemas.microsoft.com/office/drawing/2014/main" id="{1843B3B2-A3AE-4D8F-BD3C-ADB1895FC6EF}"/>
                    </a:ext>
                  </a:extLst>
                </p:cNvPr>
                <p:cNvSpPr txBox="1"/>
                <p:nvPr/>
              </p:nvSpPr>
              <p:spPr bwMode="auto">
                <a:xfrm>
                  <a:off x="6400801" y="3109914"/>
                  <a:ext cx="1801813" cy="485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2.2.36.49</m:t>
                            </m:r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43021" name="Object 13">
                  <a:extLst>
                    <a:ext uri="{FF2B5EF4-FFF2-40B4-BE49-F238E27FC236}">
                      <a16:creationId xmlns:a16="http://schemas.microsoft.com/office/drawing/2014/main" id="{1843B3B2-A3AE-4D8F-BD3C-ADB1895FC6E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400801" y="3109914"/>
                  <a:ext cx="1801813" cy="485775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022" name="Object 14">
                  <a:extLst>
                    <a:ext uri="{FF2B5EF4-FFF2-40B4-BE49-F238E27FC236}">
                      <a16:creationId xmlns:a16="http://schemas.microsoft.com/office/drawing/2014/main" id="{4E243E12-39B3-45F2-A585-F8790930D9F8}"/>
                    </a:ext>
                  </a:extLst>
                </p:cNvPr>
                <p:cNvSpPr txBox="1"/>
                <p:nvPr/>
              </p:nvSpPr>
              <p:spPr bwMode="auto">
                <a:xfrm>
                  <a:off x="8610600" y="3048000"/>
                  <a:ext cx="1568450" cy="5334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.</m:t>
                            </m:r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.</m:t>
                            </m:r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43022" name="Object 14">
                  <a:extLst>
                    <a:ext uri="{FF2B5EF4-FFF2-40B4-BE49-F238E27FC236}">
                      <a16:creationId xmlns:a16="http://schemas.microsoft.com/office/drawing/2014/main" id="{4E243E12-39B3-45F2-A585-F8790930D9F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8610600" y="3048000"/>
                  <a:ext cx="1568450" cy="533400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023" name="Object 15">
                  <a:extLst>
                    <a:ext uri="{FF2B5EF4-FFF2-40B4-BE49-F238E27FC236}">
                      <a16:creationId xmlns:a16="http://schemas.microsoft.com/office/drawing/2014/main" id="{382BC86B-2B3F-45DB-9189-C2E533143B62}"/>
                    </a:ext>
                  </a:extLst>
                </p:cNvPr>
                <p:cNvSpPr txBox="1"/>
                <p:nvPr/>
              </p:nvSpPr>
              <p:spPr bwMode="auto">
                <a:xfrm>
                  <a:off x="6427788" y="3940176"/>
                  <a:ext cx="1649412" cy="37941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=2.6.7=84</m:t>
                        </m:r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43023" name="Object 15">
                  <a:extLst>
                    <a:ext uri="{FF2B5EF4-FFF2-40B4-BE49-F238E27FC236}">
                      <a16:creationId xmlns:a16="http://schemas.microsoft.com/office/drawing/2014/main" id="{382BC86B-2B3F-45DB-9189-C2E533143B6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427788" y="3940176"/>
                  <a:ext cx="1649412" cy="379413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025" name="Object 17">
                  <a:extLst>
                    <a:ext uri="{FF2B5EF4-FFF2-40B4-BE49-F238E27FC236}">
                      <a16:creationId xmlns:a16="http://schemas.microsoft.com/office/drawing/2014/main" id="{25B02BCB-937E-4A4B-854C-D990D28B6E87}"/>
                    </a:ext>
                  </a:extLst>
                </p:cNvPr>
                <p:cNvSpPr txBox="1"/>
                <p:nvPr/>
              </p:nvSpPr>
              <p:spPr bwMode="auto">
                <a:xfrm>
                  <a:off x="3902075" y="3175001"/>
                  <a:ext cx="1181100" cy="5238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.</m:t>
                            </m:r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43025" name="Object 17">
                  <a:extLst>
                    <a:ext uri="{FF2B5EF4-FFF2-40B4-BE49-F238E27FC236}">
                      <a16:creationId xmlns:a16="http://schemas.microsoft.com/office/drawing/2014/main" id="{25B02BCB-937E-4A4B-854C-D990D28B6E8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902075" y="3175001"/>
                  <a:ext cx="1181100" cy="523875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026" name="Object 18">
                  <a:extLst>
                    <a:ext uri="{FF2B5EF4-FFF2-40B4-BE49-F238E27FC236}">
                      <a16:creationId xmlns:a16="http://schemas.microsoft.com/office/drawing/2014/main" id="{E3DAAF5D-6254-4147-B60B-7286AB22AEBA}"/>
                    </a:ext>
                  </a:extLst>
                </p:cNvPr>
                <p:cNvSpPr txBox="1"/>
                <p:nvPr/>
              </p:nvSpPr>
              <p:spPr bwMode="auto">
                <a:xfrm>
                  <a:off x="2133601" y="4014788"/>
                  <a:ext cx="1311275" cy="3667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=3.5=15</m:t>
                        </m:r>
                      </m:oMath>
                    </m:oMathPara>
                  </a14:m>
                  <a:endParaRPr lang="en-US"/>
                </a:p>
              </p:txBody>
            </p:sp>
          </mc:Choice>
          <mc:Fallback xmlns="">
            <p:sp>
              <p:nvSpPr>
                <p:cNvPr id="43026" name="Object 18">
                  <a:extLst>
                    <a:ext uri="{FF2B5EF4-FFF2-40B4-BE49-F238E27FC236}">
                      <a16:creationId xmlns:a16="http://schemas.microsoft.com/office/drawing/2014/main" id="{E3DAAF5D-6254-4147-B60B-7286AB22AEB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133601" y="4014788"/>
                  <a:ext cx="1311275" cy="36671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3027" name="Text Box 19">
            <a:extLst>
              <a:ext uri="{FF2B5EF4-FFF2-40B4-BE49-F238E27FC236}">
                <a16:creationId xmlns:a16="http://schemas.microsoft.com/office/drawing/2014/main" id="{44FF3263-6CDB-4E47-88D4-D753CA3695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600" b="1">
                <a:solidFill>
                  <a:srgbClr val="0000FF"/>
                </a:solidFill>
                <a:cs typeface="Times New Roman" pitchFamily="18" charset="0"/>
              </a:rPr>
              <a:t>§3. LIÊN HỆ GiỮA PHÉP NHÂN VÀ PHÉP KHAI PHƯƠNG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976</Words>
  <Application>Microsoft Office PowerPoint</Application>
  <PresentationFormat>Widescreen</PresentationFormat>
  <Paragraphs>184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MỤC TIÊU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VỀ NHÀ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megiaitoan@gmail.com</dc:creator>
  <cp:lastModifiedBy>megiaitoan@gmail.com</cp:lastModifiedBy>
  <cp:revision>7</cp:revision>
  <dcterms:created xsi:type="dcterms:W3CDTF">2021-09-06T00:55:35Z</dcterms:created>
  <dcterms:modified xsi:type="dcterms:W3CDTF">2021-09-06T01:19:34Z</dcterms:modified>
</cp:coreProperties>
</file>