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63" r:id="rId6"/>
    <p:sldId id="259" r:id="rId7"/>
    <p:sldId id="260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CC66"/>
    <a:srgbClr val="CCFF99"/>
    <a:srgbClr val="00FF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2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BC55-9CEB-46FB-AD7B-F3B9E541770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6429C-DBD3-4DBE-8529-F29015F2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TP THỦ ĐỨC</a:t>
            </a:r>
          </a:p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THCS HOA LƯ</a:t>
            </a:r>
            <a:endParaRPr lang="en-US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</a:p>
          <a:p>
            <a:pPr algn="ctr"/>
            <a:r>
              <a:rPr lang="en-US" sz="36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HỆ THỨC VỀ CẠNH </a:t>
            </a:r>
          </a:p>
          <a:p>
            <a:pPr algn="ctr"/>
            <a:r>
              <a:rPr lang="en-US" sz="36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ĐƯỜNG CAO TRONG </a:t>
            </a:r>
          </a:p>
          <a:p>
            <a:pPr algn="ctr"/>
            <a:r>
              <a:rPr lang="en-US" sz="36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 GIÁC VUÔNG</a:t>
            </a:r>
            <a:endParaRPr lang="en-US" sz="3600" b="1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762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3+4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158" y="228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</a:p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 SỐ HỆ THỨC VỀ CẠNH VÀ ĐƯỜNG CAO </a:t>
            </a:r>
          </a:p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 TAM GIÁC VUÔNG</a:t>
            </a:r>
            <a:endParaRPr lang="en-US" sz="24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158" y="1894857"/>
            <a:ext cx="37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GHI NHỚ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SGK / 73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3687" t="12500" r="30438" b="29630"/>
          <a:stretch/>
        </p:blipFill>
        <p:spPr bwMode="auto">
          <a:xfrm>
            <a:off x="542925" y="2743200"/>
            <a:ext cx="3914775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2440179"/>
                <a:ext cx="48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0070C0"/>
                    </a:solidFill>
                  </a:rPr>
                  <a:t>Trong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𝒗𝒖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ạ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đườ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𝒄𝒂𝒐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𝑨𝑯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ó  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440179"/>
                <a:ext cx="4800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809511"/>
                <a:ext cx="4114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0070C0"/>
                    </a:solidFill>
                  </a:rPr>
                  <a:t>1./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à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09511"/>
                <a:ext cx="4114800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33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178843"/>
                <a:ext cx="4114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0070C0"/>
                    </a:solidFill>
                  </a:rPr>
                  <a:t>2./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𝑨𝑯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78843"/>
                <a:ext cx="41148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333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165" y="3588817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0070C0"/>
                    </a:solidFill>
                  </a:rPr>
                  <a:t>3./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𝑨𝑯</m:t>
                    </m:r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65" y="3588817"/>
                <a:ext cx="4114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3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57165" y="3961084"/>
                <a:ext cx="41148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0070C0"/>
                    </a:solidFill>
                  </a:rPr>
                  <a:t>4./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65" y="3961084"/>
                <a:ext cx="4114800" cy="536942"/>
              </a:xfrm>
              <a:prstGeom prst="rect">
                <a:avLst/>
              </a:prstGeom>
              <a:blipFill rotWithShape="1">
                <a:blip r:embed="rId7"/>
                <a:stretch>
                  <a:fillRect l="-1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76198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76198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tính x, y trong mỗi hình sau (các số đo độ dài ở mỗi bài là có cùng đơn vị đo)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935" t="5994" r="12344" b="44751"/>
          <a:stretch/>
        </p:blipFill>
        <p:spPr bwMode="auto">
          <a:xfrm>
            <a:off x="914400" y="4553072"/>
            <a:ext cx="4975860" cy="2009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388" y="16424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a./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563388" y="4322506"/>
            <a:ext cx="6366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b./ </a:t>
            </a:r>
            <a:endParaRPr lang="en-US" b="1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3041" t="5212" r="10197" b="45533"/>
          <a:stretch/>
        </p:blipFill>
        <p:spPr bwMode="auto">
          <a:xfrm>
            <a:off x="914400" y="1827131"/>
            <a:ext cx="5156200" cy="2009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200" y="76200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1827131"/>
            <a:ext cx="26670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HTL số 1 tìm x</a:t>
            </a:r>
          </a:p>
          <a:p>
            <a:r>
              <a:rPr lang="en-US" smtClean="0">
                <a:solidFill>
                  <a:srgbClr val="00B0F0"/>
                </a:solidFill>
              </a:rPr>
              <a:t>+Tính y = BC-x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5840" y="4566643"/>
            <a:ext cx="26670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HTL số 1 tìm x</a:t>
            </a:r>
          </a:p>
          <a:p>
            <a:r>
              <a:rPr lang="en-US" smtClean="0">
                <a:solidFill>
                  <a:srgbClr val="00B0F0"/>
                </a:solidFill>
              </a:rPr>
              <a:t>+Tính HC</a:t>
            </a:r>
          </a:p>
          <a:p>
            <a:r>
              <a:rPr lang="en-US" smtClean="0">
                <a:solidFill>
                  <a:srgbClr val="00B0F0"/>
                </a:solidFill>
              </a:rPr>
              <a:t>+ Tính y bằng HTL số 1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1154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  <a:r>
              <a:rPr lang="en-US" b="1" smtClean="0"/>
              <a:t>./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646470" y="3910781"/>
            <a:ext cx="6366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  <a:r>
              <a:rPr lang="en-US" b="1" smtClean="0"/>
              <a:t>./ 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0668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tính x, y trong mỗi hình sau (các số đo độ dài ở mỗi bài là có cùng đơn vị đo)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14312" t="17461" r="2683" b="44230"/>
          <a:stretch/>
        </p:blipFill>
        <p:spPr bwMode="auto">
          <a:xfrm>
            <a:off x="964789" y="4307759"/>
            <a:ext cx="5805805" cy="183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/>
          <a:srcRect l="16517" t="33358" r="27289" b="16464"/>
          <a:stretch/>
        </p:blipFill>
        <p:spPr bwMode="auto">
          <a:xfrm>
            <a:off x="1295400" y="1307281"/>
            <a:ext cx="3937635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1543665"/>
            <a:ext cx="28194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Tính EF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HTL số 1 tìm x, y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329084"/>
            <a:ext cx="28194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</a:t>
            </a:r>
            <a:r>
              <a:rPr lang="en-US">
                <a:solidFill>
                  <a:srgbClr val="00B0F0"/>
                </a:solidFill>
              </a:rPr>
              <a:t>Sử dụng HTL số </a:t>
            </a:r>
            <a:r>
              <a:rPr lang="en-US" smtClean="0">
                <a:solidFill>
                  <a:srgbClr val="00B0F0"/>
                </a:solidFill>
              </a:rPr>
              <a:t>2 </a:t>
            </a:r>
            <a:r>
              <a:rPr lang="en-US">
                <a:solidFill>
                  <a:srgbClr val="00B0F0"/>
                </a:solidFill>
              </a:rPr>
              <a:t>tìm </a:t>
            </a:r>
            <a:r>
              <a:rPr lang="en-US" smtClean="0">
                <a:solidFill>
                  <a:srgbClr val="00B0F0"/>
                </a:solidFill>
              </a:rPr>
              <a:t>x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ĐL Pytago tìm y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tính x, y trong mỗi hình sau (các số đo độ dài ở mỗi bài là có cùng đơn vị đo)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888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e./ 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7308" t="18545" r="22436" b="41750"/>
          <a:stretch/>
        </p:blipFill>
        <p:spPr bwMode="auto">
          <a:xfrm>
            <a:off x="762000" y="1283230"/>
            <a:ext cx="4438650" cy="197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f./ 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5866" t="42796" r="37019" b="22254"/>
          <a:stretch/>
        </p:blipFill>
        <p:spPr bwMode="auto">
          <a:xfrm>
            <a:off x="894735" y="3852406"/>
            <a:ext cx="4000500" cy="200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10200" y="1668902"/>
            <a:ext cx="28194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</a:t>
            </a:r>
            <a:r>
              <a:rPr lang="en-US">
                <a:solidFill>
                  <a:srgbClr val="00B0F0"/>
                </a:solidFill>
              </a:rPr>
              <a:t>Sử </a:t>
            </a:r>
            <a:r>
              <a:rPr lang="en-US" smtClean="0">
                <a:solidFill>
                  <a:srgbClr val="00B0F0"/>
                </a:solidFill>
              </a:rPr>
              <a:t>dụng </a:t>
            </a:r>
            <a:r>
              <a:rPr lang="en-US">
                <a:solidFill>
                  <a:srgbClr val="00B0F0"/>
                </a:solidFill>
              </a:rPr>
              <a:t>ĐL Pytago</a:t>
            </a:r>
            <a:r>
              <a:rPr lang="en-US" smtClean="0">
                <a:solidFill>
                  <a:srgbClr val="00B0F0"/>
                </a:solidFill>
              </a:rPr>
              <a:t> tìm x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</a:t>
            </a:r>
            <a:r>
              <a:rPr lang="en-US">
                <a:solidFill>
                  <a:srgbClr val="00B0F0"/>
                </a:solidFill>
              </a:rPr>
              <a:t>HTL số 3</a:t>
            </a:r>
            <a:r>
              <a:rPr lang="en-US" smtClean="0">
                <a:solidFill>
                  <a:srgbClr val="00B0F0"/>
                </a:solidFill>
              </a:rPr>
              <a:t> tìm y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3276" y="4419600"/>
            <a:ext cx="28194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</a:t>
            </a:r>
            <a:r>
              <a:rPr lang="en-US">
                <a:solidFill>
                  <a:srgbClr val="00B0F0"/>
                </a:solidFill>
              </a:rPr>
              <a:t>HTL số </a:t>
            </a:r>
            <a:r>
              <a:rPr lang="en-US" smtClean="0">
                <a:solidFill>
                  <a:srgbClr val="00B0F0"/>
                </a:solidFill>
              </a:rPr>
              <a:t>4 tìm x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480" y="1219200"/>
            <a:ext cx="6366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g./ 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0668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tính x, y trong mỗi hình sau (các số đo độ dài ở mỗi bài là có cùng đơn vị đo)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7398" t="29189" r="40452" b="18551"/>
          <a:stretch/>
        </p:blipFill>
        <p:spPr bwMode="auto">
          <a:xfrm>
            <a:off x="1536700" y="1243781"/>
            <a:ext cx="3263900" cy="277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1905000"/>
            <a:ext cx="28194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00B0F0"/>
                </a:solidFill>
              </a:rPr>
              <a:t>Gợi ý:</a:t>
            </a:r>
          </a:p>
          <a:p>
            <a:r>
              <a:rPr lang="en-US" smtClean="0">
                <a:solidFill>
                  <a:srgbClr val="00B0F0"/>
                </a:solidFill>
              </a:rPr>
              <a:t>+ </a:t>
            </a:r>
            <a:r>
              <a:rPr lang="en-US">
                <a:solidFill>
                  <a:srgbClr val="00B0F0"/>
                </a:solidFill>
              </a:rPr>
              <a:t>Sử dụng HTL số </a:t>
            </a:r>
            <a:r>
              <a:rPr lang="en-US" smtClean="0">
                <a:solidFill>
                  <a:srgbClr val="00B0F0"/>
                </a:solidFill>
              </a:rPr>
              <a:t>2 </a:t>
            </a:r>
            <a:r>
              <a:rPr lang="en-US">
                <a:solidFill>
                  <a:srgbClr val="00B0F0"/>
                </a:solidFill>
              </a:rPr>
              <a:t>tìm </a:t>
            </a:r>
            <a:r>
              <a:rPr lang="en-US" smtClean="0">
                <a:solidFill>
                  <a:srgbClr val="00B0F0"/>
                </a:solidFill>
              </a:rPr>
              <a:t>x</a:t>
            </a:r>
          </a:p>
          <a:p>
            <a:r>
              <a:rPr lang="en-US" smtClean="0">
                <a:solidFill>
                  <a:srgbClr val="00B0F0"/>
                </a:solidFill>
              </a:rPr>
              <a:t>+ Sử dụng ĐL Pytago tìm y</a:t>
            </a:r>
          </a:p>
          <a:p>
            <a:r>
              <a:rPr lang="en-US" b="1" smtClean="0">
                <a:solidFill>
                  <a:srgbClr val="7030A0"/>
                </a:solidFill>
              </a:rPr>
              <a:t>HS có thể làm cách khác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81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Cho tam giác ABC có AB = 6cm, AC = 8cm, BC = 10cm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78111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a./  Chứng minh tam giác ABC vuông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5044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b./ Tính độ dài đường cao AH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33294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3.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409889"/>
            <a:ext cx="767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Cho tam giác DEF vuông tại D, đường cao DH. Cho biết DH = 8cm, HE= 6cm. Tính HF, DE, DF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25532" t="19720" r="44517" b="44687"/>
          <a:stretch/>
        </p:blipFill>
        <p:spPr bwMode="auto">
          <a:xfrm>
            <a:off x="1032387" y="1676400"/>
            <a:ext cx="1779905" cy="143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1519774"/>
            <a:ext cx="37338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C00000"/>
                </a:solidFill>
              </a:rPr>
              <a:t>Gợi ý</a:t>
            </a:r>
            <a:r>
              <a:rPr lang="en-US" b="1" smtClean="0">
                <a:solidFill>
                  <a:srgbClr val="C00000"/>
                </a:solidFill>
              </a:rPr>
              <a:t>:</a:t>
            </a:r>
          </a:p>
          <a:p>
            <a:r>
              <a:rPr lang="en-US" smtClean="0">
                <a:solidFill>
                  <a:srgbClr val="00B0F0"/>
                </a:solidFill>
              </a:rPr>
              <a:t>a/  Sử dụng định lý Pytago đảo</a:t>
            </a:r>
          </a:p>
          <a:p>
            <a:r>
              <a:rPr lang="en-US" smtClean="0">
                <a:solidFill>
                  <a:srgbClr val="00B0F0"/>
                </a:solidFill>
              </a:rPr>
              <a:t>b./  Sử dụng HTL số 3</a:t>
            </a:r>
          </a:p>
          <a:p>
            <a:r>
              <a:rPr lang="en-US" b="1" smtClean="0">
                <a:solidFill>
                  <a:srgbClr val="7030A0"/>
                </a:solidFill>
              </a:rPr>
              <a:t>(HS có thể làm cách khác) 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3"/>
          <a:srcRect l="23895" t="4328" r="24222" b="43486"/>
          <a:stretch/>
        </p:blipFill>
        <p:spPr bwMode="auto">
          <a:xfrm>
            <a:off x="896620" y="4267200"/>
            <a:ext cx="3083560" cy="2110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72897" y="4648511"/>
            <a:ext cx="3733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C00000"/>
                </a:solidFill>
              </a:rPr>
              <a:t>Gợi ý</a:t>
            </a:r>
            <a:r>
              <a:rPr lang="en-US" b="1" smtClean="0">
                <a:solidFill>
                  <a:srgbClr val="C00000"/>
                </a:solidFill>
              </a:rPr>
              <a:t>:  </a:t>
            </a:r>
            <a:r>
              <a:rPr lang="en-US" smtClean="0">
                <a:solidFill>
                  <a:srgbClr val="00B0F0"/>
                </a:solidFill>
              </a:rPr>
              <a:t>Xem bài 1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0609" y="457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4.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4785" y="50789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Cho tam giác ABC vuông tại A có AB = 30cm, đường cao AH = 24cm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073" y="88866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a./  Tính các cạnh còn lại của tam giác ABC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073" y="130453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b./ Đường thẳng vuông góc với AB tại B cắt tia AH tại D. Tính BD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529" y="478997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5.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9544" y="480536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Cho hình chữ nhật ABCD có AB = 8cm, BC = 15cm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949" y="519008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a./  Tính BD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826" y="55573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b./ Vẽ AH vuông góc với BD tại H. Tính AH.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390" y="5941402"/>
            <a:ext cx="799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./ Đường thẳng AH cắt BC tại I, cắt DC tại K. Chứng minh: HA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HI.HK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2"/>
          <a:srcRect l="2946" t="12025" r="34534" b="14385"/>
          <a:stretch/>
        </p:blipFill>
        <p:spPr bwMode="auto">
          <a:xfrm>
            <a:off x="768142" y="1708275"/>
            <a:ext cx="3715385" cy="2976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63570" y="2209800"/>
            <a:ext cx="37338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C00000"/>
                </a:solidFill>
              </a:rPr>
              <a:t>Gợi ý</a:t>
            </a:r>
            <a:r>
              <a:rPr lang="en-US" b="1" smtClean="0">
                <a:solidFill>
                  <a:srgbClr val="C00000"/>
                </a:solidFill>
              </a:rPr>
              <a:t>:</a:t>
            </a:r>
          </a:p>
          <a:p>
            <a:r>
              <a:rPr lang="en-US" smtClean="0">
                <a:solidFill>
                  <a:srgbClr val="00B0F0"/>
                </a:solidFill>
              </a:rPr>
              <a:t>a/  Tính AC, BC</a:t>
            </a:r>
          </a:p>
          <a:p>
            <a:r>
              <a:rPr lang="en-US" smtClean="0">
                <a:solidFill>
                  <a:srgbClr val="00B0F0"/>
                </a:solidFill>
              </a:rPr>
              <a:t>b./  Tính BH, HD rồi tính BD</a:t>
            </a:r>
          </a:p>
          <a:p>
            <a:r>
              <a:rPr lang="en-US" b="1" smtClean="0">
                <a:solidFill>
                  <a:srgbClr val="7030A0"/>
                </a:solidFill>
              </a:rPr>
              <a:t>(HS có thể làm cách khác) 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Cho tam giác ABC vuông tại A, đường cao AH. Gọi D,E lần lượt là hình chiếu của H lên AB và AC. Chứng minh rằng: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219200"/>
                <a:ext cx="510540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./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𝐻𝐵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𝐻𝐶</m:t>
                        </m:r>
                      </m:den>
                    </m:f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5105400" cy="572849"/>
              </a:xfrm>
              <a:prstGeom prst="rect">
                <a:avLst/>
              </a:prstGeom>
              <a:blipFill rotWithShape="1">
                <a:blip r:embed="rId2"/>
                <a:stretch>
                  <a:fillRect l="-95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905000"/>
                <a:ext cx="3810000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b./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𝐶𝐸</m:t>
                        </m:r>
                      </m:den>
                    </m:f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3810000" cy="572849"/>
              </a:xfrm>
              <a:prstGeom prst="rect">
                <a:avLst/>
              </a:prstGeom>
              <a:blipFill rotWithShape="1">
                <a:blip r:embed="rId3"/>
                <a:stretch>
                  <a:fillRect l="-128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0" y="2580107"/>
                <a:ext cx="381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b./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𝐷𝐸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𝐵𝐷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𝐶𝐸</m:t>
                    </m:r>
                  </m:oMath>
                </a14:m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80107"/>
                <a:ext cx="3810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280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712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Admin-Sony</dc:creator>
  <cp:lastModifiedBy>Admin-Sony</cp:lastModifiedBy>
  <cp:revision>24</cp:revision>
  <dcterms:created xsi:type="dcterms:W3CDTF">2021-09-01T03:54:04Z</dcterms:created>
  <dcterms:modified xsi:type="dcterms:W3CDTF">2021-09-10T10:25:26Z</dcterms:modified>
</cp:coreProperties>
</file>