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6" r:id="rId10"/>
    <p:sldId id="267" r:id="rId11"/>
    <p:sldId id="264" r:id="rId12"/>
    <p:sldId id="268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669900"/>
    <a:srgbClr val="000099"/>
    <a:srgbClr val="008000"/>
    <a:srgbClr val="00CC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4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0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6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4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8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2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5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0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0C179-8587-4103-88C9-1949E38FC270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72C4E-72DC-46A5-9970-9C5EB7D9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UBND TP THỦ ĐỨC</a:t>
            </a:r>
          </a:p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TRƯỜNG THCS HOA LƯ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90" y="293233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36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5758" y="2225316"/>
            <a:ext cx="180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13122"/>
            <a:ext cx="86105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78" y="1044800"/>
            <a:ext cx="5797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tỉ số lượng giác bằng máy tính cầm tay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147568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SGK/82-84</a:t>
            </a:r>
            <a:endParaRPr lang="en-US" b="1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371" t="6851" b="15024"/>
          <a:stretch/>
        </p:blipFill>
        <p:spPr bwMode="auto">
          <a:xfrm>
            <a:off x="174522" y="313122"/>
            <a:ext cx="8610599" cy="6372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0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89297"/>
            <a:ext cx="86105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78" y="1044800"/>
            <a:ext cx="5797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tỉ số lượng giác bằng máy tính cầm tay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147568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SGK/82-84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931607" y="5257800"/>
            <a:ext cx="3733800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*GHI NHỚ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smtClean="0">
                <a:latin typeface="Times New Roman" pitchFamily="18" charset="0"/>
                <a:cs typeface="Times New Roman" pitchFamily="18" charset="0"/>
              </a:rPr>
              <a:t>Học SGK/85</a:t>
            </a:r>
            <a:endParaRPr lang="en-US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655" y="2057400"/>
            <a:ext cx="1072945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TTB/84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2057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Dùng máy tính cầm tay tính :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87386" y="2625213"/>
                <a:ext cx="13304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76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≈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386" y="2625213"/>
                <a:ext cx="1330428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86000" y="2605548"/>
            <a:ext cx="74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0,97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05200" y="2585883"/>
            <a:ext cx="102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cos31</a:t>
            </a:r>
            <a:r>
              <a:rPr lang="en-US" baseline="30000" smtClean="0"/>
              <a:t>0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287972" y="2590800"/>
                <a:ext cx="4074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972" y="2590800"/>
                <a:ext cx="407483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95455" y="2580967"/>
            <a:ext cx="59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0,86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63586" y="3124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tan83</a:t>
            </a:r>
            <a:r>
              <a:rPr lang="en-US" baseline="30000" smtClean="0"/>
              <a:t>0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78517" y="3129115"/>
                <a:ext cx="4074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17" y="3129115"/>
                <a:ext cx="40748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286000" y="3129115"/>
            <a:ext cx="63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8,14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05200" y="3124200"/>
            <a:ext cx="90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cot88</a:t>
            </a:r>
            <a:r>
              <a:rPr lang="en-US" baseline="30000" smtClean="0"/>
              <a:t>0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287972" y="3129115"/>
                <a:ext cx="4074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972" y="3129115"/>
                <a:ext cx="40748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695455" y="3124200"/>
            <a:ext cx="9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0,03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9655" y="2605548"/>
            <a:ext cx="53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a./ 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79656" y="3733800"/>
            <a:ext cx="53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b./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63586" y="3918466"/>
                <a:ext cx="23416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cosy = 0,79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 smtClean="0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586" y="3918466"/>
                <a:ext cx="2341614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344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16128" y="4495800"/>
                <a:ext cx="19516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/>
                  <a:t>coty </a:t>
                </a:r>
                <a:r>
                  <a:rPr lang="en-US"/>
                  <a:t>= </a:t>
                </a:r>
                <a:r>
                  <a:rPr lang="en-US" smtClean="0"/>
                  <a:t>2,44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128" y="4495800"/>
                <a:ext cx="1951625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2492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3030180" y="3918466"/>
            <a:ext cx="70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38</a:t>
            </a:r>
            <a:r>
              <a:rPr lang="en-US" baseline="30000" smtClean="0"/>
              <a:t>0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91553" y="4495800"/>
            <a:ext cx="56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22</a:t>
            </a:r>
            <a:r>
              <a:rPr lang="en-US" baseline="30000" smtClean="0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5" grpId="0"/>
      <p:bldP spid="18" grpId="0"/>
      <p:bldP spid="19" grpId="0"/>
      <p:bldP spid="23" grpId="0"/>
      <p:bldP spid="24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91" y="47127"/>
            <a:ext cx="914399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3267" t="12605" r="32233" b="42795"/>
          <a:stretch/>
        </p:blipFill>
        <p:spPr bwMode="auto">
          <a:xfrm>
            <a:off x="726964" y="1610779"/>
            <a:ext cx="3232150" cy="183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38314" y="1219953"/>
                <a:ext cx="3281155" cy="68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đố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h𝑢𝑦</m:t>
                          </m:r>
                          <m:r>
                            <a:rPr lang="en-US" i="1">
                              <a:latin typeface="Cambria Math"/>
                            </a:rPr>
                            <m:t>ề</m:t>
                          </m:r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𝐵𝐶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314" y="1219953"/>
                <a:ext cx="3281155" cy="6839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284406" y="2530259"/>
                <a:ext cx="3102516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đố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ề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406" y="2530259"/>
                <a:ext cx="3102516" cy="6768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96696" y="1875738"/>
                <a:ext cx="3290068" cy="68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ề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h𝑢𝑦</m:t>
                          </m:r>
                          <m:r>
                            <a:rPr lang="en-US" i="1">
                              <a:latin typeface="Cambria Math"/>
                            </a:rPr>
                            <m:t>ề</m:t>
                          </m:r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𝐴𝐵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𝐵𝐶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96" y="1875738"/>
                <a:ext cx="3290068" cy="6839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96696" y="3298704"/>
                <a:ext cx="2982291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cot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ề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đố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𝐴𝐵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𝐴𝐶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696" y="3298704"/>
                <a:ext cx="2982291" cy="67685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86355" y="3954299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Liên hệ giữa các tỉ số lượng giác của một góc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92128" y="4868768"/>
                <a:ext cx="2222164" cy="37555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1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𝒔𝒊𝒏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𝒙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𝒄𝒐𝒔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𝒙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28" y="4868768"/>
                <a:ext cx="2222164" cy="3755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476900" y="4899374"/>
                <a:ext cx="2366353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: </m:t>
                        </m:r>
                        <m:func>
                          <m:func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e>
                    </m:fun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𝐭𝐚𝐧</m:t>
                        </m:r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</m:oMath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900" y="4899374"/>
                <a:ext cx="2366353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931274" y="4899374"/>
                <a:ext cx="227498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𝒄𝒐𝒔</m:t>
                        </m:r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: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𝒔𝒊𝒏𝒙</m:t>
                        </m:r>
                      </m:e>
                    </m:fun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𝒄𝒐𝒕</m:t>
                        </m:r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</m:oMath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274" y="4899374"/>
                <a:ext cx="2274982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7278987" y="4899374"/>
                <a:ext cx="185339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𝒕𝒂𝒏</m:t>
                        </m:r>
                      </m:fName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.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𝒄𝒐𝒕𝒙</m:t>
                        </m:r>
                      </m:e>
                    </m:func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987" y="4899374"/>
                <a:ext cx="1853392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89670" y="5391327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Tỉ số lượng giác của hai góc phụ nhau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470" y="5830314"/>
            <a:ext cx="822837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Nếu hai góc phụ nhau thì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này bằng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côsin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kia,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này bằng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côtang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kia.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492" y="1004509"/>
            <a:ext cx="2141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Định nghĩa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154" y="618168"/>
            <a:ext cx="2939846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KIẾN THỨC CẦN </a:t>
            </a:r>
            <a:r>
              <a:rPr lang="en-US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463418" y="4385186"/>
                <a:ext cx="3733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Cho góc nhọn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mtClean="0"/>
                  <a:t>, ta luôn có:</a:t>
                </a: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18" y="4385186"/>
                <a:ext cx="37338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130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3144876" y="4373709"/>
                <a:ext cx="3572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&lt;1  ;  0&lt;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&lt;1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876" y="4373709"/>
                <a:ext cx="3572797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1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9413" y="17526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Học ghi nhớ SGK/85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9413" y="914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32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9412" y="2384078"/>
            <a:ext cx="568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Làm bài tập 1,2,3 /SGK-87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5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797" y="289296"/>
            <a:ext cx="86880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171" y="1066799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Khái niệm tỉ số lượng giác của một góc nhọn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b="53097"/>
          <a:stretch/>
        </p:blipFill>
        <p:spPr bwMode="auto">
          <a:xfrm>
            <a:off x="336755" y="1676400"/>
            <a:ext cx="804524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38600" y="2209800"/>
                <a:ext cx="5334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209800"/>
                <a:ext cx="533400" cy="6347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2600" y="3657600"/>
                <a:ext cx="10668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657600"/>
                <a:ext cx="1066800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91200" y="3657600"/>
                <a:ext cx="1295400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3657600"/>
                <a:ext cx="1295400" cy="6347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33399" y="5486400"/>
            <a:ext cx="795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Tương tự, so sánh tỉ số giữa cạnh đối và cạnh huyền, cạnh kề và cạnh huyền của góc 37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ở hình 1. 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399" y="1497686"/>
            <a:ext cx="32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Định nghĩa: 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SGK/78-79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755" y="289297"/>
            <a:ext cx="834881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171" y="1066799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Khái niệm tỉ số lượng giác của một góc nhọn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399" y="1497686"/>
            <a:ext cx="32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Định nghĩa: 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SGK/78-79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53225" y="2209800"/>
                <a:ext cx="3281155" cy="68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đố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h𝑢𝑦</m:t>
                          </m:r>
                          <m:r>
                            <a:rPr lang="en-US" i="1">
                              <a:latin typeface="Cambria Math"/>
                            </a:rPr>
                            <m:t>ề</m:t>
                          </m:r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𝐵𝐶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225" y="2209800"/>
                <a:ext cx="3281155" cy="6839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999928" y="3886200"/>
                <a:ext cx="3102516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đố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ề</m:t>
                              </m:r>
                            </m:den>
                          </m:f>
                        </m:e>
                      </m:func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928" y="3886200"/>
                <a:ext cx="3102516" cy="6768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65515" y="3045165"/>
                <a:ext cx="3290068" cy="68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ề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i="1">
                              <a:latin typeface="Cambria Math"/>
                            </a:rPr>
                            <m:t>ạ</m:t>
                          </m:r>
                          <m:r>
                            <a:rPr lang="en-US" i="1">
                              <a:latin typeface="Cambria Math"/>
                            </a:rPr>
                            <m:t>𝑛h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</a:rPr>
                            <m:t>h𝑢𝑦</m:t>
                          </m:r>
                          <m:r>
                            <a:rPr lang="en-US" i="1">
                              <a:latin typeface="Cambria Math"/>
                            </a:rPr>
                            <m:t>ề</m:t>
                          </m:r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𝐴𝐵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𝐵𝐶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515" y="3045165"/>
                <a:ext cx="3290068" cy="6839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054782" y="4714456"/>
                <a:ext cx="2982291" cy="676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cot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ề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ạ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𝑛h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đố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𝐴𝐵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𝐴𝐶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782" y="4714456"/>
                <a:ext cx="2982291" cy="6768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/>
          <p:nvPr/>
        </p:nvPicPr>
        <p:blipFill rotWithShape="1">
          <a:blip r:embed="rId6"/>
          <a:srcRect l="13267" t="12605" r="32233" b="42795"/>
          <a:stretch/>
        </p:blipFill>
        <p:spPr bwMode="auto">
          <a:xfrm>
            <a:off x="517524" y="2465938"/>
            <a:ext cx="3232150" cy="183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6755" y="5391308"/>
            <a:ext cx="8578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*</a:t>
            </a:r>
            <a:r>
              <a:rPr lang="en-US" b="1" smtClean="0"/>
              <a:t>Nhận thấy: </a:t>
            </a:r>
          </a:p>
          <a:p>
            <a:r>
              <a:rPr lang="en-US" smtClean="0"/>
              <a:t>+ Cho góc nhọn x, ta tính được các tỉ số lượng giác của nó.</a:t>
            </a:r>
          </a:p>
          <a:p>
            <a:r>
              <a:rPr lang="en-US" smtClean="0"/>
              <a:t>+ Ngược lại, cho một trong các tỉ số lượng giác của góc nhọn x, ta có thể vẽ được góc đó.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754" y="289297"/>
            <a:ext cx="837651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53225" y="1665102"/>
                <a:ext cx="1735090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𝐵𝐶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225" y="1665102"/>
                <a:ext cx="1735090" cy="61824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973424" y="2584549"/>
                <a:ext cx="173701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24" y="2584549"/>
                <a:ext cx="1737014" cy="61831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172200" y="1695418"/>
                <a:ext cx="174400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𝐴𝐵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𝐵𝐶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695418"/>
                <a:ext cx="1744004" cy="6127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1194" y="2565436"/>
                <a:ext cx="1745028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cot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𝐴𝐵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𝐴𝐶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194" y="2565436"/>
                <a:ext cx="1745028" cy="6127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/>
          <p:nvPr/>
        </p:nvPicPr>
        <p:blipFill rotWithShape="1">
          <a:blip r:embed="rId6"/>
          <a:srcRect l="13267" t="12605" r="32233" b="42795"/>
          <a:stretch/>
        </p:blipFill>
        <p:spPr bwMode="auto">
          <a:xfrm>
            <a:off x="517524" y="1974225"/>
            <a:ext cx="3232150" cy="183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8866" y="1066799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Liên hệ giữa các tỉ số lượng giác của một góc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51085" y="4551701"/>
                <a:ext cx="7969045" cy="5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 + Có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𝒔𝒊𝒏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𝒙</m:t>
                    </m:r>
                    <m:r>
                      <a:rPr lang="en-US" b="1" i="0" smtClean="0">
                        <a:solidFill>
                          <a:srgbClr val="0070C0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𝒄𝒐𝒔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𝒙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085" y="4551701"/>
                <a:ext cx="7969045" cy="561564"/>
              </a:xfrm>
              <a:prstGeom prst="rect">
                <a:avLst/>
              </a:prstGeom>
              <a:blipFill rotWithShape="1">
                <a:blip r:embed="rId7"/>
                <a:stretch>
                  <a:fillRect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657189" y="5113265"/>
                <a:ext cx="3961213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/>
                  <a:t>+ Có: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 : </m:t>
                        </m:r>
                        <m:func>
                          <m:funcPr>
                            <m:ctrlP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0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e>
                    </m:func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: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𝐭𝐚𝐧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189" y="5113265"/>
                <a:ext cx="3961213" cy="491288"/>
              </a:xfrm>
              <a:prstGeom prst="rect">
                <a:avLst/>
              </a:prstGeom>
              <a:blipFill rotWithShape="1">
                <a:blip r:embed="rId8"/>
                <a:stretch>
                  <a:fillRect l="-1385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14470" y="5604712"/>
                <a:ext cx="3921138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/>
                  <a:t>+ Có: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𝒄𝒐𝒔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 :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𝒔𝒊𝒏𝒙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: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𝒄𝒐𝒕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70" y="5604712"/>
                <a:ext cx="3921138" cy="491288"/>
              </a:xfrm>
              <a:prstGeom prst="rect">
                <a:avLst/>
              </a:prstGeom>
              <a:blipFill rotWithShape="1">
                <a:blip r:embed="rId9"/>
                <a:stretch>
                  <a:fillRect l="-1244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714470" y="6096000"/>
                <a:ext cx="3106300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/>
                  <a:t>+ Có: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𝒕𝒂𝒏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 .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𝒄𝒐𝒕𝒙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70" y="6096000"/>
                <a:ext cx="3106300" cy="491288"/>
              </a:xfrm>
              <a:prstGeom prst="rect">
                <a:avLst/>
              </a:prstGeom>
              <a:blipFill rotWithShape="1">
                <a:blip r:embed="rId10"/>
                <a:stretch>
                  <a:fillRect l="-1569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4470" y="4114800"/>
                <a:ext cx="6057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+ Có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𝐴𝐵𝐶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mtClean="0"/>
                  <a:t>vuông tại A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mtClean="0"/>
                  <a:t> (đl Pytago)</a:t>
                </a:r>
                <a:endParaRPr lang="en-US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70" y="4114800"/>
                <a:ext cx="6057930" cy="369332"/>
              </a:xfrm>
              <a:prstGeom prst="rect">
                <a:avLst/>
              </a:prstGeom>
              <a:blipFill rotWithShape="1">
                <a:blip r:embed="rId11"/>
                <a:stretch>
                  <a:fillRect l="-80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8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  <p:bldP spid="14" grpId="0"/>
      <p:bldP spid="14" grpId="1"/>
      <p:bldP spid="14" grpId="2"/>
      <p:bldP spid="15" grpId="0"/>
      <p:bldP spid="15" grpId="1"/>
      <p:bldP spid="15" grpId="2"/>
      <p:bldP spid="10" grpId="0"/>
      <p:bldP spid="6" grpId="0"/>
      <p:bldP spid="6" grpId="1"/>
      <p:bldP spid="6" grpId="2"/>
      <p:bldP spid="13" grpId="0"/>
      <p:bldP spid="13" grpId="1"/>
      <p:bldP spid="13" grpId="2"/>
      <p:bldP spid="16" grpId="0"/>
      <p:bldP spid="16" grpId="1"/>
      <p:bldP spid="16" grpId="2"/>
      <p:bldP spid="18" grpId="0"/>
      <p:bldP spid="18" grpId="1"/>
      <p:bldP spid="18" grpId="2"/>
      <p:bldP spid="5" grpId="0"/>
      <p:bldP spid="5" grpId="1"/>
      <p:bldP spid="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754" y="289297"/>
            <a:ext cx="838568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042" y="1042217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Liên hệ giữa các tỉ số lượng giác của một góc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267" t="12605" r="32233" b="42795"/>
          <a:stretch/>
        </p:blipFill>
        <p:spPr bwMode="auto">
          <a:xfrm>
            <a:off x="336755" y="1627640"/>
            <a:ext cx="3232150" cy="183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68905" y="1609721"/>
                <a:ext cx="3733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Cho góc nhọn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mtClean="0"/>
                  <a:t>, ta luôn có: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905" y="1609721"/>
                <a:ext cx="37338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30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5382" y="2448928"/>
                <a:ext cx="2359725" cy="37555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𝒔𝒊𝒏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𝒙</m:t>
                    </m:r>
                    <m:r>
                      <a:rPr lang="en-US" b="1" i="0" smtClean="0">
                        <a:solidFill>
                          <a:srgbClr val="0070C0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𝒄𝒐𝒔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𝒙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382" y="2448928"/>
                <a:ext cx="2359725" cy="3755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15382" y="2021462"/>
                <a:ext cx="3572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0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&lt;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&lt;1  ;  0&lt;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&lt;1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382" y="2021462"/>
                <a:ext cx="3572797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356089" y="2464472"/>
                <a:ext cx="2366353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𝒔𝒊𝒏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 : </m:t>
                        </m:r>
                        <m:func>
                          <m:funcPr>
                            <m:ctrlP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1" i="0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𝐜𝐨𝐬</m:t>
                            </m:r>
                          </m:fName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𝒙</m:t>
                            </m:r>
                          </m:e>
                        </m:func>
                      </m:e>
                    </m:func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𝐭𝐚𝐧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089" y="2464472"/>
                <a:ext cx="2366353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00125" y="3059648"/>
                <a:ext cx="227498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𝒄𝒐𝒔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 :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𝒔𝒊𝒏𝒙</m:t>
                        </m:r>
                      </m:e>
                    </m:func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𝒄𝒐𝒕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</m:e>
                    </m:func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125" y="3059648"/>
                <a:ext cx="227498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376009" y="3045006"/>
                <a:ext cx="185339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𝒕𝒂𝒏</m:t>
                        </m:r>
                      </m:fName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 .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𝒄𝒐𝒕𝒙</m:t>
                        </m:r>
                      </m:e>
                    </m:func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09" y="3045006"/>
                <a:ext cx="1853392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22455" y="3629017"/>
            <a:ext cx="88244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TTB/81</a:t>
            </a:r>
            <a:endParaRPr lang="en-US" b="1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93186" y="3629017"/>
                <a:ext cx="6934200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Cho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en-US" b="0" i="0" smtClean="0">
                        <a:latin typeface="Cambria Math"/>
                      </a:rPr>
                      <m:t> .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T</m:t>
                    </m:r>
                    <m:r>
                      <a:rPr lang="en-US" b="0" i="0" smtClean="0">
                        <a:latin typeface="Cambria Math"/>
                      </a:rPr>
                      <m:t>í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nh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mtClean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mtClean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86" y="3629017"/>
                <a:ext cx="6934200" cy="483466"/>
              </a:xfrm>
              <a:prstGeom prst="rect">
                <a:avLst/>
              </a:prstGeom>
              <a:blipFill rotWithShape="1">
                <a:blip r:embed="rId9"/>
                <a:stretch>
                  <a:fillRect l="-79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4733" y="4018170"/>
                <a:ext cx="8534400" cy="1377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+ Có </a:t>
                </a:r>
                <a:r>
                  <a:rPr lang="en-US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⇒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60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60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b="1" i="1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𝒙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𝟒</m:t>
                                  </m:r>
                                </m:den>
                              </m:f>
                            </m:e>
                          </m:rad>
                        </m:e>
                      </m:func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33" y="4018170"/>
                <a:ext cx="8534400" cy="1377172"/>
              </a:xfrm>
              <a:prstGeom prst="rect">
                <a:avLst/>
              </a:prstGeom>
              <a:blipFill rotWithShape="1">
                <a:blip r:embed="rId10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6448" y="5395342"/>
                <a:ext cx="4988673" cy="673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/>
                            </a:rPr>
                            <m:t>+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</m:t>
                          </m:r>
                          <m:r>
                            <a:rPr lang="en-US" b="0" i="0" smtClean="0">
                              <a:latin typeface="Cambria Math"/>
                            </a:rPr>
                            <m:t>ó: 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60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60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: 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: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" y="5395342"/>
                <a:ext cx="4988673" cy="67326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6171915"/>
                <a:ext cx="4919039" cy="686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/>
                            </a:rPr>
                            <m:t>+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</m:t>
                          </m:r>
                          <m:r>
                            <a:rPr lang="en-US" b="0" i="0" smtClean="0">
                              <a:latin typeface="Cambria Math"/>
                            </a:rPr>
                            <m:t>ó: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60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60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: 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: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71915"/>
                <a:ext cx="4919039" cy="68608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77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755" y="289297"/>
            <a:ext cx="8153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71" y="856270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Tỉ số lượng giác của hai góc phụ nhau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2298" t="27619" r="-112" b="25235"/>
          <a:stretch/>
        </p:blipFill>
        <p:spPr bwMode="auto">
          <a:xfrm>
            <a:off x="548149" y="1497686"/>
            <a:ext cx="8137422" cy="4929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4368" y="411404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= b/a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41181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</a:rPr>
              <a:t>= c/a</a:t>
            </a:r>
            <a:endParaRPr lang="en-US" b="1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4368" y="470170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= b/c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4368" y="500963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</a:rPr>
              <a:t>= c/b</a:t>
            </a:r>
            <a:endParaRPr lang="en-US" b="1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6860" y="413295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= b/a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6860" y="441181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</a:rPr>
              <a:t>= c/a</a:t>
            </a:r>
            <a:endParaRPr lang="en-US" b="1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6860" y="473107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= b/c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6860" y="503923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</a:rPr>
              <a:t>= c/b</a:t>
            </a:r>
            <a:endParaRPr lang="en-US" b="1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411404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sinx = cosy</a:t>
            </a:r>
            <a:endParaRPr lang="en-US" b="1"/>
          </a:p>
        </p:txBody>
      </p:sp>
      <p:sp>
        <p:nvSpPr>
          <p:cNvPr id="16" name="TextBox 15"/>
          <p:cNvSpPr txBox="1"/>
          <p:nvPr/>
        </p:nvSpPr>
        <p:spPr>
          <a:xfrm>
            <a:off x="5491316" y="439604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cosx = siny</a:t>
            </a:r>
            <a:endParaRPr lang="en-US" b="1"/>
          </a:p>
        </p:txBody>
      </p:sp>
      <p:sp>
        <p:nvSpPr>
          <p:cNvPr id="17" name="TextBox 16"/>
          <p:cNvSpPr txBox="1"/>
          <p:nvPr/>
        </p:nvSpPr>
        <p:spPr>
          <a:xfrm>
            <a:off x="5486400" y="466989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tanx = coty</a:t>
            </a:r>
            <a:endParaRPr lang="en-US" b="1"/>
          </a:p>
        </p:txBody>
      </p:sp>
      <p:sp>
        <p:nvSpPr>
          <p:cNvPr id="18" name="TextBox 17"/>
          <p:cNvSpPr txBox="1"/>
          <p:nvPr/>
        </p:nvSpPr>
        <p:spPr>
          <a:xfrm>
            <a:off x="5486400" y="500963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cotx = tany</a:t>
            </a:r>
            <a:endParaRPr lang="en-US" b="1"/>
          </a:p>
        </p:txBody>
      </p:sp>
      <p:sp>
        <p:nvSpPr>
          <p:cNvPr id="19" name="TextBox 18"/>
          <p:cNvSpPr txBox="1"/>
          <p:nvPr/>
        </p:nvSpPr>
        <p:spPr>
          <a:xfrm>
            <a:off x="336755" y="2005781"/>
            <a:ext cx="166165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HS làm vào SGK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754" y="289297"/>
            <a:ext cx="850244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171" y="1066799"/>
            <a:ext cx="853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Tỉ số lượng giác của hai góc phụ nhau</a:t>
            </a:r>
            <a:endParaRPr lang="en-US" sz="2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1497686"/>
            <a:ext cx="822837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Nếu hai góc phụ nhau thì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này bằng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côsin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kia,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này bằng </a:t>
            </a:r>
            <a:r>
              <a:rPr lang="en-US" sz="20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côtang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góc kia.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00200" y="2362199"/>
                <a:ext cx="4953000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mtClean="0"/>
                  <a:t>     ;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mtClean="0"/>
                  <a:t> 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cot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mtClean="0"/>
                  <a:t>     ;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362199"/>
                <a:ext cx="4953000" cy="64633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58878" y="3202547"/>
            <a:ext cx="822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*VD:  </a:t>
            </a:r>
            <a:r>
              <a:rPr lang="en-US" smtClean="0"/>
              <a:t>Hãy viết các tỉ số lượng giác sau thành tỉ số lượng giác của các góc nhỏ hơn 45</a:t>
            </a:r>
            <a:r>
              <a:rPr lang="en-US" baseline="30000" smtClean="0"/>
              <a:t>0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1600" y="3601998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 , 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b="0" i="0" smtClean="0"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75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 , 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cot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82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/>
                                  </a:rPr>
                                  <m:t>  ,   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/>
                                      </a:rPr>
                                      <m:t>tan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80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 ,  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52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30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func>
                      </m:e>
                    </m:func>
                  </m:oMath>
                </a14:m>
                <a:r>
                  <a:rPr lang="en-US" smtClean="0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601998"/>
                <a:ext cx="52578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73412" y="3957546"/>
            <a:ext cx="102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Bài làm</a:t>
            </a:r>
            <a:endParaRPr lang="en-US" b="1" u="sng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0833" y="4618703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60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 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90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func>
                          </m:e>
                        </m:func>
                      </m:e>
                    </m:func>
                  </m:oMath>
                </a14:m>
                <a:r>
                  <a:rPr lang="en-US" smtClean="0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33" y="4618703"/>
                <a:ext cx="525780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0833" y="4988035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75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90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75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15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func>
                          </m:e>
                        </m:func>
                      </m:e>
                    </m:func>
                  </m:oMath>
                </a14:m>
                <a:r>
                  <a:rPr lang="en-US" smtClean="0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33" y="4988035"/>
                <a:ext cx="52578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1504" y="5726699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80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90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80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cot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04" y="5726699"/>
                <a:ext cx="525780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0833" y="5357367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82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90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82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tan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8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33" y="5357367"/>
                <a:ext cx="525780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9659" y="6120020"/>
                <a:ext cx="525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52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30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90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52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co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𝑠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37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30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59" y="6120020"/>
                <a:ext cx="525780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5439698" y="3992643"/>
            <a:ext cx="3003755" cy="103048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48633" y="4326878"/>
            <a:ext cx="250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Lưu ý </a:t>
            </a:r>
            <a:r>
              <a:rPr lang="en-US"/>
              <a:t>: 1</a:t>
            </a:r>
            <a:r>
              <a:rPr lang="en-US" baseline="30000"/>
              <a:t>0</a:t>
            </a:r>
            <a:r>
              <a:rPr lang="en-US"/>
              <a:t> = 60</a:t>
            </a:r>
            <a:r>
              <a:rPr lang="en-US" baseline="30000"/>
              <a:t>’</a:t>
            </a:r>
            <a:r>
              <a:rPr lang="en-US"/>
              <a:t> ;  1</a:t>
            </a:r>
            <a:r>
              <a:rPr lang="en-US" baseline="30000"/>
              <a:t>’</a:t>
            </a:r>
            <a:r>
              <a:rPr lang="en-US"/>
              <a:t> = 60</a:t>
            </a:r>
            <a:r>
              <a:rPr lang="en-US" baseline="30000"/>
              <a:t>’’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754" y="289297"/>
            <a:ext cx="842624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755" y="1071712"/>
            <a:ext cx="5797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Tỉ số lượng giác của các góc đặc biệt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22475"/>
                  </p:ext>
                </p:extLst>
              </p:nvPr>
            </p:nvGraphicFramePr>
            <p:xfrm>
              <a:off x="1591039" y="2672834"/>
              <a:ext cx="5644832" cy="358327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10641"/>
                    <a:gridCol w="1411397"/>
                    <a:gridCol w="1411397"/>
                    <a:gridCol w="1411397"/>
                  </a:tblGrid>
                  <a:tr h="117735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09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𝐬𝐢𝐧</m:t>
                                    </m:r>
                                  </m:fName>
                                  <m: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𝜶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3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300">
                                            <a:effectLst/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3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300">
                                            <a:effectLst/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09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𝐜𝐨𝐬</m:t>
                                    </m:r>
                                  </m:fName>
                                  <m: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𝜶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3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300">
                                            <a:effectLst/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3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300">
                                            <a:effectLst/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19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𝐭𝐚𝐧</m:t>
                                    </m:r>
                                  </m:fName>
                                  <m: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𝜶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3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300">
                                            <a:effectLst/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199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𝐜𝐨𝐭</m:t>
                                    </m:r>
                                  </m:fName>
                                  <m: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𝜶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300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3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300">
                                            <a:effectLst/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300">
                                        <a:effectLst/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222475"/>
                  </p:ext>
                </p:extLst>
              </p:nvPr>
            </p:nvGraphicFramePr>
            <p:xfrm>
              <a:off x="1591039" y="2672834"/>
              <a:ext cx="5644832" cy="358327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10641"/>
                    <a:gridCol w="1411397"/>
                    <a:gridCol w="1411397"/>
                    <a:gridCol w="1411397"/>
                  </a:tblGrid>
                  <a:tr h="117735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0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33" t="-194949" r="-30086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00000" t="-194949" r="-19956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00866" t="-194949" r="-10043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99569" t="-194949" b="-300000"/>
                          </a:stretch>
                        </a:blipFill>
                      </a:tcPr>
                    </a:tc>
                  </a:tr>
                  <a:tr h="600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33" t="-297959" r="-300866" b="-203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00000" t="-297959" r="-199569" b="-203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00866" t="-297959" r="-100433" b="-203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99569" t="-297959" b="-203061"/>
                          </a:stretch>
                        </a:blipFill>
                      </a:tcPr>
                    </a:tc>
                  </a:tr>
                  <a:tr h="601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33" t="-393939" r="-300866" b="-10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00000" t="-393939" r="-199569" b="-10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99569" t="-393939" b="-101010"/>
                          </a:stretch>
                        </a:blipFill>
                      </a:tcPr>
                    </a:tc>
                  </a:tr>
                  <a:tr h="6019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33" t="-493939" r="-300866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00000" t="-493939" r="-199569" b="-10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300">
                              <a:effectLst/>
                            </a:rPr>
                            <a:t>1</a:t>
                          </a:r>
                          <a:endParaRPr lang="en-US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99569" t="-493939" b="-101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0" name="Text Box 8"/>
          <p:cNvSpPr txBox="1"/>
          <p:nvPr/>
        </p:nvSpPr>
        <p:spPr>
          <a:xfrm>
            <a:off x="1723072" y="3286006"/>
            <a:ext cx="638175" cy="3048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>
                <a:effectLst/>
                <a:ea typeface="Calibri"/>
                <a:cs typeface="Times New Roman"/>
              </a:rPr>
              <a:t>TSLG</a:t>
            </a:r>
            <a:endParaRPr lang="en-US" sz="1100">
              <a:effectLst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7"/>
              <p:cNvSpPr txBox="1"/>
              <p:nvPr/>
            </p:nvSpPr>
            <p:spPr>
              <a:xfrm>
                <a:off x="2514600" y="2905125"/>
                <a:ext cx="266700" cy="3714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𝜶</m:t>
                      </m:r>
                    </m:oMath>
                  </m:oMathPara>
                </a14:m>
                <a:endParaRPr lang="en-US" sz="1100">
                  <a:effectLst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905125"/>
                <a:ext cx="266700" cy="3714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/>
          <p:cNvCxnSpPr/>
          <p:nvPr/>
        </p:nvCxnSpPr>
        <p:spPr>
          <a:xfrm>
            <a:off x="1630680" y="2705100"/>
            <a:ext cx="1371600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235427" y="2939534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30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27" y="2939534"/>
                <a:ext cx="91440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648200" y="2939534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45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939534"/>
                <a:ext cx="9144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19800" y="2950130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60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2950130"/>
                <a:ext cx="91440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2318753" y="1687265"/>
            <a:ext cx="183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SGK/82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13122"/>
            <a:ext cx="86105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Chủ đề 2. </a:t>
            </a:r>
            <a:r>
              <a:rPr lang="en-US" sz="24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TỈ SỐ LƯỢNG GIÁC CỦA GÓC NHỌN</a:t>
            </a:r>
            <a:endParaRPr lang="en-US" sz="2400" b="1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78" y="1044800"/>
            <a:ext cx="5797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tỉ số lượng giác bằng máy tính cầm tay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147568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SGK/82-84</a:t>
            </a:r>
            <a:endParaRPr lang="en-US" b="1"/>
          </a:p>
        </p:txBody>
      </p:sp>
      <p:pic>
        <p:nvPicPr>
          <p:cNvPr id="26" name="Picture 25"/>
          <p:cNvPicPr/>
          <p:nvPr/>
        </p:nvPicPr>
        <p:blipFill rotWithShape="1">
          <a:blip r:embed="rId2"/>
          <a:srcRect t="15845"/>
          <a:stretch/>
        </p:blipFill>
        <p:spPr bwMode="auto">
          <a:xfrm>
            <a:off x="29497" y="152400"/>
            <a:ext cx="9144000" cy="6479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321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1653</Words>
  <Application>Microsoft Office PowerPoint</Application>
  <PresentationFormat>On-screen Show (4:3)</PresentationFormat>
  <Paragraphs>147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Admin-Sony</dc:creator>
  <cp:lastModifiedBy>Admin-Sony</cp:lastModifiedBy>
  <cp:revision>38</cp:revision>
  <dcterms:created xsi:type="dcterms:W3CDTF">2021-09-01T08:52:40Z</dcterms:created>
  <dcterms:modified xsi:type="dcterms:W3CDTF">2021-09-16T09:01:43Z</dcterms:modified>
</cp:coreProperties>
</file>