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64" r:id="rId3"/>
    <p:sldId id="266" r:id="rId5"/>
    <p:sldId id="267" r:id="rId6"/>
    <p:sldId id="258" r:id="rId7"/>
    <p:sldId id="265" r:id="rId8"/>
    <p:sldId id="260"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37890" name="Rectangle 7"/>
          <p:cNvSpPr txBox="1">
            <a:spLocks noGrp="1"/>
          </p:cNvSpPr>
          <p:nvPr>
            <p:ph type="sldNum" sz="quarter"/>
          </p:nvPr>
        </p:nvSpPr>
        <p:spPr>
          <a:xfrm>
            <a:off x="3884613" y="8685213"/>
            <a:ext cx="2971800" cy="457200"/>
          </a:xfrm>
          <a:prstGeom prst="rect">
            <a:avLst/>
          </a:prstGeom>
          <a:noFill/>
          <a:ln w="9525">
            <a:noFill/>
          </a:ln>
        </p:spPr>
        <p:txBody>
          <a:bodyPr anchor="b"/>
          <a:p>
            <a:pPr lvl="0" algn="r" eaLnBrk="1" hangingPunct="1"/>
            <a:fld id="{9A0DB2DC-4C9A-4742-B13C-FB6460FD3503}" type="slidenum">
              <a:rPr lang="en-US" sz="1200" b="0" dirty="0">
                <a:latin typeface="Calibri" panose="020F0502020204030204" charset="0"/>
              </a:rPr>
            </a:fld>
            <a:endParaRPr lang="en-US" sz="1200" b="0" dirty="0">
              <a:latin typeface="Calibri" panose="020F0502020204030204" charset="0"/>
            </a:endParaRPr>
          </a:p>
        </p:txBody>
      </p:sp>
      <p:sp>
        <p:nvSpPr>
          <p:cNvPr id="37891" name="Rectangle 2"/>
          <p:cNvSpPr>
            <a:spLocks noGrp="1" noRot="1" noChangeAspect="1" noTextEdit="1"/>
          </p:cNvSpPr>
          <p:nvPr>
            <p:ph type="sldImg"/>
          </p:nvPr>
        </p:nvSpPr>
        <p:spPr>
          <a:ln>
            <a:solidFill>
              <a:srgbClr val="000000">
                <a:alpha val="100000"/>
              </a:srgbClr>
            </a:solidFill>
            <a:miter lim="800000"/>
          </a:ln>
        </p:spPr>
      </p:sp>
      <p:sp>
        <p:nvSpPr>
          <p:cNvPr id="37892" name="Rectangle 3"/>
          <p:cNvSpPr>
            <a:spLocks noGrp="1"/>
          </p:cNvSpPr>
          <p:nvPr>
            <p:ph type="body" idx="1"/>
          </p:nvPr>
        </p:nvSpPr>
        <p:spPr>
          <a:noFill/>
          <a:ln>
            <a:noFill/>
          </a:ln>
        </p:spPr>
        <p:txBody>
          <a:bodyPr wrap="square" lIns="91440" tIns="45720" rIns="91440" bIns="45720" anchor="t"/>
          <a:p>
            <a:pPr lvl="0" eaLnBrk="1" hangingPunct="1">
              <a:spcBef>
                <a:spcPct val="0"/>
              </a:spcBef>
            </a:pP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098" name="Rectangle 1031"/>
          <p:cNvSpPr txBox="1">
            <a:spLocks noGrp="1" noChangeArrowheads="1"/>
          </p:cNvSpPr>
          <p:nvPr/>
        </p:nvSpPr>
        <p:spPr>
          <a:xfrm>
            <a:off x="3884613" y="8685213"/>
            <a:ext cx="2971800" cy="457200"/>
          </a:xfrm>
          <a:prstGeom prst="rect">
            <a:avLst/>
          </a:prstGeom>
          <a:noFill/>
        </p:spPr>
        <p:txBody>
          <a:bodyPr anchor="b"/>
          <a:p>
            <a:pPr lvl="0" algn="r" eaLnBrk="1" hangingPunct="1">
              <a:buNone/>
            </a:pPr>
            <a:fld id="{9A0DB2DC-4C9A-4742-B13C-FB6460FD3503}" type="slidenum">
              <a:rPr lang="en-US" sz="1200" dirty="0">
                <a:latin typeface="Calibri" panose="020F0502020204030204" charset="0"/>
              </a:rPr>
            </a:fld>
            <a:endParaRPr lang="en-US" sz="1200" dirty="0">
              <a:latin typeface="Calibri" panose="020F0502020204030204" charset="0"/>
            </a:endParaRPr>
          </a:p>
        </p:txBody>
      </p:sp>
      <p:sp>
        <p:nvSpPr>
          <p:cNvPr id="54275" name="Rectangle 2"/>
          <p:cNvSpPr>
            <a:spLocks noTextEdit="1"/>
          </p:cNvSpPr>
          <p:nvPr>
            <p:ph type="sldImg"/>
          </p:nvPr>
        </p:nvSpPr>
        <p:spPr>
          <a:ln>
            <a:solidFill>
              <a:srgbClr val="000000">
                <a:alpha val="100000"/>
              </a:srgbClr>
            </a:solidFill>
            <a:miter lim="800000"/>
          </a:ln>
        </p:spPr>
      </p:sp>
      <p:sp>
        <p:nvSpPr>
          <p:cNvPr id="54276" name="Rectangle 3"/>
          <p:cNvSpPr>
            <a:spLocks noGrp="1"/>
          </p:cNvSpPr>
          <p:nvPr>
            <p:ph type="body" idx="1"/>
          </p:nvPr>
        </p:nvSpPr>
        <p:spPr>
          <a:noFill/>
          <a:ln>
            <a:noFill/>
          </a:ln>
        </p:spPr>
        <p:txBody>
          <a:bodyPr wrap="square" lIns="91440" tIns="45720" rIns="91440" bIns="45720" anchor="t"/>
          <a:p>
            <a:pPr lvl="0"/>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098" name="Rectangle 1031"/>
          <p:cNvSpPr txBox="1">
            <a:spLocks noGrp="1" noChangeArrowheads="1"/>
          </p:cNvSpPr>
          <p:nvPr/>
        </p:nvSpPr>
        <p:spPr>
          <a:xfrm>
            <a:off x="3884613" y="8685213"/>
            <a:ext cx="2971800" cy="457200"/>
          </a:xfrm>
          <a:prstGeom prst="rect">
            <a:avLst/>
          </a:prstGeom>
          <a:noFill/>
        </p:spPr>
        <p:txBody>
          <a:bodyPr anchor="b"/>
          <a:p>
            <a:pPr lvl="0" algn="r" eaLnBrk="1" hangingPunct="1">
              <a:buNone/>
            </a:pPr>
            <a:fld id="{9A0DB2DC-4C9A-4742-B13C-FB6460FD3503}" type="slidenum">
              <a:rPr lang="en-US" sz="1200" dirty="0">
                <a:latin typeface="Calibri" panose="020F0502020204030204" charset="0"/>
              </a:rPr>
            </a:fld>
            <a:endParaRPr lang="en-US" sz="1200" dirty="0">
              <a:latin typeface="Calibri" panose="020F0502020204030204" charset="0"/>
            </a:endParaRPr>
          </a:p>
        </p:txBody>
      </p:sp>
      <p:sp>
        <p:nvSpPr>
          <p:cNvPr id="53251" name="Rectangle 2"/>
          <p:cNvSpPr>
            <a:spLocks noTextEdit="1"/>
          </p:cNvSpPr>
          <p:nvPr>
            <p:ph type="sldImg"/>
          </p:nvPr>
        </p:nvSpPr>
        <p:spPr>
          <a:ln>
            <a:solidFill>
              <a:srgbClr val="000000">
                <a:alpha val="100000"/>
              </a:srgbClr>
            </a:solidFill>
            <a:miter lim="800000"/>
          </a:ln>
        </p:spPr>
      </p:sp>
      <p:sp>
        <p:nvSpPr>
          <p:cNvPr id="53252" name="Rectangle 3"/>
          <p:cNvSpPr>
            <a:spLocks noGrp="1"/>
          </p:cNvSpPr>
          <p:nvPr>
            <p:ph type="body" idx="1"/>
          </p:nvPr>
        </p:nvSpPr>
        <p:spPr>
          <a:noFill/>
          <a:ln>
            <a:noFill/>
          </a:ln>
        </p:spPr>
        <p:txBody>
          <a:bodyPr wrap="square" lIns="91440" tIns="45720" rIns="91440" bIns="45720" anchor="t"/>
          <a:p>
            <a:pPr lvl="0"/>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4098" name="Rectangle 1031"/>
          <p:cNvSpPr txBox="1">
            <a:spLocks noGrp="1" noChangeArrowheads="1"/>
          </p:cNvSpPr>
          <p:nvPr/>
        </p:nvSpPr>
        <p:spPr>
          <a:xfrm>
            <a:off x="3884613" y="8685213"/>
            <a:ext cx="2971800" cy="457200"/>
          </a:xfrm>
          <a:prstGeom prst="rect">
            <a:avLst/>
          </a:prstGeom>
          <a:noFill/>
        </p:spPr>
        <p:txBody>
          <a:bodyPr anchor="b"/>
          <a:p>
            <a:pPr lvl="0" algn="r" eaLnBrk="1" hangingPunct="1">
              <a:buNone/>
            </a:pPr>
            <a:fld id="{9A0DB2DC-4C9A-4742-B13C-FB6460FD3503}" type="slidenum">
              <a:rPr lang="en-US" sz="1200" dirty="0">
                <a:latin typeface="Calibri" panose="020F0502020204030204" charset="0"/>
              </a:rPr>
            </a:fld>
            <a:endParaRPr lang="en-US" sz="1200" dirty="0">
              <a:latin typeface="Calibri" panose="020F0502020204030204" charset="0"/>
            </a:endParaRPr>
          </a:p>
        </p:txBody>
      </p:sp>
      <p:sp>
        <p:nvSpPr>
          <p:cNvPr id="57347" name="Rectangle 2"/>
          <p:cNvSpPr>
            <a:spLocks noTextEdit="1"/>
          </p:cNvSpPr>
          <p:nvPr>
            <p:ph type="sldImg"/>
          </p:nvPr>
        </p:nvSpPr>
        <p:spPr>
          <a:ln>
            <a:solidFill>
              <a:srgbClr val="000000">
                <a:alpha val="100000"/>
              </a:srgbClr>
            </a:solidFill>
            <a:miter lim="800000"/>
          </a:ln>
        </p:spPr>
      </p:sp>
      <p:sp>
        <p:nvSpPr>
          <p:cNvPr id="57348" name="Rectangle 3"/>
          <p:cNvSpPr>
            <a:spLocks noGrp="1"/>
          </p:cNvSpPr>
          <p:nvPr>
            <p:ph type="body" idx="1"/>
          </p:nvPr>
        </p:nvSpPr>
        <p:spPr>
          <a:noFill/>
          <a:ln>
            <a:noFill/>
          </a:ln>
        </p:spPr>
        <p:txBody>
          <a:bodyPr wrap="square" lIns="91440" tIns="45720" rIns="91440" bIns="45720" anchor="t"/>
          <a:p>
            <a:pPr lvl="0"/>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600200"/>
            <a:ext cx="53848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600200"/>
            <a:ext cx="5384800" cy="4525963"/>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fld id="{4924FB47-1F3C-4474-9349-C57E4F595B92}" type="datetimeFigureOut">
              <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rPr>
            </a:fld>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400" b="0" i="0" u="none" strike="noStrike" kern="1200" cap="none" spc="0" normalizeH="0" baseline="0" noProof="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buNone/>
            </a:pPr>
            <a:fld id="{9A0DB2DC-4C9A-4742-B13C-FB6460FD3503}" type="slidenum">
              <a:rPr lang="en-US" dirty="0">
                <a:latin typeface="Arial" panose="020B0604020202020204" pitchFamily="34" charset="0"/>
              </a:rPr>
            </a:fld>
            <a:endParaRPr lang="en-US"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2.jpeg"/><Relationship Id="rId1" Type="http://schemas.openxmlformats.org/officeDocument/2006/relationships/image" Target="../media/image1.jpeg"/></Relationships>
</file>

<file path=ppt/slides/_rels/slide6.xml.rels><?xml version="1.0" encoding="UTF-8" standalone="yes"?>
<Relationships xmlns="http://schemas.openxmlformats.org/package/2006/relationships"><Relationship Id="rId4" Type="http://schemas.openxmlformats.org/officeDocument/2006/relationships/notesSlide" Target="../notesSlides/notesSlide4.xml"/><Relationship Id="rId3" Type="http://schemas.openxmlformats.org/officeDocument/2006/relationships/slideLayout" Target="../slideLayouts/slideLayout7.xml"/><Relationship Id="rId2" Type="http://schemas.openxmlformats.org/officeDocument/2006/relationships/image" Target="../media/image4.jpeg"/><Relationship Id="rId1"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image" Target="../media/image6.jpeg"/><Relationship Id="rId1"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105" name="Rectangle 9"/>
          <p:cNvSpPr>
            <a:spLocks noChangeArrowheads="1"/>
          </p:cNvSpPr>
          <p:nvPr/>
        </p:nvSpPr>
        <p:spPr bwMode="auto">
          <a:xfrm>
            <a:off x="2019300" y="2920048"/>
            <a:ext cx="8701405" cy="1076325"/>
          </a:xfrm>
          <a:prstGeom prst="rect">
            <a:avLst/>
          </a:prstGeom>
          <a:noFill/>
          <a:ln>
            <a:noFill/>
          </a:ln>
          <a:effectLst>
            <a:prstShdw prst="shdw17" dist="17961" dir="2700000">
              <a:schemeClr val="accent1">
                <a:gamma/>
                <a:shade val="60000"/>
                <a:invGamma/>
              </a:schemeClr>
            </a:prst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square" anchor="ctr">
            <a:spAutoFit/>
          </a:bodyPr>
          <a:lstStyle/>
          <a:p>
            <a:pPr marL="0" marR="0" lvl="0" indent="0" algn="just" defTabSz="914400" rtl="0" eaLnBrk="1" fontAlgn="base" latinLnBrk="0" hangingPunct="1">
              <a:lnSpc>
                <a:spcPct val="100000"/>
              </a:lnSpc>
              <a:spcBef>
                <a:spcPct val="0"/>
              </a:spcBef>
              <a:spcAft>
                <a:spcPct val="0"/>
              </a:spcAft>
              <a:buClrTx/>
              <a:buSzTx/>
              <a:buFontTx/>
              <a:buNone/>
              <a:defRPr/>
            </a:pPr>
            <a:r>
              <a:rPr kumimoji="0" lang="nl-NL" sz="3200" b="1" i="0" u="none" strike="noStrike" kern="1200" cap="none" spc="0" normalizeH="0" baseline="0" noProof="0">
                <a:ln>
                  <a:noFill/>
                </a:ln>
                <a:solidFill>
                  <a:schemeClr val="tx1"/>
                </a:solidFill>
                <a:effectLst/>
                <a:uLnTx/>
                <a:uFillTx/>
                <a:latin typeface="Times New Roman" panose="02020603050405020304" charset="0"/>
                <a:ea typeface="+mn-ea"/>
                <a:cs typeface="Times New Roman" panose="02020603050405020304" charset="0"/>
              </a:rPr>
              <a:t>Đồng hồ đo điện gồm có: vôn kế, ampe kế, oát kế, công tơ, ôm kế, đồng hồ vạn năng.</a:t>
            </a:r>
            <a:endParaRPr kumimoji="0" lang="nl-NL" sz="3200" b="1" i="0" u="none" strike="noStrike" kern="1200" cap="none" spc="0" normalizeH="0" baseline="0" noProof="0">
              <a:ln>
                <a:noFill/>
              </a:ln>
              <a:solidFill>
                <a:schemeClr val="tx1"/>
              </a:solidFill>
              <a:effectLst/>
              <a:uLnTx/>
              <a:uFillTx/>
              <a:latin typeface="Times New Roman" panose="02020603050405020304" charset="0"/>
              <a:ea typeface="+mn-ea"/>
              <a:cs typeface="Times New Roman" panose="02020603050405020304" charset="0"/>
            </a:endParaRPr>
          </a:p>
        </p:txBody>
      </p:sp>
      <p:sp>
        <p:nvSpPr>
          <p:cNvPr id="4" name="Text Box 3"/>
          <p:cNvSpPr txBox="1"/>
          <p:nvPr/>
        </p:nvSpPr>
        <p:spPr>
          <a:xfrm>
            <a:off x="4920615" y="570230"/>
            <a:ext cx="2130425" cy="706755"/>
          </a:xfrm>
          <a:prstGeom prst="rect">
            <a:avLst/>
          </a:prstGeom>
          <a:noFill/>
        </p:spPr>
        <p:txBody>
          <a:bodyPr wrap="square" rtlCol="0">
            <a:spAutoFit/>
          </a:bodyPr>
          <a:p>
            <a:r>
              <a:rPr lang="vi-VN" altLang="en-US" sz="4000" b="1">
                <a:solidFill>
                  <a:srgbClr val="FF0000"/>
                </a:solidFill>
                <a:latin typeface="Times New Roman" panose="02020603050405020304" charset="0"/>
                <a:cs typeface="Times New Roman" panose="02020603050405020304" charset="0"/>
              </a:rPr>
              <a:t>ÔN TẬP</a:t>
            </a:r>
            <a:endParaRPr lang="vi-VN" altLang="en-US" sz="4000" b="1">
              <a:solidFill>
                <a:srgbClr val="FF0000"/>
              </a:solidFill>
              <a:latin typeface="Times New Roman" panose="02020603050405020304" charset="0"/>
              <a:cs typeface="Times New Roman" panose="02020603050405020304" charset="0"/>
            </a:endParaRPr>
          </a:p>
        </p:txBody>
      </p:sp>
      <p:sp>
        <p:nvSpPr>
          <p:cNvPr id="5" name="Text Box 4"/>
          <p:cNvSpPr txBox="1"/>
          <p:nvPr/>
        </p:nvSpPr>
        <p:spPr>
          <a:xfrm>
            <a:off x="1456690" y="1400810"/>
            <a:ext cx="9834880" cy="1568450"/>
          </a:xfrm>
          <a:prstGeom prst="rect">
            <a:avLst/>
          </a:prstGeom>
          <a:noFill/>
        </p:spPr>
        <p:txBody>
          <a:bodyPr wrap="square" rtlCol="0">
            <a:spAutoFit/>
          </a:bodyPr>
          <a:p>
            <a:r>
              <a:rPr lang="vi-VN" altLang="en-US" sz="3200" b="1">
                <a:solidFill>
                  <a:srgbClr val="0070C0"/>
                </a:solidFill>
                <a:latin typeface="Times New Roman" panose="02020603050405020304" charset="0"/>
                <a:cs typeface="Times New Roman" panose="02020603050405020304" charset="0"/>
              </a:rPr>
              <a:t>Câu 1:</a:t>
            </a:r>
            <a:r>
              <a:rPr lang="vi-VN" altLang="en-US" sz="3200">
                <a:latin typeface="Times New Roman" panose="02020603050405020304" charset="0"/>
                <a:cs typeface="Times New Roman" panose="02020603050405020304" charset="0"/>
              </a:rPr>
              <a:t> </a:t>
            </a:r>
            <a:r>
              <a:rPr lang="nl-NL" sz="3200" b="1" noProof="0">
                <a:ln>
                  <a:noFill/>
                </a:ln>
                <a:solidFill>
                  <a:srgbClr val="0070C0"/>
                </a:solidFill>
                <a:effectLst/>
                <a:uLnTx/>
                <a:uFillTx/>
                <a:latin typeface="Times New Roman" panose="02020603050405020304" charset="0"/>
                <a:cs typeface="Times New Roman" panose="02020603050405020304" charset="0"/>
                <a:sym typeface="+mn-ea"/>
              </a:rPr>
              <a:t>Hãy kể tên một số loại đồng hồ đo điện mà em biết?</a:t>
            </a:r>
            <a:endParaRPr lang="en-US" sz="3200" b="1">
              <a:solidFill>
                <a:srgbClr val="0070C0"/>
              </a:solidFill>
              <a:latin typeface="Times New Roman" panose="02020603050405020304" charset="0"/>
              <a:cs typeface="Times New Roman" panose="02020603050405020304" charset="0"/>
            </a:endParaRPr>
          </a:p>
          <a:p>
            <a:r>
              <a:rPr lang="vi-VN" altLang="en-US" sz="3200">
                <a:latin typeface="Times New Roman" panose="02020603050405020304" charset="0"/>
                <a:cs typeface="Times New Roman" panose="02020603050405020304" charset="0"/>
              </a:rPr>
              <a:t> </a:t>
            </a:r>
            <a:endParaRPr lang="vi-VN" altLang="en-US" sz="3200">
              <a:latin typeface="Times New Roman" panose="02020603050405020304" charset="0"/>
              <a:cs typeface="Times New Roman" panose="02020603050405020304" charset="0"/>
            </a:endParaRPr>
          </a:p>
        </p:txBody>
      </p:sp>
    </p:spTree>
  </p:cSld>
  <p:clrMapOvr>
    <a:masterClrMapping/>
  </p:clrMapOvr>
  <p:transition spd="slow">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105"/>
                                        </p:tgtEl>
                                        <p:attrNameLst>
                                          <p:attrName>style.visibility</p:attrName>
                                        </p:attrNameLst>
                                      </p:cBhvr>
                                      <p:to>
                                        <p:strVal val="visible"/>
                                      </p:to>
                                    </p:set>
                                    <p:animEffect transition="in" filter="diamond(in)">
                                      <p:cBhvr>
                                        <p:cTn id="7" dur="2000"/>
                                        <p:tgtEl>
                                          <p:spTgt spid="4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5"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6130" name="Text Box 2"/>
          <p:cNvSpPr txBox="1">
            <a:spLocks noChangeArrowheads="1"/>
          </p:cNvSpPr>
          <p:nvPr/>
        </p:nvSpPr>
        <p:spPr bwMode="auto">
          <a:xfrm>
            <a:off x="7804150" y="857250"/>
            <a:ext cx="309880" cy="368300"/>
          </a:xfrm>
          <a:prstGeom prst="rect">
            <a:avLst/>
          </a:prstGeom>
          <a:noFill/>
          <a:ln w="9525">
            <a:noFill/>
            <a:miter lim="800000"/>
          </a:ln>
          <a:effectLst>
            <a:prstShdw prst="shdw17" dist="17961" dir="2700000">
              <a:schemeClr val="accent1">
                <a:gamma/>
                <a:shade val="60000"/>
                <a:invGamma/>
              </a:schemeClr>
            </a:prstShdw>
          </a:effectLst>
        </p:spPr>
        <p:txBody>
          <a:bodyPr wrap="none">
            <a:spAutoFit/>
          </a:bodyPr>
          <a:lstStyle/>
          <a:p>
            <a:pPr marR="0" defTabSz="914400">
              <a:buClrTx/>
              <a:buSzTx/>
              <a:buFontTx/>
              <a:defRPr/>
            </a:pPr>
            <a:endParaRPr kumimoji="0" lang="en-US" sz="1800" kern="1200" cap="none" spc="0" normalizeH="0" baseline="0" noProof="0">
              <a:latin typeface="Times New Roman" panose="02020603050405020304" charset="0"/>
              <a:ea typeface="+mn-ea"/>
              <a:cs typeface="Times New Roman" panose="02020603050405020304" charset="0"/>
            </a:endParaRPr>
          </a:p>
        </p:txBody>
      </p:sp>
      <p:graphicFrame>
        <p:nvGraphicFramePr>
          <p:cNvPr id="176271" name="Group 143"/>
          <p:cNvGraphicFramePr>
            <a:graphicFrameLocks noGrp="1"/>
          </p:cNvGraphicFramePr>
          <p:nvPr/>
        </p:nvGraphicFramePr>
        <p:xfrm>
          <a:off x="2063750" y="1452563"/>
          <a:ext cx="8064500" cy="5212080"/>
        </p:xfrm>
        <a:graphic>
          <a:graphicData uri="http://schemas.openxmlformats.org/drawingml/2006/table">
            <a:tbl>
              <a:tblPr/>
              <a:tblGrid>
                <a:gridCol w="5812155"/>
                <a:gridCol w="2252345"/>
              </a:tblGrid>
              <a:tr h="579120">
                <a:tc>
                  <a:txBody>
                    <a:bodyPr/>
                    <a:lstStyle/>
                    <a:p>
                      <a:pPr marL="0" marR="0" lvl="0" indent="0" algn="ctr"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r>
                        <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rPr>
                        <a:t>Tên gọi</a:t>
                      </a:r>
                      <a:endPar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r>
                        <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rPr>
                        <a:t>Kí hiệu</a:t>
                      </a:r>
                      <a:endPar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r>
              <a:tr h="579120">
                <a:tc>
                  <a:txBody>
                    <a:bodyPr/>
                    <a:lstStyle/>
                    <a:p>
                      <a:pPr marL="0" marR="0" lvl="0" indent="0" algn="l"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r>
                        <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rPr>
                        <a:t>Vôn kế</a:t>
                      </a:r>
                      <a:endPar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endPar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r>
              <a:tr h="579120">
                <a:tc>
                  <a:txBody>
                    <a:bodyPr/>
                    <a:lstStyle/>
                    <a:p>
                      <a:pPr marL="0" marR="0" lvl="0" indent="0" algn="l"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r>
                        <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rPr>
                        <a:t>Ampe kế</a:t>
                      </a:r>
                      <a:endPar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endPar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r>
              <a:tr h="579120">
                <a:tc>
                  <a:txBody>
                    <a:bodyPr/>
                    <a:lstStyle/>
                    <a:p>
                      <a:pPr marL="0" marR="0" lvl="0" indent="0" algn="l"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r>
                        <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rPr>
                        <a:t>Oát kế</a:t>
                      </a:r>
                      <a:endPar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endPar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r>
              <a:tr h="579120">
                <a:tc>
                  <a:txBody>
                    <a:bodyPr/>
                    <a:lstStyle/>
                    <a:p>
                      <a:pPr marL="0" marR="0" lvl="0" indent="0" algn="l"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r>
                        <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rPr>
                        <a:t>Công tơ điện</a:t>
                      </a:r>
                      <a:endPar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endPar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r>
              <a:tr h="579120">
                <a:tc>
                  <a:txBody>
                    <a:bodyPr/>
                    <a:lstStyle/>
                    <a:p>
                      <a:pPr marL="0" marR="0" lvl="0" indent="0" algn="l"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r>
                        <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rPr>
                        <a:t>Ôm kế</a:t>
                      </a:r>
                      <a:endPar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endPar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r>
              <a:tr h="579120">
                <a:tc>
                  <a:txBody>
                    <a:bodyPr/>
                    <a:lstStyle/>
                    <a:p>
                      <a:pPr marL="0" marR="0" lvl="0" indent="0" algn="l"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r>
                        <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rPr>
                        <a:t>Cấp chính xác</a:t>
                      </a:r>
                      <a:endPar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endPar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r>
              <a:tr h="579120">
                <a:tc>
                  <a:txBody>
                    <a:bodyPr/>
                    <a:lstStyle/>
                    <a:p>
                      <a:pPr marL="0" marR="0" lvl="0" indent="0" algn="l"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r>
                        <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rPr>
                        <a:t>Điện áp thử cách điện (2kV)</a:t>
                      </a:r>
                      <a:endPar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endPar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r>
              <a:tr h="579120">
                <a:tc>
                  <a:txBody>
                    <a:bodyPr/>
                    <a:lstStyle/>
                    <a:p>
                      <a:pPr marL="0" marR="0" lvl="0" indent="0" algn="l"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r>
                        <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rPr>
                        <a:t>Phương đặt dụng cụ đo</a:t>
                      </a:r>
                      <a:endPar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endParaRPr kumimoji="0" lang="en-US" sz="22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r>
            </a:tbl>
          </a:graphicData>
        </a:graphic>
      </p:graphicFrame>
      <p:sp>
        <p:nvSpPr>
          <p:cNvPr id="176263" name="Oval 135"/>
          <p:cNvSpPr>
            <a:spLocks noChangeArrowheads="1"/>
          </p:cNvSpPr>
          <p:nvPr/>
        </p:nvSpPr>
        <p:spPr bwMode="auto">
          <a:xfrm>
            <a:off x="8543925" y="2060575"/>
            <a:ext cx="1081088" cy="503238"/>
          </a:xfrm>
          <a:prstGeom prst="ellipse">
            <a:avLst/>
          </a:prstGeom>
          <a:noFill/>
          <a:ln w="12700">
            <a:solidFill>
              <a:schemeClr val="bg1"/>
            </a:solidFill>
            <a:round/>
          </a:ln>
          <a:effectLst>
            <a:prstShdw prst="shdw17" dist="17961" dir="2700000">
              <a:schemeClr val="bg1">
                <a:gamma/>
                <a:shade val="60000"/>
                <a:invGamma/>
              </a:schemeClr>
            </a:prstShdw>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3200" b="0" i="0" u="none" strike="noStrike" kern="1200" cap="none" spc="0" normalizeH="0" baseline="0" noProof="0">
                <a:ln>
                  <a:noFill/>
                </a:ln>
                <a:solidFill>
                  <a:srgbClr val="660033"/>
                </a:solidFill>
                <a:effectLst/>
                <a:uLnTx/>
                <a:uFillTx/>
                <a:latin typeface="Times New Roman" panose="02020603050405020304" charset="0"/>
                <a:ea typeface="+mn-ea"/>
                <a:cs typeface="Times New Roman" panose="02020603050405020304" charset="0"/>
              </a:rPr>
              <a:t>V</a:t>
            </a:r>
            <a:endParaRPr kumimoji="0" lang="en-US" sz="3200" b="0" i="0" u="none" strike="noStrike" kern="1200" cap="none" spc="0" normalizeH="0" baseline="0" noProof="0">
              <a:ln>
                <a:noFill/>
              </a:ln>
              <a:solidFill>
                <a:srgbClr val="660033"/>
              </a:solidFill>
              <a:effectLst/>
              <a:uLnTx/>
              <a:uFillTx/>
              <a:latin typeface="Times New Roman" panose="02020603050405020304" charset="0"/>
              <a:ea typeface="+mn-ea"/>
              <a:cs typeface="Times New Roman" panose="02020603050405020304" charset="0"/>
            </a:endParaRPr>
          </a:p>
        </p:txBody>
      </p:sp>
      <p:sp>
        <p:nvSpPr>
          <p:cNvPr id="176264" name="Oval 136"/>
          <p:cNvSpPr>
            <a:spLocks noChangeArrowheads="1"/>
          </p:cNvSpPr>
          <p:nvPr/>
        </p:nvSpPr>
        <p:spPr bwMode="auto">
          <a:xfrm>
            <a:off x="8616950" y="2636838"/>
            <a:ext cx="1008063" cy="503238"/>
          </a:xfrm>
          <a:prstGeom prst="ellipse">
            <a:avLst/>
          </a:prstGeom>
          <a:noFill/>
          <a:ln w="12700">
            <a:solidFill>
              <a:schemeClr val="bg1"/>
            </a:solidFill>
            <a:round/>
          </a:ln>
          <a:effectLst>
            <a:prstShdw prst="shdw17" dist="17961" dir="2700000">
              <a:schemeClr val="bg1">
                <a:gamma/>
                <a:shade val="60000"/>
                <a:invGamma/>
              </a:schemeClr>
            </a:prstShdw>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3200" b="0" i="0" u="none" strike="noStrike" kern="1200" cap="none" spc="0" normalizeH="0" baseline="0" noProof="0">
                <a:ln>
                  <a:noFill/>
                </a:ln>
                <a:solidFill>
                  <a:srgbClr val="660033"/>
                </a:solidFill>
                <a:effectLst/>
                <a:uLnTx/>
                <a:uFillTx/>
                <a:latin typeface="Times New Roman" panose="02020603050405020304" charset="0"/>
                <a:ea typeface="+mn-ea"/>
                <a:cs typeface="Times New Roman" panose="02020603050405020304" charset="0"/>
              </a:rPr>
              <a:t>A</a:t>
            </a:r>
            <a:endParaRPr kumimoji="0" lang="en-US" sz="3200" b="0" i="0" u="none" strike="noStrike" kern="1200" cap="none" spc="0" normalizeH="0" baseline="0" noProof="0">
              <a:ln>
                <a:noFill/>
              </a:ln>
              <a:solidFill>
                <a:srgbClr val="660033"/>
              </a:solidFill>
              <a:effectLst/>
              <a:uLnTx/>
              <a:uFillTx/>
              <a:latin typeface="Times New Roman" panose="02020603050405020304" charset="0"/>
              <a:ea typeface="+mn-ea"/>
              <a:cs typeface="Times New Roman" panose="02020603050405020304" charset="0"/>
            </a:endParaRPr>
          </a:p>
        </p:txBody>
      </p:sp>
      <p:sp>
        <p:nvSpPr>
          <p:cNvPr id="176265" name="Oval 137"/>
          <p:cNvSpPr>
            <a:spLocks noChangeArrowheads="1"/>
          </p:cNvSpPr>
          <p:nvPr/>
        </p:nvSpPr>
        <p:spPr bwMode="auto">
          <a:xfrm>
            <a:off x="8545195" y="3177540"/>
            <a:ext cx="1152525" cy="503238"/>
          </a:xfrm>
          <a:prstGeom prst="ellipse">
            <a:avLst/>
          </a:prstGeom>
          <a:noFill/>
          <a:ln w="12700">
            <a:solidFill>
              <a:schemeClr val="bg1"/>
            </a:solidFill>
            <a:round/>
          </a:ln>
          <a:effectLst>
            <a:prstShdw prst="shdw17" dist="17961" dir="2700000">
              <a:schemeClr val="bg1">
                <a:gamma/>
                <a:shade val="60000"/>
                <a:invGamma/>
              </a:schemeClr>
            </a:prstShdw>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2000" b="0" i="0" u="none" strike="noStrike" kern="1200" cap="none" spc="0" normalizeH="0" baseline="0" noProof="0">
                <a:ln>
                  <a:noFill/>
                </a:ln>
                <a:solidFill>
                  <a:srgbClr val="660033"/>
                </a:solidFill>
                <a:effectLst/>
                <a:uLnTx/>
                <a:uFillTx/>
                <a:latin typeface="Times New Roman" panose="02020603050405020304" charset="0"/>
                <a:ea typeface="+mn-ea"/>
                <a:cs typeface="Times New Roman" panose="02020603050405020304" charset="0"/>
              </a:rPr>
              <a:t>W</a:t>
            </a:r>
            <a:endParaRPr kumimoji="0" lang="en-US" sz="2000" b="0" i="0" u="none" strike="noStrike" kern="1200" cap="none" spc="0" normalizeH="0" baseline="0" noProof="0">
              <a:ln>
                <a:noFill/>
              </a:ln>
              <a:solidFill>
                <a:srgbClr val="660033"/>
              </a:solidFill>
              <a:effectLst/>
              <a:uLnTx/>
              <a:uFillTx/>
              <a:latin typeface="Times New Roman" panose="02020603050405020304" charset="0"/>
              <a:ea typeface="+mn-ea"/>
              <a:cs typeface="Times New Roman" panose="02020603050405020304" charset="0"/>
            </a:endParaRPr>
          </a:p>
        </p:txBody>
      </p:sp>
      <p:sp>
        <p:nvSpPr>
          <p:cNvPr id="176266" name="Oval 138"/>
          <p:cNvSpPr>
            <a:spLocks noChangeArrowheads="1"/>
          </p:cNvSpPr>
          <p:nvPr/>
        </p:nvSpPr>
        <p:spPr bwMode="auto">
          <a:xfrm>
            <a:off x="8472805" y="4365625"/>
            <a:ext cx="1152525" cy="503238"/>
          </a:xfrm>
          <a:prstGeom prst="ellipse">
            <a:avLst/>
          </a:prstGeom>
          <a:noFill/>
          <a:ln w="12700">
            <a:solidFill>
              <a:schemeClr val="bg1"/>
            </a:solidFill>
            <a:round/>
          </a:ln>
          <a:effectLst>
            <a:prstShdw prst="shdw17" dist="17961" dir="2700000">
              <a:schemeClr val="bg1">
                <a:gamma/>
                <a:shade val="60000"/>
                <a:invGamma/>
              </a:schemeClr>
            </a:prstShdw>
          </a:effectLst>
        </p:spPr>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3200" b="0" i="0" u="none" strike="noStrike" kern="1200" cap="none" spc="0" normalizeH="0" baseline="0" noProof="0">
                <a:ln>
                  <a:noFill/>
                </a:ln>
                <a:solidFill>
                  <a:srgbClr val="660033"/>
                </a:solidFill>
                <a:effectLst/>
                <a:uLnTx/>
                <a:uFillTx/>
                <a:latin typeface="Times New Roman" panose="02020603050405020304" charset="0"/>
                <a:ea typeface="+mn-ea"/>
                <a:cs typeface="Times New Roman" panose="02020603050405020304" charset="0"/>
              </a:rPr>
              <a:t>Ω</a:t>
            </a:r>
            <a:endParaRPr kumimoji="0" lang="en-US" sz="3200" b="0" i="0" u="none" strike="noStrike" kern="1200" cap="none" spc="0" normalizeH="0" baseline="0" noProof="0">
              <a:ln>
                <a:noFill/>
              </a:ln>
              <a:solidFill>
                <a:srgbClr val="660033"/>
              </a:solidFill>
              <a:effectLst/>
              <a:uLnTx/>
              <a:uFillTx/>
              <a:latin typeface="Times New Roman" panose="02020603050405020304" charset="0"/>
              <a:ea typeface="+mn-ea"/>
              <a:cs typeface="Times New Roman" panose="02020603050405020304" charset="0"/>
            </a:endParaRPr>
          </a:p>
        </p:txBody>
      </p:sp>
      <p:sp>
        <p:nvSpPr>
          <p:cNvPr id="176267" name="Text Box 139"/>
          <p:cNvSpPr txBox="1">
            <a:spLocks noChangeArrowheads="1"/>
          </p:cNvSpPr>
          <p:nvPr/>
        </p:nvSpPr>
        <p:spPr bwMode="auto">
          <a:xfrm>
            <a:off x="8400098" y="3781743"/>
            <a:ext cx="1368425" cy="583565"/>
          </a:xfrm>
          <a:prstGeom prst="rect">
            <a:avLst/>
          </a:prstGeom>
          <a:noFill/>
          <a:ln w="12700">
            <a:solidFill>
              <a:schemeClr val="bg1"/>
            </a:solidFill>
            <a:miter lim="800000"/>
          </a:ln>
          <a:effectLst>
            <a:prstShdw prst="shdw17" dist="17961" dir="2700000">
              <a:schemeClr val="bg1">
                <a:gamma/>
                <a:shade val="60000"/>
                <a:invGamma/>
              </a:schemeClr>
            </a:prstShdw>
          </a:effectLst>
        </p:spPr>
        <p:txBody>
          <a:bodyPr>
            <a:spAutoFit/>
          </a:bodyPr>
          <a:lstStyle/>
          <a:p>
            <a:pPr marR="0" algn="ctr" defTabSz="914400">
              <a:buClrTx/>
              <a:buSzTx/>
              <a:buFontTx/>
              <a:defRPr/>
            </a:pPr>
            <a:r>
              <a:rPr kumimoji="0" lang="en-US" sz="3200" kern="1200" cap="none" spc="0" normalizeH="0" baseline="0" noProof="0">
                <a:solidFill>
                  <a:srgbClr val="660033"/>
                </a:solidFill>
                <a:latin typeface="Times New Roman" panose="02020603050405020304" charset="0"/>
                <a:ea typeface="+mn-ea"/>
                <a:cs typeface="Times New Roman" panose="02020603050405020304" charset="0"/>
              </a:rPr>
              <a:t>kWh</a:t>
            </a:r>
            <a:endParaRPr kumimoji="0" lang="en-US" sz="3200" kern="1200" cap="none" spc="0" normalizeH="0" baseline="0" noProof="0">
              <a:solidFill>
                <a:srgbClr val="660033"/>
              </a:solidFill>
              <a:latin typeface="Times New Roman" panose="02020603050405020304" charset="0"/>
              <a:ea typeface="+mn-ea"/>
              <a:cs typeface="Times New Roman" panose="02020603050405020304" charset="0"/>
            </a:endParaRPr>
          </a:p>
        </p:txBody>
      </p:sp>
      <p:sp>
        <p:nvSpPr>
          <p:cNvPr id="176268" name="Text Box 140"/>
          <p:cNvSpPr txBox="1">
            <a:spLocks noChangeArrowheads="1"/>
          </p:cNvSpPr>
          <p:nvPr/>
        </p:nvSpPr>
        <p:spPr bwMode="auto">
          <a:xfrm>
            <a:off x="8112125" y="4941888"/>
            <a:ext cx="2171700" cy="583565"/>
          </a:xfrm>
          <a:prstGeom prst="rect">
            <a:avLst/>
          </a:prstGeom>
          <a:noFill/>
          <a:ln w="12700">
            <a:noFill/>
            <a:miter lim="800000"/>
          </a:ln>
          <a:effectLst>
            <a:prstShdw prst="shdw17" dist="17961" dir="2700000">
              <a:schemeClr val="accent1">
                <a:gamma/>
                <a:shade val="60000"/>
                <a:invGamma/>
              </a:schemeClr>
            </a:prstShdw>
          </a:effectLst>
        </p:spPr>
        <p:txBody>
          <a:bodyPr wrap="none">
            <a:spAutoFit/>
          </a:bodyPr>
          <a:lstStyle/>
          <a:p>
            <a:pPr marR="0" defTabSz="914400">
              <a:buClrTx/>
              <a:buSzTx/>
              <a:buFontTx/>
              <a:defRPr/>
            </a:pPr>
            <a:r>
              <a:rPr kumimoji="0" lang="en-US" sz="3200" kern="1200" cap="none" spc="0" normalizeH="0" baseline="0" noProof="0">
                <a:solidFill>
                  <a:srgbClr val="660033"/>
                </a:solidFill>
                <a:latin typeface="Times New Roman" panose="02020603050405020304" charset="0"/>
                <a:ea typeface="+mn-ea"/>
                <a:cs typeface="Times New Roman" panose="02020603050405020304" charset="0"/>
              </a:rPr>
              <a:t>0,1; 0,5; …</a:t>
            </a:r>
            <a:r>
              <a:rPr kumimoji="0" lang="en-US" kern="1200" cap="none" spc="0" normalizeH="0" baseline="0" noProof="0">
                <a:solidFill>
                  <a:srgbClr val="660033"/>
                </a:solidFill>
                <a:latin typeface="Times New Roman" panose="02020603050405020304" charset="0"/>
                <a:ea typeface="+mn-ea"/>
                <a:cs typeface="Times New Roman" panose="02020603050405020304" charset="0"/>
              </a:rPr>
              <a:t> </a:t>
            </a:r>
            <a:endParaRPr kumimoji="0" lang="en-US" kern="1200" cap="none" spc="0" normalizeH="0" baseline="0" noProof="0">
              <a:solidFill>
                <a:srgbClr val="660033"/>
              </a:solidFill>
              <a:latin typeface="Times New Roman" panose="02020603050405020304" charset="0"/>
              <a:ea typeface="+mn-ea"/>
              <a:cs typeface="Times New Roman" panose="02020603050405020304" charset="0"/>
            </a:endParaRPr>
          </a:p>
        </p:txBody>
      </p:sp>
      <p:sp>
        <p:nvSpPr>
          <p:cNvPr id="176269" name="Text Box 141"/>
          <p:cNvSpPr txBox="1">
            <a:spLocks noChangeArrowheads="1"/>
          </p:cNvSpPr>
          <p:nvPr/>
        </p:nvSpPr>
        <p:spPr bwMode="auto">
          <a:xfrm>
            <a:off x="8543925" y="5525453"/>
            <a:ext cx="1150938" cy="583565"/>
          </a:xfrm>
          <a:prstGeom prst="rect">
            <a:avLst/>
          </a:prstGeom>
          <a:noFill/>
          <a:ln w="12700">
            <a:noFill/>
            <a:miter lim="800000"/>
          </a:ln>
          <a:effectLst>
            <a:prstShdw prst="shdw17" dist="17961" dir="2700000">
              <a:schemeClr val="accent1">
                <a:gamma/>
                <a:shade val="60000"/>
                <a:invGamma/>
              </a:schemeClr>
            </a:prstShdw>
          </a:effectLst>
        </p:spPr>
        <p:txBody>
          <a:bodyPr>
            <a:spAutoFit/>
          </a:bodyPr>
          <a:lstStyle/>
          <a:p>
            <a:pPr marR="0" defTabSz="914400">
              <a:buClrTx/>
              <a:buSzTx/>
              <a:buFontTx/>
              <a:defRPr/>
            </a:pPr>
            <a:r>
              <a:rPr kumimoji="0" lang="en-US" sz="3200" kern="1200" cap="none" spc="0" normalizeH="0" baseline="0" noProof="0">
                <a:solidFill>
                  <a:srgbClr val="660033"/>
                </a:solidFill>
                <a:latin typeface="Times New Roman" panose="02020603050405020304" charset="0"/>
                <a:ea typeface="+mn-ea"/>
                <a:cs typeface="Times New Roman" panose="02020603050405020304" charset="0"/>
              </a:rPr>
              <a:t>2kV</a:t>
            </a:r>
            <a:r>
              <a:rPr kumimoji="0" lang="en-US" kern="1200" cap="none" spc="0" normalizeH="0" baseline="0" noProof="0">
                <a:solidFill>
                  <a:srgbClr val="660033"/>
                </a:solidFill>
                <a:latin typeface="Times New Roman" panose="02020603050405020304" charset="0"/>
                <a:ea typeface="+mn-ea"/>
                <a:cs typeface="Times New Roman" panose="02020603050405020304" charset="0"/>
              </a:rPr>
              <a:t> </a:t>
            </a:r>
            <a:endParaRPr kumimoji="0" lang="en-US" kern="1200" cap="none" spc="0" normalizeH="0" baseline="0" noProof="0">
              <a:solidFill>
                <a:srgbClr val="660033"/>
              </a:solidFill>
              <a:latin typeface="Times New Roman" panose="02020603050405020304" charset="0"/>
              <a:ea typeface="+mn-ea"/>
              <a:cs typeface="Times New Roman" panose="02020603050405020304" charset="0"/>
            </a:endParaRPr>
          </a:p>
        </p:txBody>
      </p:sp>
      <p:sp>
        <p:nvSpPr>
          <p:cNvPr id="176270" name="Text Box 142"/>
          <p:cNvSpPr txBox="1">
            <a:spLocks noChangeArrowheads="1"/>
          </p:cNvSpPr>
          <p:nvPr/>
        </p:nvSpPr>
        <p:spPr bwMode="auto">
          <a:xfrm>
            <a:off x="8256588" y="6092825"/>
            <a:ext cx="1439863" cy="583565"/>
          </a:xfrm>
          <a:prstGeom prst="rect">
            <a:avLst/>
          </a:prstGeom>
          <a:noFill/>
          <a:ln w="12700">
            <a:noFill/>
            <a:miter lim="800000"/>
          </a:ln>
          <a:effectLst>
            <a:prstShdw prst="shdw17" dist="17961" dir="2700000">
              <a:schemeClr val="accent1">
                <a:gamma/>
                <a:shade val="60000"/>
                <a:invGamma/>
              </a:schemeClr>
            </a:prstShdw>
          </a:effectLst>
        </p:spPr>
        <p:txBody>
          <a:bodyPr>
            <a:spAutoFit/>
          </a:bodyPr>
          <a:p>
            <a:r>
              <a:rPr sz="3200" dirty="0">
                <a:solidFill>
                  <a:srgbClr val="660033"/>
                </a:solidFill>
                <a:effectLst>
                  <a:outerShdw blurRad="38100" dist="38100" dir="2700000">
                    <a:srgbClr val="000000"/>
                  </a:outerShdw>
                </a:effectLst>
                <a:latin typeface="Times New Roman" panose="02020603050405020304" charset="0"/>
                <a:cs typeface="Times New Roman" panose="02020603050405020304" charset="0"/>
              </a:rPr>
              <a:t>→ ; ┴</a:t>
            </a:r>
            <a:endParaRPr sz="3200" dirty="0">
              <a:solidFill>
                <a:srgbClr val="660033"/>
              </a:solidFill>
              <a:effectLst>
                <a:outerShdw blurRad="38100" dist="38100" dir="2700000">
                  <a:srgbClr val="000000"/>
                </a:outerShdw>
              </a:effectLst>
              <a:latin typeface="Times New Roman" panose="02020603050405020304" charset="0"/>
              <a:ea typeface="Arial" panose="020B0604020202020204" pitchFamily="34" charset="0"/>
              <a:cs typeface="Times New Roman" panose="02020603050405020304" charset="0"/>
            </a:endParaRPr>
          </a:p>
        </p:txBody>
      </p:sp>
      <p:sp>
        <p:nvSpPr>
          <p:cNvPr id="4" name="Text Box 3"/>
          <p:cNvSpPr txBox="1"/>
          <p:nvPr/>
        </p:nvSpPr>
        <p:spPr>
          <a:xfrm>
            <a:off x="4810760" y="150495"/>
            <a:ext cx="2130425" cy="706755"/>
          </a:xfrm>
          <a:prstGeom prst="rect">
            <a:avLst/>
          </a:prstGeom>
          <a:noFill/>
        </p:spPr>
        <p:txBody>
          <a:bodyPr wrap="square" rtlCol="0">
            <a:spAutoFit/>
          </a:bodyPr>
          <a:p>
            <a:r>
              <a:rPr lang="vi-VN" altLang="en-US" sz="4000" b="1">
                <a:solidFill>
                  <a:srgbClr val="FF0000"/>
                </a:solidFill>
                <a:latin typeface="Times New Roman" panose="02020603050405020304" charset="0"/>
                <a:cs typeface="Times New Roman" panose="02020603050405020304" charset="0"/>
              </a:rPr>
              <a:t>ÔN TẬP</a:t>
            </a:r>
            <a:endParaRPr lang="vi-VN" altLang="en-US" sz="4000" b="1">
              <a:solidFill>
                <a:srgbClr val="FF0000"/>
              </a:solidFill>
              <a:latin typeface="Times New Roman" panose="02020603050405020304" charset="0"/>
              <a:cs typeface="Times New Roman" panose="02020603050405020304" charset="0"/>
            </a:endParaRPr>
          </a:p>
        </p:txBody>
      </p:sp>
      <p:sp>
        <p:nvSpPr>
          <p:cNvPr id="5" name="Text Box 4"/>
          <p:cNvSpPr txBox="1"/>
          <p:nvPr/>
        </p:nvSpPr>
        <p:spPr>
          <a:xfrm>
            <a:off x="1466850" y="742950"/>
            <a:ext cx="9834880" cy="1076325"/>
          </a:xfrm>
          <a:prstGeom prst="rect">
            <a:avLst/>
          </a:prstGeom>
          <a:noFill/>
        </p:spPr>
        <p:txBody>
          <a:bodyPr wrap="square" rtlCol="0">
            <a:spAutoFit/>
          </a:bodyPr>
          <a:p>
            <a:r>
              <a:rPr lang="vi-VN" altLang="en-US" sz="3200" b="1">
                <a:solidFill>
                  <a:srgbClr val="0070C0"/>
                </a:solidFill>
                <a:latin typeface="Times New Roman" panose="02020603050405020304" charset="0"/>
                <a:cs typeface="Times New Roman" panose="02020603050405020304" charset="0"/>
              </a:rPr>
              <a:t>Câu 2:</a:t>
            </a:r>
            <a:r>
              <a:rPr lang="vi-VN" altLang="en-US" sz="3200">
                <a:latin typeface="Times New Roman" panose="02020603050405020304" charset="0"/>
                <a:cs typeface="Times New Roman" panose="02020603050405020304" charset="0"/>
              </a:rPr>
              <a:t> </a:t>
            </a:r>
            <a:r>
              <a:rPr lang="vi-VN" altLang="en-US" sz="3200" b="1">
                <a:solidFill>
                  <a:srgbClr val="0070C0"/>
                </a:solidFill>
                <a:latin typeface="Times New Roman" panose="02020603050405020304" charset="0"/>
                <a:cs typeface="Times New Roman" panose="02020603050405020304" charset="0"/>
              </a:rPr>
              <a:t>Tên gọi - k</a:t>
            </a:r>
            <a:r>
              <a:rPr lang="vi-VN" altLang="nl-NL" sz="3200" b="1" noProof="0">
                <a:ln>
                  <a:noFill/>
                </a:ln>
                <a:solidFill>
                  <a:srgbClr val="0070C0"/>
                </a:solidFill>
                <a:effectLst/>
                <a:uLnTx/>
                <a:uFillTx/>
                <a:latin typeface="Times New Roman" panose="02020603050405020304" charset="0"/>
                <a:cs typeface="Times New Roman" panose="02020603050405020304" charset="0"/>
                <a:sym typeface="+mn-ea"/>
              </a:rPr>
              <a:t>í hiệu của các loại đồng hồ đo điện</a:t>
            </a:r>
            <a:endParaRPr lang="en-US" sz="3200" b="1">
              <a:solidFill>
                <a:srgbClr val="0070C0"/>
              </a:solidFill>
              <a:latin typeface="Times New Roman" panose="02020603050405020304" charset="0"/>
              <a:cs typeface="Times New Roman" panose="02020603050405020304" charset="0"/>
            </a:endParaRPr>
          </a:p>
          <a:p>
            <a:r>
              <a:rPr lang="vi-VN" altLang="en-US" sz="3200">
                <a:latin typeface="Times New Roman" panose="02020603050405020304" charset="0"/>
                <a:cs typeface="Times New Roman" panose="02020603050405020304" charset="0"/>
              </a:rPr>
              <a:t> </a:t>
            </a:r>
            <a:endParaRPr lang="vi-VN" altLang="en-US" sz="3200">
              <a:latin typeface="Times New Roman" panose="02020603050405020304" charset="0"/>
              <a:cs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1" presetClass="entr" presetSubtype="0" fill="hold" grpId="0" nodeType="clickEffect">
                                  <p:stCondLst>
                                    <p:cond delay="0"/>
                                  </p:stCondLst>
                                  <p:childTnLst>
                                    <p:set>
                                      <p:cBhvr>
                                        <p:cTn id="6" dur="1" fill="hold">
                                          <p:stCondLst>
                                            <p:cond delay="0"/>
                                          </p:stCondLst>
                                        </p:cTn>
                                        <p:tgtEl>
                                          <p:spTgt spid="176263"/>
                                        </p:tgtEl>
                                        <p:attrNameLst>
                                          <p:attrName>style.visibility</p:attrName>
                                        </p:attrNameLst>
                                      </p:cBhvr>
                                      <p:to>
                                        <p:strVal val="visible"/>
                                      </p:to>
                                    </p:set>
                                    <p:animEffect transition="in" filter="fade">
                                      <p:cBhvr>
                                        <p:cTn id="7" dur="770" decel="100000"/>
                                        <p:tgtEl>
                                          <p:spTgt spid="176263"/>
                                        </p:tgtEl>
                                      </p:cBhvr>
                                    </p:animEffect>
                                    <p:animScale>
                                      <p:cBhvr>
                                        <p:cTn id="8" dur="770" decel="100000"/>
                                        <p:tgtEl>
                                          <p:spTgt spid="176263"/>
                                        </p:tgtEl>
                                      </p:cBhvr>
                                      <p:from x="10000" y="10000"/>
                                      <p:to x="200000" y="450000"/>
                                    </p:animScale>
                                    <p:animScale>
                                      <p:cBhvr>
                                        <p:cTn id="9" dur="1230" accel="100000" fill="hold">
                                          <p:stCondLst>
                                            <p:cond delay="770"/>
                                          </p:stCondLst>
                                        </p:cTn>
                                        <p:tgtEl>
                                          <p:spTgt spid="176263"/>
                                        </p:tgtEl>
                                      </p:cBhvr>
                                      <p:from x="200000" y="450000"/>
                                      <p:to x="100000" y="100000"/>
                                    </p:animScale>
                                    <p:set>
                                      <p:cBhvr>
                                        <p:cTn id="10" dur="770" fill="hold"/>
                                        <p:tgtEl>
                                          <p:spTgt spid="176263"/>
                                        </p:tgtEl>
                                        <p:attrNameLst>
                                          <p:attrName>ppt_x</p:attrName>
                                        </p:attrNameLst>
                                      </p:cBhvr>
                                      <p:to>
                                        <p:strVal val="(0.5)"/>
                                      </p:to>
                                    </p:set>
                                    <p:anim from="(0.5)" to="(#ppt_x)" calcmode="lin" valueType="num">
                                      <p:cBhvr>
                                        <p:cTn id="11" dur="1230" accel="100000" fill="hold">
                                          <p:stCondLst>
                                            <p:cond delay="770"/>
                                          </p:stCondLst>
                                        </p:cTn>
                                        <p:tgtEl>
                                          <p:spTgt spid="176263"/>
                                        </p:tgtEl>
                                        <p:attrNameLst>
                                          <p:attrName>ppt_x</p:attrName>
                                        </p:attrNameLst>
                                      </p:cBhvr>
                                    </p:anim>
                                    <p:set>
                                      <p:cBhvr>
                                        <p:cTn id="12" dur="770" fill="hold"/>
                                        <p:tgtEl>
                                          <p:spTgt spid="176263"/>
                                        </p:tgtEl>
                                        <p:attrNameLst>
                                          <p:attrName>ppt_y</p:attrName>
                                        </p:attrNameLst>
                                      </p:cBhvr>
                                      <p:to>
                                        <p:strVal val="(#ppt_y+0.4)"/>
                                      </p:to>
                                    </p:set>
                                    <p:anim from="(#ppt_y+0.4)" to="(#ppt_y)" calcmode="lin" valueType="num">
                                      <p:cBhvr>
                                        <p:cTn id="13" dur="1230" accel="100000" fill="hold">
                                          <p:stCondLst>
                                            <p:cond delay="770"/>
                                          </p:stCondLst>
                                        </p:cTn>
                                        <p:tgtEl>
                                          <p:spTgt spid="176263"/>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1" presetClass="entr" presetSubtype="0" fill="hold" grpId="0" nodeType="clickEffect">
                                  <p:stCondLst>
                                    <p:cond delay="0"/>
                                  </p:stCondLst>
                                  <p:childTnLst>
                                    <p:set>
                                      <p:cBhvr>
                                        <p:cTn id="17" dur="1" fill="hold">
                                          <p:stCondLst>
                                            <p:cond delay="0"/>
                                          </p:stCondLst>
                                        </p:cTn>
                                        <p:tgtEl>
                                          <p:spTgt spid="176264"/>
                                        </p:tgtEl>
                                        <p:attrNameLst>
                                          <p:attrName>style.visibility</p:attrName>
                                        </p:attrNameLst>
                                      </p:cBhvr>
                                      <p:to>
                                        <p:strVal val="visible"/>
                                      </p:to>
                                    </p:set>
                                    <p:animEffect transition="in" filter="fade">
                                      <p:cBhvr>
                                        <p:cTn id="18" dur="770" decel="100000"/>
                                        <p:tgtEl>
                                          <p:spTgt spid="176264"/>
                                        </p:tgtEl>
                                      </p:cBhvr>
                                    </p:animEffect>
                                    <p:animScale>
                                      <p:cBhvr>
                                        <p:cTn id="19" dur="770" decel="100000"/>
                                        <p:tgtEl>
                                          <p:spTgt spid="176264"/>
                                        </p:tgtEl>
                                      </p:cBhvr>
                                      <p:from x="10000" y="10000"/>
                                      <p:to x="200000" y="450000"/>
                                    </p:animScale>
                                    <p:animScale>
                                      <p:cBhvr>
                                        <p:cTn id="20" dur="1230" accel="100000" fill="hold">
                                          <p:stCondLst>
                                            <p:cond delay="770"/>
                                          </p:stCondLst>
                                        </p:cTn>
                                        <p:tgtEl>
                                          <p:spTgt spid="176264"/>
                                        </p:tgtEl>
                                      </p:cBhvr>
                                      <p:from x="200000" y="450000"/>
                                      <p:to x="100000" y="100000"/>
                                    </p:animScale>
                                    <p:set>
                                      <p:cBhvr>
                                        <p:cTn id="21" dur="770" fill="hold"/>
                                        <p:tgtEl>
                                          <p:spTgt spid="176264"/>
                                        </p:tgtEl>
                                        <p:attrNameLst>
                                          <p:attrName>ppt_x</p:attrName>
                                        </p:attrNameLst>
                                      </p:cBhvr>
                                      <p:to>
                                        <p:strVal val="(0.5)"/>
                                      </p:to>
                                    </p:set>
                                    <p:anim from="(0.5)" to="(#ppt_x)" calcmode="lin" valueType="num">
                                      <p:cBhvr>
                                        <p:cTn id="22" dur="1230" accel="100000" fill="hold">
                                          <p:stCondLst>
                                            <p:cond delay="770"/>
                                          </p:stCondLst>
                                        </p:cTn>
                                        <p:tgtEl>
                                          <p:spTgt spid="176264"/>
                                        </p:tgtEl>
                                        <p:attrNameLst>
                                          <p:attrName>ppt_x</p:attrName>
                                        </p:attrNameLst>
                                      </p:cBhvr>
                                    </p:anim>
                                    <p:set>
                                      <p:cBhvr>
                                        <p:cTn id="23" dur="770" fill="hold"/>
                                        <p:tgtEl>
                                          <p:spTgt spid="176264"/>
                                        </p:tgtEl>
                                        <p:attrNameLst>
                                          <p:attrName>ppt_y</p:attrName>
                                        </p:attrNameLst>
                                      </p:cBhvr>
                                      <p:to>
                                        <p:strVal val="(#ppt_y+0.4)"/>
                                      </p:to>
                                    </p:set>
                                    <p:anim from="(#ppt_y+0.4)" to="(#ppt_y)" calcmode="lin" valueType="num">
                                      <p:cBhvr>
                                        <p:cTn id="24" dur="1230" accel="100000" fill="hold">
                                          <p:stCondLst>
                                            <p:cond delay="770"/>
                                          </p:stCondLst>
                                        </p:cTn>
                                        <p:tgtEl>
                                          <p:spTgt spid="176264"/>
                                        </p:tgtEl>
                                        <p:attrNameLst>
                                          <p:attrName>ppt_y</p:attrName>
                                        </p:attrNameLst>
                                      </p:cBhvr>
                                    </p:anim>
                                  </p:childTnLst>
                                </p:cTn>
                              </p:par>
                            </p:childTnLst>
                          </p:cTn>
                        </p:par>
                      </p:childTnLst>
                    </p:cTn>
                  </p:par>
                  <p:par>
                    <p:cTn id="25" fill="hold">
                      <p:stCondLst>
                        <p:cond delay="indefinite"/>
                      </p:stCondLst>
                      <p:childTnLst>
                        <p:par>
                          <p:cTn id="26" fill="hold">
                            <p:stCondLst>
                              <p:cond delay="0"/>
                            </p:stCondLst>
                            <p:childTnLst>
                              <p:par>
                                <p:cTn id="27" presetID="51" presetClass="entr" presetSubtype="0" fill="hold" grpId="0" nodeType="clickEffect">
                                  <p:stCondLst>
                                    <p:cond delay="0"/>
                                  </p:stCondLst>
                                  <p:childTnLst>
                                    <p:set>
                                      <p:cBhvr>
                                        <p:cTn id="28" dur="1" fill="hold">
                                          <p:stCondLst>
                                            <p:cond delay="0"/>
                                          </p:stCondLst>
                                        </p:cTn>
                                        <p:tgtEl>
                                          <p:spTgt spid="176265"/>
                                        </p:tgtEl>
                                        <p:attrNameLst>
                                          <p:attrName>style.visibility</p:attrName>
                                        </p:attrNameLst>
                                      </p:cBhvr>
                                      <p:to>
                                        <p:strVal val="visible"/>
                                      </p:to>
                                    </p:set>
                                    <p:animEffect transition="in" filter="fade">
                                      <p:cBhvr>
                                        <p:cTn id="29" dur="770" decel="100000"/>
                                        <p:tgtEl>
                                          <p:spTgt spid="176265"/>
                                        </p:tgtEl>
                                      </p:cBhvr>
                                    </p:animEffect>
                                    <p:animScale>
                                      <p:cBhvr>
                                        <p:cTn id="30" dur="770" decel="100000"/>
                                        <p:tgtEl>
                                          <p:spTgt spid="176265"/>
                                        </p:tgtEl>
                                      </p:cBhvr>
                                      <p:from x="10000" y="10000"/>
                                      <p:to x="200000" y="450000"/>
                                    </p:animScale>
                                    <p:animScale>
                                      <p:cBhvr>
                                        <p:cTn id="31" dur="1230" accel="100000" fill="hold">
                                          <p:stCondLst>
                                            <p:cond delay="770"/>
                                          </p:stCondLst>
                                        </p:cTn>
                                        <p:tgtEl>
                                          <p:spTgt spid="176265"/>
                                        </p:tgtEl>
                                      </p:cBhvr>
                                      <p:from x="200000" y="450000"/>
                                      <p:to x="100000" y="100000"/>
                                    </p:animScale>
                                    <p:set>
                                      <p:cBhvr>
                                        <p:cTn id="32" dur="770" fill="hold"/>
                                        <p:tgtEl>
                                          <p:spTgt spid="176265"/>
                                        </p:tgtEl>
                                        <p:attrNameLst>
                                          <p:attrName>ppt_x</p:attrName>
                                        </p:attrNameLst>
                                      </p:cBhvr>
                                      <p:to>
                                        <p:strVal val="(0.5)"/>
                                      </p:to>
                                    </p:set>
                                    <p:anim from="(0.5)" to="(#ppt_x)" calcmode="lin" valueType="num">
                                      <p:cBhvr>
                                        <p:cTn id="33" dur="1230" accel="100000" fill="hold">
                                          <p:stCondLst>
                                            <p:cond delay="770"/>
                                          </p:stCondLst>
                                        </p:cTn>
                                        <p:tgtEl>
                                          <p:spTgt spid="176265"/>
                                        </p:tgtEl>
                                        <p:attrNameLst>
                                          <p:attrName>ppt_x</p:attrName>
                                        </p:attrNameLst>
                                      </p:cBhvr>
                                    </p:anim>
                                    <p:set>
                                      <p:cBhvr>
                                        <p:cTn id="34" dur="770" fill="hold"/>
                                        <p:tgtEl>
                                          <p:spTgt spid="176265"/>
                                        </p:tgtEl>
                                        <p:attrNameLst>
                                          <p:attrName>ppt_y</p:attrName>
                                        </p:attrNameLst>
                                      </p:cBhvr>
                                      <p:to>
                                        <p:strVal val="(#ppt_y+0.4)"/>
                                      </p:to>
                                    </p:set>
                                    <p:anim from="(#ppt_y+0.4)" to="(#ppt_y)" calcmode="lin" valueType="num">
                                      <p:cBhvr>
                                        <p:cTn id="35" dur="1230" accel="100000" fill="hold">
                                          <p:stCondLst>
                                            <p:cond delay="770"/>
                                          </p:stCondLst>
                                        </p:cTn>
                                        <p:tgtEl>
                                          <p:spTgt spid="176265"/>
                                        </p:tgtEl>
                                        <p:attrNameLst>
                                          <p:attrName>ppt_y</p:attrName>
                                        </p:attrNameLst>
                                      </p:cBhvr>
                                    </p:anim>
                                  </p:childTnLst>
                                </p:cTn>
                              </p:par>
                            </p:childTnLst>
                          </p:cTn>
                        </p:par>
                      </p:childTnLst>
                    </p:cTn>
                  </p:par>
                  <p:par>
                    <p:cTn id="36" fill="hold">
                      <p:stCondLst>
                        <p:cond delay="indefinite"/>
                      </p:stCondLst>
                      <p:childTnLst>
                        <p:par>
                          <p:cTn id="37" fill="hold">
                            <p:stCondLst>
                              <p:cond delay="0"/>
                            </p:stCondLst>
                            <p:childTnLst>
                              <p:par>
                                <p:cTn id="38" presetID="51" presetClass="entr" presetSubtype="0" fill="hold" grpId="0" nodeType="clickEffect">
                                  <p:stCondLst>
                                    <p:cond delay="0"/>
                                  </p:stCondLst>
                                  <p:childTnLst>
                                    <p:set>
                                      <p:cBhvr>
                                        <p:cTn id="39" dur="1" fill="hold">
                                          <p:stCondLst>
                                            <p:cond delay="0"/>
                                          </p:stCondLst>
                                        </p:cTn>
                                        <p:tgtEl>
                                          <p:spTgt spid="176267"/>
                                        </p:tgtEl>
                                        <p:attrNameLst>
                                          <p:attrName>style.visibility</p:attrName>
                                        </p:attrNameLst>
                                      </p:cBhvr>
                                      <p:to>
                                        <p:strVal val="visible"/>
                                      </p:to>
                                    </p:set>
                                    <p:animEffect transition="in" filter="fade">
                                      <p:cBhvr>
                                        <p:cTn id="40" dur="770" decel="100000"/>
                                        <p:tgtEl>
                                          <p:spTgt spid="176267"/>
                                        </p:tgtEl>
                                      </p:cBhvr>
                                    </p:animEffect>
                                    <p:animScale>
                                      <p:cBhvr>
                                        <p:cTn id="41" dur="770" decel="100000"/>
                                        <p:tgtEl>
                                          <p:spTgt spid="176267"/>
                                        </p:tgtEl>
                                      </p:cBhvr>
                                      <p:from x="10000" y="10000"/>
                                      <p:to x="200000" y="450000"/>
                                    </p:animScale>
                                    <p:animScale>
                                      <p:cBhvr>
                                        <p:cTn id="42" dur="1230" accel="100000" fill="hold">
                                          <p:stCondLst>
                                            <p:cond delay="770"/>
                                          </p:stCondLst>
                                        </p:cTn>
                                        <p:tgtEl>
                                          <p:spTgt spid="176267"/>
                                        </p:tgtEl>
                                      </p:cBhvr>
                                      <p:from x="200000" y="450000"/>
                                      <p:to x="100000" y="100000"/>
                                    </p:animScale>
                                    <p:set>
                                      <p:cBhvr>
                                        <p:cTn id="43" dur="770" fill="hold"/>
                                        <p:tgtEl>
                                          <p:spTgt spid="176267"/>
                                        </p:tgtEl>
                                        <p:attrNameLst>
                                          <p:attrName>ppt_x</p:attrName>
                                        </p:attrNameLst>
                                      </p:cBhvr>
                                      <p:to>
                                        <p:strVal val="(0.5)"/>
                                      </p:to>
                                    </p:set>
                                    <p:anim from="(0.5)" to="(#ppt_x)" calcmode="lin" valueType="num">
                                      <p:cBhvr>
                                        <p:cTn id="44" dur="1230" accel="100000" fill="hold">
                                          <p:stCondLst>
                                            <p:cond delay="770"/>
                                          </p:stCondLst>
                                        </p:cTn>
                                        <p:tgtEl>
                                          <p:spTgt spid="176267"/>
                                        </p:tgtEl>
                                        <p:attrNameLst>
                                          <p:attrName>ppt_x</p:attrName>
                                        </p:attrNameLst>
                                      </p:cBhvr>
                                    </p:anim>
                                    <p:set>
                                      <p:cBhvr>
                                        <p:cTn id="45" dur="770" fill="hold"/>
                                        <p:tgtEl>
                                          <p:spTgt spid="176267"/>
                                        </p:tgtEl>
                                        <p:attrNameLst>
                                          <p:attrName>ppt_y</p:attrName>
                                        </p:attrNameLst>
                                      </p:cBhvr>
                                      <p:to>
                                        <p:strVal val="(#ppt_y+0.4)"/>
                                      </p:to>
                                    </p:set>
                                    <p:anim from="(#ppt_y+0.4)" to="(#ppt_y)" calcmode="lin" valueType="num">
                                      <p:cBhvr>
                                        <p:cTn id="46" dur="1230" accel="100000" fill="hold">
                                          <p:stCondLst>
                                            <p:cond delay="770"/>
                                          </p:stCondLst>
                                        </p:cTn>
                                        <p:tgtEl>
                                          <p:spTgt spid="176267"/>
                                        </p:tgtEl>
                                        <p:attrNameLst>
                                          <p:attrName>ppt_y</p:attrName>
                                        </p:attrNameLst>
                                      </p:cBhvr>
                                    </p:anim>
                                  </p:childTnLst>
                                </p:cTn>
                              </p:par>
                            </p:childTnLst>
                          </p:cTn>
                        </p:par>
                      </p:childTnLst>
                    </p:cTn>
                  </p:par>
                  <p:par>
                    <p:cTn id="47" fill="hold">
                      <p:stCondLst>
                        <p:cond delay="indefinite"/>
                      </p:stCondLst>
                      <p:childTnLst>
                        <p:par>
                          <p:cTn id="48" fill="hold">
                            <p:stCondLst>
                              <p:cond delay="0"/>
                            </p:stCondLst>
                            <p:childTnLst>
                              <p:par>
                                <p:cTn id="49" presetID="51" presetClass="entr" presetSubtype="0" fill="hold" grpId="0" nodeType="clickEffect">
                                  <p:stCondLst>
                                    <p:cond delay="0"/>
                                  </p:stCondLst>
                                  <p:childTnLst>
                                    <p:set>
                                      <p:cBhvr>
                                        <p:cTn id="50" dur="1" fill="hold">
                                          <p:stCondLst>
                                            <p:cond delay="0"/>
                                          </p:stCondLst>
                                        </p:cTn>
                                        <p:tgtEl>
                                          <p:spTgt spid="176266"/>
                                        </p:tgtEl>
                                        <p:attrNameLst>
                                          <p:attrName>style.visibility</p:attrName>
                                        </p:attrNameLst>
                                      </p:cBhvr>
                                      <p:to>
                                        <p:strVal val="visible"/>
                                      </p:to>
                                    </p:set>
                                    <p:animEffect transition="in" filter="fade">
                                      <p:cBhvr>
                                        <p:cTn id="51" dur="770" decel="100000"/>
                                        <p:tgtEl>
                                          <p:spTgt spid="176266"/>
                                        </p:tgtEl>
                                      </p:cBhvr>
                                    </p:animEffect>
                                    <p:animScale>
                                      <p:cBhvr>
                                        <p:cTn id="52" dur="770" decel="100000"/>
                                        <p:tgtEl>
                                          <p:spTgt spid="176266"/>
                                        </p:tgtEl>
                                      </p:cBhvr>
                                      <p:from x="10000" y="10000"/>
                                      <p:to x="200000" y="450000"/>
                                    </p:animScale>
                                    <p:animScale>
                                      <p:cBhvr>
                                        <p:cTn id="53" dur="1230" accel="100000" fill="hold">
                                          <p:stCondLst>
                                            <p:cond delay="770"/>
                                          </p:stCondLst>
                                        </p:cTn>
                                        <p:tgtEl>
                                          <p:spTgt spid="176266"/>
                                        </p:tgtEl>
                                      </p:cBhvr>
                                      <p:from x="200000" y="450000"/>
                                      <p:to x="100000" y="100000"/>
                                    </p:animScale>
                                    <p:set>
                                      <p:cBhvr>
                                        <p:cTn id="54" dur="770" fill="hold"/>
                                        <p:tgtEl>
                                          <p:spTgt spid="176266"/>
                                        </p:tgtEl>
                                        <p:attrNameLst>
                                          <p:attrName>ppt_x</p:attrName>
                                        </p:attrNameLst>
                                      </p:cBhvr>
                                      <p:to>
                                        <p:strVal val="(0.5)"/>
                                      </p:to>
                                    </p:set>
                                    <p:anim from="(0.5)" to="(#ppt_x)" calcmode="lin" valueType="num">
                                      <p:cBhvr>
                                        <p:cTn id="55" dur="1230" accel="100000" fill="hold">
                                          <p:stCondLst>
                                            <p:cond delay="770"/>
                                          </p:stCondLst>
                                        </p:cTn>
                                        <p:tgtEl>
                                          <p:spTgt spid="176266"/>
                                        </p:tgtEl>
                                        <p:attrNameLst>
                                          <p:attrName>ppt_x</p:attrName>
                                        </p:attrNameLst>
                                      </p:cBhvr>
                                    </p:anim>
                                    <p:set>
                                      <p:cBhvr>
                                        <p:cTn id="56" dur="770" fill="hold"/>
                                        <p:tgtEl>
                                          <p:spTgt spid="176266"/>
                                        </p:tgtEl>
                                        <p:attrNameLst>
                                          <p:attrName>ppt_y</p:attrName>
                                        </p:attrNameLst>
                                      </p:cBhvr>
                                      <p:to>
                                        <p:strVal val="(#ppt_y+0.4)"/>
                                      </p:to>
                                    </p:set>
                                    <p:anim from="(#ppt_y+0.4)" to="(#ppt_y)" calcmode="lin" valueType="num">
                                      <p:cBhvr>
                                        <p:cTn id="57" dur="1230" accel="100000" fill="hold">
                                          <p:stCondLst>
                                            <p:cond delay="770"/>
                                          </p:stCondLst>
                                        </p:cTn>
                                        <p:tgtEl>
                                          <p:spTgt spid="176266"/>
                                        </p:tgtEl>
                                        <p:attrNameLst>
                                          <p:attrName>ppt_y</p:attrName>
                                        </p:attrNameLst>
                                      </p:cBhvr>
                                    </p:anim>
                                  </p:childTnLst>
                                </p:cTn>
                              </p:par>
                            </p:childTnLst>
                          </p:cTn>
                        </p:par>
                      </p:childTnLst>
                    </p:cTn>
                  </p:par>
                  <p:par>
                    <p:cTn id="58" fill="hold">
                      <p:stCondLst>
                        <p:cond delay="indefinite"/>
                      </p:stCondLst>
                      <p:childTnLst>
                        <p:par>
                          <p:cTn id="59" fill="hold">
                            <p:stCondLst>
                              <p:cond delay="0"/>
                            </p:stCondLst>
                            <p:childTnLst>
                              <p:par>
                                <p:cTn id="60" presetID="51" presetClass="entr" presetSubtype="0" fill="hold" grpId="0" nodeType="clickEffect">
                                  <p:stCondLst>
                                    <p:cond delay="0"/>
                                  </p:stCondLst>
                                  <p:childTnLst>
                                    <p:set>
                                      <p:cBhvr>
                                        <p:cTn id="61" dur="1" fill="hold">
                                          <p:stCondLst>
                                            <p:cond delay="0"/>
                                          </p:stCondLst>
                                        </p:cTn>
                                        <p:tgtEl>
                                          <p:spTgt spid="176268"/>
                                        </p:tgtEl>
                                        <p:attrNameLst>
                                          <p:attrName>style.visibility</p:attrName>
                                        </p:attrNameLst>
                                      </p:cBhvr>
                                      <p:to>
                                        <p:strVal val="visible"/>
                                      </p:to>
                                    </p:set>
                                    <p:animEffect transition="in" filter="fade">
                                      <p:cBhvr>
                                        <p:cTn id="62" dur="770" decel="100000"/>
                                        <p:tgtEl>
                                          <p:spTgt spid="176268"/>
                                        </p:tgtEl>
                                      </p:cBhvr>
                                    </p:animEffect>
                                    <p:animScale>
                                      <p:cBhvr>
                                        <p:cTn id="63" dur="770" decel="100000"/>
                                        <p:tgtEl>
                                          <p:spTgt spid="176268"/>
                                        </p:tgtEl>
                                      </p:cBhvr>
                                      <p:from x="10000" y="10000"/>
                                      <p:to x="200000" y="450000"/>
                                    </p:animScale>
                                    <p:animScale>
                                      <p:cBhvr>
                                        <p:cTn id="64" dur="1230" accel="100000" fill="hold">
                                          <p:stCondLst>
                                            <p:cond delay="770"/>
                                          </p:stCondLst>
                                        </p:cTn>
                                        <p:tgtEl>
                                          <p:spTgt spid="176268"/>
                                        </p:tgtEl>
                                      </p:cBhvr>
                                      <p:from x="200000" y="450000"/>
                                      <p:to x="100000" y="100000"/>
                                    </p:animScale>
                                    <p:set>
                                      <p:cBhvr>
                                        <p:cTn id="65" dur="770" fill="hold"/>
                                        <p:tgtEl>
                                          <p:spTgt spid="176268"/>
                                        </p:tgtEl>
                                        <p:attrNameLst>
                                          <p:attrName>ppt_x</p:attrName>
                                        </p:attrNameLst>
                                      </p:cBhvr>
                                      <p:to>
                                        <p:strVal val="(0.5)"/>
                                      </p:to>
                                    </p:set>
                                    <p:anim from="(0.5)" to="(#ppt_x)" calcmode="lin" valueType="num">
                                      <p:cBhvr>
                                        <p:cTn id="66" dur="1230" accel="100000" fill="hold">
                                          <p:stCondLst>
                                            <p:cond delay="770"/>
                                          </p:stCondLst>
                                        </p:cTn>
                                        <p:tgtEl>
                                          <p:spTgt spid="176268"/>
                                        </p:tgtEl>
                                        <p:attrNameLst>
                                          <p:attrName>ppt_x</p:attrName>
                                        </p:attrNameLst>
                                      </p:cBhvr>
                                    </p:anim>
                                    <p:set>
                                      <p:cBhvr>
                                        <p:cTn id="67" dur="770" fill="hold"/>
                                        <p:tgtEl>
                                          <p:spTgt spid="176268"/>
                                        </p:tgtEl>
                                        <p:attrNameLst>
                                          <p:attrName>ppt_y</p:attrName>
                                        </p:attrNameLst>
                                      </p:cBhvr>
                                      <p:to>
                                        <p:strVal val="(#ppt_y+0.4)"/>
                                      </p:to>
                                    </p:set>
                                    <p:anim from="(#ppt_y+0.4)" to="(#ppt_y)" calcmode="lin" valueType="num">
                                      <p:cBhvr>
                                        <p:cTn id="68" dur="1230" accel="100000" fill="hold">
                                          <p:stCondLst>
                                            <p:cond delay="770"/>
                                          </p:stCondLst>
                                        </p:cTn>
                                        <p:tgtEl>
                                          <p:spTgt spid="176268"/>
                                        </p:tgtEl>
                                        <p:attrNameLst>
                                          <p:attrName>ppt_y</p:attrName>
                                        </p:attrNameLst>
                                      </p:cBhvr>
                                    </p:anim>
                                  </p:childTnLst>
                                </p:cTn>
                              </p:par>
                            </p:childTnLst>
                          </p:cTn>
                        </p:par>
                      </p:childTnLst>
                    </p:cTn>
                  </p:par>
                  <p:par>
                    <p:cTn id="69" fill="hold">
                      <p:stCondLst>
                        <p:cond delay="indefinite"/>
                      </p:stCondLst>
                      <p:childTnLst>
                        <p:par>
                          <p:cTn id="70" fill="hold">
                            <p:stCondLst>
                              <p:cond delay="0"/>
                            </p:stCondLst>
                            <p:childTnLst>
                              <p:par>
                                <p:cTn id="71" presetID="51" presetClass="entr" presetSubtype="0" fill="hold" grpId="0" nodeType="clickEffect">
                                  <p:stCondLst>
                                    <p:cond delay="0"/>
                                  </p:stCondLst>
                                  <p:childTnLst>
                                    <p:set>
                                      <p:cBhvr>
                                        <p:cTn id="72" dur="1" fill="hold">
                                          <p:stCondLst>
                                            <p:cond delay="0"/>
                                          </p:stCondLst>
                                        </p:cTn>
                                        <p:tgtEl>
                                          <p:spTgt spid="176269"/>
                                        </p:tgtEl>
                                        <p:attrNameLst>
                                          <p:attrName>style.visibility</p:attrName>
                                        </p:attrNameLst>
                                      </p:cBhvr>
                                      <p:to>
                                        <p:strVal val="visible"/>
                                      </p:to>
                                    </p:set>
                                    <p:animEffect transition="in" filter="fade">
                                      <p:cBhvr>
                                        <p:cTn id="73" dur="770" decel="100000"/>
                                        <p:tgtEl>
                                          <p:spTgt spid="176269"/>
                                        </p:tgtEl>
                                      </p:cBhvr>
                                    </p:animEffect>
                                    <p:animScale>
                                      <p:cBhvr>
                                        <p:cTn id="74" dur="770" decel="100000"/>
                                        <p:tgtEl>
                                          <p:spTgt spid="176269"/>
                                        </p:tgtEl>
                                      </p:cBhvr>
                                      <p:from x="10000" y="10000"/>
                                      <p:to x="200000" y="450000"/>
                                    </p:animScale>
                                    <p:animScale>
                                      <p:cBhvr>
                                        <p:cTn id="75" dur="1230" accel="100000" fill="hold">
                                          <p:stCondLst>
                                            <p:cond delay="770"/>
                                          </p:stCondLst>
                                        </p:cTn>
                                        <p:tgtEl>
                                          <p:spTgt spid="176269"/>
                                        </p:tgtEl>
                                      </p:cBhvr>
                                      <p:from x="200000" y="450000"/>
                                      <p:to x="100000" y="100000"/>
                                    </p:animScale>
                                    <p:set>
                                      <p:cBhvr>
                                        <p:cTn id="76" dur="770" fill="hold"/>
                                        <p:tgtEl>
                                          <p:spTgt spid="176269"/>
                                        </p:tgtEl>
                                        <p:attrNameLst>
                                          <p:attrName>ppt_x</p:attrName>
                                        </p:attrNameLst>
                                      </p:cBhvr>
                                      <p:to>
                                        <p:strVal val="(0.5)"/>
                                      </p:to>
                                    </p:set>
                                    <p:anim from="(0.5)" to="(#ppt_x)" calcmode="lin" valueType="num">
                                      <p:cBhvr>
                                        <p:cTn id="77" dur="1230" accel="100000" fill="hold">
                                          <p:stCondLst>
                                            <p:cond delay="770"/>
                                          </p:stCondLst>
                                        </p:cTn>
                                        <p:tgtEl>
                                          <p:spTgt spid="176269"/>
                                        </p:tgtEl>
                                        <p:attrNameLst>
                                          <p:attrName>ppt_x</p:attrName>
                                        </p:attrNameLst>
                                      </p:cBhvr>
                                    </p:anim>
                                    <p:set>
                                      <p:cBhvr>
                                        <p:cTn id="78" dur="770" fill="hold"/>
                                        <p:tgtEl>
                                          <p:spTgt spid="176269"/>
                                        </p:tgtEl>
                                        <p:attrNameLst>
                                          <p:attrName>ppt_y</p:attrName>
                                        </p:attrNameLst>
                                      </p:cBhvr>
                                      <p:to>
                                        <p:strVal val="(#ppt_y+0.4)"/>
                                      </p:to>
                                    </p:set>
                                    <p:anim from="(#ppt_y+0.4)" to="(#ppt_y)" calcmode="lin" valueType="num">
                                      <p:cBhvr>
                                        <p:cTn id="79" dur="1230" accel="100000" fill="hold">
                                          <p:stCondLst>
                                            <p:cond delay="770"/>
                                          </p:stCondLst>
                                        </p:cTn>
                                        <p:tgtEl>
                                          <p:spTgt spid="176269"/>
                                        </p:tgtEl>
                                        <p:attrNameLst>
                                          <p:attrName>ppt_y</p:attrName>
                                        </p:attrNameLst>
                                      </p:cBhvr>
                                    </p:anim>
                                  </p:childTnLst>
                                </p:cTn>
                              </p:par>
                            </p:childTnLst>
                          </p:cTn>
                        </p:par>
                      </p:childTnLst>
                    </p:cTn>
                  </p:par>
                  <p:par>
                    <p:cTn id="80" fill="hold">
                      <p:stCondLst>
                        <p:cond delay="indefinite"/>
                      </p:stCondLst>
                      <p:childTnLst>
                        <p:par>
                          <p:cTn id="81" fill="hold">
                            <p:stCondLst>
                              <p:cond delay="0"/>
                            </p:stCondLst>
                            <p:childTnLst>
                              <p:par>
                                <p:cTn id="82" presetID="51" presetClass="entr" presetSubtype="0" fill="hold" grpId="0" nodeType="clickEffect">
                                  <p:stCondLst>
                                    <p:cond delay="0"/>
                                  </p:stCondLst>
                                  <p:childTnLst>
                                    <p:set>
                                      <p:cBhvr>
                                        <p:cTn id="83" dur="1" fill="hold">
                                          <p:stCondLst>
                                            <p:cond delay="0"/>
                                          </p:stCondLst>
                                        </p:cTn>
                                        <p:tgtEl>
                                          <p:spTgt spid="176270"/>
                                        </p:tgtEl>
                                        <p:attrNameLst>
                                          <p:attrName>style.visibility</p:attrName>
                                        </p:attrNameLst>
                                      </p:cBhvr>
                                      <p:to>
                                        <p:strVal val="visible"/>
                                      </p:to>
                                    </p:set>
                                    <p:animEffect transition="in" filter="fade">
                                      <p:cBhvr>
                                        <p:cTn id="84" dur="770" decel="100000"/>
                                        <p:tgtEl>
                                          <p:spTgt spid="176270"/>
                                        </p:tgtEl>
                                      </p:cBhvr>
                                    </p:animEffect>
                                    <p:animScale>
                                      <p:cBhvr>
                                        <p:cTn id="85" dur="770" decel="100000"/>
                                        <p:tgtEl>
                                          <p:spTgt spid="176270"/>
                                        </p:tgtEl>
                                      </p:cBhvr>
                                      <p:from x="10000" y="10000"/>
                                      <p:to x="200000" y="450000"/>
                                    </p:animScale>
                                    <p:animScale>
                                      <p:cBhvr>
                                        <p:cTn id="86" dur="1230" accel="100000" fill="hold">
                                          <p:stCondLst>
                                            <p:cond delay="770"/>
                                          </p:stCondLst>
                                        </p:cTn>
                                        <p:tgtEl>
                                          <p:spTgt spid="176270"/>
                                        </p:tgtEl>
                                      </p:cBhvr>
                                      <p:from x="200000" y="450000"/>
                                      <p:to x="100000" y="100000"/>
                                    </p:animScale>
                                    <p:set>
                                      <p:cBhvr>
                                        <p:cTn id="87" dur="770" fill="hold"/>
                                        <p:tgtEl>
                                          <p:spTgt spid="176270"/>
                                        </p:tgtEl>
                                        <p:attrNameLst>
                                          <p:attrName>ppt_x</p:attrName>
                                        </p:attrNameLst>
                                      </p:cBhvr>
                                      <p:to>
                                        <p:strVal val="(0.5)"/>
                                      </p:to>
                                    </p:set>
                                    <p:anim from="(0.5)" to="(#ppt_x)" calcmode="lin" valueType="num">
                                      <p:cBhvr>
                                        <p:cTn id="88" dur="1230" accel="100000" fill="hold">
                                          <p:stCondLst>
                                            <p:cond delay="770"/>
                                          </p:stCondLst>
                                        </p:cTn>
                                        <p:tgtEl>
                                          <p:spTgt spid="176270"/>
                                        </p:tgtEl>
                                        <p:attrNameLst>
                                          <p:attrName>ppt_x</p:attrName>
                                        </p:attrNameLst>
                                      </p:cBhvr>
                                    </p:anim>
                                    <p:set>
                                      <p:cBhvr>
                                        <p:cTn id="89" dur="770" fill="hold"/>
                                        <p:tgtEl>
                                          <p:spTgt spid="176270"/>
                                        </p:tgtEl>
                                        <p:attrNameLst>
                                          <p:attrName>ppt_y</p:attrName>
                                        </p:attrNameLst>
                                      </p:cBhvr>
                                      <p:to>
                                        <p:strVal val="(#ppt_y+0.4)"/>
                                      </p:to>
                                    </p:set>
                                    <p:anim from="(#ppt_y+0.4)" to="(#ppt_y)" calcmode="lin" valueType="num">
                                      <p:cBhvr>
                                        <p:cTn id="90" dur="1230" accel="100000" fill="hold">
                                          <p:stCondLst>
                                            <p:cond delay="770"/>
                                          </p:stCondLst>
                                        </p:cTn>
                                        <p:tgtEl>
                                          <p:spTgt spid="176270"/>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6263" grpId="0" bldLvl="0" animBg="1"/>
      <p:bldP spid="176264" grpId="0" bldLvl="0" animBg="1"/>
      <p:bldP spid="176265" grpId="0" bldLvl="0" animBg="1"/>
      <p:bldP spid="176266" grpId="0" bldLvl="0" animBg="1"/>
      <p:bldP spid="176267" grpId="0" bldLvl="0" animBg="1"/>
      <p:bldP spid="176268" grpId="0" bldLvl="0" animBg="1"/>
      <p:bldP spid="176269" grpId="0" bldLvl="0" animBg="1"/>
      <p:bldP spid="176270" grpId="0" bldLvl="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Text Box 3"/>
          <p:cNvSpPr txBox="1"/>
          <p:nvPr/>
        </p:nvSpPr>
        <p:spPr>
          <a:xfrm>
            <a:off x="4920615" y="570230"/>
            <a:ext cx="2130425" cy="706755"/>
          </a:xfrm>
          <a:prstGeom prst="rect">
            <a:avLst/>
          </a:prstGeom>
          <a:noFill/>
        </p:spPr>
        <p:txBody>
          <a:bodyPr wrap="square" rtlCol="0">
            <a:spAutoFit/>
          </a:bodyPr>
          <a:p>
            <a:r>
              <a:rPr lang="vi-VN" altLang="en-US" sz="4000" b="1">
                <a:solidFill>
                  <a:srgbClr val="FF0000"/>
                </a:solidFill>
                <a:latin typeface="Times New Roman" panose="02020603050405020304" charset="0"/>
                <a:cs typeface="Times New Roman" panose="02020603050405020304" charset="0"/>
              </a:rPr>
              <a:t>ÔN TẬP</a:t>
            </a:r>
            <a:endParaRPr lang="vi-VN" altLang="en-US" sz="4000" b="1">
              <a:solidFill>
                <a:srgbClr val="FF0000"/>
              </a:solidFill>
              <a:latin typeface="Times New Roman" panose="02020603050405020304" charset="0"/>
              <a:cs typeface="Times New Roman" panose="02020603050405020304" charset="0"/>
            </a:endParaRPr>
          </a:p>
        </p:txBody>
      </p:sp>
      <p:sp>
        <p:nvSpPr>
          <p:cNvPr id="5" name="Text Box 4"/>
          <p:cNvSpPr txBox="1"/>
          <p:nvPr/>
        </p:nvSpPr>
        <p:spPr>
          <a:xfrm>
            <a:off x="1945005" y="1341120"/>
            <a:ext cx="8689975" cy="1076325"/>
          </a:xfrm>
          <a:prstGeom prst="rect">
            <a:avLst/>
          </a:prstGeom>
          <a:noFill/>
        </p:spPr>
        <p:txBody>
          <a:bodyPr wrap="square" rtlCol="0">
            <a:spAutoFit/>
          </a:bodyPr>
          <a:p>
            <a:r>
              <a:rPr lang="vi-VN" altLang="en-US" sz="3200" b="1">
                <a:solidFill>
                  <a:srgbClr val="0070C0"/>
                </a:solidFill>
                <a:latin typeface="Times New Roman" panose="02020603050405020304" charset="0"/>
                <a:cs typeface="Times New Roman" panose="02020603050405020304" charset="0"/>
              </a:rPr>
              <a:t>Câu 3:</a:t>
            </a:r>
            <a:r>
              <a:rPr lang="vi-VN" altLang="en-US" sz="3200">
                <a:latin typeface="Times New Roman" panose="02020603050405020304" charset="0"/>
                <a:cs typeface="Times New Roman" panose="02020603050405020304" charset="0"/>
              </a:rPr>
              <a:t> </a:t>
            </a:r>
            <a:r>
              <a:rPr lang="en-US" sz="3200" b="1">
                <a:solidFill>
                  <a:srgbClr val="0070C0"/>
                </a:solidFill>
                <a:latin typeface="Times New Roman" panose="02020603050405020304" charset="0"/>
                <a:cs typeface="Times New Roman" panose="02020603050405020304" charset="0"/>
                <a:sym typeface="+mn-ea"/>
              </a:rPr>
              <a:t>Công dụng của đồng hồ đo điện:</a:t>
            </a:r>
            <a:endParaRPr lang="en-US" sz="3200" b="1">
              <a:solidFill>
                <a:srgbClr val="0070C0"/>
              </a:solidFill>
              <a:latin typeface="Times New Roman" panose="02020603050405020304" charset="0"/>
              <a:cs typeface="Times New Roman" panose="02020603050405020304" charset="0"/>
            </a:endParaRPr>
          </a:p>
          <a:p>
            <a:r>
              <a:rPr lang="vi-VN" altLang="en-US" sz="3200">
                <a:latin typeface="Times New Roman" panose="02020603050405020304" charset="0"/>
                <a:cs typeface="Times New Roman" panose="02020603050405020304" charset="0"/>
              </a:rPr>
              <a:t> </a:t>
            </a:r>
            <a:endParaRPr lang="vi-VN" altLang="en-US" sz="3200">
              <a:latin typeface="Times New Roman" panose="02020603050405020304" charset="0"/>
              <a:cs typeface="Times New Roman" panose="02020603050405020304" charset="0"/>
            </a:endParaRPr>
          </a:p>
        </p:txBody>
      </p:sp>
      <p:sp>
        <p:nvSpPr>
          <p:cNvPr id="100" name="Text Box 99"/>
          <p:cNvSpPr txBox="1"/>
          <p:nvPr/>
        </p:nvSpPr>
        <p:spPr>
          <a:xfrm>
            <a:off x="1789430" y="2398395"/>
            <a:ext cx="9443720" cy="2061210"/>
          </a:xfrm>
          <a:prstGeom prst="rect">
            <a:avLst/>
          </a:prstGeom>
          <a:noFill/>
          <a:ln w="9525">
            <a:noFill/>
          </a:ln>
        </p:spPr>
        <p:txBody>
          <a:bodyPr wrap="square">
            <a:spAutoFit/>
          </a:bodyPr>
          <a:p>
            <a:pPr indent="0" algn="just"/>
            <a:r>
              <a:rPr lang="en-US" sz="3200" b="0">
                <a:latin typeface="Times New Roman" panose="02020603050405020304" charset="0"/>
                <a:cs typeface="Calibri" panose="020F0502020204030204" charset="0"/>
              </a:rPr>
              <a:t> - Biết được tình trạng làm việc của các thiết bị điện, phán đoán được nguyên nhân những hư hỏng, sự cố kĩ thuật, hiện tượng làm việc không bình thường của mạch điện và đồ dùng điện.</a:t>
            </a:r>
            <a:endParaRPr lang="en-US" sz="3200" b="0">
              <a:latin typeface="Times New Roman" panose="02020603050405020304" charset="0"/>
              <a:cs typeface="Calibri" panose="020F05020202040302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1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7938" name="Text Box 2"/>
          <p:cNvSpPr txBox="1">
            <a:spLocks noChangeArrowheads="1"/>
          </p:cNvSpPr>
          <p:nvPr/>
        </p:nvSpPr>
        <p:spPr bwMode="auto">
          <a:xfrm>
            <a:off x="7804150" y="1076325"/>
            <a:ext cx="309880" cy="368300"/>
          </a:xfrm>
          <a:prstGeom prst="rect">
            <a:avLst/>
          </a:prstGeom>
          <a:noFill/>
          <a:ln w="9525">
            <a:noFill/>
            <a:miter lim="800000"/>
          </a:ln>
          <a:effectLst>
            <a:prstShdw prst="shdw17" dist="17961" dir="2700000">
              <a:schemeClr val="accent1">
                <a:gamma/>
                <a:shade val="60000"/>
                <a:invGamma/>
              </a:schemeClr>
            </a:prstShdw>
          </a:effectLst>
        </p:spPr>
        <p:txBody>
          <a:bodyPr wrap="none">
            <a:spAutoFit/>
          </a:bodyPr>
          <a:lstStyle/>
          <a:p>
            <a:pPr marR="0" defTabSz="914400">
              <a:buClrTx/>
              <a:buSzTx/>
              <a:buFontTx/>
              <a:defRPr/>
            </a:pPr>
            <a:endParaRPr kumimoji="0" lang="en-US" sz="1800" kern="1200" cap="none" spc="0" normalizeH="0" baseline="0" noProof="0">
              <a:latin typeface="Arial" panose="020B0604020202020204" pitchFamily="34" charset="0"/>
              <a:ea typeface="+mn-ea"/>
              <a:cs typeface="+mn-cs"/>
            </a:endParaRPr>
          </a:p>
        </p:txBody>
      </p:sp>
      <p:graphicFrame>
        <p:nvGraphicFramePr>
          <p:cNvPr id="167993" name="Group 57"/>
          <p:cNvGraphicFramePr>
            <a:graphicFrameLocks noGrp="1"/>
          </p:cNvGraphicFramePr>
          <p:nvPr/>
        </p:nvGraphicFramePr>
        <p:xfrm>
          <a:off x="1847850" y="1453515"/>
          <a:ext cx="8569325" cy="5172076"/>
        </p:xfrm>
        <a:graphic>
          <a:graphicData uri="http://schemas.openxmlformats.org/drawingml/2006/table">
            <a:tbl>
              <a:tblPr/>
              <a:tblGrid>
                <a:gridCol w="3268980"/>
                <a:gridCol w="5300345"/>
              </a:tblGrid>
              <a:tr h="712788">
                <a:tc>
                  <a:txBody>
                    <a:bodyPr/>
                    <a:lstStyle/>
                    <a:p>
                      <a:pPr marL="0" marR="0" lvl="0" indent="0" algn="ctr"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r>
                        <a:rPr kumimoji="0" lang="en-US" sz="3200" b="1" i="0" u="none" strike="noStrike" cap="none" normalizeH="0" baseline="0" smtClean="0">
                          <a:ln>
                            <a:noFill/>
                          </a:ln>
                          <a:solidFill>
                            <a:srgbClr val="3366FF"/>
                          </a:solidFill>
                          <a:effectLst/>
                          <a:latin typeface="Times New Roman" panose="02020603050405020304" charset="0"/>
                        </a:rPr>
                        <a:t>Đồng hồ đo điện</a:t>
                      </a:r>
                      <a:endParaRPr kumimoji="0" lang="en-US" sz="3200" b="1" i="0" u="none" strike="noStrike" cap="none" normalizeH="0" baseline="0" smtClean="0">
                        <a:ln>
                          <a:noFill/>
                        </a:ln>
                        <a:solidFill>
                          <a:srgbClr val="3366FF"/>
                        </a:solidFill>
                        <a:effectLst/>
                        <a:latin typeface="Times New Roman" panose="0202060305040502030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c>
                  <a:txBody>
                    <a:bodyPr/>
                    <a:lstStyle/>
                    <a:p>
                      <a:pPr marL="0" marR="0" lvl="0" indent="0" algn="ctr"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r>
                        <a:rPr kumimoji="0" lang="en-US" sz="3200" b="1" i="0" u="none" strike="noStrike" cap="none" normalizeH="0" baseline="0" smtClean="0">
                          <a:ln>
                            <a:noFill/>
                          </a:ln>
                          <a:solidFill>
                            <a:srgbClr val="3366FF"/>
                          </a:solidFill>
                          <a:effectLst/>
                          <a:latin typeface="Times New Roman" panose="02020603050405020304" charset="0"/>
                        </a:rPr>
                        <a:t>Đại lượng đo</a:t>
                      </a:r>
                      <a:endParaRPr kumimoji="0" lang="en-US" sz="3200" b="1" i="0" u="none" strike="noStrike" cap="none" normalizeH="0" baseline="0" smtClean="0">
                        <a:ln>
                          <a:noFill/>
                        </a:ln>
                        <a:solidFill>
                          <a:srgbClr val="3366FF"/>
                        </a:solidFill>
                        <a:effectLst/>
                        <a:latin typeface="Times New Roman" panose="0202060305040502030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lumMod val="20000"/>
                        <a:lumOff val="80000"/>
                      </a:schemeClr>
                    </a:solidFill>
                  </a:tcPr>
                </a:tc>
              </a:tr>
              <a:tr h="711200">
                <a:tc>
                  <a:txBody>
                    <a:bodyPr/>
                    <a:lstStyle/>
                    <a:p>
                      <a:pPr marL="0" marR="0" lvl="0" indent="0" algn="l"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r>
                        <a:rPr kumimoji="0" lang="en-US" sz="3200" b="0" i="0" u="none" strike="noStrike" cap="none" normalizeH="0" baseline="0" smtClean="0">
                          <a:ln>
                            <a:noFill/>
                          </a:ln>
                          <a:solidFill>
                            <a:schemeClr val="tx1"/>
                          </a:solidFill>
                          <a:effectLst/>
                          <a:latin typeface="Times New Roman" panose="02020603050405020304" charset="0"/>
                        </a:rPr>
                        <a:t>Ampe kế</a:t>
                      </a:r>
                      <a:endParaRPr kumimoji="0" lang="en-US" sz="3200" b="0" i="0" u="none" strike="noStrike" cap="none" normalizeH="0" baseline="0" smtClean="0">
                        <a:ln>
                          <a:noFill/>
                        </a:ln>
                        <a:solidFill>
                          <a:schemeClr val="tx1"/>
                        </a:solidFill>
                        <a:effectLst/>
                        <a:latin typeface="Times New Roman" panose="0202060305040502030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endParaRPr kumimoji="0" lang="en-US" sz="3200" b="0" i="0" u="none" strike="noStrike" cap="none" normalizeH="0" baseline="0" smtClean="0">
                        <a:ln>
                          <a:noFill/>
                        </a:ln>
                        <a:solidFill>
                          <a:srgbClr val="FF6600"/>
                        </a:solidFill>
                        <a:effectLst/>
                        <a:latin typeface="Times New Roman" panose="0202060305040502030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55650">
                <a:tc>
                  <a:txBody>
                    <a:bodyPr/>
                    <a:lstStyle/>
                    <a:p>
                      <a:pPr marL="0" marR="0" lvl="0" indent="0" algn="l"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r>
                        <a:rPr kumimoji="0" lang="en-US" sz="3200" b="0" i="0" u="none" strike="noStrike" cap="none" normalizeH="0" baseline="0" smtClean="0">
                          <a:ln>
                            <a:noFill/>
                          </a:ln>
                          <a:solidFill>
                            <a:schemeClr val="tx1"/>
                          </a:solidFill>
                          <a:effectLst/>
                          <a:latin typeface="Times New Roman" panose="02020603050405020304" charset="0"/>
                        </a:rPr>
                        <a:t>Oát kế</a:t>
                      </a:r>
                      <a:endParaRPr kumimoji="0" lang="en-US" sz="3200" b="0" i="0" u="none" strike="noStrike" cap="none" normalizeH="0" baseline="0" smtClean="0">
                        <a:ln>
                          <a:noFill/>
                        </a:ln>
                        <a:solidFill>
                          <a:schemeClr val="tx1"/>
                        </a:solidFill>
                        <a:effectLst/>
                        <a:latin typeface="Times New Roman" panose="0202060305040502030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endParaRPr kumimoji="0" lang="en-US" sz="3200" b="0" i="0" u="none" strike="noStrike" cap="none" normalizeH="0" baseline="0" smtClean="0">
                        <a:ln>
                          <a:noFill/>
                        </a:ln>
                        <a:solidFill>
                          <a:srgbClr val="FF6600"/>
                        </a:solidFill>
                        <a:effectLst/>
                        <a:latin typeface="Times New Roman" panose="0202060305040502030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1200">
                <a:tc>
                  <a:txBody>
                    <a:bodyPr/>
                    <a:lstStyle/>
                    <a:p>
                      <a:pPr marL="0" marR="0" lvl="0" indent="0" algn="l"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r>
                        <a:rPr kumimoji="0" lang="en-US" sz="3200" b="0" i="0" u="none" strike="noStrike" cap="none" normalizeH="0" baseline="0" smtClean="0">
                          <a:ln>
                            <a:noFill/>
                          </a:ln>
                          <a:solidFill>
                            <a:schemeClr val="tx1"/>
                          </a:solidFill>
                          <a:effectLst/>
                          <a:latin typeface="Times New Roman" panose="02020603050405020304" charset="0"/>
                        </a:rPr>
                        <a:t>Vôn kế</a:t>
                      </a:r>
                      <a:endParaRPr kumimoji="0" lang="en-US" sz="3200" b="0" i="0" u="none" strike="noStrike" cap="none" normalizeH="0" baseline="0" smtClean="0">
                        <a:ln>
                          <a:noFill/>
                        </a:ln>
                        <a:solidFill>
                          <a:schemeClr val="tx1"/>
                        </a:solidFill>
                        <a:effectLst/>
                        <a:latin typeface="Times New Roman" panose="0202060305040502030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endParaRPr kumimoji="0" lang="en-US" sz="3200" b="0" i="0" u="none" strike="noStrike" cap="none" normalizeH="0" baseline="0" smtClean="0">
                        <a:ln>
                          <a:noFill/>
                        </a:ln>
                        <a:solidFill>
                          <a:srgbClr val="FF6600"/>
                        </a:solidFill>
                        <a:effectLst/>
                        <a:latin typeface="Times New Roman" panose="0202060305040502030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73125">
                <a:tc>
                  <a:txBody>
                    <a:bodyPr/>
                    <a:lstStyle/>
                    <a:p>
                      <a:pPr marL="0" marR="0" lvl="0" indent="0" algn="l"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r>
                        <a:rPr kumimoji="0" lang="en-US" sz="3200" b="0" i="0" u="none" strike="noStrike" cap="none" normalizeH="0" baseline="0" smtClean="0">
                          <a:ln>
                            <a:noFill/>
                          </a:ln>
                          <a:solidFill>
                            <a:schemeClr val="tx1"/>
                          </a:solidFill>
                          <a:effectLst/>
                          <a:latin typeface="Times New Roman" panose="02020603050405020304" charset="0"/>
                        </a:rPr>
                        <a:t>Công tơ</a:t>
                      </a:r>
                      <a:endParaRPr kumimoji="0" lang="en-US" sz="3200" b="0" i="0" u="none" strike="noStrike" cap="none" normalizeH="0" baseline="0" smtClean="0">
                        <a:ln>
                          <a:noFill/>
                        </a:ln>
                        <a:solidFill>
                          <a:schemeClr val="tx1"/>
                        </a:solidFill>
                        <a:effectLst/>
                        <a:latin typeface="Times New Roman" panose="0202060305040502030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endParaRPr kumimoji="0" lang="en-US" sz="3200" b="0" i="0" u="none" strike="noStrike" cap="none" normalizeH="0" baseline="0" smtClean="0">
                        <a:ln>
                          <a:noFill/>
                        </a:ln>
                        <a:solidFill>
                          <a:srgbClr val="FF6600"/>
                        </a:solidFill>
                        <a:effectLst/>
                        <a:latin typeface="Times New Roman" panose="0202060305040502030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1200">
                <a:tc>
                  <a:txBody>
                    <a:bodyPr/>
                    <a:lstStyle/>
                    <a:p>
                      <a:pPr marL="0" marR="0" lvl="0" indent="0" algn="l"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r>
                        <a:rPr kumimoji="0" lang="en-US" sz="3200" b="0" i="0" u="none" strike="noStrike" cap="none" normalizeH="0" baseline="0" smtClean="0">
                          <a:ln>
                            <a:noFill/>
                          </a:ln>
                          <a:solidFill>
                            <a:schemeClr val="tx1"/>
                          </a:solidFill>
                          <a:effectLst/>
                          <a:latin typeface="Times New Roman" panose="02020603050405020304" charset="0"/>
                        </a:rPr>
                        <a:t>Ôm kế</a:t>
                      </a:r>
                      <a:endParaRPr kumimoji="0" lang="en-US" sz="3200" b="0" i="0" u="none" strike="noStrike" cap="none" normalizeH="0" baseline="0" smtClean="0">
                        <a:ln>
                          <a:noFill/>
                        </a:ln>
                        <a:solidFill>
                          <a:schemeClr val="tx1"/>
                        </a:solidFill>
                        <a:effectLst/>
                        <a:latin typeface="Times New Roman" panose="0202060305040502030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endParaRPr kumimoji="0" lang="en-US" sz="3200" b="0" i="0" u="none" strike="noStrike" cap="none" normalizeH="0" baseline="0" smtClean="0">
                        <a:ln>
                          <a:noFill/>
                        </a:ln>
                        <a:solidFill>
                          <a:srgbClr val="FF6600"/>
                        </a:solidFill>
                        <a:effectLst/>
                        <a:latin typeface="Times New Roman" panose="0202060305040502030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96913">
                <a:tc>
                  <a:txBody>
                    <a:bodyPr/>
                    <a:lstStyle/>
                    <a:p>
                      <a:pPr marL="0" marR="0" lvl="0" indent="0" algn="l"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r>
                        <a:rPr kumimoji="0" lang="en-US" sz="3200" b="0" i="0" u="none" strike="noStrike" cap="none" normalizeH="0" baseline="0" smtClean="0">
                          <a:ln>
                            <a:noFill/>
                          </a:ln>
                          <a:solidFill>
                            <a:schemeClr val="tx1"/>
                          </a:solidFill>
                          <a:effectLst/>
                          <a:latin typeface="Times New Roman" panose="02020603050405020304" charset="0"/>
                        </a:rPr>
                        <a:t>Đồng hồ vạn năng</a:t>
                      </a:r>
                      <a:endParaRPr kumimoji="0" lang="en-US" sz="3200" b="0" i="0" u="none" strike="noStrike" cap="none" normalizeH="0" baseline="0" smtClean="0">
                        <a:ln>
                          <a:noFill/>
                        </a:ln>
                        <a:solidFill>
                          <a:schemeClr val="tx1"/>
                        </a:solidFill>
                        <a:effectLst/>
                        <a:latin typeface="Times New Roman" panose="0202060305040502030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endParaRPr kumimoji="0" lang="en-US" sz="3200" b="0" i="0" u="none" strike="noStrike" cap="none" normalizeH="0" baseline="0" smtClean="0">
                        <a:ln>
                          <a:noFill/>
                        </a:ln>
                        <a:solidFill>
                          <a:srgbClr val="FF6600"/>
                        </a:solidFill>
                        <a:effectLst/>
                        <a:latin typeface="Times New Roman" panose="0202060305040502030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67983" name="Text Box 47"/>
          <p:cNvSpPr txBox="1">
            <a:spLocks noChangeArrowheads="1"/>
          </p:cNvSpPr>
          <p:nvPr/>
        </p:nvSpPr>
        <p:spPr bwMode="auto">
          <a:xfrm>
            <a:off x="5232400" y="2193290"/>
            <a:ext cx="4824413" cy="1322070"/>
          </a:xfrm>
          <a:prstGeom prst="rect">
            <a:avLst/>
          </a:prstGeom>
          <a:noFill/>
          <a:ln w="9525">
            <a:noFill/>
            <a:miter lim="800000"/>
          </a:ln>
          <a:effectLst>
            <a:prstShdw prst="shdw17" dist="17961" dir="2700000">
              <a:schemeClr val="accent1">
                <a:gamma/>
                <a:shade val="60000"/>
                <a:invGamma/>
              </a:schemeClr>
            </a:prstShdw>
          </a:effectLst>
        </p:spPr>
        <p:txBody>
          <a:bodyPr wrap="square">
            <a:spAutoFit/>
          </a:bodyPr>
          <a:lstStyle/>
          <a:p>
            <a:pPr marR="0" defTabSz="914400">
              <a:spcBef>
                <a:spcPts val="600"/>
              </a:spcBef>
              <a:buClr>
                <a:schemeClr val="accent2"/>
              </a:buClr>
              <a:buSzPct val="85000"/>
              <a:buFont typeface="Wingdings 2" panose="05020102010507070707" pitchFamily="18" charset="2"/>
              <a:defRPr/>
            </a:pPr>
            <a:r>
              <a:rPr kumimoji="0" lang="en-US" sz="3200" kern="1200" cap="none" spc="0" normalizeH="0" baseline="0" noProof="0">
                <a:solidFill>
                  <a:srgbClr val="FF6600"/>
                </a:solidFill>
                <a:latin typeface="Times New Roman" panose="02020603050405020304" charset="0"/>
                <a:ea typeface="+mn-ea"/>
                <a:cs typeface="Times New Roman" panose="02020603050405020304" charset="0"/>
              </a:rPr>
              <a:t>Cường độ dòng điện</a:t>
            </a:r>
            <a:endParaRPr kumimoji="0" lang="en-US" sz="3200" kern="1200" cap="none" spc="0" normalizeH="0" baseline="0" noProof="0">
              <a:solidFill>
                <a:srgbClr val="FF6600"/>
              </a:solidFill>
              <a:latin typeface="Times New Roman" panose="02020603050405020304" charset="0"/>
              <a:ea typeface="+mn-ea"/>
              <a:cs typeface="Times New Roman" panose="02020603050405020304" charset="0"/>
            </a:endParaRPr>
          </a:p>
          <a:p>
            <a:pPr marR="0" defTabSz="914400">
              <a:spcBef>
                <a:spcPct val="50000"/>
              </a:spcBef>
              <a:buClrTx/>
              <a:buSzTx/>
              <a:buFontTx/>
              <a:defRPr/>
            </a:pPr>
            <a:endParaRPr kumimoji="0" lang="en-US" sz="3200" kern="1200" cap="none" spc="0" normalizeH="0" baseline="0" noProof="0">
              <a:latin typeface="Times New Roman" panose="02020603050405020304" charset="0"/>
              <a:ea typeface="+mn-ea"/>
              <a:cs typeface="Times New Roman" panose="02020603050405020304" charset="0"/>
            </a:endParaRPr>
          </a:p>
        </p:txBody>
      </p:sp>
      <p:sp>
        <p:nvSpPr>
          <p:cNvPr id="167984" name="Text Box 48"/>
          <p:cNvSpPr txBox="1">
            <a:spLocks noChangeArrowheads="1"/>
          </p:cNvSpPr>
          <p:nvPr/>
        </p:nvSpPr>
        <p:spPr bwMode="auto">
          <a:xfrm>
            <a:off x="5239068" y="2982913"/>
            <a:ext cx="3455988" cy="583565"/>
          </a:xfrm>
          <a:prstGeom prst="rect">
            <a:avLst/>
          </a:prstGeom>
          <a:noFill/>
          <a:ln w="9525">
            <a:noFill/>
            <a:miter lim="800000"/>
          </a:ln>
          <a:effectLst>
            <a:prstShdw prst="shdw17" dist="17961" dir="2700000">
              <a:schemeClr val="accent1">
                <a:gamma/>
                <a:shade val="60000"/>
                <a:invGamma/>
              </a:schemeClr>
            </a:prstShdw>
          </a:effectLst>
        </p:spPr>
        <p:txBody>
          <a:bodyPr>
            <a:spAutoFit/>
          </a:bodyPr>
          <a:lstStyle/>
          <a:p>
            <a:pPr marR="0" defTabSz="914400">
              <a:spcBef>
                <a:spcPct val="50000"/>
              </a:spcBef>
              <a:buClrTx/>
              <a:buSzTx/>
              <a:buFontTx/>
              <a:defRPr/>
            </a:pPr>
            <a:r>
              <a:rPr kumimoji="0" lang="en-US" sz="3200" kern="1200" cap="none" spc="0" normalizeH="0" baseline="0" noProof="0">
                <a:solidFill>
                  <a:srgbClr val="FF6600"/>
                </a:solidFill>
                <a:latin typeface="Times New Roman" panose="02020603050405020304" charset="0"/>
                <a:ea typeface="+mn-ea"/>
                <a:cs typeface="Times New Roman" panose="02020603050405020304" charset="0"/>
              </a:rPr>
              <a:t>Công suất</a:t>
            </a:r>
            <a:endParaRPr kumimoji="0" lang="en-US" sz="3200" kern="1200" cap="none" spc="0" normalizeH="0" baseline="0" noProof="0">
              <a:solidFill>
                <a:srgbClr val="FF6600"/>
              </a:solidFill>
              <a:latin typeface="Times New Roman" panose="02020603050405020304" charset="0"/>
              <a:ea typeface="+mn-ea"/>
              <a:cs typeface="Times New Roman" panose="02020603050405020304" charset="0"/>
            </a:endParaRPr>
          </a:p>
        </p:txBody>
      </p:sp>
      <p:sp>
        <p:nvSpPr>
          <p:cNvPr id="167986" name="Text Box 50"/>
          <p:cNvSpPr txBox="1">
            <a:spLocks noChangeArrowheads="1"/>
          </p:cNvSpPr>
          <p:nvPr/>
        </p:nvSpPr>
        <p:spPr bwMode="auto">
          <a:xfrm>
            <a:off x="5239068" y="3687128"/>
            <a:ext cx="3313113" cy="1322070"/>
          </a:xfrm>
          <a:prstGeom prst="rect">
            <a:avLst/>
          </a:prstGeom>
          <a:noFill/>
          <a:ln w="9525">
            <a:noFill/>
            <a:miter lim="800000"/>
          </a:ln>
          <a:effectLst>
            <a:prstShdw prst="shdw17" dist="17961" dir="2700000">
              <a:schemeClr val="accent1">
                <a:gamma/>
                <a:shade val="60000"/>
                <a:invGamma/>
              </a:schemeClr>
            </a:prstShdw>
          </a:effectLst>
        </p:spPr>
        <p:txBody>
          <a:bodyPr>
            <a:spAutoFit/>
          </a:bodyPr>
          <a:lstStyle/>
          <a:p>
            <a:pPr marR="0" defTabSz="914400">
              <a:spcBef>
                <a:spcPts val="600"/>
              </a:spcBef>
              <a:buClr>
                <a:schemeClr val="accent2"/>
              </a:buClr>
              <a:buSzPct val="85000"/>
              <a:buFont typeface="Wingdings 2" panose="05020102010507070707" pitchFamily="18" charset="2"/>
              <a:defRPr/>
            </a:pPr>
            <a:r>
              <a:rPr kumimoji="0" lang="en-US" sz="3200" kern="1200" cap="none" spc="0" normalizeH="0" baseline="0" noProof="0">
                <a:solidFill>
                  <a:srgbClr val="FF6600"/>
                </a:solidFill>
                <a:latin typeface="Times New Roman" panose="02020603050405020304" charset="0"/>
                <a:ea typeface="+mn-ea"/>
                <a:cs typeface="Times New Roman" panose="02020603050405020304" charset="0"/>
              </a:rPr>
              <a:t>Điện áp</a:t>
            </a:r>
            <a:endParaRPr kumimoji="0" lang="en-US" sz="3200" kern="1200" cap="none" spc="0" normalizeH="0" baseline="0" noProof="0">
              <a:solidFill>
                <a:srgbClr val="FF6600"/>
              </a:solidFill>
              <a:latin typeface="Times New Roman" panose="02020603050405020304" charset="0"/>
              <a:ea typeface="+mn-ea"/>
              <a:cs typeface="Times New Roman" panose="02020603050405020304" charset="0"/>
            </a:endParaRPr>
          </a:p>
          <a:p>
            <a:pPr marR="0" defTabSz="914400">
              <a:spcBef>
                <a:spcPct val="50000"/>
              </a:spcBef>
              <a:buClrTx/>
              <a:buSzTx/>
              <a:buFontTx/>
              <a:defRPr/>
            </a:pPr>
            <a:endParaRPr kumimoji="0" lang="en-US" sz="3200" kern="1200" cap="none" spc="0" normalizeH="0" baseline="0" noProof="0">
              <a:latin typeface="Times New Roman" panose="02020603050405020304" charset="0"/>
              <a:ea typeface="+mn-ea"/>
              <a:cs typeface="Times New Roman" panose="02020603050405020304" charset="0"/>
            </a:endParaRPr>
          </a:p>
        </p:txBody>
      </p:sp>
      <p:sp>
        <p:nvSpPr>
          <p:cNvPr id="167988" name="Text Box 52"/>
          <p:cNvSpPr txBox="1">
            <a:spLocks noChangeArrowheads="1"/>
          </p:cNvSpPr>
          <p:nvPr/>
        </p:nvSpPr>
        <p:spPr bwMode="auto">
          <a:xfrm>
            <a:off x="5249863" y="4282440"/>
            <a:ext cx="5364163" cy="1814830"/>
          </a:xfrm>
          <a:prstGeom prst="rect">
            <a:avLst/>
          </a:prstGeom>
          <a:noFill/>
          <a:ln w="9525">
            <a:noFill/>
            <a:miter lim="800000"/>
          </a:ln>
          <a:effectLst>
            <a:prstShdw prst="shdw17" dist="17961" dir="2700000">
              <a:schemeClr val="accent1">
                <a:gamma/>
                <a:shade val="60000"/>
                <a:invGamma/>
              </a:schemeClr>
            </a:prstShdw>
          </a:effectLst>
        </p:spPr>
        <p:txBody>
          <a:bodyPr>
            <a:spAutoFit/>
          </a:bodyPr>
          <a:lstStyle/>
          <a:p>
            <a:pPr marR="0" defTabSz="914400">
              <a:spcBef>
                <a:spcPts val="600"/>
              </a:spcBef>
              <a:buClr>
                <a:schemeClr val="accent2"/>
              </a:buClr>
              <a:buSzPct val="85000"/>
              <a:buFont typeface="Wingdings 2" panose="05020102010507070707" pitchFamily="18" charset="2"/>
              <a:defRPr/>
            </a:pPr>
            <a:r>
              <a:rPr kumimoji="0" lang="en-US" sz="3200" kern="1200" cap="none" spc="0" normalizeH="0" baseline="0" noProof="0">
                <a:solidFill>
                  <a:srgbClr val="FF6600"/>
                </a:solidFill>
                <a:latin typeface="Times New Roman" panose="02020603050405020304" charset="0"/>
                <a:ea typeface="+mn-ea"/>
                <a:cs typeface="Times New Roman" panose="02020603050405020304" charset="0"/>
              </a:rPr>
              <a:t>Điện năng tiêu thụ của mạch điện</a:t>
            </a:r>
            <a:endParaRPr kumimoji="0" lang="en-US" sz="3200" kern="1200" cap="none" spc="0" normalizeH="0" baseline="0" noProof="0">
              <a:solidFill>
                <a:srgbClr val="FF6600"/>
              </a:solidFill>
              <a:latin typeface="Times New Roman" panose="02020603050405020304" charset="0"/>
              <a:ea typeface="+mn-ea"/>
              <a:cs typeface="Times New Roman" panose="02020603050405020304" charset="0"/>
            </a:endParaRPr>
          </a:p>
          <a:p>
            <a:pPr marR="0" defTabSz="914400">
              <a:spcBef>
                <a:spcPct val="50000"/>
              </a:spcBef>
              <a:buClrTx/>
              <a:buSzTx/>
              <a:buFontTx/>
              <a:defRPr/>
            </a:pPr>
            <a:endParaRPr kumimoji="0" lang="en-US" sz="3200" kern="1200" cap="none" spc="0" normalizeH="0" baseline="0" noProof="0">
              <a:latin typeface="Times New Roman" panose="02020603050405020304" charset="0"/>
              <a:ea typeface="+mn-ea"/>
              <a:cs typeface="Times New Roman" panose="02020603050405020304" charset="0"/>
            </a:endParaRPr>
          </a:p>
        </p:txBody>
      </p:sp>
      <p:sp>
        <p:nvSpPr>
          <p:cNvPr id="167989" name="Text Box 53"/>
          <p:cNvSpPr txBox="1">
            <a:spLocks noChangeArrowheads="1"/>
          </p:cNvSpPr>
          <p:nvPr/>
        </p:nvSpPr>
        <p:spPr bwMode="auto">
          <a:xfrm>
            <a:off x="5234940" y="5271453"/>
            <a:ext cx="4681538" cy="1322070"/>
          </a:xfrm>
          <a:prstGeom prst="rect">
            <a:avLst/>
          </a:prstGeom>
          <a:noFill/>
          <a:ln w="9525">
            <a:noFill/>
            <a:miter lim="800000"/>
          </a:ln>
          <a:effectLst>
            <a:prstShdw prst="shdw17" dist="17961" dir="2700000">
              <a:schemeClr val="accent1">
                <a:gamma/>
                <a:shade val="60000"/>
                <a:invGamma/>
              </a:schemeClr>
            </a:prstShdw>
          </a:effectLst>
        </p:spPr>
        <p:txBody>
          <a:bodyPr wrap="square">
            <a:spAutoFit/>
          </a:bodyPr>
          <a:lstStyle/>
          <a:p>
            <a:pPr marR="0" defTabSz="914400">
              <a:spcBef>
                <a:spcPts val="600"/>
              </a:spcBef>
              <a:buClr>
                <a:schemeClr val="accent2"/>
              </a:buClr>
              <a:buSzPct val="85000"/>
              <a:buFont typeface="Wingdings 2" panose="05020102010507070707" pitchFamily="18" charset="2"/>
              <a:defRPr/>
            </a:pPr>
            <a:r>
              <a:rPr kumimoji="0" lang="en-US" sz="3200" kern="1200" cap="none" spc="0" normalizeH="0" baseline="0" noProof="0">
                <a:solidFill>
                  <a:srgbClr val="FF6600"/>
                </a:solidFill>
                <a:latin typeface="Times New Roman" panose="02020603050405020304" charset="0"/>
                <a:ea typeface="+mn-ea"/>
                <a:cs typeface="Times New Roman" panose="02020603050405020304" charset="0"/>
              </a:rPr>
              <a:t>Điện trở mạch điện</a:t>
            </a:r>
            <a:endParaRPr kumimoji="0" lang="en-US" sz="3200" kern="1200" cap="none" spc="0" normalizeH="0" baseline="0" noProof="0">
              <a:solidFill>
                <a:srgbClr val="FF6600"/>
              </a:solidFill>
              <a:latin typeface="Times New Roman" panose="02020603050405020304" charset="0"/>
              <a:ea typeface="+mn-ea"/>
              <a:cs typeface="Times New Roman" panose="02020603050405020304" charset="0"/>
            </a:endParaRPr>
          </a:p>
          <a:p>
            <a:pPr marR="0" defTabSz="914400">
              <a:spcBef>
                <a:spcPct val="50000"/>
              </a:spcBef>
              <a:buClrTx/>
              <a:buSzTx/>
              <a:buFontTx/>
              <a:defRPr/>
            </a:pPr>
            <a:endParaRPr kumimoji="0" lang="en-US" sz="3200" kern="1200" cap="none" spc="0" normalizeH="0" baseline="0" noProof="0">
              <a:latin typeface="Times New Roman" panose="02020603050405020304" charset="0"/>
              <a:ea typeface="+mn-ea"/>
              <a:cs typeface="Times New Roman" panose="02020603050405020304" charset="0"/>
            </a:endParaRPr>
          </a:p>
        </p:txBody>
      </p:sp>
      <p:sp>
        <p:nvSpPr>
          <p:cNvPr id="167990" name="Text Box 54"/>
          <p:cNvSpPr txBox="1">
            <a:spLocks noChangeArrowheads="1"/>
          </p:cNvSpPr>
          <p:nvPr/>
        </p:nvSpPr>
        <p:spPr bwMode="auto">
          <a:xfrm>
            <a:off x="5228590" y="5974715"/>
            <a:ext cx="5043805" cy="583565"/>
          </a:xfrm>
          <a:prstGeom prst="rect">
            <a:avLst/>
          </a:prstGeom>
          <a:noFill/>
          <a:ln w="9525">
            <a:noFill/>
            <a:miter lim="800000"/>
          </a:ln>
          <a:effectLst>
            <a:prstShdw prst="shdw17" dist="17961" dir="2700000">
              <a:schemeClr val="accent1">
                <a:gamma/>
                <a:shade val="60000"/>
                <a:invGamma/>
              </a:schemeClr>
            </a:prstShdw>
          </a:effectLst>
        </p:spPr>
        <p:txBody>
          <a:bodyPr wrap="square">
            <a:spAutoFit/>
          </a:bodyPr>
          <a:lstStyle/>
          <a:p>
            <a:pPr marR="0" defTabSz="914400">
              <a:spcBef>
                <a:spcPts val="600"/>
              </a:spcBef>
              <a:buClr>
                <a:schemeClr val="accent2"/>
              </a:buClr>
              <a:buSzPct val="85000"/>
              <a:buFont typeface="Wingdings 2" panose="05020102010507070707" pitchFamily="18" charset="2"/>
              <a:defRPr/>
            </a:pPr>
            <a:r>
              <a:rPr kumimoji="0" lang="en-US" sz="3200" kern="1200" cap="none" spc="0" normalizeH="0" baseline="0" noProof="0">
                <a:solidFill>
                  <a:srgbClr val="FF6600"/>
                </a:solidFill>
                <a:latin typeface="Times New Roman" panose="02020603050405020304" charset="0"/>
                <a:ea typeface="+mn-ea"/>
                <a:cs typeface="Times New Roman" panose="02020603050405020304" charset="0"/>
              </a:rPr>
              <a:t>Điện áp, dòng điện, điện trở</a:t>
            </a:r>
            <a:endParaRPr kumimoji="0" lang="en-US" sz="3200" kern="1200" cap="none" spc="0" normalizeH="0" baseline="0" noProof="0">
              <a:solidFill>
                <a:srgbClr val="FF6600"/>
              </a:solidFill>
              <a:latin typeface="Times New Roman" panose="02020603050405020304" charset="0"/>
              <a:ea typeface="+mn-ea"/>
              <a:cs typeface="Times New Roman" panose="02020603050405020304" charset="0"/>
            </a:endParaRPr>
          </a:p>
        </p:txBody>
      </p:sp>
      <p:sp>
        <p:nvSpPr>
          <p:cNvPr id="4" name="Text Box 3"/>
          <p:cNvSpPr txBox="1"/>
          <p:nvPr/>
        </p:nvSpPr>
        <p:spPr>
          <a:xfrm>
            <a:off x="4920615" y="7620"/>
            <a:ext cx="2130425" cy="706755"/>
          </a:xfrm>
          <a:prstGeom prst="rect">
            <a:avLst/>
          </a:prstGeom>
          <a:noFill/>
        </p:spPr>
        <p:txBody>
          <a:bodyPr wrap="square" rtlCol="0">
            <a:spAutoFit/>
          </a:bodyPr>
          <a:p>
            <a:r>
              <a:rPr lang="vi-VN" altLang="en-US" sz="4000" b="1">
                <a:solidFill>
                  <a:srgbClr val="FF0000"/>
                </a:solidFill>
                <a:latin typeface="Times New Roman" panose="02020603050405020304" charset="0"/>
                <a:cs typeface="Times New Roman" panose="02020603050405020304" charset="0"/>
              </a:rPr>
              <a:t>ÔN TẬP</a:t>
            </a:r>
            <a:endParaRPr lang="vi-VN" altLang="en-US" sz="4000" b="1">
              <a:solidFill>
                <a:srgbClr val="FF0000"/>
              </a:solidFill>
              <a:latin typeface="Times New Roman" panose="02020603050405020304" charset="0"/>
              <a:cs typeface="Times New Roman" panose="02020603050405020304" charset="0"/>
            </a:endParaRPr>
          </a:p>
        </p:txBody>
      </p:sp>
      <p:sp>
        <p:nvSpPr>
          <p:cNvPr id="5" name="Text Box 4"/>
          <p:cNvSpPr txBox="1"/>
          <p:nvPr/>
        </p:nvSpPr>
        <p:spPr>
          <a:xfrm>
            <a:off x="1847850" y="616585"/>
            <a:ext cx="8689975" cy="583565"/>
          </a:xfrm>
          <a:prstGeom prst="rect">
            <a:avLst/>
          </a:prstGeom>
          <a:noFill/>
        </p:spPr>
        <p:txBody>
          <a:bodyPr wrap="square" rtlCol="0">
            <a:spAutoFit/>
          </a:bodyPr>
          <a:p>
            <a:r>
              <a:rPr lang="vi-VN" altLang="en-US" sz="3200" b="1">
                <a:solidFill>
                  <a:srgbClr val="0070C0"/>
                </a:solidFill>
                <a:latin typeface="Times New Roman" panose="02020603050405020304" charset="0"/>
                <a:cs typeface="Times New Roman" panose="02020603050405020304" charset="0"/>
              </a:rPr>
              <a:t>Câu 4:</a:t>
            </a:r>
            <a:r>
              <a:rPr lang="vi-VN" altLang="en-US" sz="3200">
                <a:latin typeface="Times New Roman" panose="02020603050405020304" charset="0"/>
                <a:cs typeface="Times New Roman" panose="02020603050405020304" charset="0"/>
              </a:rPr>
              <a:t> </a:t>
            </a:r>
            <a:r>
              <a:rPr lang="vi-VN" altLang="en-US" sz="3200" b="1">
                <a:solidFill>
                  <a:srgbClr val="0070C0"/>
                </a:solidFill>
                <a:latin typeface="Times New Roman" panose="02020603050405020304" charset="0"/>
                <a:cs typeface="Times New Roman" panose="02020603050405020304" charset="0"/>
              </a:rPr>
              <a:t>Đại lượng đo</a:t>
            </a:r>
            <a:r>
              <a:rPr lang="en-US" sz="3200" b="1">
                <a:solidFill>
                  <a:srgbClr val="0070C0"/>
                </a:solidFill>
                <a:latin typeface="Times New Roman" panose="02020603050405020304" charset="0"/>
                <a:cs typeface="Times New Roman" panose="02020603050405020304" charset="0"/>
                <a:sym typeface="+mn-ea"/>
              </a:rPr>
              <a:t> của đồng hồ đo điện:</a:t>
            </a:r>
            <a:endParaRPr lang="vi-VN" altLang="en-US" sz="3200">
              <a:latin typeface="Times New Roman" panose="02020603050405020304" charset="0"/>
              <a:cs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withEffect">
                                  <p:stCondLst>
                                    <p:cond delay="0"/>
                                  </p:stCondLst>
                                  <p:childTnLst>
                                    <p:set>
                                      <p:cBhvr>
                                        <p:cTn id="6" dur="1" fill="hold">
                                          <p:stCondLst>
                                            <p:cond delay="0"/>
                                          </p:stCondLst>
                                        </p:cTn>
                                        <p:tgtEl>
                                          <p:spTgt spid="167993"/>
                                        </p:tgtEl>
                                        <p:attrNameLst>
                                          <p:attrName>style.visibility</p:attrName>
                                        </p:attrNameLst>
                                      </p:cBhvr>
                                      <p:to>
                                        <p:strVal val="visible"/>
                                      </p:to>
                                    </p:set>
                                    <p:animEffect transition="in" filter="box(in)">
                                      <p:cBhvr>
                                        <p:cTn id="7" dur="500"/>
                                        <p:tgtEl>
                                          <p:spTgt spid="16799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67983"/>
                                        </p:tgtEl>
                                        <p:attrNameLst>
                                          <p:attrName>style.visibility</p:attrName>
                                        </p:attrNameLst>
                                      </p:cBhvr>
                                      <p:to>
                                        <p:strVal val="visible"/>
                                      </p:to>
                                    </p:set>
                                    <p:animEffect transition="in" filter="box(in)">
                                      <p:cBhvr>
                                        <p:cTn id="12" dur="500"/>
                                        <p:tgtEl>
                                          <p:spTgt spid="167983"/>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67984"/>
                                        </p:tgtEl>
                                        <p:attrNameLst>
                                          <p:attrName>style.visibility</p:attrName>
                                        </p:attrNameLst>
                                      </p:cBhvr>
                                      <p:to>
                                        <p:strVal val="visible"/>
                                      </p:to>
                                    </p:set>
                                    <p:animEffect transition="in" filter="box(in)">
                                      <p:cBhvr>
                                        <p:cTn id="17" dur="500"/>
                                        <p:tgtEl>
                                          <p:spTgt spid="167984"/>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67986"/>
                                        </p:tgtEl>
                                        <p:attrNameLst>
                                          <p:attrName>style.visibility</p:attrName>
                                        </p:attrNameLst>
                                      </p:cBhvr>
                                      <p:to>
                                        <p:strVal val="visible"/>
                                      </p:to>
                                    </p:set>
                                    <p:animEffect transition="in" filter="box(in)">
                                      <p:cBhvr>
                                        <p:cTn id="22" dur="500"/>
                                        <p:tgtEl>
                                          <p:spTgt spid="167986"/>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grpId="0" nodeType="clickEffect">
                                  <p:stCondLst>
                                    <p:cond delay="0"/>
                                  </p:stCondLst>
                                  <p:childTnLst>
                                    <p:set>
                                      <p:cBhvr>
                                        <p:cTn id="26" dur="1" fill="hold">
                                          <p:stCondLst>
                                            <p:cond delay="0"/>
                                          </p:stCondLst>
                                        </p:cTn>
                                        <p:tgtEl>
                                          <p:spTgt spid="167988"/>
                                        </p:tgtEl>
                                        <p:attrNameLst>
                                          <p:attrName>style.visibility</p:attrName>
                                        </p:attrNameLst>
                                      </p:cBhvr>
                                      <p:to>
                                        <p:strVal val="visible"/>
                                      </p:to>
                                    </p:set>
                                    <p:animEffect transition="in" filter="box(in)">
                                      <p:cBhvr>
                                        <p:cTn id="27" dur="500"/>
                                        <p:tgtEl>
                                          <p:spTgt spid="167988"/>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167989"/>
                                        </p:tgtEl>
                                        <p:attrNameLst>
                                          <p:attrName>style.visibility</p:attrName>
                                        </p:attrNameLst>
                                      </p:cBhvr>
                                      <p:to>
                                        <p:strVal val="visible"/>
                                      </p:to>
                                    </p:set>
                                    <p:animEffect transition="in" filter="box(in)">
                                      <p:cBhvr>
                                        <p:cTn id="32" dur="500"/>
                                        <p:tgtEl>
                                          <p:spTgt spid="167989"/>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1" fill="hold">
                                          <p:stCondLst>
                                            <p:cond delay="0"/>
                                          </p:stCondLst>
                                        </p:cTn>
                                        <p:tgtEl>
                                          <p:spTgt spid="167990"/>
                                        </p:tgtEl>
                                        <p:attrNameLst>
                                          <p:attrName>style.visibility</p:attrName>
                                        </p:attrNameLst>
                                      </p:cBhvr>
                                      <p:to>
                                        <p:strVal val="visible"/>
                                      </p:to>
                                    </p:set>
                                    <p:animEffect transition="in" filter="box(in)">
                                      <p:cBhvr>
                                        <p:cTn id="37" dur="500"/>
                                        <p:tgtEl>
                                          <p:spTgt spid="1679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983" grpId="0" bldLvl="0" animBg="1"/>
      <p:bldP spid="167984" grpId="0" bldLvl="0" animBg="1"/>
      <p:bldP spid="167986" grpId="0" bldLvl="0" animBg="1"/>
      <p:bldP spid="167988" grpId="0" bldLvl="0" animBg="1"/>
      <p:bldP spid="167989" grpId="0" bldLvl="0" animBg="1"/>
      <p:bldP spid="167990"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 name="Text Box 45"/>
          <p:cNvSpPr txBox="1"/>
          <p:nvPr/>
        </p:nvSpPr>
        <p:spPr>
          <a:xfrm>
            <a:off x="2630170" y="5478145"/>
            <a:ext cx="1720850" cy="521970"/>
          </a:xfrm>
          <a:prstGeom prst="rect">
            <a:avLst/>
          </a:prstGeom>
          <a:noFill/>
          <a:ln w="9525">
            <a:noFill/>
          </a:ln>
        </p:spPr>
        <p:txBody>
          <a:bodyPr wrap="square">
            <a:spAutoFit/>
          </a:bodyPr>
          <a:p>
            <a:pPr algn="just"/>
            <a:r>
              <a:rPr lang="en-US" sz="2800" b="1" dirty="0">
                <a:latin typeface="Times New Roman" panose="02020603050405020304" charset="0"/>
                <a:cs typeface="Times New Roman" panose="02020603050405020304" charset="0"/>
              </a:rPr>
              <a:t>Vôn kế</a:t>
            </a:r>
            <a:endParaRPr lang="en-US" sz="2800" b="1" dirty="0">
              <a:latin typeface="Times New Roman" panose="02020603050405020304" charset="0"/>
              <a:cs typeface="Times New Roman" panose="02020603050405020304" charset="0"/>
            </a:endParaRPr>
          </a:p>
        </p:txBody>
      </p:sp>
      <p:sp>
        <p:nvSpPr>
          <p:cNvPr id="100" name="Text Box 99"/>
          <p:cNvSpPr txBox="1"/>
          <p:nvPr/>
        </p:nvSpPr>
        <p:spPr>
          <a:xfrm>
            <a:off x="7064375" y="1808480"/>
            <a:ext cx="4933950" cy="1076325"/>
          </a:xfrm>
          <a:prstGeom prst="rect">
            <a:avLst/>
          </a:prstGeom>
          <a:noFill/>
          <a:ln w="9525">
            <a:noFill/>
          </a:ln>
        </p:spPr>
        <p:txBody>
          <a:bodyPr wrap="square">
            <a:spAutoFit/>
          </a:bodyPr>
          <a:p>
            <a:pPr indent="0"/>
            <a:r>
              <a:rPr lang="en-US" sz="3200" b="0">
                <a:latin typeface="Times New Roman" panose="02020603050405020304" charset="0"/>
                <a:cs typeface="Calibri" panose="020F0502020204030204" charset="0"/>
              </a:rPr>
              <a:t>- Kí hiệu ghi trên mặt đồng hồ: V</a:t>
            </a:r>
            <a:endParaRPr lang="en-US" sz="3200" b="0">
              <a:latin typeface="Times New Roman" panose="02020603050405020304" charset="0"/>
              <a:cs typeface="Calibri" panose="020F0502020204030204" charset="0"/>
            </a:endParaRPr>
          </a:p>
        </p:txBody>
      </p:sp>
      <p:sp>
        <p:nvSpPr>
          <p:cNvPr id="14" name="Text Box 13"/>
          <p:cNvSpPr txBox="1"/>
          <p:nvPr/>
        </p:nvSpPr>
        <p:spPr>
          <a:xfrm>
            <a:off x="7105650" y="3091180"/>
            <a:ext cx="4387215" cy="1076325"/>
          </a:xfrm>
          <a:prstGeom prst="rect">
            <a:avLst/>
          </a:prstGeom>
          <a:noFill/>
        </p:spPr>
        <p:txBody>
          <a:bodyPr wrap="none" rtlCol="0" anchor="t">
            <a:spAutoFit/>
          </a:bodyPr>
          <a:p>
            <a:r>
              <a:rPr lang="en-US" sz="3200">
                <a:latin typeface="Times New Roman" panose="02020603050405020304" charset="0"/>
                <a:cs typeface="Calibri" panose="020F0502020204030204" charset="0"/>
                <a:sym typeface="+mn-ea"/>
              </a:rPr>
              <a:t>- Chức năng của đồng hồ:</a:t>
            </a:r>
            <a:endParaRPr lang="en-US" sz="3200">
              <a:latin typeface="Times New Roman" panose="02020603050405020304" charset="0"/>
              <a:cs typeface="Calibri" panose="020F0502020204030204" charset="0"/>
              <a:sym typeface="+mn-ea"/>
            </a:endParaRPr>
          </a:p>
          <a:p>
            <a:r>
              <a:rPr lang="en-US" sz="3200">
                <a:latin typeface="Times New Roman" panose="02020603050405020304" charset="0"/>
                <a:cs typeface="Calibri" panose="020F0502020204030204" charset="0"/>
                <a:sym typeface="+mn-ea"/>
              </a:rPr>
              <a:t>Đo điện áp</a:t>
            </a:r>
            <a:endParaRPr lang="en-US" sz="3200">
              <a:latin typeface="Times New Roman" panose="02020603050405020304" charset="0"/>
              <a:cs typeface="Calibri" panose="020F0502020204030204" charset="0"/>
              <a:sym typeface="+mn-ea"/>
            </a:endParaRPr>
          </a:p>
        </p:txBody>
      </p:sp>
      <p:sp>
        <p:nvSpPr>
          <p:cNvPr id="15" name="Text Box 14"/>
          <p:cNvSpPr txBox="1"/>
          <p:nvPr/>
        </p:nvSpPr>
        <p:spPr>
          <a:xfrm>
            <a:off x="7105650" y="4276725"/>
            <a:ext cx="4370070" cy="583565"/>
          </a:xfrm>
          <a:prstGeom prst="rect">
            <a:avLst/>
          </a:prstGeom>
          <a:noFill/>
        </p:spPr>
        <p:txBody>
          <a:bodyPr wrap="none" rtlCol="0" anchor="t">
            <a:spAutoFit/>
          </a:bodyPr>
          <a:p>
            <a:r>
              <a:rPr lang="en-US" sz="3200">
                <a:latin typeface="Times New Roman" panose="02020603050405020304" charset="0"/>
                <a:cs typeface="Calibri" panose="020F0502020204030204" charset="0"/>
                <a:sym typeface="+mn-ea"/>
              </a:rPr>
              <a:t>- Thang đo: 6V, 12V, 36V</a:t>
            </a:r>
            <a:endParaRPr lang="en-US" sz="3200">
              <a:latin typeface="Times New Roman" panose="02020603050405020304" charset="0"/>
              <a:cs typeface="Calibri" panose="020F0502020204030204" charset="0"/>
              <a:sym typeface="+mn-ea"/>
            </a:endParaRPr>
          </a:p>
        </p:txBody>
      </p:sp>
      <p:pic>
        <p:nvPicPr>
          <p:cNvPr id="9" name="Content Placeholder 8"/>
          <p:cNvPicPr>
            <a:picLocks noChangeAspect="1"/>
          </p:cNvPicPr>
          <p:nvPr>
            <p:ph sz="half" idx="2"/>
          </p:nvPr>
        </p:nvPicPr>
        <p:blipFill>
          <a:blip r:embed="rId1">
            <a:extLst>
              <a:ext uri="{28A0092B-C50C-407E-A947-70E740481C1C}">
                <a14:useLocalDpi xmlns:a14="http://schemas.microsoft.com/office/drawing/2010/main" val="0"/>
              </a:ext>
            </a:extLst>
          </a:blip>
          <a:srcRect l="6777" r="11612"/>
          <a:stretch>
            <a:fillRect/>
          </a:stretch>
        </p:blipFill>
        <p:spPr>
          <a:xfrm>
            <a:off x="698500" y="1462405"/>
            <a:ext cx="3089910" cy="3543300"/>
          </a:xfrm>
          <a:prstGeom prst="rect">
            <a:avLst/>
          </a:prstGeom>
        </p:spPr>
      </p:pic>
      <p:pic>
        <p:nvPicPr>
          <p:cNvPr id="4" name="Picture 3" descr="images (1)"/>
          <p:cNvPicPr>
            <a:picLocks noChangeAspect="1"/>
          </p:cNvPicPr>
          <p:nvPr/>
        </p:nvPicPr>
        <p:blipFill>
          <a:blip r:embed="rId2"/>
          <a:srcRect r="16330"/>
          <a:stretch>
            <a:fillRect/>
          </a:stretch>
        </p:blipFill>
        <p:spPr>
          <a:xfrm>
            <a:off x="3689350" y="1595755"/>
            <a:ext cx="2926715" cy="3157855"/>
          </a:xfrm>
          <a:prstGeom prst="rect">
            <a:avLst/>
          </a:prstGeom>
        </p:spPr>
      </p:pic>
      <p:sp>
        <p:nvSpPr>
          <p:cNvPr id="2" name="Text Box 1"/>
          <p:cNvSpPr txBox="1"/>
          <p:nvPr/>
        </p:nvSpPr>
        <p:spPr>
          <a:xfrm>
            <a:off x="4920615" y="7620"/>
            <a:ext cx="2130425" cy="706755"/>
          </a:xfrm>
          <a:prstGeom prst="rect">
            <a:avLst/>
          </a:prstGeom>
          <a:noFill/>
        </p:spPr>
        <p:txBody>
          <a:bodyPr wrap="square" rtlCol="0">
            <a:spAutoFit/>
          </a:bodyPr>
          <a:p>
            <a:r>
              <a:rPr lang="vi-VN" altLang="en-US" sz="4000" b="1">
                <a:solidFill>
                  <a:srgbClr val="FF0000"/>
                </a:solidFill>
                <a:latin typeface="Times New Roman" panose="02020603050405020304" charset="0"/>
                <a:cs typeface="Times New Roman" panose="02020603050405020304" charset="0"/>
              </a:rPr>
              <a:t>ÔN TẬP</a:t>
            </a:r>
            <a:endParaRPr lang="vi-VN" altLang="en-US" sz="4000" b="1">
              <a:solidFill>
                <a:srgbClr val="FF0000"/>
              </a:solidFill>
              <a:latin typeface="Times New Roman" panose="02020603050405020304" charset="0"/>
              <a:cs typeface="Times New Roman" panose="02020603050405020304" charset="0"/>
            </a:endParaRPr>
          </a:p>
        </p:txBody>
      </p:sp>
      <p:sp>
        <p:nvSpPr>
          <p:cNvPr id="3" name="Text Box 2"/>
          <p:cNvSpPr txBox="1"/>
          <p:nvPr/>
        </p:nvSpPr>
        <p:spPr>
          <a:xfrm>
            <a:off x="1847850" y="616585"/>
            <a:ext cx="8689975" cy="583565"/>
          </a:xfrm>
          <a:prstGeom prst="rect">
            <a:avLst/>
          </a:prstGeom>
          <a:noFill/>
        </p:spPr>
        <p:txBody>
          <a:bodyPr wrap="square" rtlCol="0">
            <a:spAutoFit/>
          </a:bodyPr>
          <a:p>
            <a:r>
              <a:rPr lang="vi-VN" altLang="en-US" sz="3200" b="1">
                <a:solidFill>
                  <a:srgbClr val="0070C0"/>
                </a:solidFill>
                <a:latin typeface="Times New Roman" panose="02020603050405020304" charset="0"/>
                <a:cs typeface="Times New Roman" panose="02020603050405020304" charset="0"/>
              </a:rPr>
              <a:t>Câu 5:</a:t>
            </a:r>
            <a:r>
              <a:rPr lang="vi-VN" altLang="en-US" sz="3200">
                <a:latin typeface="Times New Roman" panose="02020603050405020304" charset="0"/>
                <a:cs typeface="Times New Roman" panose="02020603050405020304" charset="0"/>
              </a:rPr>
              <a:t> </a:t>
            </a:r>
            <a:r>
              <a:rPr lang="vi-VN" sz="3200" b="1">
                <a:solidFill>
                  <a:srgbClr val="0070C0"/>
                </a:solidFill>
                <a:latin typeface="Times New Roman" panose="02020603050405020304" charset="0"/>
                <a:cs typeface="Times New Roman" panose="02020603050405020304" charset="0"/>
              </a:rPr>
              <a:t>Tìm hiểu</a:t>
            </a:r>
            <a:r>
              <a:rPr lang="en-US" sz="3200" b="1">
                <a:solidFill>
                  <a:srgbClr val="0070C0"/>
                </a:solidFill>
                <a:latin typeface="Times New Roman" panose="02020603050405020304" charset="0"/>
                <a:cs typeface="Times New Roman" panose="02020603050405020304" charset="0"/>
                <a:sym typeface="+mn-ea"/>
              </a:rPr>
              <a:t> đồng hồ đo điện:</a:t>
            </a:r>
            <a:endParaRPr lang="vi-VN" altLang="en-US" sz="3200">
              <a:latin typeface="Times New Roman" panose="02020603050405020304" charset="0"/>
              <a:cs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 grpId="0"/>
      <p:bldP spid="14" grpId="0"/>
      <p:bldP spid="1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6370" name="Text Box 2"/>
          <p:cNvSpPr txBox="1">
            <a:spLocks noChangeArrowheads="1"/>
          </p:cNvSpPr>
          <p:nvPr/>
        </p:nvSpPr>
        <p:spPr bwMode="auto">
          <a:xfrm>
            <a:off x="7804150" y="857250"/>
            <a:ext cx="309880" cy="368300"/>
          </a:xfrm>
          <a:prstGeom prst="rect">
            <a:avLst/>
          </a:prstGeom>
          <a:noFill/>
          <a:ln w="9525">
            <a:noFill/>
            <a:miter lim="800000"/>
          </a:ln>
          <a:effectLst>
            <a:prstShdw prst="shdw17" dist="17961" dir="2700000">
              <a:schemeClr val="accent1">
                <a:gamma/>
                <a:shade val="60000"/>
                <a:invGamma/>
              </a:schemeClr>
            </a:prstShdw>
          </a:effectLst>
        </p:spPr>
        <p:txBody>
          <a:bodyPr wrap="none">
            <a:spAutoFit/>
          </a:bodyPr>
          <a:lstStyle/>
          <a:p>
            <a:pPr marR="0" defTabSz="914400">
              <a:buClrTx/>
              <a:buSzTx/>
              <a:buFontTx/>
              <a:defRPr/>
            </a:pPr>
            <a:endParaRPr kumimoji="0" lang="en-US" sz="1800" kern="1200" cap="none" spc="0" normalizeH="0" baseline="0" noProof="0">
              <a:latin typeface="Times New Roman" panose="02020603050405020304" charset="0"/>
              <a:ea typeface="+mn-ea"/>
              <a:cs typeface="Times New Roman" panose="02020603050405020304" charset="0"/>
            </a:endParaRPr>
          </a:p>
        </p:txBody>
      </p:sp>
      <p:graphicFrame>
        <p:nvGraphicFramePr>
          <p:cNvPr id="186432" name="Group 64"/>
          <p:cNvGraphicFramePr>
            <a:graphicFrameLocks noGrp="1"/>
          </p:cNvGraphicFramePr>
          <p:nvPr/>
        </p:nvGraphicFramePr>
        <p:xfrm>
          <a:off x="1919288" y="1557338"/>
          <a:ext cx="8497570" cy="5111751"/>
        </p:xfrm>
        <a:graphic>
          <a:graphicData uri="http://schemas.openxmlformats.org/drawingml/2006/table">
            <a:tbl>
              <a:tblPr/>
              <a:tblGrid>
                <a:gridCol w="2807970"/>
                <a:gridCol w="2809875"/>
                <a:gridCol w="2879725"/>
              </a:tblGrid>
              <a:tr h="898525">
                <a:tc>
                  <a:txBody>
                    <a:bodyPr/>
                    <a:lstStyle/>
                    <a:p>
                      <a:pPr marL="0" marR="0" lvl="0" indent="0" algn="ctr"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r>
                        <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rPr>
                        <a:t>Tên dụng cụ</a:t>
                      </a:r>
                      <a:endPar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r>
                        <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rPr>
                        <a:t>Hình vẽ</a:t>
                      </a:r>
                      <a:endPar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r>
                        <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rPr>
                        <a:t>Công dụng</a:t>
                      </a:r>
                      <a:endParaRPr kumimoji="0" lang="en-US" sz="32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r>
              <a:tr h="2106613">
                <a:tc>
                  <a:txBody>
                    <a:bodyPr/>
                    <a:lstStyle/>
                    <a:p>
                      <a:pPr marL="0" marR="0" lvl="0" indent="0" algn="l"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endParaRPr kumimoji="0" lang="en-US" sz="22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endParaRPr kumimoji="0" lang="en-US" sz="22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endParaRPr kumimoji="0" lang="en-US" sz="22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r>
              <a:tr h="2106613">
                <a:tc>
                  <a:txBody>
                    <a:bodyPr/>
                    <a:lstStyle/>
                    <a:p>
                      <a:pPr marL="0" marR="0" lvl="0" indent="0" algn="l"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endParaRPr kumimoji="0" lang="en-US" sz="22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endParaRPr kumimoji="0" lang="en-US" sz="22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solidFill>
                      <a:schemeClr val="tx1"/>
                    </a:solidFill>
                  </a:tcPr>
                </a:tc>
                <a:tc>
                  <a:txBody>
                    <a:bodyPr/>
                    <a:lstStyle/>
                    <a:p>
                      <a:pPr marL="0" marR="0" lvl="0" indent="0" algn="l" defTabSz="914400" rtl="0" eaLnBrk="1" fontAlgn="base" latinLnBrk="0" hangingPunct="1">
                        <a:lnSpc>
                          <a:spcPct val="100000"/>
                        </a:lnSpc>
                        <a:spcBef>
                          <a:spcPts val="600"/>
                        </a:spcBef>
                        <a:spcAft>
                          <a:spcPct val="0"/>
                        </a:spcAft>
                        <a:buClr>
                          <a:schemeClr val="accent2"/>
                        </a:buClr>
                        <a:buSzPct val="85000"/>
                        <a:buFont typeface="Wingdings 2" panose="05020102010507070707" pitchFamily="18" charset="2"/>
                        <a:buNone/>
                      </a:pPr>
                      <a:endParaRPr kumimoji="0" lang="en-US" sz="22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r>
            </a:tbl>
          </a:graphicData>
        </a:graphic>
      </p:graphicFrame>
      <p:pic>
        <p:nvPicPr>
          <p:cNvPr id="186418" name="Picture 50" descr="Thuoc cuon"/>
          <p:cNvPicPr>
            <a:picLocks noChangeAspect="1"/>
          </p:cNvPicPr>
          <p:nvPr/>
        </p:nvPicPr>
        <p:blipFill>
          <a:blip r:embed="rId1"/>
          <a:stretch>
            <a:fillRect/>
          </a:stretch>
        </p:blipFill>
        <p:spPr>
          <a:xfrm>
            <a:off x="4727575" y="2492375"/>
            <a:ext cx="2736850" cy="2016125"/>
          </a:xfrm>
          <a:prstGeom prst="rect">
            <a:avLst/>
          </a:prstGeom>
          <a:noFill/>
          <a:ln w="9525">
            <a:noFill/>
          </a:ln>
        </p:spPr>
      </p:pic>
      <p:sp>
        <p:nvSpPr>
          <p:cNvPr id="186421" name="Text Box 53"/>
          <p:cNvSpPr txBox="1">
            <a:spLocks noChangeArrowheads="1"/>
          </p:cNvSpPr>
          <p:nvPr/>
        </p:nvSpPr>
        <p:spPr bwMode="auto">
          <a:xfrm>
            <a:off x="2065655" y="3092450"/>
            <a:ext cx="2386965" cy="645160"/>
          </a:xfrm>
          <a:prstGeom prst="rect">
            <a:avLst/>
          </a:prstGeom>
          <a:noFill/>
          <a:ln w="9525">
            <a:noFill/>
            <a:miter lim="800000"/>
          </a:ln>
          <a:effectLst>
            <a:prstShdw prst="shdw17" dist="17961" dir="2700000">
              <a:schemeClr val="accent1">
                <a:gamma/>
                <a:shade val="60000"/>
                <a:invGamma/>
              </a:schemeClr>
            </a:prstShdw>
          </a:effectLst>
        </p:spPr>
        <p:txBody>
          <a:bodyPr wrap="none">
            <a:spAutoFit/>
          </a:bodyPr>
          <a:lstStyle/>
          <a:p>
            <a:pPr marR="0" algn="ctr" defTabSz="914400">
              <a:buClrTx/>
              <a:buSzTx/>
              <a:buFontTx/>
              <a:defRPr/>
            </a:pPr>
            <a:r>
              <a:rPr kumimoji="0" lang="en-US" sz="3600" kern="1200" cap="none" spc="0" normalizeH="0" baseline="0" noProof="0">
                <a:solidFill>
                  <a:srgbClr val="0000CC"/>
                </a:solidFill>
                <a:latin typeface="Times New Roman" panose="02020603050405020304" charset="0"/>
                <a:ea typeface="+mn-ea"/>
                <a:cs typeface="Times New Roman" panose="02020603050405020304" charset="0"/>
              </a:rPr>
              <a:t>Thước cuộn</a:t>
            </a:r>
            <a:endParaRPr kumimoji="0" lang="en-US" sz="3600" kern="1200" cap="none" spc="0" normalizeH="0" baseline="0" noProof="0">
              <a:solidFill>
                <a:srgbClr val="0000CC"/>
              </a:solidFill>
              <a:latin typeface="Times New Roman" panose="02020603050405020304" charset="0"/>
              <a:ea typeface="+mn-ea"/>
              <a:cs typeface="Times New Roman" panose="02020603050405020304" charset="0"/>
            </a:endParaRPr>
          </a:p>
        </p:txBody>
      </p:sp>
      <p:sp>
        <p:nvSpPr>
          <p:cNvPr id="186422" name="Text Box 54"/>
          <p:cNvSpPr txBox="1">
            <a:spLocks noChangeArrowheads="1"/>
          </p:cNvSpPr>
          <p:nvPr/>
        </p:nvSpPr>
        <p:spPr bwMode="auto">
          <a:xfrm>
            <a:off x="7827805" y="3092450"/>
            <a:ext cx="2259330" cy="583565"/>
          </a:xfrm>
          <a:prstGeom prst="rect">
            <a:avLst/>
          </a:prstGeom>
          <a:noFill/>
          <a:ln w="9525">
            <a:noFill/>
            <a:miter lim="800000"/>
          </a:ln>
          <a:effectLst>
            <a:prstShdw prst="shdw17" dist="17961" dir="2700000">
              <a:schemeClr val="accent1">
                <a:gamma/>
                <a:shade val="60000"/>
                <a:invGamma/>
              </a:schemeClr>
            </a:prstShdw>
          </a:effectLst>
        </p:spPr>
        <p:txBody>
          <a:bodyPr wrap="none">
            <a:spAutoFit/>
          </a:bodyPr>
          <a:lstStyle/>
          <a:p>
            <a:pPr marR="0" algn="ctr" defTabSz="914400">
              <a:buClrTx/>
              <a:buSzTx/>
              <a:buFontTx/>
              <a:defRPr/>
            </a:pPr>
            <a:r>
              <a:rPr kumimoji="0" lang="en-US" sz="3200" kern="1200" cap="none" spc="0" normalizeH="0" baseline="0" noProof="0">
                <a:solidFill>
                  <a:srgbClr val="FF0066"/>
                </a:solidFill>
                <a:latin typeface="Times New Roman" panose="02020603050405020304" charset="0"/>
                <a:ea typeface="+mn-ea"/>
                <a:cs typeface="Times New Roman" panose="02020603050405020304" charset="0"/>
              </a:rPr>
              <a:t>Đo chiều dài</a:t>
            </a:r>
            <a:endParaRPr kumimoji="0" lang="en-US" sz="3200" kern="1200" cap="none" spc="0" normalizeH="0" baseline="0" noProof="0">
              <a:solidFill>
                <a:srgbClr val="FF0066"/>
              </a:solidFill>
              <a:latin typeface="Times New Roman" panose="02020603050405020304" charset="0"/>
              <a:ea typeface="+mn-ea"/>
              <a:cs typeface="Times New Roman" panose="02020603050405020304" charset="0"/>
            </a:endParaRPr>
          </a:p>
        </p:txBody>
      </p:sp>
      <p:sp>
        <p:nvSpPr>
          <p:cNvPr id="186426" name="Text Box 58"/>
          <p:cNvSpPr txBox="1">
            <a:spLocks noChangeArrowheads="1"/>
          </p:cNvSpPr>
          <p:nvPr/>
        </p:nvSpPr>
        <p:spPr bwMode="auto">
          <a:xfrm>
            <a:off x="7391400" y="5157788"/>
            <a:ext cx="2925763" cy="583565"/>
          </a:xfrm>
          <a:prstGeom prst="rect">
            <a:avLst/>
          </a:prstGeom>
          <a:noFill/>
          <a:ln w="9525">
            <a:noFill/>
            <a:miter lim="800000"/>
          </a:ln>
          <a:effectLst>
            <a:prstShdw prst="shdw17" dist="17961" dir="2700000">
              <a:schemeClr val="accent1">
                <a:gamma/>
                <a:shade val="60000"/>
                <a:invGamma/>
              </a:schemeClr>
            </a:prstShdw>
          </a:effectLst>
        </p:spPr>
        <p:txBody>
          <a:bodyPr wrap="square">
            <a:spAutoFit/>
          </a:bodyPr>
          <a:lstStyle/>
          <a:p>
            <a:pPr marR="0" algn="ctr" defTabSz="914400">
              <a:buClrTx/>
              <a:buSzTx/>
              <a:buFontTx/>
              <a:defRPr/>
            </a:pPr>
            <a:endParaRPr kumimoji="0" lang="en-US" sz="3200" kern="1200" cap="none" spc="0" normalizeH="0" baseline="0" noProof="0">
              <a:solidFill>
                <a:srgbClr val="FF0066"/>
              </a:solidFill>
              <a:latin typeface="Times New Roman" panose="02020603050405020304" charset="0"/>
              <a:ea typeface="+mn-ea"/>
              <a:cs typeface="Times New Roman" panose="02020603050405020304" charset="0"/>
            </a:endParaRPr>
          </a:p>
        </p:txBody>
      </p:sp>
      <p:pic>
        <p:nvPicPr>
          <p:cNvPr id="190500" name="Picture 36" descr="Tournevis"/>
          <p:cNvPicPr>
            <a:picLocks noChangeAspect="1"/>
          </p:cNvPicPr>
          <p:nvPr/>
        </p:nvPicPr>
        <p:blipFill>
          <a:blip r:embed="rId2"/>
          <a:stretch>
            <a:fillRect/>
          </a:stretch>
        </p:blipFill>
        <p:spPr>
          <a:xfrm>
            <a:off x="4727575" y="4508500"/>
            <a:ext cx="2815590" cy="2161540"/>
          </a:xfrm>
          <a:prstGeom prst="rect">
            <a:avLst/>
          </a:prstGeom>
          <a:noFill/>
          <a:ln w="9525">
            <a:noFill/>
          </a:ln>
        </p:spPr>
      </p:pic>
      <p:sp>
        <p:nvSpPr>
          <p:cNvPr id="190504" name="Text Box 40"/>
          <p:cNvSpPr txBox="1">
            <a:spLocks noChangeArrowheads="1"/>
          </p:cNvSpPr>
          <p:nvPr/>
        </p:nvSpPr>
        <p:spPr bwMode="auto">
          <a:xfrm>
            <a:off x="2334260" y="5045710"/>
            <a:ext cx="1927225" cy="706755"/>
          </a:xfrm>
          <a:prstGeom prst="rect">
            <a:avLst/>
          </a:prstGeom>
          <a:noFill/>
          <a:ln w="9525">
            <a:noFill/>
            <a:miter lim="800000"/>
          </a:ln>
          <a:effectLst>
            <a:prstShdw prst="shdw17" dist="17961" dir="2700000">
              <a:schemeClr val="accent1">
                <a:gamma/>
                <a:shade val="60000"/>
                <a:invGamma/>
              </a:schemeClr>
            </a:prstShdw>
          </a:effectLst>
        </p:spPr>
        <p:txBody>
          <a:bodyPr>
            <a:spAutoFit/>
          </a:bodyPr>
          <a:p>
            <a:pPr marR="0" algn="ctr" defTabSz="914400">
              <a:buClrTx/>
              <a:buSzTx/>
              <a:buFontTx/>
              <a:defRPr/>
            </a:pPr>
            <a:r>
              <a:rPr kumimoji="0" lang="en-US" sz="4000" kern="1200" cap="none" spc="0" normalizeH="0" baseline="0" noProof="0">
                <a:solidFill>
                  <a:srgbClr val="0000CC"/>
                </a:solidFill>
                <a:latin typeface="Times New Roman" panose="02020603050405020304" charset="0"/>
                <a:ea typeface="+mn-ea"/>
                <a:cs typeface="Times New Roman" panose="02020603050405020304" charset="0"/>
              </a:rPr>
              <a:t>Tua vít</a:t>
            </a:r>
            <a:endParaRPr kumimoji="0" lang="en-US" sz="4000" kern="1200" cap="none" spc="0" normalizeH="0" baseline="0" noProof="0">
              <a:solidFill>
                <a:srgbClr val="0000CC"/>
              </a:solidFill>
              <a:latin typeface="Times New Roman" panose="02020603050405020304" charset="0"/>
              <a:ea typeface="+mn-ea"/>
              <a:cs typeface="Times New Roman" panose="02020603050405020304" charset="0"/>
            </a:endParaRPr>
          </a:p>
        </p:txBody>
      </p:sp>
      <p:sp>
        <p:nvSpPr>
          <p:cNvPr id="190505" name="Text Box 41"/>
          <p:cNvSpPr txBox="1">
            <a:spLocks noChangeArrowheads="1"/>
          </p:cNvSpPr>
          <p:nvPr/>
        </p:nvSpPr>
        <p:spPr bwMode="auto">
          <a:xfrm>
            <a:off x="7867968" y="5117148"/>
            <a:ext cx="2159000" cy="645160"/>
          </a:xfrm>
          <a:prstGeom prst="rect">
            <a:avLst/>
          </a:prstGeom>
          <a:noFill/>
          <a:ln w="9525">
            <a:noFill/>
            <a:miter lim="800000"/>
          </a:ln>
          <a:effectLst>
            <a:prstShdw prst="shdw17" dist="17961" dir="2700000">
              <a:schemeClr val="accent1">
                <a:gamma/>
                <a:shade val="60000"/>
                <a:invGamma/>
              </a:schemeClr>
            </a:prstShdw>
          </a:effectLst>
        </p:spPr>
        <p:txBody>
          <a:bodyPr>
            <a:spAutoFit/>
          </a:bodyPr>
          <a:p>
            <a:pPr marR="0" algn="ctr" defTabSz="914400">
              <a:buClrTx/>
              <a:buSzTx/>
              <a:buFontTx/>
              <a:defRPr/>
            </a:pPr>
            <a:r>
              <a:rPr kumimoji="0" lang="en-US" sz="3600" kern="1200" cap="none" spc="0" normalizeH="0" baseline="0" noProof="0">
                <a:solidFill>
                  <a:srgbClr val="FF0066"/>
                </a:solidFill>
                <a:latin typeface="Times New Roman" panose="02020603050405020304" charset="0"/>
                <a:ea typeface="+mn-ea"/>
                <a:cs typeface="Times New Roman" panose="02020603050405020304" charset="0"/>
              </a:rPr>
              <a:t>Vặn ốc</a:t>
            </a:r>
            <a:endParaRPr kumimoji="0" lang="en-US" sz="3600" kern="1200" cap="none" spc="0" normalizeH="0" baseline="0" noProof="0">
              <a:solidFill>
                <a:srgbClr val="FF0066"/>
              </a:solidFill>
              <a:latin typeface="Times New Roman" panose="02020603050405020304" charset="0"/>
              <a:ea typeface="+mn-ea"/>
              <a:cs typeface="Times New Roman" panose="02020603050405020304" charset="0"/>
            </a:endParaRPr>
          </a:p>
        </p:txBody>
      </p:sp>
      <p:sp>
        <p:nvSpPr>
          <p:cNvPr id="3" name="Text Box 2"/>
          <p:cNvSpPr txBox="1"/>
          <p:nvPr/>
        </p:nvSpPr>
        <p:spPr>
          <a:xfrm>
            <a:off x="4920615" y="7620"/>
            <a:ext cx="2130425" cy="706755"/>
          </a:xfrm>
          <a:prstGeom prst="rect">
            <a:avLst/>
          </a:prstGeom>
          <a:noFill/>
        </p:spPr>
        <p:txBody>
          <a:bodyPr wrap="square" rtlCol="0">
            <a:spAutoFit/>
          </a:bodyPr>
          <a:p>
            <a:r>
              <a:rPr lang="vi-VN" altLang="en-US" sz="4000" b="1">
                <a:solidFill>
                  <a:srgbClr val="FF0000"/>
                </a:solidFill>
                <a:latin typeface="Times New Roman" panose="02020603050405020304" charset="0"/>
                <a:cs typeface="Times New Roman" panose="02020603050405020304" charset="0"/>
              </a:rPr>
              <a:t>ÔN TẬP</a:t>
            </a:r>
            <a:endParaRPr lang="vi-VN" altLang="en-US" sz="4000" b="1">
              <a:solidFill>
                <a:srgbClr val="FF0000"/>
              </a:solidFill>
              <a:latin typeface="Times New Roman" panose="02020603050405020304" charset="0"/>
              <a:cs typeface="Times New Roman" panose="02020603050405020304" charset="0"/>
            </a:endParaRPr>
          </a:p>
        </p:txBody>
      </p:sp>
      <p:sp>
        <p:nvSpPr>
          <p:cNvPr id="4" name="Text Box 3"/>
          <p:cNvSpPr txBox="1"/>
          <p:nvPr/>
        </p:nvSpPr>
        <p:spPr>
          <a:xfrm>
            <a:off x="1847850" y="616585"/>
            <a:ext cx="8689975" cy="583565"/>
          </a:xfrm>
          <a:prstGeom prst="rect">
            <a:avLst/>
          </a:prstGeom>
          <a:noFill/>
        </p:spPr>
        <p:txBody>
          <a:bodyPr wrap="square" rtlCol="0">
            <a:spAutoFit/>
          </a:bodyPr>
          <a:p>
            <a:r>
              <a:rPr lang="vi-VN" altLang="en-US" sz="3200" b="1">
                <a:solidFill>
                  <a:srgbClr val="0070C0"/>
                </a:solidFill>
                <a:latin typeface="Times New Roman" panose="02020603050405020304" charset="0"/>
                <a:cs typeface="Times New Roman" panose="02020603050405020304" charset="0"/>
              </a:rPr>
              <a:t>Câu 6:</a:t>
            </a:r>
            <a:r>
              <a:rPr lang="vi-VN" altLang="en-US" sz="3200">
                <a:latin typeface="Times New Roman" panose="02020603050405020304" charset="0"/>
                <a:cs typeface="Times New Roman" panose="02020603050405020304" charset="0"/>
              </a:rPr>
              <a:t> </a:t>
            </a:r>
            <a:r>
              <a:rPr lang="vi-VN" sz="3200" b="1">
                <a:solidFill>
                  <a:srgbClr val="0070C0"/>
                </a:solidFill>
                <a:latin typeface="Times New Roman" panose="02020603050405020304" charset="0"/>
                <a:cs typeface="Times New Roman" panose="02020603050405020304" charset="0"/>
              </a:rPr>
              <a:t>Công dụng các dụng cụ cơ khí</a:t>
            </a:r>
            <a:r>
              <a:rPr lang="en-US" sz="3200" b="1">
                <a:solidFill>
                  <a:srgbClr val="0070C0"/>
                </a:solidFill>
                <a:latin typeface="Times New Roman" panose="02020603050405020304" charset="0"/>
                <a:cs typeface="Times New Roman" panose="02020603050405020304" charset="0"/>
                <a:sym typeface="+mn-ea"/>
              </a:rPr>
              <a:t>:</a:t>
            </a:r>
            <a:endParaRPr lang="vi-VN" altLang="en-US" sz="3200">
              <a:latin typeface="Times New Roman" panose="02020603050405020304" charset="0"/>
              <a:cs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64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05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422" grpId="0" bldLvl="0" animBg="1"/>
      <p:bldP spid="190505"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9938" name="Rectangle 2"/>
          <p:cNvSpPr>
            <a:spLocks noGrp="1"/>
          </p:cNvSpPr>
          <p:nvPr>
            <p:ph type="title"/>
          </p:nvPr>
        </p:nvSpPr>
        <p:spPr/>
        <p:txBody>
          <a:bodyPr vert="horz" wrap="square" lIns="91440" tIns="45720" rIns="91440" bIns="45720" anchor="ctr">
            <a:normAutofit fontScale="90000"/>
          </a:bodyPr>
          <a:p>
            <a:pPr eaLnBrk="1" hangingPunct="1"/>
            <a:br>
              <a:rPr sz="4000" dirty="0">
                <a:latin typeface="Times New Roman" panose="02020603050405020304" charset="0"/>
                <a:cs typeface="Times New Roman" panose="02020603050405020304" charset="0"/>
              </a:rPr>
            </a:br>
            <a:endParaRPr sz="4000" dirty="0">
              <a:latin typeface="Times New Roman" panose="02020603050405020304" charset="0"/>
              <a:cs typeface="Times New Roman" panose="02020603050405020304" charset="0"/>
            </a:endParaRPr>
          </a:p>
        </p:txBody>
      </p:sp>
      <p:sp>
        <p:nvSpPr>
          <p:cNvPr id="39939" name="Rectangle 3"/>
          <p:cNvSpPr>
            <a:spLocks noGrp="1"/>
          </p:cNvSpPr>
          <p:nvPr>
            <p:ph type="body" sz="half" idx="1"/>
          </p:nvPr>
        </p:nvSpPr>
        <p:spPr/>
        <p:txBody>
          <a:bodyPr vert="horz" wrap="square" lIns="91440" tIns="45720" rIns="91440" bIns="45720" anchor="t"/>
          <a:p>
            <a:pPr eaLnBrk="1" hangingPunct="1">
              <a:buClrTx/>
              <a:buSzTx/>
              <a:buFontTx/>
            </a:pPr>
            <a:endParaRPr sz="2800" dirty="0">
              <a:latin typeface="Times New Roman" panose="02020603050405020304" charset="0"/>
              <a:cs typeface="Times New Roman" panose="02020603050405020304" charset="0"/>
            </a:endParaRPr>
          </a:p>
          <a:p>
            <a:pPr eaLnBrk="1" hangingPunct="1">
              <a:buClrTx/>
              <a:buSzTx/>
              <a:buFontTx/>
            </a:pPr>
            <a:endParaRPr sz="2800" dirty="0">
              <a:latin typeface="Times New Roman" panose="02020603050405020304" charset="0"/>
              <a:cs typeface="Times New Roman" panose="02020603050405020304" charset="0"/>
            </a:endParaRPr>
          </a:p>
        </p:txBody>
      </p:sp>
      <p:graphicFrame>
        <p:nvGraphicFramePr>
          <p:cNvPr id="300073" name="Group 41"/>
          <p:cNvGraphicFramePr>
            <a:graphicFrameLocks noGrp="1"/>
          </p:cNvGraphicFramePr>
          <p:nvPr>
            <p:ph sz="half" idx="1"/>
          </p:nvPr>
        </p:nvGraphicFramePr>
        <p:xfrm>
          <a:off x="1738948" y="325755"/>
          <a:ext cx="8713470" cy="6206490"/>
        </p:xfrm>
        <a:graphic>
          <a:graphicData uri="http://schemas.openxmlformats.org/drawingml/2006/table">
            <a:tbl>
              <a:tblPr/>
              <a:tblGrid>
                <a:gridCol w="2679700"/>
                <a:gridCol w="2649220"/>
                <a:gridCol w="3384550"/>
              </a:tblGrid>
              <a:tr h="1438275">
                <a:tc>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0" lang="en-US" sz="4000" b="0" i="0" u="none" strike="noStrike" cap="none" normalizeH="0" baseline="0" smtClean="0">
                          <a:ln>
                            <a:noFill/>
                          </a:ln>
                          <a:solidFill>
                            <a:srgbClr val="660033"/>
                          </a:solidFill>
                          <a:effectLst/>
                          <a:latin typeface="Times New Roman" panose="02020603050405020304" charset="0"/>
                          <a:cs typeface="Times New Roman" panose="02020603050405020304" charset="0"/>
                        </a:rPr>
                        <a:t>Tên dụng cụ</a:t>
                      </a:r>
                      <a:endParaRPr kumimoji="0" lang="en-US" sz="40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0" lang="en-US" sz="4000" b="0" i="0" u="none" strike="noStrike" cap="none" normalizeH="0" baseline="0" smtClean="0">
                          <a:ln>
                            <a:noFill/>
                          </a:ln>
                          <a:solidFill>
                            <a:srgbClr val="660033"/>
                          </a:solidFill>
                          <a:effectLst/>
                          <a:latin typeface="Times New Roman" panose="02020603050405020304" charset="0"/>
                          <a:cs typeface="Times New Roman" panose="02020603050405020304" charset="0"/>
                        </a:rPr>
                        <a:t>Hình vẽ</a:t>
                      </a:r>
                      <a:endParaRPr kumimoji="0" lang="en-US" sz="40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r>
                        <a:rPr kumimoji="0" lang="en-US" sz="4000" b="0" i="0" u="none" strike="noStrike" cap="none" normalizeH="0" baseline="0" smtClean="0">
                          <a:ln>
                            <a:noFill/>
                          </a:ln>
                          <a:solidFill>
                            <a:srgbClr val="660033"/>
                          </a:solidFill>
                          <a:effectLst/>
                          <a:latin typeface="Times New Roman" panose="02020603050405020304" charset="0"/>
                          <a:cs typeface="Times New Roman" panose="02020603050405020304" charset="0"/>
                        </a:rPr>
                        <a:t>Công dụng</a:t>
                      </a:r>
                      <a:endParaRPr kumimoji="0" lang="en-US" sz="40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r>
              <a:tr h="2315210">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US" sz="28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0" lang="en-US" sz="28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pPr>
                      <a:r>
                        <a:rPr kumimoji="0" lang="en-US" sz="4000" b="0" i="0" u="none" strike="noStrike" cap="none" normalizeH="0" baseline="0" smtClean="0">
                          <a:ln>
                            <a:noFill/>
                          </a:ln>
                          <a:solidFill>
                            <a:srgbClr val="FF0066"/>
                          </a:solidFill>
                          <a:effectLst/>
                          <a:latin typeface="Times New Roman" panose="02020603050405020304" charset="0"/>
                          <a:cs typeface="Times New Roman" panose="02020603050405020304" charset="0"/>
                        </a:rPr>
                        <a:t> </a:t>
                      </a:r>
                      <a:endParaRPr kumimoji="0" lang="en-US" sz="4000" b="0" i="0" u="none" strike="noStrike" cap="none" normalizeH="0" baseline="0" smtClean="0">
                        <a:ln>
                          <a:noFill/>
                        </a:ln>
                        <a:solidFill>
                          <a:srgbClr val="FF0066"/>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r>
              <a:tr h="2453005">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US" sz="28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pPr>
                      <a:endParaRPr kumimoji="0" lang="en-US" sz="28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pPr>
                      <a:endParaRPr kumimoji="0" lang="en-US" sz="2800" b="0" i="0" u="none" strike="noStrike" cap="none" normalizeH="0" baseline="0" smtClean="0">
                        <a:ln>
                          <a:noFill/>
                        </a:ln>
                        <a:solidFill>
                          <a:srgbClr val="660033"/>
                        </a:solidFill>
                        <a:effectLst/>
                        <a:latin typeface="Times New Roman" panose="02020603050405020304" charset="0"/>
                        <a:cs typeface="Times New Roman" panose="02020603050405020304" charset="0"/>
                      </a:endParaRPr>
                    </a:p>
                  </a:txBody>
                  <a:tcPr horzOverflow="overflow">
                    <a:lnL w="19050" cap="flat" cmpd="sng" algn="ctr">
                      <a:solidFill>
                        <a:srgbClr val="0000CC"/>
                      </a:solidFill>
                      <a:prstDash val="solid"/>
                      <a:round/>
                      <a:headEnd type="none" w="med" len="med"/>
                      <a:tailEnd type="none" w="med" len="med"/>
                    </a:lnL>
                    <a:lnR w="19050" cap="flat" cmpd="sng" algn="ctr">
                      <a:solidFill>
                        <a:srgbClr val="0000CC"/>
                      </a:solidFill>
                      <a:prstDash val="solid"/>
                      <a:round/>
                      <a:headEnd type="none" w="med" len="med"/>
                      <a:tailEnd type="none" w="med" len="med"/>
                    </a:lnR>
                    <a:lnT w="19050" cap="flat" cmpd="sng" algn="ctr">
                      <a:solidFill>
                        <a:srgbClr val="0000CC"/>
                      </a:solidFill>
                      <a:prstDash val="solid"/>
                      <a:round/>
                      <a:headEnd type="none" w="med" len="med"/>
                      <a:tailEnd type="none" w="med" len="med"/>
                    </a:lnT>
                    <a:lnB w="19050" cap="flat" cmpd="sng" algn="ctr">
                      <a:solidFill>
                        <a:srgbClr val="0000CC"/>
                      </a:solidFill>
                      <a:prstDash val="solid"/>
                      <a:round/>
                      <a:headEnd type="none" w="med" len="med"/>
                      <a:tailEnd type="none" w="med" len="med"/>
                    </a:lnB>
                    <a:lnTlToBr>
                      <a:noFill/>
                    </a:lnTlToBr>
                    <a:lnBlToTr>
                      <a:noFill/>
                    </a:lnBlToTr>
                    <a:noFill/>
                  </a:tcPr>
                </a:tc>
              </a:tr>
            </a:tbl>
          </a:graphicData>
        </a:graphic>
      </p:graphicFrame>
      <p:pic>
        <p:nvPicPr>
          <p:cNvPr id="300060" name="Picture 28" descr="Kim"/>
          <p:cNvPicPr>
            <a:picLocks noChangeAspect="1"/>
          </p:cNvPicPr>
          <p:nvPr/>
        </p:nvPicPr>
        <p:blipFill>
          <a:blip r:embed="rId1"/>
          <a:stretch>
            <a:fillRect/>
          </a:stretch>
        </p:blipFill>
        <p:spPr>
          <a:xfrm>
            <a:off x="4440238" y="1844675"/>
            <a:ext cx="2590800" cy="2159000"/>
          </a:xfrm>
          <a:prstGeom prst="rect">
            <a:avLst/>
          </a:prstGeom>
          <a:noFill/>
          <a:ln w="9525">
            <a:noFill/>
          </a:ln>
        </p:spPr>
      </p:pic>
      <p:sp>
        <p:nvSpPr>
          <p:cNvPr id="300061" name="Rectangle 29"/>
          <p:cNvSpPr>
            <a:spLocks noChangeArrowheads="1"/>
          </p:cNvSpPr>
          <p:nvPr/>
        </p:nvSpPr>
        <p:spPr bwMode="auto">
          <a:xfrm>
            <a:off x="7031355" y="1941830"/>
            <a:ext cx="3421380" cy="1753235"/>
          </a:xfrm>
          <a:prstGeom prst="rect">
            <a:avLst/>
          </a:prstGeom>
          <a:noFill/>
          <a:ln w="9525">
            <a:noFill/>
            <a:miter lim="800000"/>
          </a:ln>
          <a:effectLst>
            <a:prstShdw prst="shdw17" dist="17961" dir="2700000">
              <a:schemeClr val="accent1">
                <a:gamma/>
                <a:shade val="60000"/>
                <a:invGamma/>
              </a:schemeClr>
            </a:prstShdw>
          </a:effectLst>
        </p:spPr>
        <p:txBody>
          <a:bodyPr wrap="square">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3600" b="0" i="0" u="none" strike="noStrike" kern="1200" cap="none" spc="0" normalizeH="0" baseline="0" noProof="0">
                <a:ln>
                  <a:noFill/>
                </a:ln>
                <a:solidFill>
                  <a:srgbClr val="FF0066"/>
                </a:solidFill>
                <a:effectLst/>
                <a:uLnTx/>
                <a:uFillTx/>
                <a:latin typeface="Times New Roman" panose="02020603050405020304" charset="0"/>
                <a:ea typeface="+mn-ea"/>
                <a:cs typeface="Times New Roman" panose="02020603050405020304" charset="0"/>
              </a:rPr>
              <a:t>Cắt dây dẫn, tuốt dây và giữ dây dẫn khi nối</a:t>
            </a:r>
            <a:endParaRPr kumimoji="0" lang="en-US" sz="3600" b="0" i="0" u="none" strike="noStrike" kern="1200" cap="none" spc="0" normalizeH="0" baseline="0" noProof="0">
              <a:ln>
                <a:noFill/>
              </a:ln>
              <a:solidFill>
                <a:srgbClr val="FF0066"/>
              </a:solidFill>
              <a:effectLst/>
              <a:uLnTx/>
              <a:uFillTx/>
              <a:latin typeface="Times New Roman" panose="02020603050405020304" charset="0"/>
              <a:ea typeface="+mn-ea"/>
              <a:cs typeface="Times New Roman" panose="02020603050405020304" charset="0"/>
            </a:endParaRPr>
          </a:p>
        </p:txBody>
      </p:sp>
      <p:sp>
        <p:nvSpPr>
          <p:cNvPr id="300063" name="Text Box 31"/>
          <p:cNvSpPr txBox="1">
            <a:spLocks noChangeArrowheads="1"/>
          </p:cNvSpPr>
          <p:nvPr/>
        </p:nvSpPr>
        <p:spPr bwMode="auto">
          <a:xfrm>
            <a:off x="2279650" y="2565400"/>
            <a:ext cx="2016125" cy="768350"/>
          </a:xfrm>
          <a:prstGeom prst="rect">
            <a:avLst/>
          </a:prstGeom>
          <a:noFill/>
          <a:ln w="9525">
            <a:noFill/>
            <a:miter lim="800000"/>
          </a:ln>
          <a:effectLst>
            <a:prstShdw prst="shdw17" dist="17961" dir="2700000">
              <a:schemeClr val="accent1">
                <a:gamma/>
                <a:shade val="60000"/>
                <a:invGamma/>
              </a:schemeClr>
            </a:prstShdw>
          </a:effectLst>
        </p:spPr>
        <p:txBody>
          <a:bodyPr>
            <a:spAutoFit/>
          </a:bodyPr>
          <a:lstStyle/>
          <a:p>
            <a:pPr marR="0" defTabSz="914400">
              <a:spcBef>
                <a:spcPct val="50000"/>
              </a:spcBef>
              <a:buClrTx/>
              <a:buSzTx/>
              <a:buFontTx/>
              <a:defRPr/>
            </a:pPr>
            <a:r>
              <a:rPr kumimoji="0" lang="en-US" sz="4400" kern="1200" cap="none" spc="0" normalizeH="0" baseline="0" noProof="0">
                <a:solidFill>
                  <a:srgbClr val="0070C0"/>
                </a:solidFill>
                <a:latin typeface="Times New Roman" panose="02020603050405020304" charset="0"/>
                <a:ea typeface="+mn-ea"/>
                <a:cs typeface="Times New Roman" panose="02020603050405020304" charset="0"/>
              </a:rPr>
              <a:t>Kìm</a:t>
            </a:r>
            <a:endParaRPr kumimoji="0" lang="en-US" sz="4400" kern="1200" cap="none" spc="0" normalizeH="0" baseline="0" noProof="0">
              <a:solidFill>
                <a:srgbClr val="0070C0"/>
              </a:solidFill>
              <a:latin typeface="Times New Roman" panose="02020603050405020304" charset="0"/>
              <a:ea typeface="+mn-ea"/>
              <a:cs typeface="Times New Roman" panose="02020603050405020304" charset="0"/>
            </a:endParaRPr>
          </a:p>
        </p:txBody>
      </p:sp>
      <p:pic>
        <p:nvPicPr>
          <p:cNvPr id="300064" name="Picture 32" descr="May khoan"/>
          <p:cNvPicPr>
            <a:picLocks noChangeAspect="1"/>
          </p:cNvPicPr>
          <p:nvPr/>
        </p:nvPicPr>
        <p:blipFill>
          <a:blip r:embed="rId2"/>
          <a:stretch>
            <a:fillRect/>
          </a:stretch>
        </p:blipFill>
        <p:spPr>
          <a:xfrm>
            <a:off x="4440238" y="4221163"/>
            <a:ext cx="2590800" cy="2230437"/>
          </a:xfrm>
          <a:prstGeom prst="rect">
            <a:avLst/>
          </a:prstGeom>
          <a:noFill/>
          <a:ln w="9525">
            <a:noFill/>
          </a:ln>
        </p:spPr>
      </p:pic>
      <p:sp>
        <p:nvSpPr>
          <p:cNvPr id="300065" name="Text Box 33"/>
          <p:cNvSpPr txBox="1">
            <a:spLocks noChangeArrowheads="1"/>
          </p:cNvSpPr>
          <p:nvPr/>
        </p:nvSpPr>
        <p:spPr bwMode="auto">
          <a:xfrm>
            <a:off x="1774825" y="4868863"/>
            <a:ext cx="2752725" cy="1322070"/>
          </a:xfrm>
          <a:prstGeom prst="rect">
            <a:avLst/>
          </a:prstGeom>
          <a:noFill/>
          <a:ln w="9525">
            <a:noFill/>
            <a:miter lim="800000"/>
          </a:ln>
          <a:effectLst>
            <a:prstShdw prst="shdw17" dist="17961" dir="2700000">
              <a:schemeClr val="accent1">
                <a:gamma/>
                <a:shade val="60000"/>
                <a:invGamma/>
              </a:schemeClr>
            </a:prstShdw>
          </a:effectLst>
        </p:spPr>
        <p:txBody>
          <a:bodyPr wrap="none">
            <a:spAutoFit/>
          </a:bodyPr>
          <a:lstStyle/>
          <a:p>
            <a:pPr marR="0" algn="ctr" defTabSz="914400">
              <a:buClrTx/>
              <a:buSzTx/>
              <a:buFontTx/>
              <a:defRPr/>
            </a:pPr>
            <a:r>
              <a:rPr kumimoji="0" lang="en-US" sz="4000" kern="1200" cap="none" spc="0" normalizeH="0" baseline="0" noProof="0">
                <a:solidFill>
                  <a:srgbClr val="0070C0"/>
                </a:solidFill>
                <a:latin typeface="Times New Roman" panose="02020603050405020304" charset="0"/>
                <a:ea typeface="+mn-ea"/>
                <a:cs typeface="Times New Roman" panose="02020603050405020304" charset="0"/>
              </a:rPr>
              <a:t>Khoan cầm </a:t>
            </a:r>
            <a:endParaRPr kumimoji="0" lang="en-US" sz="4000" kern="1200" cap="none" spc="0" normalizeH="0" baseline="0" noProof="0">
              <a:solidFill>
                <a:srgbClr val="0070C0"/>
              </a:solidFill>
              <a:latin typeface="Times New Roman" panose="02020603050405020304" charset="0"/>
              <a:ea typeface="+mn-ea"/>
              <a:cs typeface="Times New Roman" panose="02020603050405020304" charset="0"/>
            </a:endParaRPr>
          </a:p>
          <a:p>
            <a:pPr marR="0" algn="ctr" defTabSz="914400">
              <a:buClrTx/>
              <a:buSzTx/>
              <a:buFontTx/>
              <a:defRPr/>
            </a:pPr>
            <a:r>
              <a:rPr kumimoji="0" lang="en-US" sz="4000" kern="1200" cap="none" spc="0" normalizeH="0" baseline="0" noProof="0">
                <a:solidFill>
                  <a:srgbClr val="0070C0"/>
                </a:solidFill>
                <a:latin typeface="Times New Roman" panose="02020603050405020304" charset="0"/>
                <a:ea typeface="+mn-ea"/>
                <a:cs typeface="Times New Roman" panose="02020603050405020304" charset="0"/>
              </a:rPr>
              <a:t>tay</a:t>
            </a:r>
            <a:endParaRPr kumimoji="0" lang="en-US" sz="4000" kern="1200" cap="none" spc="0" normalizeH="0" baseline="0" noProof="0">
              <a:solidFill>
                <a:srgbClr val="0070C0"/>
              </a:solidFill>
              <a:latin typeface="Times New Roman" panose="02020603050405020304" charset="0"/>
              <a:ea typeface="+mn-ea"/>
              <a:cs typeface="Times New Roman" panose="02020603050405020304" charset="0"/>
            </a:endParaRPr>
          </a:p>
        </p:txBody>
      </p:sp>
      <p:sp>
        <p:nvSpPr>
          <p:cNvPr id="300066" name="Text Box 34"/>
          <p:cNvSpPr txBox="1">
            <a:spLocks noChangeArrowheads="1"/>
          </p:cNvSpPr>
          <p:nvPr/>
        </p:nvSpPr>
        <p:spPr bwMode="auto">
          <a:xfrm>
            <a:off x="6888163" y="4076700"/>
            <a:ext cx="3563938" cy="2306955"/>
          </a:xfrm>
          <a:prstGeom prst="rect">
            <a:avLst/>
          </a:prstGeom>
          <a:noFill/>
          <a:ln w="9525">
            <a:noFill/>
            <a:miter lim="800000"/>
          </a:ln>
          <a:effectLst>
            <a:prstShdw prst="shdw17" dist="17961" dir="2700000">
              <a:schemeClr val="accent1">
                <a:gamma/>
                <a:shade val="60000"/>
                <a:invGamma/>
              </a:schemeClr>
            </a:prstShdw>
          </a:effectLst>
        </p:spPr>
        <p:txBody>
          <a:bodyPr>
            <a:spAutoFit/>
          </a:bodyPr>
          <a:lstStyle/>
          <a:p>
            <a:pPr marR="0" algn="ctr" defTabSz="914400">
              <a:buClrTx/>
              <a:buSzTx/>
              <a:buFontTx/>
              <a:defRPr/>
            </a:pPr>
            <a:r>
              <a:rPr kumimoji="0" lang="en-US" sz="3600" kern="1200" cap="none" spc="0" normalizeH="0" baseline="0" noProof="0">
                <a:solidFill>
                  <a:srgbClr val="FF0066"/>
                </a:solidFill>
                <a:latin typeface="Times New Roman" panose="02020603050405020304" charset="0"/>
                <a:ea typeface="+mn-ea"/>
                <a:cs typeface="Times New Roman" panose="02020603050405020304" charset="0"/>
              </a:rPr>
              <a:t>Khoan lỗ trên gỗ, bê tông,…để lắp đặt dây dẫn, thiết bị điện </a:t>
            </a:r>
            <a:endParaRPr kumimoji="0" lang="en-US" sz="3600" kern="1200" cap="none" spc="0" normalizeH="0" baseline="0" noProof="0">
              <a:solidFill>
                <a:srgbClr val="FF0066"/>
              </a:solidFill>
              <a:latin typeface="Times New Roman" panose="02020603050405020304" charset="0"/>
              <a:ea typeface="+mn-ea"/>
              <a:cs typeface="Times New Roman" panose="020206030504050203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006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00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0061" grpId="0" bldLvl="0" animBg="1"/>
      <p:bldP spid="300066" grpId="0" bldLvl="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1204</Words>
  <Application>WPS Presentation</Application>
  <PresentationFormat>Widescreen</PresentationFormat>
  <Paragraphs>143</Paragraphs>
  <Slides>7</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7</vt:i4>
      </vt:variant>
    </vt:vector>
  </HeadingPairs>
  <TitlesOfParts>
    <vt:vector size="18" baseType="lpstr">
      <vt:lpstr>Arial</vt:lpstr>
      <vt:lpstr>SimSun</vt:lpstr>
      <vt:lpstr>Wingdings</vt:lpstr>
      <vt:lpstr>Arial Unicode MS</vt:lpstr>
      <vt:lpstr>Calibri Light</vt:lpstr>
      <vt:lpstr>Calibri</vt:lpstr>
      <vt:lpstr>Microsoft YaHei</vt:lpstr>
      <vt:lpstr>Times New Roman</vt:lpstr>
      <vt:lpstr>HP Simplified Hans Light</vt:lpstr>
      <vt:lpstr>Wingdings 2</vt:lpstr>
      <vt:lpstr>Office Theme</vt:lpstr>
      <vt:lpstr>PowerPoint 演示文稿</vt:lpstr>
      <vt:lpstr>PowerPoint 演示文稿</vt:lpstr>
      <vt:lpstr>PowerPoint 演示文稿</vt:lpstr>
      <vt:lpstr>PowerPoint 演示文稿</vt:lpstr>
      <vt:lpstr>PowerPoint 演示文稿</vt:lpstr>
      <vt:lpstr>PowerPoint 演示文稿</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HP</dc:creator>
  <cp:lastModifiedBy>HP</cp:lastModifiedBy>
  <cp:revision>4</cp:revision>
  <dcterms:created xsi:type="dcterms:W3CDTF">2021-10-10T15:27:56Z</dcterms:created>
  <dcterms:modified xsi:type="dcterms:W3CDTF">2021-10-10T15:45:59Z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1033-11.2.0.9052</vt:lpwstr>
  </property>
</Properties>
</file>