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3" r:id="rId2"/>
    <p:sldId id="312" r:id="rId3"/>
    <p:sldId id="256" r:id="rId4"/>
    <p:sldId id="259" r:id="rId5"/>
    <p:sldId id="258" r:id="rId6"/>
    <p:sldId id="266" r:id="rId7"/>
    <p:sldId id="313" r:id="rId8"/>
    <p:sldId id="314" r:id="rId9"/>
    <p:sldId id="315" r:id="rId10"/>
    <p:sldId id="291" r:id="rId11"/>
    <p:sldId id="292" r:id="rId12"/>
    <p:sldId id="293" r:id="rId13"/>
    <p:sldId id="281" r:id="rId14"/>
    <p:sldId id="316" r:id="rId15"/>
    <p:sldId id="317" r:id="rId16"/>
    <p:sldId id="318" r:id="rId17"/>
    <p:sldId id="319" r:id="rId18"/>
    <p:sldId id="303" r:id="rId19"/>
    <p:sldId id="282" r:id="rId20"/>
    <p:sldId id="320" r:id="rId21"/>
    <p:sldId id="329" r:id="rId22"/>
    <p:sldId id="307" r:id="rId23"/>
    <p:sldId id="330" r:id="rId24"/>
    <p:sldId id="324" r:id="rId25"/>
    <p:sldId id="326" r:id="rId26"/>
    <p:sldId id="327" r:id="rId27"/>
    <p:sldId id="325" r:id="rId28"/>
    <p:sldId id="328" r:id="rId29"/>
    <p:sldId id="308" r:id="rId30"/>
    <p:sldId id="309" r:id="rId31"/>
    <p:sldId id="310" r:id="rId32"/>
    <p:sldId id="322" r:id="rId33"/>
    <p:sldId id="280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DE"/>
    <a:srgbClr val="ACDFD5"/>
    <a:srgbClr val="5D5D5D"/>
    <a:srgbClr val="5F5E5F"/>
    <a:srgbClr val="90B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48808-968D-4BE4-A5E7-0703A77CDB2D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A580D-16E5-41BC-8BB3-7892E281F3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025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507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507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507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489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489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436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507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507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507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507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507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214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507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077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48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436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507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507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489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507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580D-16E5-41BC-8BB3-7892E281F39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436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2BE77-3FCA-45DD-9828-9EBBCC54A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0B826B1-EB12-40F5-AF83-C98600743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0D7FA20-B96E-4971-9371-86AB2FF11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4843DAE-73E0-482B-9644-BACAD1C7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F0205B-3F19-4803-83AF-AE65C9731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880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109294-2B7B-4B4C-B5D2-489F4108D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C195686-9F76-476D-8A25-CC6C8AEE8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2A050F2-8C42-47DD-8138-9FAAE9B29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9971774-71D4-466A-B12B-D471F7BA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74C9E89-E644-468B-9A77-522840DB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200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A02E4C6-DA95-4DE1-BEC3-F1E9829BE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1EA16FD-5C5C-47A2-B5A7-883053F7B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0093D0-DAF9-4540-A629-42026CD4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55E491-AD3E-4486-8FEA-4E6DF9A3C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2A24361-E3D8-4634-9FE9-D9A8E04FC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09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5790EB-B505-4C26-AE9C-C0927C66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AF803B3-64E9-490B-AA5E-2BF54CCB8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5601C3-2B7D-4B52-8684-4BE88F990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A3ADEC2-195E-4639-9DC6-FD63704F7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87D6B14-46C2-47DB-B7EF-140042321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41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1FBF8A-17AF-4469-AA5E-C493552A8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9BDC9DD-D53E-4CBB-B293-C4156FCC1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BBA20C-74D3-4F8A-B31B-97F449C35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88C696-D70C-4F1C-A9CF-5C208470C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71AAA9-27A6-481E-BB0D-21A62A52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6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110BBF1-91AA-4B6B-A6AB-C6713C037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FDC56B7-37DB-42C3-891E-A409F1EE2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F2B2539-47DB-486E-8CFC-57F611949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FBB4D6E-C161-4B30-9D4E-FD532DA1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A7764E6-00B0-40D3-A6C9-8F1B880CF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7BC1BE7-AE9A-47C9-B6A5-8C3157E00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15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422344-AD8A-4710-9699-E61784DA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3F04E9B-ED1C-4CB5-9B53-009649F84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8884EB2-C4ED-46A3-8255-9A89917FB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4FC8C9F-01D0-4CDF-A7C3-9F29E3BF0D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4689E7D-019A-47C1-81C3-6EDA312D6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F02020B-9305-4600-A521-282817159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DAE53D4-23B3-471B-96CA-0657E931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1271ADD-FD02-4C33-A21F-683AFD966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61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B5DF6D5-AB93-4721-A16E-C3BED5312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153" t="25279" r="13619" b="1548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F158D66-D5D6-403E-B91A-FC71421DCD8C}"/>
              </a:ext>
            </a:extLst>
          </p:cNvPr>
          <p:cNvSpPr/>
          <p:nvPr userDrawn="1"/>
        </p:nvSpPr>
        <p:spPr>
          <a:xfrm>
            <a:off x="295275" y="295034"/>
            <a:ext cx="11601450" cy="6267932"/>
          </a:xfrm>
          <a:prstGeom prst="rect">
            <a:avLst/>
          </a:prstGeom>
          <a:solidFill>
            <a:schemeClr val="bg1"/>
          </a:solidFill>
          <a:ln>
            <a:solidFill>
              <a:srgbClr val="FFDE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434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6DD64F4-5B14-4C30-B3A3-8739DEEC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0D2DB07-ED21-4594-81AF-FD4E68D32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1887399-3AF9-4087-ABF7-927F7CAD9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6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DF12F0-B4C2-40D3-BEA4-549E74077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D3D4997-3F26-4455-A6D4-B251D0BB4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B863BC-8280-400B-8BB5-DD81623D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A67522F-2DAB-4E65-8208-5001662C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C9F56D-2F2B-4C9E-B9E2-9AC99B22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5541950-3D89-4318-A9DB-7078AD24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862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4725B4-AE27-471C-903E-8CD10A44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62E1789-DB03-48DA-BC31-8BC00D88A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EFEA0B-DE42-4CBC-A667-581F0C05F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581540-6C8A-4E2E-91F4-05B4F6B6D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8267-233E-4940-AA7E-CBB5FD497D29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589F62-8AEC-4630-B645-EC96CBD7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804569A-8BC6-4D2B-985F-F7219C01C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EFD14-D266-4739-88D1-3CC850163C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13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F2C0183-E2AC-4E2A-97A1-C3DA0EAA4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CDCA981-FB91-4C7A-928D-801757B7D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7224E4D-C9CB-40E5-9192-BCC6851D4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48267-233E-4940-AA7E-CBB5FD497D29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38E326C-2F8B-41B6-BF53-8A8B63274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B51F4A-97EF-4FFF-A2CD-48D99EA95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EFD14-D266-4739-88D1-3CC850163C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37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NhacDanceRapIQ-DJ-4321736_hq.mp3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Bup-Be-Bang-Bong-Xuan-Mai.mp3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hyperlink" Target="Bup-Be-Bang-Bong-Xuan-Mai.mp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Bup-Be-Bang-Bong-Xuan-Mai.mp3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6.emf"/><Relationship Id="rId10" Type="http://schemas.openxmlformats.org/officeDocument/2006/relationships/image" Target="../media/image10.png"/><Relationship Id="rId4" Type="http://schemas.openxmlformats.org/officeDocument/2006/relationships/image" Target="../media/image5.emf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.png"/><Relationship Id="rId5" Type="http://schemas.openxmlformats.org/officeDocument/2006/relationships/image" Target="../media/image6.em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7gStA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457200"/>
            <a:ext cx="10261600" cy="2438400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Game show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THÔNG MINH HƠN HỌC SINH LỚP MẪU GIÁO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a_Panoram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0" y="2286000"/>
            <a:ext cx="65024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nhung-net-dac-trung-cua-nguoi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0"/>
            <a:ext cx="56896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0" y="49066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T</a:t>
            </a:r>
            <a:r>
              <a:rPr lang="vi-VN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tiên người Nhậ</a:t>
            </a:r>
            <a:r>
              <a:rPr lang="en-US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pic>
        <p:nvPicPr>
          <p:cNvPr id="5" name="图片 26">
            <a:extLst>
              <a:ext uri="{FF2B5EF4-FFF2-40B4-BE49-F238E27FC236}">
                <a16:creationId xmlns:a16="http://schemas.microsoft.com/office/drawing/2014/main" xmlns="" id="{DC76ADAE-49B5-4092-A555-688553233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747" y="1488062"/>
            <a:ext cx="1071029" cy="5205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3767" y="0"/>
            <a:ext cx="659187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Mi đi ga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chi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vi-VN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au đi ga ni. Mi đi ga mô?</a:t>
            </a:r>
            <a:br>
              <a:rPr lang="vi-VN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Tau đi ga tê.</a:t>
            </a:r>
            <a:br>
              <a:rPr lang="vi-VN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Ga tê ga chi? -  Ga Lăng Cô tề.</a:t>
            </a:r>
            <a:br>
              <a:rPr lang="vi-VN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Răng đông như ri?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Ri mà đông chi!</a:t>
            </a:r>
            <a:br>
              <a:rPr lang="vi-VN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Mi ra ga mô?</a:t>
            </a:r>
            <a:br>
              <a:rPr lang="vi-VN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Ra ga Nam Ô.</a:t>
            </a:r>
            <a:br>
              <a:rPr lang="vi-VN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Khi mô mi đi?</a:t>
            </a:r>
            <a:br>
              <a:rPr lang="vi-VN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Chừ chứ khi mô.</a:t>
            </a:r>
            <a:br>
              <a:rPr lang="vi-VN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Mi lo đi đi.</a:t>
            </a:r>
            <a:br>
              <a:rPr lang="vi-VN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Ừ, tau đi nghe mi!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6400" y="304801"/>
            <a:ext cx="1127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Nhận ra cách phát âm ngôn ngữ của người dân địa phương ở đây không khác gì tiếng Nhật ngày nay, nhà nghiên cứu người Nhật đã mừng rỡ reo lên: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A! Đây chính là tổ tiên của người Nhật!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3505200"/>
            <a:ext cx="4064000" cy="335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5738DFE-F2E0-491A-976D-074A2C854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3" t="25279" r="13619" b="1548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E3D612B1-6AA8-45CC-BB55-C8E42FCAA3F2}"/>
              </a:ext>
            </a:extLst>
          </p:cNvPr>
          <p:cNvSpPr/>
          <p:nvPr/>
        </p:nvSpPr>
        <p:spPr>
          <a:xfrm>
            <a:off x="942975" y="781050"/>
            <a:ext cx="10306050" cy="5295900"/>
          </a:xfrm>
          <a:prstGeom prst="rect">
            <a:avLst/>
          </a:prstGeom>
          <a:solidFill>
            <a:srgbClr val="FF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4">
            <a:extLst>
              <a:ext uri="{FF2B5EF4-FFF2-40B4-BE49-F238E27FC236}">
                <a16:creationId xmlns:a16="http://schemas.microsoft.com/office/drawing/2014/main" xmlns="" id="{D6AD2537-6129-45D2-B428-4BAACFF5638C}"/>
              </a:ext>
            </a:extLst>
          </p:cNvPr>
          <p:cNvGrpSpPr/>
          <p:nvPr/>
        </p:nvGrpSpPr>
        <p:grpSpPr>
          <a:xfrm>
            <a:off x="5032158" y="1528763"/>
            <a:ext cx="2127684" cy="2351566"/>
            <a:chOff x="4922175" y="1528763"/>
            <a:chExt cx="2347650" cy="2594678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69E87DCA-38CB-41F1-8D2D-0EAA3967F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2175" y="1528763"/>
              <a:ext cx="2347650" cy="23532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E09146B4-8A00-4630-8EF8-F96E7885C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8569" y="3219293"/>
              <a:ext cx="1860406" cy="904148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0D8A1A66-1C81-43D8-8759-51004D09E4F6}"/>
              </a:ext>
            </a:extLst>
          </p:cNvPr>
          <p:cNvSpPr/>
          <p:nvPr/>
        </p:nvSpPr>
        <p:spPr>
          <a:xfrm>
            <a:off x="5367457" y="1955261"/>
            <a:ext cx="1457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zh-CN" sz="8000" b="1" dirty="0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II.</a:t>
            </a:r>
            <a:endParaRPr lang="zh-CN" altLang="en-US" sz="4000" b="1" dirty="0">
              <a:solidFill>
                <a:srgbClr val="5F5E5F"/>
              </a:solidFill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1B1E771C-6335-46B8-8407-5C19179C9F5A}"/>
              </a:ext>
            </a:extLst>
          </p:cNvPr>
          <p:cNvSpPr/>
          <p:nvPr/>
        </p:nvSpPr>
        <p:spPr>
          <a:xfrm>
            <a:off x="3481152" y="4141020"/>
            <a:ext cx="53078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i="1" dirty="0" err="1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Các</a:t>
            </a:r>
            <a:r>
              <a:rPr lang="en-US" altLang="zh-CN" sz="6000" i="1" dirty="0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 </a:t>
            </a:r>
            <a:r>
              <a:rPr lang="en-US" altLang="zh-CN" sz="6000" i="1" dirty="0" err="1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lối</a:t>
            </a:r>
            <a:r>
              <a:rPr lang="en-US" altLang="zh-CN" sz="6000" i="1" dirty="0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 </a:t>
            </a:r>
            <a:r>
              <a:rPr lang="en-US" altLang="zh-CN" sz="6000" i="1" dirty="0" err="1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chơi</a:t>
            </a:r>
            <a:r>
              <a:rPr lang="en-US" altLang="zh-CN" sz="6000" i="1" dirty="0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 </a:t>
            </a:r>
            <a:r>
              <a:rPr lang="en-US" altLang="zh-CN" sz="6000" i="1" dirty="0" err="1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chữ</a:t>
            </a:r>
            <a:endParaRPr lang="zh-CN" altLang="en-US" sz="6000" i="1" dirty="0">
              <a:ln w="3175"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造字工房悦黑演示版纤细体" pitchFamily="50" charset="-122"/>
              <a:cs typeface="Times New Roman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EDD04700-8BE9-42C8-8982-03908504E35F}"/>
              </a:ext>
            </a:extLst>
          </p:cNvPr>
          <p:cNvSpPr/>
          <p:nvPr/>
        </p:nvSpPr>
        <p:spPr>
          <a:xfrm>
            <a:off x="1099414" y="915244"/>
            <a:ext cx="9993172" cy="50275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573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44" y="0"/>
            <a:ext cx="1365470" cy="11324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4006457" y="356167"/>
            <a:ext cx="4871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79503" y="1304699"/>
          <a:ext cx="11229277" cy="50961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33530"/>
                <a:gridCol w="2633980"/>
                <a:gridCol w="2361767"/>
              </a:tblGrid>
              <a:tr h="59101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Lối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92100">
                <a:tc>
                  <a:txBody>
                    <a:bodyPr/>
                    <a:lstStyle/>
                    <a:p>
                      <a:pPr algn="just"/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(1)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Na –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va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ranh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tướng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4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tăm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nồng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nặc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endParaRPr lang="en-US" sz="2400" b="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69798">
                <a:tc>
                  <a:txBody>
                    <a:bodyPr/>
                    <a:lstStyle/>
                    <a:p>
                      <a:pPr algn="just"/>
                      <a:r>
                        <a:rPr lang="en-US" sz="24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(2) </a:t>
                      </a:r>
                      <a:r>
                        <a:rPr lang="en-US" sz="240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Mênh</a:t>
                      </a:r>
                      <a:r>
                        <a:rPr lang="en-US" sz="24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mông</a:t>
                      </a:r>
                      <a:r>
                        <a:rPr lang="en-US" sz="24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muôn</a:t>
                      </a:r>
                      <a:r>
                        <a:rPr lang="en-US" sz="24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mẫu</a:t>
                      </a:r>
                      <a:r>
                        <a:rPr lang="en-US" sz="24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4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24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  <a:endParaRPr lang="en-US" sz="2400" i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24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en-US" sz="240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Mõi</a:t>
                      </a:r>
                      <a:r>
                        <a:rPr lang="en-US" sz="24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mắt</a:t>
                      </a:r>
                      <a:r>
                        <a:rPr lang="en-US" sz="24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miên</a:t>
                      </a:r>
                      <a:r>
                        <a:rPr lang="en-US" sz="24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man </a:t>
                      </a:r>
                      <a:r>
                        <a:rPr lang="en-US" sz="240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mãi</a:t>
                      </a:r>
                      <a:r>
                        <a:rPr lang="en-US" sz="24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mịt</a:t>
                      </a:r>
                      <a:r>
                        <a:rPr lang="en-US" sz="24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mờ</a:t>
                      </a:r>
                      <a:endParaRPr lang="en-US" sz="2400" b="0" i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81307">
                <a:tc>
                  <a:txBody>
                    <a:bodyPr/>
                    <a:lstStyle/>
                    <a:p>
                      <a:pPr algn="just"/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(3) Con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bỏ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cối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đá</a:t>
                      </a:r>
                      <a:endParaRPr lang="en-US" sz="24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Con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mèo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nằm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mái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kèo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just"/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Trách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cha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nghèo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nỡ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phụ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duyên</a:t>
                      </a:r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endParaRPr lang="en-US" sz="2400" b="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81307">
                <a:tc>
                  <a:txBody>
                    <a:bodyPr/>
                    <a:lstStyle/>
                    <a:p>
                      <a:pPr algn="l"/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(4)              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Ngọt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thơm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vỏ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gai</a:t>
                      </a:r>
                      <a:endParaRPr lang="en-US" sz="2400" b="0" i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ngon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mãi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ai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lòng</a:t>
                      </a:r>
                      <a:endParaRPr lang="en-US" sz="2400" b="0" i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Mời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mời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endParaRPr lang="en-US" sz="2400" b="0" i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Sầu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vui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endParaRPr lang="en-US" sz="2000" b="0" i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9753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7993" y="735998"/>
          <a:ext cx="11519207" cy="55017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326"/>
                <a:gridCol w="5573437"/>
                <a:gridCol w="4973444"/>
              </a:tblGrid>
              <a:tr h="61158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Lối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85904">
                <a:tc>
                  <a:txBody>
                    <a:bodyPr/>
                    <a:lstStyle/>
                    <a:p>
                      <a:pPr algn="ctr"/>
                      <a:endParaRPr lang="en-US" sz="24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  <a:endParaRPr lang="en-US" sz="2400" b="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00076">
                <a:tc>
                  <a:txBody>
                    <a:bodyPr/>
                    <a:lstStyle/>
                    <a:p>
                      <a:pPr algn="ctr"/>
                      <a:endParaRPr lang="en-US" sz="1000" i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  <a:endParaRPr lang="en-US" sz="2400" b="0" i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15467">
                <a:tc>
                  <a:txBody>
                    <a:bodyPr/>
                    <a:lstStyle/>
                    <a:p>
                      <a:pPr algn="ctr"/>
                      <a:endParaRPr lang="en-US" sz="24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(3)</a:t>
                      </a:r>
                      <a:endParaRPr lang="en-US" sz="2400" b="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15467">
                <a:tc>
                  <a:txBody>
                    <a:bodyPr/>
                    <a:lstStyle/>
                    <a:p>
                      <a:pPr algn="ctr"/>
                      <a:endParaRPr lang="en-US" sz="1600" b="0" i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(4)</a:t>
                      </a:r>
                      <a:endParaRPr lang="en-US" sz="2000" b="0" i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38148" y="1499847"/>
            <a:ext cx="2531325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Ranh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(Tướng)</a:t>
            </a:r>
            <a:endParaRPr lang="en-US" sz="2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687221" y="1533301"/>
            <a:ext cx="2025811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Ranh con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38147" y="2211664"/>
            <a:ext cx="2966223" cy="61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VNI-Times" pitchFamily="2" charset="0"/>
              </a:rPr>
              <a:t>Danh</a:t>
            </a:r>
            <a:r>
              <a:rPr lang="en-US" sz="2600" b="1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i="1" dirty="0" smtClean="0">
                <a:latin typeface="VNI-Times" pitchFamily="2" charset="0"/>
              </a:rPr>
              <a:t>(Tướng)</a:t>
            </a:r>
            <a:endParaRPr lang="en-US" sz="2600" b="1" i="1" dirty="0">
              <a:latin typeface="VNI-Times" pitchFamily="2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648815" y="2178212"/>
            <a:ext cx="223148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Giỏi, nổi tiếng 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V="1">
            <a:off x="3849640" y="1914299"/>
            <a:ext cx="71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en-US" sz="2600"/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V="1">
            <a:off x="3826099" y="2561067"/>
            <a:ext cx="71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en-US" sz="260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7281745" y="1371610"/>
            <a:ext cx="4560849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lối nói trại âm (gần âm)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025271" y="2046259"/>
            <a:ext cx="471696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Mỉa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mai, giễu cợt tên chỉ huy quân sự Pháp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733390" y="3243129"/>
            <a:ext cx="4522439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Lặp liên tiếp phụ âm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“M”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320167" y="3209676"/>
            <a:ext cx="2989517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cách điệp âm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839945" y="4055309"/>
            <a:ext cx="115972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Cá đối 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383659" y="4066461"/>
            <a:ext cx="2195551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Cối đá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789157" y="4549681"/>
            <a:ext cx="2058019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Mèo cái 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4387381" y="4547824"/>
            <a:ext cx="2058016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Mái kèo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>
            <a:off x="3378808" y="4369401"/>
            <a:ext cx="701287" cy="178419"/>
          </a:xfrm>
          <a:prstGeom prst="leftRightArrow">
            <a:avLst>
              <a:gd name="adj1" fmla="val 50000"/>
              <a:gd name="adj2" fmla="val 600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en-US" sz="2600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23" name="AutoShape 20"/>
          <p:cNvSpPr>
            <a:spLocks noChangeArrowheads="1"/>
          </p:cNvSpPr>
          <p:nvPr/>
        </p:nvSpPr>
        <p:spPr bwMode="auto">
          <a:xfrm>
            <a:off x="3380057" y="4850762"/>
            <a:ext cx="701287" cy="178419"/>
          </a:xfrm>
          <a:prstGeom prst="leftRightArrow">
            <a:avLst>
              <a:gd name="adj1" fmla="val 50000"/>
              <a:gd name="adj2" fmla="val 600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en-US" sz="2600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7426706" y="4319223"/>
            <a:ext cx="419285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lối nói lái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1773040" y="5467797"/>
            <a:ext cx="162807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Sầu riêng 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4047890" y="5458506"/>
            <a:ext cx="169498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Vui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445718" y="5501251"/>
            <a:ext cx="110892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&gt;&lt;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7410595" y="5397172"/>
            <a:ext cx="35172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từ trái nghĩa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53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34ED18C-51C1-4744-BAAF-78B2B4C42173}"/>
              </a:ext>
            </a:extLst>
          </p:cNvPr>
          <p:cNvSpPr/>
          <p:nvPr/>
        </p:nvSpPr>
        <p:spPr>
          <a:xfrm>
            <a:off x="-38100" y="0"/>
            <a:ext cx="12230100" cy="6858000"/>
          </a:xfrm>
          <a:prstGeom prst="rect">
            <a:avLst/>
          </a:prstGeom>
          <a:solidFill>
            <a:srgbClr val="FF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E47E15E-D63F-418D-B307-31222C2079DE}"/>
              </a:ext>
            </a:extLst>
          </p:cNvPr>
          <p:cNvSpPr/>
          <p:nvPr/>
        </p:nvSpPr>
        <p:spPr>
          <a:xfrm>
            <a:off x="295275" y="323850"/>
            <a:ext cx="1160145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7064D1C6-D1FE-4197-A065-2010DBF0C860}"/>
              </a:ext>
            </a:extLst>
          </p:cNvPr>
          <p:cNvSpPr/>
          <p:nvPr/>
        </p:nvSpPr>
        <p:spPr>
          <a:xfrm>
            <a:off x="452129" y="481013"/>
            <a:ext cx="11287742" cy="58959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839D876-9D01-4869-9EBC-FEA66CFD9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007" y="-228600"/>
            <a:ext cx="2253293" cy="19988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44BE5C6-9AAD-436B-8926-6587784BA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5951" y="-19050"/>
            <a:ext cx="2328874" cy="1609483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xmlns="" id="{33EECEF2-7E97-4BD2-A6EE-3D44FD801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69256" b="4002"/>
          <a:stretch/>
        </p:blipFill>
        <p:spPr>
          <a:xfrm>
            <a:off x="3512463" y="1099341"/>
            <a:ext cx="1022020" cy="186986"/>
          </a:xfrm>
          <a:prstGeom prst="rect">
            <a:avLst/>
          </a:prstGeom>
        </p:spPr>
      </p:pic>
      <p:pic>
        <p:nvPicPr>
          <p:cNvPr id="31" name="图片 25">
            <a:extLst>
              <a:ext uri="{FF2B5EF4-FFF2-40B4-BE49-F238E27FC236}">
                <a16:creationId xmlns:a16="http://schemas.microsoft.com/office/drawing/2014/main" xmlns="" id="{FC09B120-D0BA-4DCA-8606-914E30FE57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69256" b="4002"/>
          <a:stretch/>
        </p:blipFill>
        <p:spPr>
          <a:xfrm flipH="1">
            <a:off x="7375626" y="1110492"/>
            <a:ext cx="1022020" cy="18698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348987" y="729753"/>
            <a:ext cx="32003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3668745" y="2141024"/>
            <a:ext cx="4772722" cy="735980"/>
          </a:xfrm>
          <a:prstGeom prst="flowChartTerminator">
            <a:avLst/>
          </a:prstGeom>
          <a:ln w="38100"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CÁC LỐI CHƠI CHỮ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50633" y="4070183"/>
            <a:ext cx="1899425" cy="1650382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Dùng lối </a:t>
            </a:r>
          </a:p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âm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(gần âm)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02527" y="4059032"/>
            <a:ext cx="1635760" cy="1650381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Dùng từ </a:t>
            </a:r>
          </a:p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089912" y="4070182"/>
            <a:ext cx="1946508" cy="1674654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Dùng 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cách 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điệp âm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426713" y="4059031"/>
            <a:ext cx="1672682" cy="1711059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Dùng lối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nói lái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9484732" y="4059032"/>
            <a:ext cx="1967570" cy="1759599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>
            <a:stCxn id="12" idx="2"/>
            <a:endCxn id="14" idx="0"/>
          </p:cNvCxnSpPr>
          <p:nvPr/>
        </p:nvCxnSpPr>
        <p:spPr>
          <a:xfrm rot="5400000">
            <a:off x="3196743" y="1200669"/>
            <a:ext cx="1182028" cy="45346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2" idx="2"/>
            <a:endCxn id="13" idx="0"/>
          </p:cNvCxnSpPr>
          <p:nvPr/>
        </p:nvCxnSpPr>
        <p:spPr>
          <a:xfrm rot="5400000">
            <a:off x="4281137" y="2296213"/>
            <a:ext cx="1193179" cy="23547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2" idx="2"/>
            <a:endCxn id="16" idx="0"/>
          </p:cNvCxnSpPr>
          <p:nvPr/>
        </p:nvCxnSpPr>
        <p:spPr>
          <a:xfrm rot="16200000" flipH="1">
            <a:off x="5462547" y="3469563"/>
            <a:ext cx="1193178" cy="80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2"/>
            <a:endCxn id="17" idx="0"/>
          </p:cNvCxnSpPr>
          <p:nvPr/>
        </p:nvCxnSpPr>
        <p:spPr>
          <a:xfrm rot="16200000" flipH="1">
            <a:off x="6568067" y="2364043"/>
            <a:ext cx="1182027" cy="22079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18" idx="0"/>
          </p:cNvCxnSpPr>
          <p:nvPr/>
        </p:nvCxnSpPr>
        <p:spPr>
          <a:xfrm>
            <a:off x="6043961" y="2910456"/>
            <a:ext cx="4424556" cy="11485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6858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5" grpId="0" animBg="1"/>
      <p:bldP spid="32" grpId="0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34ED18C-51C1-4744-BAAF-78B2B4C42173}"/>
              </a:ext>
            </a:extLst>
          </p:cNvPr>
          <p:cNvSpPr/>
          <p:nvPr/>
        </p:nvSpPr>
        <p:spPr>
          <a:xfrm>
            <a:off x="-38100" y="0"/>
            <a:ext cx="12230100" cy="6858000"/>
          </a:xfrm>
          <a:prstGeom prst="rect">
            <a:avLst/>
          </a:prstGeom>
          <a:solidFill>
            <a:srgbClr val="FF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E47E15E-D63F-418D-B307-31222C2079DE}"/>
              </a:ext>
            </a:extLst>
          </p:cNvPr>
          <p:cNvSpPr/>
          <p:nvPr/>
        </p:nvSpPr>
        <p:spPr>
          <a:xfrm>
            <a:off x="295275" y="335001"/>
            <a:ext cx="1160145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7064D1C6-D1FE-4197-A065-2010DBF0C860}"/>
              </a:ext>
            </a:extLst>
          </p:cNvPr>
          <p:cNvSpPr/>
          <p:nvPr/>
        </p:nvSpPr>
        <p:spPr>
          <a:xfrm>
            <a:off x="452129" y="481013"/>
            <a:ext cx="11287742" cy="58959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839D876-9D01-4869-9EBC-FEA66CFD9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007" y="-228600"/>
            <a:ext cx="2253293" cy="19988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44BE5C6-9AAD-436B-8926-6587784BA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5951" y="-19050"/>
            <a:ext cx="2328874" cy="1609483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xmlns="" id="{33EECEF2-7E97-4BD2-A6EE-3D44FD801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69256" b="4002"/>
          <a:stretch/>
        </p:blipFill>
        <p:spPr>
          <a:xfrm>
            <a:off x="3512463" y="854019"/>
            <a:ext cx="1022020" cy="186986"/>
          </a:xfrm>
          <a:prstGeom prst="rect">
            <a:avLst/>
          </a:prstGeom>
        </p:spPr>
      </p:pic>
      <p:pic>
        <p:nvPicPr>
          <p:cNvPr id="31" name="图片 25">
            <a:extLst>
              <a:ext uri="{FF2B5EF4-FFF2-40B4-BE49-F238E27FC236}">
                <a16:creationId xmlns:a16="http://schemas.microsoft.com/office/drawing/2014/main" xmlns="" id="{FC09B120-D0BA-4DCA-8606-914E30FE57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69256" b="4002"/>
          <a:stretch/>
        </p:blipFill>
        <p:spPr>
          <a:xfrm flipH="1">
            <a:off x="7375626" y="865170"/>
            <a:ext cx="1022020" cy="18698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348987" y="484431"/>
            <a:ext cx="3200392" cy="81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2642853" y="1605776"/>
            <a:ext cx="4772722" cy="735980"/>
          </a:xfrm>
          <a:prstGeom prst="flowChartTerminator">
            <a:avLst/>
          </a:prstGeom>
          <a:ln w="38100"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02526" y="3245005"/>
            <a:ext cx="3546105" cy="646769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965930" y="3278458"/>
            <a:ext cx="3523785" cy="646771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>
            <a:stCxn id="12" idx="2"/>
            <a:endCxn id="14" idx="0"/>
          </p:cNvCxnSpPr>
          <p:nvPr/>
        </p:nvCxnSpPr>
        <p:spPr>
          <a:xfrm rot="5400000">
            <a:off x="3300773" y="1516563"/>
            <a:ext cx="903249" cy="25536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2"/>
            <a:endCxn id="17" idx="0"/>
          </p:cNvCxnSpPr>
          <p:nvPr/>
        </p:nvCxnSpPr>
        <p:spPr>
          <a:xfrm rot="16200000" flipH="1">
            <a:off x="5910167" y="1460802"/>
            <a:ext cx="936702" cy="26986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215161" y="4902820"/>
            <a:ext cx="2118731" cy="1118839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854285" y="4891669"/>
            <a:ext cx="1787910" cy="1129990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1" name="Straight Arrow Connector 40"/>
          <p:cNvCxnSpPr>
            <a:stCxn id="17" idx="2"/>
            <a:endCxn id="39" idx="0"/>
          </p:cNvCxnSpPr>
          <p:nvPr/>
        </p:nvCxnSpPr>
        <p:spPr>
          <a:xfrm rot="5400000">
            <a:off x="6012380" y="3187376"/>
            <a:ext cx="977591" cy="24532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7" idx="2"/>
            <a:endCxn id="40" idx="0"/>
          </p:cNvCxnSpPr>
          <p:nvPr/>
        </p:nvCxnSpPr>
        <p:spPr>
          <a:xfrm rot="16200000" flipH="1">
            <a:off x="7254811" y="4398240"/>
            <a:ext cx="966440" cy="204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9556595" y="4887951"/>
            <a:ext cx="1739590" cy="1144859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…..</a:t>
            </a:r>
          </a:p>
        </p:txBody>
      </p:sp>
      <p:cxnSp>
        <p:nvCxnSpPr>
          <p:cNvPr id="46" name="Straight Arrow Connector 45"/>
          <p:cNvCxnSpPr>
            <a:stCxn id="17" idx="2"/>
            <a:endCxn id="45" idx="0"/>
          </p:cNvCxnSpPr>
          <p:nvPr/>
        </p:nvCxnSpPr>
        <p:spPr>
          <a:xfrm rot="16200000" flipH="1">
            <a:off x="8595745" y="3057306"/>
            <a:ext cx="962722" cy="269856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6858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5" grpId="0" animBg="1"/>
      <p:bldP spid="32" grpId="0"/>
      <p:bldP spid="12" grpId="0" animBg="1"/>
      <p:bldP spid="14" grpId="0" animBg="1"/>
      <p:bldP spid="17" grpId="0" animBg="1"/>
      <p:bldP spid="39" grpId="0" animBg="1"/>
      <p:bldP spid="40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35467" y="4202114"/>
            <a:ext cx="2743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7133167" y="7037388"/>
            <a:ext cx="0" cy="0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7133167" y="7037388"/>
            <a:ext cx="0" cy="0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84"/>
          <p:cNvGrpSpPr>
            <a:grpSpLocks/>
          </p:cNvGrpSpPr>
          <p:nvPr/>
        </p:nvGrpSpPr>
        <p:grpSpPr bwMode="auto">
          <a:xfrm>
            <a:off x="1748367" y="1476375"/>
            <a:ext cx="7103533" cy="2667000"/>
            <a:chOff x="144" y="1152"/>
            <a:chExt cx="3356" cy="1680"/>
          </a:xfrm>
        </p:grpSpPr>
        <p:grpSp>
          <p:nvGrpSpPr>
            <p:cNvPr id="3" name="Group 180"/>
            <p:cNvGrpSpPr>
              <a:grpSpLocks/>
            </p:cNvGrpSpPr>
            <p:nvPr/>
          </p:nvGrpSpPr>
          <p:grpSpPr bwMode="auto">
            <a:xfrm>
              <a:off x="824" y="1824"/>
              <a:ext cx="2012" cy="336"/>
              <a:chOff x="1604" y="1240"/>
              <a:chExt cx="2012" cy="336"/>
            </a:xfrm>
          </p:grpSpPr>
          <p:sp>
            <p:nvSpPr>
              <p:cNvPr id="49" name="AutoShape 132"/>
              <p:cNvSpPr>
                <a:spLocks noChangeArrowheads="1"/>
              </p:cNvSpPr>
              <p:nvPr/>
            </p:nvSpPr>
            <p:spPr bwMode="auto">
              <a:xfrm>
                <a:off x="1604" y="1240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AutoShape 133"/>
              <p:cNvSpPr>
                <a:spLocks noChangeArrowheads="1"/>
              </p:cNvSpPr>
              <p:nvPr/>
            </p:nvSpPr>
            <p:spPr bwMode="auto">
              <a:xfrm>
                <a:off x="1940" y="1240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AutoShape 134"/>
              <p:cNvSpPr>
                <a:spLocks noChangeArrowheads="1"/>
              </p:cNvSpPr>
              <p:nvPr/>
            </p:nvSpPr>
            <p:spPr bwMode="auto">
              <a:xfrm>
                <a:off x="2272" y="1240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AutoShape 135"/>
              <p:cNvSpPr>
                <a:spLocks noChangeArrowheads="1"/>
              </p:cNvSpPr>
              <p:nvPr/>
            </p:nvSpPr>
            <p:spPr bwMode="auto">
              <a:xfrm>
                <a:off x="2608" y="1240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AutoShape 136"/>
              <p:cNvSpPr>
                <a:spLocks noChangeArrowheads="1"/>
              </p:cNvSpPr>
              <p:nvPr/>
            </p:nvSpPr>
            <p:spPr bwMode="auto">
              <a:xfrm>
                <a:off x="2944" y="1240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AutoShape 137"/>
              <p:cNvSpPr>
                <a:spLocks noChangeArrowheads="1"/>
              </p:cNvSpPr>
              <p:nvPr/>
            </p:nvSpPr>
            <p:spPr bwMode="auto">
              <a:xfrm>
                <a:off x="3280" y="1240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" name="Group 181"/>
            <p:cNvGrpSpPr>
              <a:grpSpLocks/>
            </p:cNvGrpSpPr>
            <p:nvPr/>
          </p:nvGrpSpPr>
          <p:grpSpPr bwMode="auto">
            <a:xfrm>
              <a:off x="480" y="2160"/>
              <a:ext cx="2016" cy="336"/>
              <a:chOff x="1264" y="1576"/>
              <a:chExt cx="2016" cy="336"/>
            </a:xfrm>
          </p:grpSpPr>
          <p:sp>
            <p:nvSpPr>
              <p:cNvPr id="43" name="AutoShape 139"/>
              <p:cNvSpPr>
                <a:spLocks noChangeArrowheads="1"/>
              </p:cNvSpPr>
              <p:nvPr/>
            </p:nvSpPr>
            <p:spPr bwMode="auto">
              <a:xfrm>
                <a:off x="1264" y="1576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AutoShape 140"/>
              <p:cNvSpPr>
                <a:spLocks noChangeArrowheads="1"/>
              </p:cNvSpPr>
              <p:nvPr/>
            </p:nvSpPr>
            <p:spPr bwMode="auto">
              <a:xfrm>
                <a:off x="1604" y="1576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AutoShape 141"/>
              <p:cNvSpPr>
                <a:spLocks noChangeArrowheads="1"/>
              </p:cNvSpPr>
              <p:nvPr/>
            </p:nvSpPr>
            <p:spPr bwMode="auto">
              <a:xfrm>
                <a:off x="1940" y="1576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AutoShape 142"/>
              <p:cNvSpPr>
                <a:spLocks noChangeArrowheads="1"/>
              </p:cNvSpPr>
              <p:nvPr/>
            </p:nvSpPr>
            <p:spPr bwMode="auto">
              <a:xfrm>
                <a:off x="2272" y="1576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AutoShape 143"/>
              <p:cNvSpPr>
                <a:spLocks noChangeArrowheads="1"/>
              </p:cNvSpPr>
              <p:nvPr/>
            </p:nvSpPr>
            <p:spPr bwMode="auto">
              <a:xfrm>
                <a:off x="2608" y="1576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AutoShape 144"/>
              <p:cNvSpPr>
                <a:spLocks noChangeArrowheads="1"/>
              </p:cNvSpPr>
              <p:nvPr/>
            </p:nvSpPr>
            <p:spPr bwMode="auto">
              <a:xfrm>
                <a:off x="2944" y="1576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" name="Group 178"/>
            <p:cNvGrpSpPr>
              <a:grpSpLocks/>
            </p:cNvGrpSpPr>
            <p:nvPr/>
          </p:nvGrpSpPr>
          <p:grpSpPr bwMode="auto">
            <a:xfrm>
              <a:off x="1488" y="1152"/>
              <a:ext cx="2012" cy="336"/>
              <a:chOff x="2268" y="568"/>
              <a:chExt cx="2012" cy="336"/>
            </a:xfrm>
          </p:grpSpPr>
          <p:sp>
            <p:nvSpPr>
              <p:cNvPr id="37" name="AutoShape 123"/>
              <p:cNvSpPr>
                <a:spLocks noChangeArrowheads="1"/>
              </p:cNvSpPr>
              <p:nvPr/>
            </p:nvSpPr>
            <p:spPr bwMode="auto">
              <a:xfrm>
                <a:off x="2268" y="568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AutoShape 124"/>
              <p:cNvSpPr>
                <a:spLocks noChangeArrowheads="1"/>
              </p:cNvSpPr>
              <p:nvPr/>
            </p:nvSpPr>
            <p:spPr bwMode="auto">
              <a:xfrm>
                <a:off x="2608" y="568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AutoShape 125"/>
              <p:cNvSpPr>
                <a:spLocks noChangeArrowheads="1"/>
              </p:cNvSpPr>
              <p:nvPr/>
            </p:nvSpPr>
            <p:spPr bwMode="auto">
              <a:xfrm>
                <a:off x="2944" y="568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AutoShape 160"/>
              <p:cNvSpPr>
                <a:spLocks noChangeArrowheads="1"/>
              </p:cNvSpPr>
              <p:nvPr/>
            </p:nvSpPr>
            <p:spPr bwMode="auto">
              <a:xfrm>
                <a:off x="3272" y="568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AutoShape 161"/>
              <p:cNvSpPr>
                <a:spLocks noChangeArrowheads="1"/>
              </p:cNvSpPr>
              <p:nvPr/>
            </p:nvSpPr>
            <p:spPr bwMode="auto">
              <a:xfrm>
                <a:off x="3600" y="568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AutoShape 162"/>
              <p:cNvSpPr>
                <a:spLocks noChangeArrowheads="1"/>
              </p:cNvSpPr>
              <p:nvPr/>
            </p:nvSpPr>
            <p:spPr bwMode="auto">
              <a:xfrm>
                <a:off x="3944" y="568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6" name="Group 179"/>
            <p:cNvGrpSpPr>
              <a:grpSpLocks/>
            </p:cNvGrpSpPr>
            <p:nvPr/>
          </p:nvGrpSpPr>
          <p:grpSpPr bwMode="auto">
            <a:xfrm>
              <a:off x="1156" y="1488"/>
              <a:ext cx="2016" cy="336"/>
              <a:chOff x="1932" y="904"/>
              <a:chExt cx="2016" cy="336"/>
            </a:xfrm>
          </p:grpSpPr>
          <p:sp>
            <p:nvSpPr>
              <p:cNvPr id="28" name="AutoShape 126"/>
              <p:cNvSpPr>
                <a:spLocks noChangeArrowheads="1"/>
              </p:cNvSpPr>
              <p:nvPr/>
            </p:nvSpPr>
            <p:spPr bwMode="auto">
              <a:xfrm>
                <a:off x="1932" y="904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AutoShape 127"/>
              <p:cNvSpPr>
                <a:spLocks noChangeArrowheads="1"/>
              </p:cNvSpPr>
              <p:nvPr/>
            </p:nvSpPr>
            <p:spPr bwMode="auto">
              <a:xfrm>
                <a:off x="2268" y="904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AutoShape 128"/>
              <p:cNvSpPr>
                <a:spLocks noChangeArrowheads="1"/>
              </p:cNvSpPr>
              <p:nvPr/>
            </p:nvSpPr>
            <p:spPr bwMode="auto">
              <a:xfrm>
                <a:off x="2608" y="904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AutoShape 129"/>
              <p:cNvSpPr>
                <a:spLocks noChangeArrowheads="1"/>
              </p:cNvSpPr>
              <p:nvPr/>
            </p:nvSpPr>
            <p:spPr bwMode="auto">
              <a:xfrm>
                <a:off x="2944" y="904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AutoShape 130"/>
              <p:cNvSpPr>
                <a:spLocks noChangeArrowheads="1"/>
              </p:cNvSpPr>
              <p:nvPr/>
            </p:nvSpPr>
            <p:spPr bwMode="auto">
              <a:xfrm>
                <a:off x="3276" y="904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AutoShape 131"/>
              <p:cNvSpPr>
                <a:spLocks noChangeArrowheads="1"/>
              </p:cNvSpPr>
              <p:nvPr/>
            </p:nvSpPr>
            <p:spPr bwMode="auto">
              <a:xfrm>
                <a:off x="3612" y="904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2"/>
            <p:cNvGrpSpPr>
              <a:grpSpLocks/>
            </p:cNvGrpSpPr>
            <p:nvPr/>
          </p:nvGrpSpPr>
          <p:grpSpPr bwMode="auto">
            <a:xfrm>
              <a:off x="144" y="2496"/>
              <a:ext cx="2020" cy="336"/>
              <a:chOff x="924" y="1912"/>
              <a:chExt cx="2020" cy="336"/>
            </a:xfrm>
          </p:grpSpPr>
          <p:sp>
            <p:nvSpPr>
              <p:cNvPr id="22" name="AutoShape 147"/>
              <p:cNvSpPr>
                <a:spLocks noChangeArrowheads="1"/>
              </p:cNvSpPr>
              <p:nvPr/>
            </p:nvSpPr>
            <p:spPr bwMode="auto">
              <a:xfrm>
                <a:off x="1604" y="1912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AutoShape 148"/>
              <p:cNvSpPr>
                <a:spLocks noChangeArrowheads="1"/>
              </p:cNvSpPr>
              <p:nvPr/>
            </p:nvSpPr>
            <p:spPr bwMode="auto">
              <a:xfrm>
                <a:off x="1936" y="1912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AutoShape 149"/>
              <p:cNvSpPr>
                <a:spLocks noChangeArrowheads="1"/>
              </p:cNvSpPr>
              <p:nvPr/>
            </p:nvSpPr>
            <p:spPr bwMode="auto">
              <a:xfrm>
                <a:off x="2272" y="1912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AutoShape 150"/>
              <p:cNvSpPr>
                <a:spLocks noChangeArrowheads="1"/>
              </p:cNvSpPr>
              <p:nvPr/>
            </p:nvSpPr>
            <p:spPr bwMode="auto">
              <a:xfrm>
                <a:off x="2608" y="1912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AutoShape 169"/>
              <p:cNvSpPr>
                <a:spLocks noChangeArrowheads="1"/>
              </p:cNvSpPr>
              <p:nvPr/>
            </p:nvSpPr>
            <p:spPr bwMode="auto">
              <a:xfrm>
                <a:off x="924" y="1912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AutoShape 170"/>
              <p:cNvSpPr>
                <a:spLocks noChangeArrowheads="1"/>
              </p:cNvSpPr>
              <p:nvPr/>
            </p:nvSpPr>
            <p:spPr bwMode="auto">
              <a:xfrm>
                <a:off x="1264" y="1912"/>
                <a:ext cx="336" cy="336"/>
              </a:xfrm>
              <a:prstGeom prst="bevel">
                <a:avLst>
                  <a:gd name="adj" fmla="val 1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5" name="Oval 173" descr="Brown marble"/>
          <p:cNvSpPr>
            <a:spLocks noChangeArrowheads="1"/>
          </p:cNvSpPr>
          <p:nvPr/>
        </p:nvSpPr>
        <p:spPr bwMode="auto">
          <a:xfrm>
            <a:off x="3810000" y="1447800"/>
            <a:ext cx="711200" cy="533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6" name="Oval 174" descr="Brown marble"/>
          <p:cNvSpPr>
            <a:spLocks noChangeArrowheads="1"/>
          </p:cNvSpPr>
          <p:nvPr/>
        </p:nvSpPr>
        <p:spPr bwMode="auto">
          <a:xfrm>
            <a:off x="3081867" y="1993900"/>
            <a:ext cx="711200" cy="533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7" name="Oval 175" descr="Brown marble"/>
          <p:cNvSpPr>
            <a:spLocks noChangeArrowheads="1"/>
          </p:cNvSpPr>
          <p:nvPr/>
        </p:nvSpPr>
        <p:spPr bwMode="auto">
          <a:xfrm>
            <a:off x="2387600" y="2527300"/>
            <a:ext cx="711200" cy="533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8" name="Oval 176" descr="Brown marble"/>
          <p:cNvSpPr>
            <a:spLocks noChangeArrowheads="1"/>
          </p:cNvSpPr>
          <p:nvPr/>
        </p:nvSpPr>
        <p:spPr bwMode="auto">
          <a:xfrm>
            <a:off x="1659467" y="3060700"/>
            <a:ext cx="711200" cy="533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9" name="Oval 177" descr="Brown marble"/>
          <p:cNvSpPr>
            <a:spLocks noChangeArrowheads="1"/>
          </p:cNvSpPr>
          <p:nvPr/>
        </p:nvSpPr>
        <p:spPr bwMode="auto">
          <a:xfrm>
            <a:off x="948267" y="3594100"/>
            <a:ext cx="711200" cy="533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grpSp>
        <p:nvGrpSpPr>
          <p:cNvPr id="8" name="Group 224"/>
          <p:cNvGrpSpPr>
            <a:grpSpLocks/>
          </p:cNvGrpSpPr>
          <p:nvPr/>
        </p:nvGrpSpPr>
        <p:grpSpPr bwMode="auto">
          <a:xfrm>
            <a:off x="4580467" y="1460500"/>
            <a:ext cx="4258733" cy="533400"/>
            <a:chOff x="2356" y="2160"/>
            <a:chExt cx="2012" cy="336"/>
          </a:xfrm>
        </p:grpSpPr>
        <p:sp>
          <p:nvSpPr>
            <p:cNvPr id="61" name="AutoShape 225"/>
            <p:cNvSpPr>
              <a:spLocks noChangeArrowheads="1"/>
            </p:cNvSpPr>
            <p:nvPr/>
          </p:nvSpPr>
          <p:spPr bwMode="auto">
            <a:xfrm>
              <a:off x="2356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</a:t>
              </a:r>
            </a:p>
          </p:txBody>
        </p:sp>
        <p:sp>
          <p:nvSpPr>
            <p:cNvPr id="62" name="AutoShape 226"/>
            <p:cNvSpPr>
              <a:spLocks noChangeArrowheads="1"/>
            </p:cNvSpPr>
            <p:nvPr/>
          </p:nvSpPr>
          <p:spPr bwMode="auto">
            <a:xfrm>
              <a:off x="2688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</a:t>
              </a:r>
            </a:p>
          </p:txBody>
        </p:sp>
        <p:sp>
          <p:nvSpPr>
            <p:cNvPr id="63" name="AutoShape 227"/>
            <p:cNvSpPr>
              <a:spLocks noChangeArrowheads="1"/>
            </p:cNvSpPr>
            <p:nvPr/>
          </p:nvSpPr>
          <p:spPr bwMode="auto">
            <a:xfrm>
              <a:off x="3024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Ạ</a:t>
              </a:r>
            </a:p>
          </p:txBody>
        </p:sp>
        <p:sp>
          <p:nvSpPr>
            <p:cNvPr id="64" name="AutoShape 228"/>
            <p:cNvSpPr>
              <a:spLocks noChangeArrowheads="1"/>
            </p:cNvSpPr>
            <p:nvPr/>
          </p:nvSpPr>
          <p:spPr bwMode="auto">
            <a:xfrm>
              <a:off x="3360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65" name="AutoShape 229"/>
            <p:cNvSpPr>
              <a:spLocks noChangeArrowheads="1"/>
            </p:cNvSpPr>
            <p:nvPr/>
          </p:nvSpPr>
          <p:spPr bwMode="auto">
            <a:xfrm>
              <a:off x="3696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Â</a:t>
              </a:r>
            </a:p>
          </p:txBody>
        </p:sp>
        <p:sp>
          <p:nvSpPr>
            <p:cNvPr id="66" name="AutoShape 230"/>
            <p:cNvSpPr>
              <a:spLocks noChangeArrowheads="1"/>
            </p:cNvSpPr>
            <p:nvPr/>
          </p:nvSpPr>
          <p:spPr bwMode="auto">
            <a:xfrm>
              <a:off x="4032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</p:grpSp>
      <p:grpSp>
        <p:nvGrpSpPr>
          <p:cNvPr id="9" name="Group 238"/>
          <p:cNvGrpSpPr>
            <a:grpSpLocks/>
          </p:cNvGrpSpPr>
          <p:nvPr/>
        </p:nvGrpSpPr>
        <p:grpSpPr bwMode="auto">
          <a:xfrm>
            <a:off x="3860800" y="1981200"/>
            <a:ext cx="4267200" cy="533400"/>
            <a:chOff x="1680" y="2832"/>
            <a:chExt cx="2016" cy="336"/>
          </a:xfrm>
        </p:grpSpPr>
        <p:sp>
          <p:nvSpPr>
            <p:cNvPr id="68" name="AutoShape 239"/>
            <p:cNvSpPr>
              <a:spLocks noChangeArrowheads="1"/>
            </p:cNvSpPr>
            <p:nvPr/>
          </p:nvSpPr>
          <p:spPr bwMode="auto">
            <a:xfrm>
              <a:off x="1680" y="2832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</a:t>
              </a:r>
            </a:p>
          </p:txBody>
        </p:sp>
        <p:sp>
          <p:nvSpPr>
            <p:cNvPr id="69" name="AutoShape 240"/>
            <p:cNvSpPr>
              <a:spLocks noChangeArrowheads="1"/>
            </p:cNvSpPr>
            <p:nvPr/>
          </p:nvSpPr>
          <p:spPr bwMode="auto">
            <a:xfrm>
              <a:off x="2020" y="2832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Ồ</a:t>
              </a:r>
            </a:p>
          </p:txBody>
        </p:sp>
        <p:sp>
          <p:nvSpPr>
            <p:cNvPr id="70" name="AutoShape 241"/>
            <p:cNvSpPr>
              <a:spLocks noChangeArrowheads="1"/>
            </p:cNvSpPr>
            <p:nvPr/>
          </p:nvSpPr>
          <p:spPr bwMode="auto">
            <a:xfrm>
              <a:off x="2356" y="2832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71" name="AutoShape 242"/>
            <p:cNvSpPr>
              <a:spLocks noChangeArrowheads="1"/>
            </p:cNvSpPr>
            <p:nvPr/>
          </p:nvSpPr>
          <p:spPr bwMode="auto">
            <a:xfrm>
              <a:off x="2688" y="2832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</a:t>
              </a:r>
            </a:p>
          </p:txBody>
        </p:sp>
        <p:sp>
          <p:nvSpPr>
            <p:cNvPr id="72" name="AutoShape 243"/>
            <p:cNvSpPr>
              <a:spLocks noChangeArrowheads="1"/>
            </p:cNvSpPr>
            <p:nvPr/>
          </p:nvSpPr>
          <p:spPr bwMode="auto">
            <a:xfrm>
              <a:off x="3024" y="2832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Â</a:t>
              </a:r>
            </a:p>
          </p:txBody>
        </p:sp>
        <p:sp>
          <p:nvSpPr>
            <p:cNvPr id="73" name="AutoShape 244"/>
            <p:cNvSpPr>
              <a:spLocks noChangeArrowheads="1"/>
            </p:cNvSpPr>
            <p:nvPr/>
          </p:nvSpPr>
          <p:spPr bwMode="auto">
            <a:xfrm>
              <a:off x="3360" y="2832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</p:grpSp>
      <p:grpSp>
        <p:nvGrpSpPr>
          <p:cNvPr id="10" name="Group 248"/>
          <p:cNvGrpSpPr>
            <a:grpSpLocks/>
          </p:cNvGrpSpPr>
          <p:nvPr/>
        </p:nvGrpSpPr>
        <p:grpSpPr bwMode="auto">
          <a:xfrm>
            <a:off x="3166534" y="2540000"/>
            <a:ext cx="4258733" cy="533400"/>
            <a:chOff x="2356" y="2160"/>
            <a:chExt cx="2012" cy="336"/>
          </a:xfrm>
        </p:grpSpPr>
        <p:sp>
          <p:nvSpPr>
            <p:cNvPr id="78" name="AutoShape 249"/>
            <p:cNvSpPr>
              <a:spLocks noChangeArrowheads="1"/>
            </p:cNvSpPr>
            <p:nvPr/>
          </p:nvSpPr>
          <p:spPr bwMode="auto">
            <a:xfrm>
              <a:off x="2356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79" name="AutoShape 250"/>
            <p:cNvSpPr>
              <a:spLocks noChangeArrowheads="1"/>
            </p:cNvSpPr>
            <p:nvPr/>
          </p:nvSpPr>
          <p:spPr bwMode="auto">
            <a:xfrm>
              <a:off x="2688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Ó</a:t>
              </a:r>
            </a:p>
          </p:txBody>
        </p:sp>
        <p:sp>
          <p:nvSpPr>
            <p:cNvPr id="80" name="AutoShape 251"/>
            <p:cNvSpPr>
              <a:spLocks noChangeArrowheads="1"/>
            </p:cNvSpPr>
            <p:nvPr/>
          </p:nvSpPr>
          <p:spPr bwMode="auto">
            <a:xfrm>
              <a:off x="3024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81" name="AutoShape 252"/>
            <p:cNvSpPr>
              <a:spLocks noChangeArrowheads="1"/>
            </p:cNvSpPr>
            <p:nvPr/>
          </p:nvSpPr>
          <p:spPr bwMode="auto">
            <a:xfrm>
              <a:off x="3360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</a:t>
              </a:r>
            </a:p>
          </p:txBody>
        </p:sp>
        <p:sp>
          <p:nvSpPr>
            <p:cNvPr id="82" name="AutoShape 253"/>
            <p:cNvSpPr>
              <a:spLocks noChangeArrowheads="1"/>
            </p:cNvSpPr>
            <p:nvPr/>
          </p:nvSpPr>
          <p:spPr bwMode="auto">
            <a:xfrm>
              <a:off x="3696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Á</a:t>
              </a:r>
            </a:p>
          </p:txBody>
        </p:sp>
        <p:sp>
          <p:nvSpPr>
            <p:cNvPr id="83" name="AutoShape 254"/>
            <p:cNvSpPr>
              <a:spLocks noChangeArrowheads="1"/>
            </p:cNvSpPr>
            <p:nvPr/>
          </p:nvSpPr>
          <p:spPr bwMode="auto">
            <a:xfrm>
              <a:off x="4032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</p:grpSp>
      <p:grpSp>
        <p:nvGrpSpPr>
          <p:cNvPr id="11" name="Group 255"/>
          <p:cNvGrpSpPr>
            <a:grpSpLocks/>
          </p:cNvGrpSpPr>
          <p:nvPr/>
        </p:nvGrpSpPr>
        <p:grpSpPr bwMode="auto">
          <a:xfrm>
            <a:off x="2472267" y="3060700"/>
            <a:ext cx="4258733" cy="533400"/>
            <a:chOff x="2356" y="2160"/>
            <a:chExt cx="2012" cy="336"/>
          </a:xfrm>
        </p:grpSpPr>
        <p:sp>
          <p:nvSpPr>
            <p:cNvPr id="85" name="AutoShape 256"/>
            <p:cNvSpPr>
              <a:spLocks noChangeArrowheads="1"/>
            </p:cNvSpPr>
            <p:nvPr/>
          </p:nvSpPr>
          <p:spPr bwMode="auto">
            <a:xfrm>
              <a:off x="2356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</a:t>
              </a:r>
            </a:p>
          </p:txBody>
        </p:sp>
        <p:sp>
          <p:nvSpPr>
            <p:cNvPr id="86" name="AutoShape 257"/>
            <p:cNvSpPr>
              <a:spLocks noChangeArrowheads="1"/>
            </p:cNvSpPr>
            <p:nvPr/>
          </p:nvSpPr>
          <p:spPr bwMode="auto">
            <a:xfrm>
              <a:off x="2688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87" name="AutoShape 258"/>
            <p:cNvSpPr>
              <a:spLocks noChangeArrowheads="1"/>
            </p:cNvSpPr>
            <p:nvPr/>
          </p:nvSpPr>
          <p:spPr bwMode="auto">
            <a:xfrm>
              <a:off x="3024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Ệ</a:t>
              </a:r>
            </a:p>
          </p:txBody>
        </p:sp>
        <p:sp>
          <p:nvSpPr>
            <p:cNvPr id="88" name="AutoShape 259"/>
            <p:cNvSpPr>
              <a:spLocks noChangeArrowheads="1"/>
            </p:cNvSpPr>
            <p:nvPr/>
          </p:nvSpPr>
          <p:spPr bwMode="auto">
            <a:xfrm>
              <a:off x="3360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sp>
          <p:nvSpPr>
            <p:cNvPr id="89" name="AutoShape 260"/>
            <p:cNvSpPr>
              <a:spLocks noChangeArrowheads="1"/>
            </p:cNvSpPr>
            <p:nvPr/>
          </p:nvSpPr>
          <p:spPr bwMode="auto">
            <a:xfrm>
              <a:off x="3696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Â</a:t>
              </a:r>
            </a:p>
          </p:txBody>
        </p:sp>
        <p:sp>
          <p:nvSpPr>
            <p:cNvPr id="90" name="AutoShape 261"/>
            <p:cNvSpPr>
              <a:spLocks noChangeArrowheads="1"/>
            </p:cNvSpPr>
            <p:nvPr/>
          </p:nvSpPr>
          <p:spPr bwMode="auto">
            <a:xfrm>
              <a:off x="4032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</p:grpSp>
      <p:grpSp>
        <p:nvGrpSpPr>
          <p:cNvPr id="12" name="Group 269"/>
          <p:cNvGrpSpPr>
            <a:grpSpLocks/>
          </p:cNvGrpSpPr>
          <p:nvPr/>
        </p:nvGrpSpPr>
        <p:grpSpPr bwMode="auto">
          <a:xfrm>
            <a:off x="1761067" y="3606800"/>
            <a:ext cx="4258733" cy="533400"/>
            <a:chOff x="2356" y="2160"/>
            <a:chExt cx="2012" cy="336"/>
          </a:xfrm>
        </p:grpSpPr>
        <p:sp>
          <p:nvSpPr>
            <p:cNvPr id="92" name="AutoShape 270"/>
            <p:cNvSpPr>
              <a:spLocks noChangeArrowheads="1"/>
            </p:cNvSpPr>
            <p:nvPr/>
          </p:nvSpPr>
          <p:spPr bwMode="auto">
            <a:xfrm>
              <a:off x="2356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</a:t>
              </a:r>
            </a:p>
          </p:txBody>
        </p:sp>
        <p:sp>
          <p:nvSpPr>
            <p:cNvPr id="93" name="AutoShape 271"/>
            <p:cNvSpPr>
              <a:spLocks noChangeArrowheads="1"/>
            </p:cNvSpPr>
            <p:nvPr/>
          </p:nvSpPr>
          <p:spPr bwMode="auto">
            <a:xfrm>
              <a:off x="2688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Ồ</a:t>
              </a:r>
            </a:p>
          </p:txBody>
        </p:sp>
        <p:sp>
          <p:nvSpPr>
            <p:cNvPr id="94" name="AutoShape 272"/>
            <p:cNvSpPr>
              <a:spLocks noChangeArrowheads="1"/>
            </p:cNvSpPr>
            <p:nvPr/>
          </p:nvSpPr>
          <p:spPr bwMode="auto">
            <a:xfrm>
              <a:off x="3024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95" name="AutoShape 273"/>
            <p:cNvSpPr>
              <a:spLocks noChangeArrowheads="1"/>
            </p:cNvSpPr>
            <p:nvPr/>
          </p:nvSpPr>
          <p:spPr bwMode="auto">
            <a:xfrm>
              <a:off x="3360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</a:t>
              </a:r>
            </a:p>
          </p:txBody>
        </p:sp>
        <p:sp>
          <p:nvSpPr>
            <p:cNvPr id="96" name="AutoShape 274"/>
            <p:cNvSpPr>
              <a:spLocks noChangeArrowheads="1"/>
            </p:cNvSpPr>
            <p:nvPr/>
          </p:nvSpPr>
          <p:spPr bwMode="auto">
            <a:xfrm>
              <a:off x="3696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Â</a:t>
              </a:r>
            </a:p>
          </p:txBody>
        </p:sp>
        <p:sp>
          <p:nvSpPr>
            <p:cNvPr id="97" name="AutoShape 275"/>
            <p:cNvSpPr>
              <a:spLocks noChangeArrowheads="1"/>
            </p:cNvSpPr>
            <p:nvPr/>
          </p:nvSpPr>
          <p:spPr bwMode="auto">
            <a:xfrm>
              <a:off x="4032" y="216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</p:grpSp>
      <p:sp>
        <p:nvSpPr>
          <p:cNvPr id="98" name="AutoShape 276" descr="Stationery"/>
          <p:cNvSpPr>
            <a:spLocks noChangeArrowheads="1"/>
          </p:cNvSpPr>
          <p:nvPr/>
        </p:nvSpPr>
        <p:spPr bwMode="auto">
          <a:xfrm>
            <a:off x="1326995" y="4594303"/>
            <a:ext cx="9288966" cy="2085277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/>
            <a:r>
              <a:rPr lang="en-US" altLang="zh-CN" sz="2800" dirty="0" smtClean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</a:p>
          <a:p>
            <a:pPr marL="342900" indent="-342900" algn="ctr"/>
            <a:r>
              <a:rPr lang="en-US" altLang="zh-CN" sz="2800" dirty="0" smtClean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Lối 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chơi chữ nào được sử dụng trong câu đố sau? </a:t>
            </a:r>
          </a:p>
          <a:p>
            <a:pPr marL="342900" indent="-342900" algn="ctr"/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 cây xanh xanh</a:t>
            </a:r>
          </a:p>
          <a:p>
            <a:pPr marL="342900" indent="-342900" algn="ctr"/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 lá cũng xanh</a:t>
            </a:r>
          </a:p>
          <a:p>
            <a:pPr marL="342900" indent="-342900" algn="ctr"/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bông trên cành</a:t>
            </a:r>
          </a:p>
          <a:p>
            <a:pPr marL="342900" indent="-342900" algn="ctr"/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trái cận mây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(là cây gì?)</a:t>
            </a:r>
            <a:endParaRPr lang="en-US" altLang="en-US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en-US" alt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</p:txBody>
      </p:sp>
      <p:sp>
        <p:nvSpPr>
          <p:cNvPr id="99" name="AutoShape 277" descr="Stationery"/>
          <p:cNvSpPr>
            <a:spLocks noChangeArrowheads="1"/>
          </p:cNvSpPr>
          <p:nvPr/>
        </p:nvSpPr>
        <p:spPr bwMode="auto">
          <a:xfrm>
            <a:off x="1427356" y="4672361"/>
            <a:ext cx="9099395" cy="1804639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/>
            <a:r>
              <a:rPr lang="en-US" altLang="zh-CN" sz="3200" dirty="0" smtClean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Lối chơi chữ nàođược sử dụng trong câu sau: </a:t>
            </a:r>
          </a:p>
          <a:p>
            <a:pPr marL="342900" indent="-342900" algn="ctr"/>
            <a:r>
              <a:rPr lang="en-US" altLang="zh-CN" sz="3200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          Kiến bò đĩa thịt, đĩa thịt bò</a:t>
            </a:r>
            <a:endParaRPr lang="en-US" alt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AutoShape 278" descr="Stationery"/>
          <p:cNvSpPr>
            <a:spLocks noChangeArrowheads="1"/>
          </p:cNvSpPr>
          <p:nvPr/>
        </p:nvSpPr>
        <p:spPr bwMode="auto">
          <a:xfrm>
            <a:off x="1460810" y="4648200"/>
            <a:ext cx="9054790" cy="1828800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/>
            <a:r>
              <a:rPr lang="en-US" altLang="zh-CN" sz="3200" dirty="0" smtClean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Lối chơi chữ được sử dụngtrong câu thơ sau: </a:t>
            </a:r>
          </a:p>
          <a:p>
            <a:pPr marL="342900" indent="-342900" algn="ctr"/>
            <a:r>
              <a:rPr lang="en-US" altLang="zh-CN" sz="3200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       Chữ tài liền với chữ tai một vần</a:t>
            </a:r>
          </a:p>
          <a:p>
            <a:pPr marL="342900" indent="-342900" algn="ctr"/>
            <a:r>
              <a:rPr lang="en-US" altLang="zh-CN" sz="3200" i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                                           (Nguyễn Du)</a:t>
            </a:r>
            <a:endParaRPr lang="en-US" altLang="en-US" sz="3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AutoShape 279" descr="Stationery"/>
          <p:cNvSpPr>
            <a:spLocks noChangeArrowheads="1"/>
          </p:cNvSpPr>
          <p:nvPr/>
        </p:nvSpPr>
        <p:spPr bwMode="auto">
          <a:xfrm>
            <a:off x="1460810" y="4648200"/>
            <a:ext cx="9043639" cy="1828800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/>
            <a:r>
              <a:rPr lang="en-US" altLang="zh-CN" sz="3200" dirty="0" smtClean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Lối </a:t>
            </a:r>
            <a:r>
              <a:rPr lang="en-US" altLang="zh-CN" sz="3200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chơi chữ </a:t>
            </a:r>
            <a:r>
              <a:rPr lang="en-US" altLang="zh-CN" sz="3200" dirty="0" smtClean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được sử dụng </a:t>
            </a:r>
            <a:r>
              <a:rPr lang="en-US" altLang="zh-CN" sz="3200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trong câu sau: </a:t>
            </a:r>
          </a:p>
          <a:p>
            <a:pPr marL="342900" indent="-342900" algn="ctr"/>
            <a:r>
              <a:rPr lang="en-US" altLang="zh-CN" sz="3200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Cô Cẩm cầm cái chổi chọc chú chuột chù chết cứng....</a:t>
            </a:r>
            <a:endParaRPr lang="en-US" alt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AutoShape 280" descr="Stationery"/>
          <p:cNvSpPr>
            <a:spLocks noChangeArrowheads="1"/>
          </p:cNvSpPr>
          <p:nvPr/>
        </p:nvSpPr>
        <p:spPr bwMode="auto">
          <a:xfrm>
            <a:off x="1483112" y="4648200"/>
            <a:ext cx="9010186" cy="1828800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/>
            <a:r>
              <a:rPr lang="en-US" altLang="zh-CN" sz="3200" dirty="0" smtClean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Lối </a:t>
            </a:r>
            <a:r>
              <a:rPr lang="en-US" altLang="zh-CN" sz="3200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chơi chữ được sử dụng trong câu thơ sau: </a:t>
            </a:r>
          </a:p>
          <a:p>
            <a:pPr marL="342900" indent="-342900" algn="ctr"/>
            <a:r>
              <a:rPr lang="en-US" altLang="zh-CN" sz="3200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       Nhớ nước đau lòng con quốc quốc</a:t>
            </a:r>
          </a:p>
          <a:p>
            <a:pPr marL="342900" indent="-342900" algn="ctr"/>
            <a:r>
              <a:rPr lang="en-US" altLang="zh-CN" sz="3200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 Thương nhà mỏi miệng cái gia gia…</a:t>
            </a:r>
            <a:endParaRPr lang="en-US" alt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WordArt 282"/>
          <p:cNvSpPr>
            <a:spLocks noChangeArrowheads="1" noChangeShapeType="1" noTextEdit="1"/>
          </p:cNvSpPr>
          <p:nvPr/>
        </p:nvSpPr>
        <p:spPr bwMode="auto">
          <a:xfrm>
            <a:off x="1524000" y="0"/>
            <a:ext cx="9347200" cy="1219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200" kern="10" spc="-360" dirty="0">
                <a:ln w="127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Ô CHỮ</a:t>
            </a:r>
            <a:endParaRPr lang="en-US" sz="3200" kern="10" spc="-360" dirty="0">
              <a:ln w="12700">
                <a:solidFill>
                  <a:srgbClr val="00FF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5738DFE-F2E0-491A-976D-074A2C854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3" t="25279" r="13619" b="1548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E3D612B1-6AA8-45CC-BB55-C8E42FCAA3F2}"/>
              </a:ext>
            </a:extLst>
          </p:cNvPr>
          <p:cNvSpPr/>
          <p:nvPr/>
        </p:nvSpPr>
        <p:spPr>
          <a:xfrm>
            <a:off x="942975" y="781050"/>
            <a:ext cx="10306050" cy="5295900"/>
          </a:xfrm>
          <a:prstGeom prst="rect">
            <a:avLst/>
          </a:prstGeom>
          <a:solidFill>
            <a:srgbClr val="FF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4">
            <a:extLst>
              <a:ext uri="{FF2B5EF4-FFF2-40B4-BE49-F238E27FC236}">
                <a16:creationId xmlns:a16="http://schemas.microsoft.com/office/drawing/2014/main" xmlns="" id="{D6AD2537-6129-45D2-B428-4BAACFF5638C}"/>
              </a:ext>
            </a:extLst>
          </p:cNvPr>
          <p:cNvGrpSpPr/>
          <p:nvPr/>
        </p:nvGrpSpPr>
        <p:grpSpPr>
          <a:xfrm>
            <a:off x="5032158" y="1528763"/>
            <a:ext cx="2127684" cy="2351566"/>
            <a:chOff x="4922175" y="1528763"/>
            <a:chExt cx="2347650" cy="2594678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69E87DCA-38CB-41F1-8D2D-0EAA3967F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2175" y="1528763"/>
              <a:ext cx="2347650" cy="23532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E09146B4-8A00-4630-8EF8-F96E7885C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8569" y="3219293"/>
              <a:ext cx="1860406" cy="904148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0D8A1A66-1C81-43D8-8759-51004D09E4F6}"/>
              </a:ext>
            </a:extLst>
          </p:cNvPr>
          <p:cNvSpPr/>
          <p:nvPr/>
        </p:nvSpPr>
        <p:spPr>
          <a:xfrm>
            <a:off x="5367457" y="1955261"/>
            <a:ext cx="1457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zh-CN" sz="8000" b="1" dirty="0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III.</a:t>
            </a:r>
            <a:endParaRPr lang="zh-CN" altLang="en-US" sz="4000" b="1" dirty="0">
              <a:solidFill>
                <a:srgbClr val="5F5E5F"/>
              </a:solidFill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1B1E771C-6335-46B8-8407-5C19179C9F5A}"/>
              </a:ext>
            </a:extLst>
          </p:cNvPr>
          <p:cNvSpPr/>
          <p:nvPr/>
        </p:nvSpPr>
        <p:spPr>
          <a:xfrm>
            <a:off x="4417854" y="4141020"/>
            <a:ext cx="32399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i="1" dirty="0" err="1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Luyện</a:t>
            </a:r>
            <a:r>
              <a:rPr lang="en-US" altLang="zh-CN" sz="6000" i="1" dirty="0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 </a:t>
            </a:r>
            <a:r>
              <a:rPr lang="en-US" altLang="zh-CN" sz="6000" i="1" dirty="0" err="1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tập</a:t>
            </a:r>
            <a:endParaRPr lang="zh-CN" altLang="en-US" sz="6000" i="1" dirty="0">
              <a:ln w="3175"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造字工房悦黑演示版纤细体" pitchFamily="50" charset="-122"/>
              <a:cs typeface="Times New Roman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EDD04700-8BE9-42C8-8982-03908504E35F}"/>
              </a:ext>
            </a:extLst>
          </p:cNvPr>
          <p:cNvSpPr/>
          <p:nvPr/>
        </p:nvSpPr>
        <p:spPr>
          <a:xfrm>
            <a:off x="1099414" y="915244"/>
            <a:ext cx="9993172" cy="50275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573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3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31434" y="1087234"/>
            <a:ext cx="9642088" cy="21354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“Bà đó bà chết bả bay lên trời”</a:t>
            </a:r>
          </a:p>
          <a:p>
            <a:pPr algn="ctr"/>
            <a:r>
              <a:rPr lang="en-US" sz="40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Hỏi: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 đó chết năm bao nhiêu tuổi và tại sao bà ấy chết?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6089" y="3912215"/>
            <a:ext cx="50180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Bả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bay: bảy ba</a:t>
            </a:r>
          </a:p>
          <a:p>
            <a:pPr>
              <a:lnSpc>
                <a:spcPct val="13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đó: bò đá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1551" y="1237779"/>
            <a:ext cx="1344340" cy="5910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11228" y="1226626"/>
            <a:ext cx="1572323" cy="64677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53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717395" y="514066"/>
            <a:ext cx="10812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0628" y="1878103"/>
            <a:ext cx="5820930" cy="462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Chẳng phải liu điu vẫn giống nhà,</a:t>
            </a:r>
          </a:p>
          <a:p>
            <a:pPr algn="just">
              <a:lnSpc>
                <a:spcPct val="110000"/>
              </a:lnSpc>
            </a:pP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Rắn đầu biếng học chẳng ai tha.</a:t>
            </a:r>
          </a:p>
          <a:p>
            <a:pPr algn="just">
              <a:lnSpc>
                <a:spcPct val="110000"/>
              </a:lnSpc>
            </a:pP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Thẹn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hổ lửa đau lòng mẹ,</a:t>
            </a:r>
          </a:p>
          <a:p>
            <a:pPr algn="just">
              <a:lnSpc>
                <a:spcPct val="110000"/>
              </a:lnSpc>
            </a:pP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thét mai gầm rát cổ cha.</a:t>
            </a:r>
          </a:p>
          <a:p>
            <a:pPr algn="just">
              <a:lnSpc>
                <a:spcPct val="110000"/>
              </a:lnSpc>
            </a:pP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Ráo mép chỉ quen tuồng nói dối,</a:t>
            </a:r>
          </a:p>
          <a:p>
            <a:pPr algn="just">
              <a:lnSpc>
                <a:spcPct val="110000"/>
              </a:lnSpc>
            </a:pP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Lằn lưng cam chịu dấu roi tra.</a:t>
            </a:r>
          </a:p>
          <a:p>
            <a:pPr algn="just">
              <a:lnSpc>
                <a:spcPct val="110000"/>
              </a:lnSpc>
            </a:pP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 nay Trâu Lỗ chăm nghề học, </a:t>
            </a:r>
          </a:p>
          <a:p>
            <a:pPr algn="just">
              <a:lnSpc>
                <a:spcPct val="110000"/>
              </a:lnSpc>
            </a:pP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Kẻo hổ mang danh tiếng thế gia.</a:t>
            </a:r>
          </a:p>
          <a:p>
            <a:pPr algn="r">
              <a:lnSpc>
                <a:spcPct val="110000"/>
              </a:lnSpc>
            </a:pP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(Lê Quý Đôn)</a:t>
            </a:r>
            <a:endParaRPr lang="en-US" sz="3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43235" y="1940313"/>
            <a:ext cx="1148575" cy="43675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383740" y="2932771"/>
            <a:ext cx="1162383" cy="46835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64874" y="2443975"/>
            <a:ext cx="774390" cy="46649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255059" y="3453163"/>
            <a:ext cx="1436029" cy="51667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59918" y="4443761"/>
            <a:ext cx="701288" cy="45162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550053" y="5449230"/>
            <a:ext cx="1449660" cy="48321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43811" y="3947531"/>
            <a:ext cx="706243" cy="41259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—Pngtree—snake_22828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98313" y="3936382"/>
            <a:ext cx="2302613" cy="3256155"/>
          </a:xfrm>
          <a:prstGeom prst="rect">
            <a:avLst/>
          </a:prstGeom>
        </p:spPr>
      </p:pic>
      <p:sp>
        <p:nvSpPr>
          <p:cNvPr id="39" name="Right Brace 38"/>
          <p:cNvSpPr/>
          <p:nvPr/>
        </p:nvSpPr>
        <p:spPr>
          <a:xfrm>
            <a:off x="7092179" y="1873405"/>
            <a:ext cx="869795" cy="4516244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296508" y="2376191"/>
            <a:ext cx="3464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Lối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nói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trại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âm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âm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81640" y="3654864"/>
            <a:ext cx="3464348" cy="56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Chỉ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loài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rắn</a:t>
            </a:r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53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oper_Music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hát </a:t>
            </a:r>
            <a:r>
              <a:rPr lang="en-US" sz="4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“búp bê bằng bông” 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 sử dụng lối chơi chữ gì?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958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oper_Music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úp Bê Bằng Bông - Bài Hát Vui Nhộn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oper_Music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 dụng lối chơi chữ điệp âm “B”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526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624919" y="1010132"/>
            <a:ext cx="84024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cha</a:t>
            </a:r>
          </a:p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chi?</a:t>
            </a:r>
          </a:p>
        </p:txBody>
      </p:sp>
      <p:pic>
        <p:nvPicPr>
          <p:cNvPr id="17" name="Picture 16" descr="—Pngtree—colorful question mark_130309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09" y="763137"/>
            <a:ext cx="1836761" cy="18367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6590" y="3973971"/>
            <a:ext cx="6484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1442" name="AutoShape 2" descr="Káº¿t quáº£ hÃ¬nh áº£nh cho con dao hoáº¡t hÃ¬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4" name="AutoShape 4" descr="Káº¿t quáº£ hÃ¬nh áº£nh cho con dao hoáº¡t hÃ¬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gifs-animados-cuchillos-21218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14" y="3493827"/>
            <a:ext cx="2758406" cy="24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53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556678" y="1010132"/>
            <a:ext cx="89620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cưa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cưa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?)</a:t>
            </a:r>
          </a:p>
        </p:txBody>
      </p:sp>
      <p:pic>
        <p:nvPicPr>
          <p:cNvPr id="17" name="Picture 16" descr="—Pngtree—colorful question mark_130309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09" y="763137"/>
            <a:ext cx="1836761" cy="18367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8048" y="4205988"/>
            <a:ext cx="54864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1442" name="AutoShape 2" descr="Káº¿t quáº£ hÃ¬nh áº£nh cho con dao hoáº¡t hÃ¬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4" name="AutoShape 4" descr="Káº¿t quáº£ hÃ¬nh áº£nh cho con dao hoáº¡t hÃ¬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—Pngtree—a horse_2087349.png"/>
          <p:cNvPicPr>
            <a:picLocks noChangeAspect="1"/>
          </p:cNvPicPr>
          <p:nvPr/>
        </p:nvPicPr>
        <p:blipFill>
          <a:blip r:embed="rId4"/>
          <a:srcRect t="16324" b="18377"/>
          <a:stretch>
            <a:fillRect/>
          </a:stretch>
        </p:blipFill>
        <p:spPr>
          <a:xfrm flipH="1">
            <a:off x="6555474" y="3248167"/>
            <a:ext cx="5636526" cy="311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53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529382" y="1364974"/>
            <a:ext cx="8962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rớt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 (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?)</a:t>
            </a:r>
          </a:p>
        </p:txBody>
      </p:sp>
      <p:pic>
        <p:nvPicPr>
          <p:cNvPr id="17" name="Picture 16" descr="—Pngtree—colorful question mark_130309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09" y="763137"/>
            <a:ext cx="1836761" cy="18367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8048" y="4205988"/>
            <a:ext cx="6509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Mo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1442" name="AutoShape 2" descr="Káº¿t quáº£ hÃ¬nh áº£nh cho con dao hoáº¡t hÃ¬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4" name="AutoShape 4" descr="Káº¿t quáº£ hÃ¬nh áº£nh cho con dao hoáº¡t hÃ¬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38" name="AutoShape 2" descr="Káº¿t quáº£ hÃ¬nh áº£nh cho mo ca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53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624919" y="1010132"/>
            <a:ext cx="77610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thui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?)</a:t>
            </a:r>
          </a:p>
        </p:txBody>
      </p:sp>
      <p:pic>
        <p:nvPicPr>
          <p:cNvPr id="17" name="Picture 16" descr="—Pngtree—colorful question mark_130309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09" y="763137"/>
            <a:ext cx="1836761" cy="18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7385" y="4165039"/>
            <a:ext cx="7761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thui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9753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349924" y="2142897"/>
            <a:ext cx="51725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—Pngtree—read little mouse_277728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860" y="1187354"/>
            <a:ext cx="3265110" cy="463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53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20621kpanagram01_ce6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D0AF728-B031-4116-9C71-A1BD8A5C82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53" t="25279" r="13619" b="1548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E89059A-BC9A-48C8-AC35-4EE11DB1F426}"/>
              </a:ext>
            </a:extLst>
          </p:cNvPr>
          <p:cNvSpPr/>
          <p:nvPr/>
        </p:nvSpPr>
        <p:spPr>
          <a:xfrm>
            <a:off x="942975" y="781050"/>
            <a:ext cx="10306050" cy="5295900"/>
          </a:xfrm>
          <a:prstGeom prst="rect">
            <a:avLst/>
          </a:prstGeom>
          <a:solidFill>
            <a:srgbClr val="FF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137D31DE-EE63-4322-A505-C217AEB00E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25000"/>
          </a:blip>
          <a:srcRect t="1" r="69256" b="4002"/>
          <a:stretch/>
        </p:blipFill>
        <p:spPr>
          <a:xfrm>
            <a:off x="3402520" y="1271784"/>
            <a:ext cx="1654707" cy="3027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C76C219-7CB3-42AA-B2F2-968B73D05C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25000"/>
          </a:blip>
          <a:srcRect t="1" r="69256" b="4002"/>
          <a:stretch/>
        </p:blipFill>
        <p:spPr>
          <a:xfrm flipH="1">
            <a:off x="7134773" y="1271784"/>
            <a:ext cx="1654707" cy="30273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7618D522-7B3C-4D8D-AE47-E05B65B2E3E9}"/>
              </a:ext>
            </a:extLst>
          </p:cNvPr>
          <p:cNvSpPr txBox="1"/>
          <p:nvPr/>
        </p:nvSpPr>
        <p:spPr>
          <a:xfrm>
            <a:off x="5344610" y="1022910"/>
            <a:ext cx="1502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2019</a:t>
            </a:r>
            <a:endParaRPr lang="zh-CN" altLang="en-US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EA7567CC-79AD-4257-972A-E3F781B1DE87}"/>
              </a:ext>
            </a:extLst>
          </p:cNvPr>
          <p:cNvSpPr/>
          <p:nvPr/>
        </p:nvSpPr>
        <p:spPr>
          <a:xfrm>
            <a:off x="1099414" y="915244"/>
            <a:ext cx="9993172" cy="50275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6E9628B8-7E8B-45BA-AF37-93C55FE1D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934422">
            <a:off x="934911" y="4052993"/>
            <a:ext cx="1238156" cy="22063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911A52-D672-4B28-8414-639F373D1C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65578" flipH="1">
            <a:off x="10023021" y="4053429"/>
            <a:ext cx="1238156" cy="220637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7EA63CEF-C11F-45E3-A90A-265FBB73F223}"/>
              </a:ext>
            </a:extLst>
          </p:cNvPr>
          <p:cNvSpPr/>
          <p:nvPr/>
        </p:nvSpPr>
        <p:spPr>
          <a:xfrm>
            <a:off x="3409309" y="2492939"/>
            <a:ext cx="566853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0" i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11500" b="0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1500" b="0" i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chữ</a:t>
            </a:r>
            <a:endParaRPr lang="zh-CN" altLang="en-US" sz="115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PA_直接连接符 34">
            <a:extLst>
              <a:ext uri="{FF2B5EF4-FFF2-40B4-BE49-F238E27FC236}">
                <a16:creationId xmlns:a16="http://schemas.microsoft.com/office/drawing/2014/main" xmlns="" id="{A76ED899-A83F-492F-8F11-824E3CDD946F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4059852" y="4400174"/>
            <a:ext cx="407229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929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3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326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27" grpId="0" animBg="1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5600" y="1676400"/>
            <a:ext cx="8940800" cy="333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Thầy giáo tháo giầy, tháo cả ủng, thủng cả áo, xé giáo án, gián áo</a:t>
            </a:r>
            <a:endParaRPr lang="en-US" sz="5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00_ac3ceab5-8482-4c64-85df-5dc98085b3c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25" name="Object 4"/>
          <p:cNvGraphicFramePr>
            <a:graphicFrameLocks noChangeAspect="1"/>
          </p:cNvGraphicFramePr>
          <p:nvPr/>
        </p:nvGraphicFramePr>
        <p:xfrm>
          <a:off x="0" y="-900753"/>
          <a:ext cx="12156974" cy="861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Slide" r:id="rId3" imgW="2218767" imgH="1664362" progId="PowerPoint.Slide.12">
                  <p:embed/>
                </p:oleObj>
              </mc:Choice>
              <mc:Fallback>
                <p:oleObj name="Slide" r:id="rId3" imgW="2218767" imgH="1664362" progId="PowerPoint.Slide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00753"/>
                        <a:ext cx="12156974" cy="8611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34766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D0AF728-B031-4116-9C71-A1BD8A5C8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3" t="25279" r="13619" b="1548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E89059A-BC9A-48C8-AC35-4EE11DB1F426}"/>
              </a:ext>
            </a:extLst>
          </p:cNvPr>
          <p:cNvSpPr/>
          <p:nvPr/>
        </p:nvSpPr>
        <p:spPr>
          <a:xfrm>
            <a:off x="942975" y="781050"/>
            <a:ext cx="10306050" cy="5295900"/>
          </a:xfrm>
          <a:prstGeom prst="rect">
            <a:avLst/>
          </a:prstGeom>
          <a:solidFill>
            <a:srgbClr val="FF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6D548E54-F153-46FF-BE9C-FFD97CE447B1}"/>
              </a:ext>
            </a:extLst>
          </p:cNvPr>
          <p:cNvSpPr txBox="1"/>
          <p:nvPr/>
        </p:nvSpPr>
        <p:spPr>
          <a:xfrm>
            <a:off x="1951902" y="2616200"/>
            <a:ext cx="8288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spc="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迷你简细倩" panose="03000509000000000000" pitchFamily="65" charset="-122"/>
                <a:cs typeface="Times New Roman" pitchFamily="18" charset="0"/>
              </a:rPr>
              <a:t>Tạm</a:t>
            </a:r>
            <a:r>
              <a:rPr lang="en-US" altLang="zh-CN" sz="88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迷你简细倩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8800" spc="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迷你简细倩" panose="03000509000000000000" pitchFamily="65" charset="-122"/>
                <a:cs typeface="Times New Roman" pitchFamily="18" charset="0"/>
              </a:rPr>
              <a:t>biệt</a:t>
            </a:r>
            <a:r>
              <a:rPr lang="en-US" altLang="zh-CN" sz="88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迷你简细倩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8800" spc="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迷你简细倩" panose="03000509000000000000" pitchFamily="65" charset="-122"/>
                <a:cs typeface="Times New Roman" pitchFamily="18" charset="0"/>
              </a:rPr>
              <a:t>các</a:t>
            </a:r>
            <a:r>
              <a:rPr lang="en-US" altLang="zh-CN" sz="88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迷你简细倩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8800" spc="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迷你简细倩" panose="03000509000000000000" pitchFamily="65" charset="-122"/>
                <a:cs typeface="Times New Roman" pitchFamily="18" charset="0"/>
              </a:rPr>
              <a:t>em</a:t>
            </a:r>
            <a:endParaRPr lang="zh-CN" altLang="en-US" sz="8800" spc="3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迷你简细倩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137D31DE-EE63-4322-A505-C217AEB00E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t="1" r="69256" b="4002"/>
          <a:stretch/>
        </p:blipFill>
        <p:spPr>
          <a:xfrm>
            <a:off x="3402520" y="1271784"/>
            <a:ext cx="1654707" cy="3027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C76C219-7CB3-42AA-B2F2-968B73D05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t="1" r="69256" b="4002"/>
          <a:stretch/>
        </p:blipFill>
        <p:spPr>
          <a:xfrm flipH="1">
            <a:off x="7134773" y="1271784"/>
            <a:ext cx="1654707" cy="30273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7618D522-7B3C-4D8D-AE47-E05B65B2E3E9}"/>
              </a:ext>
            </a:extLst>
          </p:cNvPr>
          <p:cNvSpPr txBox="1"/>
          <p:nvPr/>
        </p:nvSpPr>
        <p:spPr>
          <a:xfrm>
            <a:off x="5344610" y="1022910"/>
            <a:ext cx="1502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2019</a:t>
            </a:r>
            <a:endParaRPr lang="zh-CN" altLang="en-US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EA7567CC-79AD-4257-972A-E3F781B1DE87}"/>
              </a:ext>
            </a:extLst>
          </p:cNvPr>
          <p:cNvSpPr/>
          <p:nvPr/>
        </p:nvSpPr>
        <p:spPr>
          <a:xfrm>
            <a:off x="1099414" y="915244"/>
            <a:ext cx="9993172" cy="50275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6E9628B8-7E8B-45BA-AF37-93C55FE1D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34422">
            <a:off x="934911" y="4052993"/>
            <a:ext cx="1238156" cy="22063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911A52-D672-4B28-8414-639F373D1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65578" flipH="1">
            <a:off x="10023021" y="4053429"/>
            <a:ext cx="1238156" cy="22063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3C6458A-8288-4F96-9497-186AE4021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0785" y="5641643"/>
            <a:ext cx="1830431" cy="8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255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3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9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34ED18C-51C1-4744-BAAF-78B2B4C42173}"/>
              </a:ext>
            </a:extLst>
          </p:cNvPr>
          <p:cNvSpPr/>
          <p:nvPr/>
        </p:nvSpPr>
        <p:spPr>
          <a:xfrm>
            <a:off x="-38100" y="0"/>
            <a:ext cx="12230100" cy="6858000"/>
          </a:xfrm>
          <a:prstGeom prst="rect">
            <a:avLst/>
          </a:prstGeom>
          <a:solidFill>
            <a:srgbClr val="FF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E47E15E-D63F-418D-B307-31222C2079DE}"/>
              </a:ext>
            </a:extLst>
          </p:cNvPr>
          <p:cNvSpPr/>
          <p:nvPr/>
        </p:nvSpPr>
        <p:spPr>
          <a:xfrm>
            <a:off x="295275" y="323850"/>
            <a:ext cx="1160145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5F5E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7064D1C6-D1FE-4197-A065-2010DBF0C860}"/>
              </a:ext>
            </a:extLst>
          </p:cNvPr>
          <p:cNvSpPr/>
          <p:nvPr/>
        </p:nvSpPr>
        <p:spPr>
          <a:xfrm>
            <a:off x="452129" y="481013"/>
            <a:ext cx="11287742" cy="58959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64D03BC3-B632-4F28-8A09-830FA3EEA4DB}"/>
              </a:ext>
            </a:extLst>
          </p:cNvPr>
          <p:cNvGrpSpPr/>
          <p:nvPr/>
        </p:nvGrpSpPr>
        <p:grpSpPr>
          <a:xfrm>
            <a:off x="2303122" y="2770101"/>
            <a:ext cx="922677" cy="1019763"/>
            <a:chOff x="4922175" y="1528763"/>
            <a:chExt cx="2347650" cy="2594678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D2ED5DFC-2D27-4D6A-9401-63955993A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2175" y="1528763"/>
              <a:ext cx="2347650" cy="23532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6CDDF46D-2835-46F3-9E41-6B5B2F8D9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5797" y="3219293"/>
              <a:ext cx="1860406" cy="904148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3C4120E7-9270-41AA-B9C9-635320C3C564}"/>
              </a:ext>
            </a:extLst>
          </p:cNvPr>
          <p:cNvGrpSpPr/>
          <p:nvPr/>
        </p:nvGrpSpPr>
        <p:grpSpPr>
          <a:xfrm>
            <a:off x="5724676" y="4202470"/>
            <a:ext cx="922677" cy="1019763"/>
            <a:chOff x="4922175" y="1528763"/>
            <a:chExt cx="2347650" cy="2594678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B6BD744D-8FE5-4C12-80C7-B8FFFEBA3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2175" y="1528763"/>
              <a:ext cx="2347650" cy="235320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DC76ADAE-49B5-4092-A555-688553233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5797" y="3219293"/>
              <a:ext cx="1860406" cy="904148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B04D3251-B745-42B7-B4E7-203DD374E2FC}"/>
              </a:ext>
            </a:extLst>
          </p:cNvPr>
          <p:cNvGrpSpPr/>
          <p:nvPr/>
        </p:nvGrpSpPr>
        <p:grpSpPr>
          <a:xfrm>
            <a:off x="8845147" y="2953533"/>
            <a:ext cx="922677" cy="1019763"/>
            <a:chOff x="4922175" y="1528763"/>
            <a:chExt cx="2347650" cy="2594678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05932BD9-5AB9-4436-8A77-963BFB935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2175" y="1528763"/>
              <a:ext cx="2347650" cy="23532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3737F1D6-DBB6-42CB-A8E5-50E139419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5797" y="3219293"/>
              <a:ext cx="1860406" cy="904148"/>
            </a:xfrm>
            <a:prstGeom prst="rect">
              <a:avLst/>
            </a:prstGeom>
          </p:spPr>
        </p:pic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9CB71B63-46AA-4C24-9C3B-9811A984D1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69256" b="4002"/>
          <a:stretch/>
        </p:blipFill>
        <p:spPr>
          <a:xfrm>
            <a:off x="4067205" y="1781211"/>
            <a:ext cx="1246366" cy="22803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57880A2-0FDA-451B-A3C6-0CC0503EA1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69256" b="4002"/>
          <a:stretch/>
        </p:blipFill>
        <p:spPr>
          <a:xfrm flipH="1">
            <a:off x="6878429" y="1781211"/>
            <a:ext cx="1246366" cy="228031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03254BEF-F926-4AAC-B678-C97390C1AF04}"/>
              </a:ext>
            </a:extLst>
          </p:cNvPr>
          <p:cNvSpPr txBox="1"/>
          <p:nvPr/>
        </p:nvSpPr>
        <p:spPr>
          <a:xfrm>
            <a:off x="1048216" y="3852456"/>
            <a:ext cx="3260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Thế</a:t>
            </a:r>
            <a:r>
              <a:rPr lang="en-US" altLang="zh-CN" sz="4000" dirty="0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nào</a:t>
            </a:r>
            <a:r>
              <a:rPr lang="en-US" altLang="zh-CN" sz="4000" dirty="0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là</a:t>
            </a:r>
            <a:r>
              <a:rPr lang="en-US" altLang="zh-CN" sz="4000" dirty="0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chơi</a:t>
            </a:r>
            <a:r>
              <a:rPr lang="en-US" altLang="zh-CN" sz="4000" dirty="0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chữ</a:t>
            </a:r>
            <a:r>
              <a:rPr lang="en-US" altLang="zh-CN" sz="4000" dirty="0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?</a:t>
            </a:r>
            <a:endParaRPr lang="zh-CN" altLang="en-US" sz="4000" dirty="0">
              <a:solidFill>
                <a:srgbClr val="5F5E5F"/>
              </a:solidFill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xmlns="" id="{3F67F361-FB05-416D-AC08-58BA36B72293}"/>
              </a:ext>
            </a:extLst>
          </p:cNvPr>
          <p:cNvSpPr txBox="1"/>
          <p:nvPr/>
        </p:nvSpPr>
        <p:spPr>
          <a:xfrm>
            <a:off x="4389563" y="5363135"/>
            <a:ext cx="3750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Các</a:t>
            </a:r>
            <a:r>
              <a:rPr lang="en-US" altLang="zh-CN" sz="4000" dirty="0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lối</a:t>
            </a:r>
            <a:r>
              <a:rPr lang="en-US" altLang="zh-CN" sz="4000" dirty="0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chơi</a:t>
            </a:r>
            <a:r>
              <a:rPr lang="en-US" altLang="zh-CN" sz="4000" dirty="0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chữ</a:t>
            </a:r>
            <a:endParaRPr lang="zh-CN" altLang="en-US" sz="4000" dirty="0">
              <a:solidFill>
                <a:srgbClr val="5F5E5F"/>
              </a:solidFill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xmlns="" id="{B4D1FA74-755D-4854-ADE3-8ED93CF3D784}"/>
              </a:ext>
            </a:extLst>
          </p:cNvPr>
          <p:cNvSpPr txBox="1"/>
          <p:nvPr/>
        </p:nvSpPr>
        <p:spPr>
          <a:xfrm>
            <a:off x="7792837" y="4035553"/>
            <a:ext cx="3089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Luyện</a:t>
            </a:r>
            <a:r>
              <a:rPr lang="en-US" altLang="zh-CN" sz="4000" dirty="0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tập</a:t>
            </a:r>
            <a:endParaRPr lang="zh-CN" altLang="en-US" sz="4000" dirty="0">
              <a:solidFill>
                <a:srgbClr val="5F5E5F"/>
              </a:solidFill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68705B7F-B528-4F5F-8121-0893965D9332}"/>
              </a:ext>
            </a:extLst>
          </p:cNvPr>
          <p:cNvSpPr txBox="1"/>
          <p:nvPr/>
        </p:nvSpPr>
        <p:spPr>
          <a:xfrm>
            <a:off x="4812285" y="1289550"/>
            <a:ext cx="2567431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5400" dirty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目录</a:t>
            </a:r>
            <a:endParaRPr lang="en-US" altLang="zh-CN" sz="5400" dirty="0">
              <a:solidFill>
                <a:srgbClr val="5F5E5F"/>
              </a:solidFill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altLang="zh-CN" sz="2400" b="1" dirty="0">
                <a:solidFill>
                  <a:srgbClr val="90B6B6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CONTENTS</a:t>
            </a:r>
            <a:endParaRPr lang="zh-CN" altLang="en-US" sz="2400" b="1" dirty="0">
              <a:solidFill>
                <a:srgbClr val="90B6B6"/>
              </a:solidFill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xmlns="" id="{AA397F1F-B7D8-432B-B225-D35B1D1BCDFC}"/>
              </a:ext>
            </a:extLst>
          </p:cNvPr>
          <p:cNvSpPr/>
          <p:nvPr/>
        </p:nvSpPr>
        <p:spPr>
          <a:xfrm>
            <a:off x="2373471" y="2963844"/>
            <a:ext cx="776732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zh-CN" sz="4400" b="1" dirty="0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I.</a:t>
            </a:r>
            <a:endParaRPr lang="zh-CN" altLang="en-US" b="1" dirty="0">
              <a:solidFill>
                <a:srgbClr val="5F5E5F"/>
              </a:solidFill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B307BED9-0819-419D-90D5-C67801DF5646}"/>
              </a:ext>
            </a:extLst>
          </p:cNvPr>
          <p:cNvSpPr/>
          <p:nvPr/>
        </p:nvSpPr>
        <p:spPr>
          <a:xfrm>
            <a:off x="5788093" y="4383829"/>
            <a:ext cx="776732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zh-CN" sz="4400" b="1" dirty="0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II.</a:t>
            </a:r>
            <a:endParaRPr lang="zh-CN" altLang="en-US" b="1" dirty="0">
              <a:solidFill>
                <a:srgbClr val="5F5E5F"/>
              </a:solidFill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xmlns="" id="{1B99D014-A919-46DB-95FD-599406C66A3A}"/>
              </a:ext>
            </a:extLst>
          </p:cNvPr>
          <p:cNvSpPr/>
          <p:nvPr/>
        </p:nvSpPr>
        <p:spPr>
          <a:xfrm>
            <a:off x="8908903" y="3134892"/>
            <a:ext cx="77673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zh-CN" sz="3600" b="1" dirty="0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III.</a:t>
            </a:r>
            <a:endParaRPr lang="zh-CN" altLang="en-US" sz="1400" b="1" dirty="0">
              <a:solidFill>
                <a:srgbClr val="5F5E5F"/>
              </a:solidFill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839D876-9D01-4869-9EBC-FEA66CFD9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3007" y="-228600"/>
            <a:ext cx="2253293" cy="19988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44BE5C6-9AAD-436B-8926-6587784BA2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5951" y="-19050"/>
            <a:ext cx="2328874" cy="160948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A0F75C6-591A-46DA-8A27-D84C55AADD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7814" y="4766891"/>
            <a:ext cx="1932599" cy="20911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8CF7C09-0298-4545-94E0-2C726FA6A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12835" y="4652373"/>
            <a:ext cx="2097206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858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45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00"/>
                            </p:stCondLst>
                            <p:childTnLst>
                              <p:par>
                                <p:cTn id="6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5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00"/>
                            </p:stCondLst>
                            <p:childTnLst>
                              <p:par>
                                <p:cTn id="7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00"/>
                            </p:stCondLst>
                            <p:childTnLst>
                              <p:par>
                                <p:cTn id="8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950"/>
                            </p:stCondLst>
                            <p:childTnLst>
                              <p:par>
                                <p:cTn id="9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6" grpId="0" animBg="1"/>
      <p:bldP spid="15" grpId="0" animBg="1"/>
      <p:bldP spid="38" grpId="0"/>
      <p:bldP spid="42" grpId="0"/>
      <p:bldP spid="45" grpId="0"/>
      <p:bldP spid="50" grpId="0"/>
      <p:bldP spid="51" grpId="0"/>
      <p:bldP spid="52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5738DFE-F2E0-491A-976D-074A2C8545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53" t="25279" r="13619" b="1548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E3D612B1-6AA8-45CC-BB55-C8E42FCAA3F2}"/>
              </a:ext>
            </a:extLst>
          </p:cNvPr>
          <p:cNvSpPr/>
          <p:nvPr/>
        </p:nvSpPr>
        <p:spPr>
          <a:xfrm>
            <a:off x="942975" y="781050"/>
            <a:ext cx="10306050" cy="5295900"/>
          </a:xfrm>
          <a:prstGeom prst="rect">
            <a:avLst/>
          </a:prstGeom>
          <a:solidFill>
            <a:srgbClr val="FF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D6AD2537-6129-45D2-B428-4BAACFF5638C}"/>
              </a:ext>
            </a:extLst>
          </p:cNvPr>
          <p:cNvGrpSpPr/>
          <p:nvPr/>
        </p:nvGrpSpPr>
        <p:grpSpPr>
          <a:xfrm>
            <a:off x="5032158" y="1528763"/>
            <a:ext cx="2127684" cy="2351566"/>
            <a:chOff x="4922175" y="1528763"/>
            <a:chExt cx="2347650" cy="2594678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69E87DCA-38CB-41F1-8D2D-0EAA3967F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2175" y="1528763"/>
              <a:ext cx="2347650" cy="23532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E09146B4-8A00-4630-8EF8-F96E7885C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8569" y="3219293"/>
              <a:ext cx="1860406" cy="904148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0D8A1A66-1C81-43D8-8759-51004D09E4F6}"/>
              </a:ext>
            </a:extLst>
          </p:cNvPr>
          <p:cNvSpPr/>
          <p:nvPr/>
        </p:nvSpPr>
        <p:spPr>
          <a:xfrm>
            <a:off x="5367457" y="1955261"/>
            <a:ext cx="1457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zh-CN" sz="8000" b="1" dirty="0" smtClean="0">
                <a:solidFill>
                  <a:srgbClr val="5F5E5F"/>
                </a:solidFill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I.</a:t>
            </a:r>
            <a:endParaRPr lang="zh-CN" altLang="en-US" sz="4000" b="1" dirty="0">
              <a:solidFill>
                <a:srgbClr val="5F5E5F"/>
              </a:solidFill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1B1E771C-6335-46B8-8407-5C19179C9F5A}"/>
              </a:ext>
            </a:extLst>
          </p:cNvPr>
          <p:cNvSpPr/>
          <p:nvPr/>
        </p:nvSpPr>
        <p:spPr>
          <a:xfrm>
            <a:off x="2823232" y="4207928"/>
            <a:ext cx="67409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i="1" dirty="0" err="1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Thế</a:t>
            </a:r>
            <a:r>
              <a:rPr lang="en-US" altLang="zh-CN" sz="6000" i="1" dirty="0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 </a:t>
            </a:r>
            <a:r>
              <a:rPr lang="en-US" altLang="zh-CN" sz="6000" i="1" dirty="0" err="1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nào</a:t>
            </a:r>
            <a:r>
              <a:rPr lang="en-US" altLang="zh-CN" sz="6000" i="1" dirty="0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 </a:t>
            </a:r>
            <a:r>
              <a:rPr lang="en-US" altLang="zh-CN" sz="6000" i="1" dirty="0" err="1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là</a:t>
            </a:r>
            <a:r>
              <a:rPr lang="en-US" altLang="zh-CN" sz="6000" i="1" dirty="0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 </a:t>
            </a:r>
            <a:r>
              <a:rPr lang="en-US" altLang="zh-CN" sz="6000" i="1" dirty="0" err="1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chơi</a:t>
            </a:r>
            <a:r>
              <a:rPr lang="en-US" altLang="zh-CN" sz="6000" i="1" dirty="0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 </a:t>
            </a:r>
            <a:r>
              <a:rPr lang="en-US" altLang="zh-CN" sz="6000" i="1" dirty="0" err="1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chữ</a:t>
            </a:r>
            <a:r>
              <a:rPr lang="en-US" altLang="zh-CN" sz="6000" i="1" dirty="0" smtClean="0">
                <a:ln w="3175"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造字工房悦黑演示版纤细体" pitchFamily="50" charset="-122"/>
                <a:cs typeface="Times New Roman" pitchFamily="18" charset="0"/>
              </a:rPr>
              <a:t>?</a:t>
            </a:r>
            <a:endParaRPr lang="zh-CN" altLang="en-US" sz="6000" i="1" dirty="0">
              <a:ln w="3175"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造字工房悦黑演示版纤细体" pitchFamily="50" charset="-122"/>
              <a:cs typeface="Times New Roman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EDD04700-8BE9-42C8-8982-03908504E35F}"/>
              </a:ext>
            </a:extLst>
          </p:cNvPr>
          <p:cNvSpPr/>
          <p:nvPr/>
        </p:nvSpPr>
        <p:spPr>
          <a:xfrm>
            <a:off x="1099414" y="915244"/>
            <a:ext cx="9993172" cy="50275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573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3EECEF2-7E97-4BD2-A6EE-3D44FD801B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69256" b="4002"/>
          <a:stretch/>
        </p:blipFill>
        <p:spPr>
          <a:xfrm>
            <a:off x="3601671" y="630999"/>
            <a:ext cx="1022020" cy="1869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B7ED085-1ADA-4C41-9667-8370C93C9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327" y="1219374"/>
            <a:ext cx="643415" cy="31269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C09B120-D0BA-4DCA-8606-914E30FE57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69256" b="4002"/>
          <a:stretch/>
        </p:blipFill>
        <p:spPr>
          <a:xfrm flipH="1">
            <a:off x="7130304" y="630999"/>
            <a:ext cx="1022020" cy="186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7493" y="3055434"/>
            <a:ext cx="12192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3247" y="1647874"/>
            <a:ext cx="8125522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Bói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quẻ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chăng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bói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quẻ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48987" y="306015"/>
            <a:ext cx="3200392" cy="81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648910" y="4705814"/>
            <a:ext cx="1756325" cy="126362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43929" y="4525054"/>
            <a:ext cx="8430316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51364" y="5246160"/>
            <a:ext cx="843031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9753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47493" y="3055434"/>
            <a:ext cx="12192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115100" y="2286001"/>
            <a:ext cx="46048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Lợi (2), (3)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Danh từ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223510" y="1390188"/>
            <a:ext cx="39388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Ích lợi, lợi lộc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244571" y="2362200"/>
            <a:ext cx="41296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 (nướu) răng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107672" y="1447800"/>
            <a:ext cx="49251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VNI-Times" pitchFamily="2" charset="0"/>
              </a:rPr>
              <a:t>-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 (1)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Tính từ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2319444" y="3886200"/>
            <a:ext cx="873140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sắc thái dí dỏm, hài hước...làm cho bài ca dao thêm hấp dẫn, thú vị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>
            <a:off x="897044" y="4315518"/>
            <a:ext cx="1320800" cy="381000"/>
          </a:xfrm>
          <a:custGeom>
            <a:avLst/>
            <a:gdLst>
              <a:gd name="T0" fmla="*/ 342900 w 21600"/>
              <a:gd name="T1" fmla="*/ 0 h 21600"/>
              <a:gd name="T2" fmla="*/ 0 w 21600"/>
              <a:gd name="T3" fmla="*/ 152400 h 21600"/>
              <a:gd name="T4" fmla="*/ 342900 w 21600"/>
              <a:gd name="T5" fmla="*/ 304800 h 21600"/>
              <a:gd name="T6" fmla="*/ 457200 w 21600"/>
              <a:gd name="T7" fmla="*/ 1524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5965902" y="1628078"/>
            <a:ext cx="830146" cy="304800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5999356" y="2590800"/>
            <a:ext cx="807844" cy="304800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53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0" grpId="0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34ED18C-51C1-4744-BAAF-78B2B4C42173}"/>
              </a:ext>
            </a:extLst>
          </p:cNvPr>
          <p:cNvSpPr/>
          <p:nvPr/>
        </p:nvSpPr>
        <p:spPr>
          <a:xfrm>
            <a:off x="-38100" y="0"/>
            <a:ext cx="12230100" cy="6858000"/>
          </a:xfrm>
          <a:prstGeom prst="rect">
            <a:avLst/>
          </a:prstGeom>
          <a:solidFill>
            <a:srgbClr val="FF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E47E15E-D63F-418D-B307-31222C2079DE}"/>
              </a:ext>
            </a:extLst>
          </p:cNvPr>
          <p:cNvSpPr/>
          <p:nvPr/>
        </p:nvSpPr>
        <p:spPr>
          <a:xfrm>
            <a:off x="295275" y="323850"/>
            <a:ext cx="1160145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7064D1C6-D1FE-4197-A065-2010DBF0C860}"/>
              </a:ext>
            </a:extLst>
          </p:cNvPr>
          <p:cNvSpPr/>
          <p:nvPr/>
        </p:nvSpPr>
        <p:spPr>
          <a:xfrm>
            <a:off x="452129" y="481013"/>
            <a:ext cx="11287742" cy="58959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839D876-9D01-4869-9EBC-FEA66CFD9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007" y="-228600"/>
            <a:ext cx="2253293" cy="19988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44BE5C6-9AAD-436B-8926-6587784BA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5951" y="-19050"/>
            <a:ext cx="2328874" cy="1609483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xmlns="" id="{33EECEF2-7E97-4BD2-A6EE-3D44FD801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69256" b="4002"/>
          <a:stretch/>
        </p:blipFill>
        <p:spPr>
          <a:xfrm>
            <a:off x="3512463" y="1355814"/>
            <a:ext cx="1022020" cy="186986"/>
          </a:xfrm>
          <a:prstGeom prst="rect">
            <a:avLst/>
          </a:prstGeom>
        </p:spPr>
      </p:pic>
      <p:pic>
        <p:nvPicPr>
          <p:cNvPr id="31" name="图片 25">
            <a:extLst>
              <a:ext uri="{FF2B5EF4-FFF2-40B4-BE49-F238E27FC236}">
                <a16:creationId xmlns:a16="http://schemas.microsoft.com/office/drawing/2014/main" xmlns="" id="{FC09B120-D0BA-4DCA-8606-914E30FE57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69256" b="4002"/>
          <a:stretch/>
        </p:blipFill>
        <p:spPr>
          <a:xfrm flipH="1">
            <a:off x="7375626" y="1366965"/>
            <a:ext cx="1022020" cy="18698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348987" y="986226"/>
            <a:ext cx="3200392" cy="81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74595" y="2342507"/>
            <a:ext cx="9720146" cy="142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dí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dỏm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hước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,... 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60088" y="4156438"/>
            <a:ext cx="9720146" cy="722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858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5" grpId="0" animBg="1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340303" y="657922"/>
            <a:ext cx="3599366" cy="8827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 hệ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776654" y="2010931"/>
            <a:ext cx="6768790" cy="1300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“Nhớ nước đau lòng, con quốc quốc</a:t>
            </a:r>
          </a:p>
          <a:p>
            <a:pPr marL="342900" marR="0" lvl="0" indent="-34290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Thương nhà mỏi miệng, cái gia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14041" y="3691045"/>
            <a:ext cx="10560202" cy="2531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 âm giữa từ thuần Việt và từ Hán Việt :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 quốc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(nước),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 gia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(nhà)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V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ừa tả được tiếng chim lại vừa gửi gắm nỗi lòng nhớ nước, thương nhà.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53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清新矢量图课件ppt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1124</Words>
  <Application>Microsoft Office PowerPoint</Application>
  <PresentationFormat>Widescreen</PresentationFormat>
  <Paragraphs>231</Paragraphs>
  <Slides>33</Slides>
  <Notes>21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宋体</vt:lpstr>
      <vt:lpstr>.VnBahamasB</vt:lpstr>
      <vt:lpstr>Arial</vt:lpstr>
      <vt:lpstr>Impact</vt:lpstr>
      <vt:lpstr>Symbol</vt:lpstr>
      <vt:lpstr>Times New Roman</vt:lpstr>
      <vt:lpstr>VNI-Times</vt:lpstr>
      <vt:lpstr>Wingdings</vt:lpstr>
      <vt:lpstr>等线</vt:lpstr>
      <vt:lpstr>等线 Light</vt:lpstr>
      <vt:lpstr>迷你简细倩</vt:lpstr>
      <vt:lpstr>造字工房悦黑演示版常规体</vt:lpstr>
      <vt:lpstr>造字工房悦黑演示版纤细体</vt:lpstr>
      <vt:lpstr>Office 主题​​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清新矢量图课件ppt</dc:title>
  <dc:creator>lenovo</dc:creator>
  <cp:lastModifiedBy>AutoBVT</cp:lastModifiedBy>
  <cp:revision>461</cp:revision>
  <dcterms:created xsi:type="dcterms:W3CDTF">2017-07-19T02:39:21Z</dcterms:created>
  <dcterms:modified xsi:type="dcterms:W3CDTF">2021-11-08T05:04:24Z</dcterms:modified>
</cp:coreProperties>
</file>