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95" r:id="rId4"/>
    <p:sldId id="296" r:id="rId5"/>
    <p:sldId id="298" r:id="rId6"/>
    <p:sldId id="297" r:id="rId7"/>
    <p:sldId id="299" r:id="rId8"/>
    <p:sldId id="302" r:id="rId9"/>
    <p:sldId id="305" r:id="rId10"/>
    <p:sldId id="301" r:id="rId11"/>
    <p:sldId id="303" r:id="rId12"/>
    <p:sldId id="304" r:id="rId13"/>
    <p:sldId id="300" r:id="rId14"/>
    <p:sldId id="307" r:id="rId15"/>
    <p:sldId id="306" r:id="rId16"/>
    <p:sldId id="264" r:id="rId17"/>
    <p:sldId id="283" r:id="rId18"/>
    <p:sldId id="308" r:id="rId19"/>
    <p:sldId id="309" r:id="rId20"/>
    <p:sldId id="312" r:id="rId21"/>
    <p:sldId id="311" r:id="rId22"/>
    <p:sldId id="310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5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1"/>
    <a:srgbClr val="5A804F"/>
    <a:srgbClr val="FF9900"/>
    <a:srgbClr val="A6A6A6"/>
    <a:srgbClr val="59A1C6"/>
    <a:srgbClr val="136198"/>
    <a:srgbClr val="5DA156"/>
    <a:srgbClr val="EECF33"/>
    <a:srgbClr val="E5AC3C"/>
    <a:srgbClr val="D5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4650" autoAdjust="0"/>
  </p:normalViewPr>
  <p:slideViewPr>
    <p:cSldViewPr>
      <p:cViewPr varScale="1">
        <p:scale>
          <a:sx n="55" d="100"/>
          <a:sy n="55" d="100"/>
        </p:scale>
        <p:origin x="750" y="42"/>
      </p:cViewPr>
      <p:guideLst>
        <p:guide orient="horz" pos="148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2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F7BC7C30-895B-4974-8A60-19541C82F6B3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68C1CD97-E9EA-4E82-9539-BE60926EC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3421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2C1F5-3F0A-4B84-8F7C-7BD0F88E4C41}" type="slidenum">
              <a:rPr lang="en-US" altLang="vi-VN" smtClean="0"/>
              <a:pPr>
                <a:spcBef>
                  <a:spcPct val="0"/>
                </a:spcBef>
              </a:pPr>
              <a:t>8</a:t>
            </a:fld>
            <a:endParaRPr lang="en-US" altLang="vi-VN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vi-VN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vi-VN" sz="1000" smtClean="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61076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7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更多模版：</a:t>
            </a:r>
            <a:r>
              <a:rPr lang="en-US" altLang="zh-CN"/>
              <a:t>123</a:t>
            </a:r>
            <a:r>
              <a:rPr lang="zh-CN" altLang="en-US"/>
              <a:t>图文旗舰店</a:t>
            </a:r>
            <a:r>
              <a:rPr lang="en-US" altLang="zh-CN"/>
              <a:t>666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5/29/2019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charset="0"/>
          <a:cs typeface="微软雅黑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57150"/>
            <a:ext cx="9144000" cy="514350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133350"/>
            <a:ext cx="6324600" cy="4038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666750"/>
            <a:ext cx="48768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400" b="1" u="sng" dirty="0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CHỦ ĐỀ 2:</a:t>
            </a:r>
          </a:p>
          <a:p>
            <a:pPr algn="ctr">
              <a:lnSpc>
                <a:spcPts val="2200"/>
              </a:lnSpc>
            </a:pPr>
            <a:endParaRPr lang="en-US" altLang="zh-CN" sz="2400" b="1" u="sng" dirty="0" smtClean="0">
              <a:solidFill>
                <a:schemeClr val="bg1"/>
              </a:solidFill>
              <a:latin typeface="Miama Nueva" panose="02000603000000000000" pitchFamily="2" charset="-52"/>
              <a:ea typeface="微软雅黑" charset="0"/>
              <a:cs typeface="微软雅黑" charset="0"/>
            </a:endParaRPr>
          </a:p>
          <a:p>
            <a:pPr algn="ctr">
              <a:lnSpc>
                <a:spcPts val="2200"/>
              </a:lnSpc>
            </a:pPr>
            <a:endParaRPr lang="en-US" altLang="zh-CN" sz="2400" b="1" u="sng" dirty="0" smtClean="0">
              <a:solidFill>
                <a:schemeClr val="bg1"/>
              </a:solidFill>
              <a:latin typeface="Miama Nueva" panose="02000603000000000000" pitchFamily="2" charset="-52"/>
              <a:ea typeface="微软雅黑" charset="0"/>
              <a:cs typeface="微软雅黑" charset="0"/>
            </a:endParaRPr>
          </a:p>
          <a:p>
            <a:pPr algn="ctr">
              <a:lnSpc>
                <a:spcPts val="2200"/>
              </a:lnSpc>
            </a:pPr>
            <a:endParaRPr lang="en-US" altLang="zh-CN" sz="4000" b="1" dirty="0" smtClean="0">
              <a:solidFill>
                <a:schemeClr val="bg1"/>
              </a:solidFill>
              <a:latin typeface="Miama Nueva" panose="02000603000000000000" pitchFamily="2" charset="-52"/>
              <a:ea typeface="微软雅黑" charset="0"/>
              <a:cs typeface="微软雅黑" charset="0"/>
            </a:endParaRPr>
          </a:p>
          <a:p>
            <a:pPr algn="ctr">
              <a:lnSpc>
                <a:spcPts val="2200"/>
              </a:lnSpc>
            </a:pPr>
            <a:r>
              <a:rPr lang="en-US" altLang="zh-CN" sz="4000" b="1" dirty="0" err="1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Các</a:t>
            </a:r>
            <a:r>
              <a:rPr lang="en-US" altLang="zh-CN" sz="4000" b="1" dirty="0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nước</a:t>
            </a:r>
            <a:r>
              <a:rPr lang="en-US" altLang="zh-CN" sz="4000" b="1" dirty="0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âu</a:t>
            </a:r>
            <a:r>
              <a:rPr lang="en-US" altLang="zh-CN" sz="4000" b="1" dirty="0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 -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mĩ</a:t>
            </a:r>
            <a:r>
              <a:rPr lang="en-US" altLang="zh-CN" sz="4000" b="1" dirty="0" smtClean="0">
                <a:solidFill>
                  <a:schemeClr val="bg1"/>
                </a:solidFill>
                <a:latin typeface="Miama Nueva" panose="02000603000000000000" pitchFamily="2" charset="-52"/>
                <a:ea typeface="微软雅黑" charset="0"/>
                <a:cs typeface="微软雅黑" charset="0"/>
              </a:rPr>
              <a:t> </a:t>
            </a:r>
          </a:p>
          <a:p>
            <a:pPr algn="ctr">
              <a:lnSpc>
                <a:spcPts val="2200"/>
              </a:lnSpc>
            </a:pPr>
            <a:endParaRPr lang="en-US" altLang="zh-CN" sz="4000" b="1" dirty="0">
              <a:solidFill>
                <a:schemeClr val="bg1"/>
              </a:solidFill>
              <a:latin typeface="Miama Nueva" panose="02000603000000000000" pitchFamily="2" charset="-52"/>
              <a:ea typeface="微软雅黑" charset="0"/>
              <a:cs typeface="微软雅黑" charset="0"/>
            </a:endParaRPr>
          </a:p>
          <a:p>
            <a:pPr algn="ctr">
              <a:lnSpc>
                <a:spcPts val="22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(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cuối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thế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kỉ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xix –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đầu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thế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kỉ</a:t>
            </a:r>
            <a:r>
              <a:rPr lang="en-US" altLang="zh-CN" sz="2800" b="1" dirty="0" smtClean="0">
                <a:solidFill>
                  <a:schemeClr val="bg1"/>
                </a:solidFill>
                <a:latin typeface="#9Slide04 Aire Roman Pro" panose="02000000000000000000" pitchFamily="2" charset="0"/>
                <a:ea typeface="微软雅黑" charset="0"/>
                <a:cs typeface="微软雅黑" charset="0"/>
              </a:rPr>
              <a:t> xx)</a:t>
            </a:r>
            <a:endParaRPr lang="en-US" altLang="zh-CN" sz="2800" b="1" dirty="0">
              <a:solidFill>
                <a:schemeClr val="bg1"/>
              </a:solidFill>
              <a:latin typeface="#9Slide04 Aire Roman Pro" panose="02000000000000000000" pitchFamily="2" charset="0"/>
              <a:ea typeface="微软雅黑" charset="0"/>
              <a:cs typeface="微软雅黑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57873" y="2876305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bensound-sunn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5837" y="36195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8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 flipH="1">
            <a:off x="4698020" y="1355973"/>
            <a:ext cx="26380" cy="330233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3013" y="1304728"/>
            <a:ext cx="41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Chính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phủ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tư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sản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&gt;&lt;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nhân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Paris</a:t>
            </a:r>
            <a:endParaRPr lang="en-GB" sz="2000" b="1" dirty="0">
              <a:latin typeface="#9Slide04 Judson Bold" panose="02000803000000000000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796" y="3549782"/>
            <a:ext cx="336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Ngày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26/3/1871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nhân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Paris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bầu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Hội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công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xã</a:t>
            </a:r>
            <a:endParaRPr lang="en-GB" sz="2000" b="1" dirty="0">
              <a:latin typeface="#9Slide04 Judson Bold" panose="02000803000000000000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3064" y="2058086"/>
            <a:ext cx="4279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18/3/1871 Chi-e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cho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đánh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úp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đồi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Mông-mác</a:t>
            </a:r>
            <a:endParaRPr lang="en-US" sz="2000" b="1" dirty="0" smtClean="0">
              <a:latin typeface="#9Slide04 Judson Bold" panose="02000803000000000000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Chi –e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bị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bao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vây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-&gt;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thất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bại</a:t>
            </a:r>
            <a:endParaRPr lang="en-US" sz="2000" b="1" dirty="0" smtClean="0">
              <a:latin typeface="#9Slide04 Judson Bold" panose="02000803000000000000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Nhân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dân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làm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chủ</a:t>
            </a:r>
            <a:r>
              <a:rPr lang="en-US" sz="2000" b="1" dirty="0" smtClean="0"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Paris</a:t>
            </a:r>
            <a:endParaRPr lang="en-GB" sz="2000" b="1" dirty="0">
              <a:latin typeface="#9Slide04 Judson Bold" panose="02000803000000000000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69228" y="1190648"/>
            <a:ext cx="3913520" cy="661745"/>
            <a:chOff x="5349226" y="1959328"/>
            <a:chExt cx="4272984" cy="722527"/>
          </a:xfrm>
        </p:grpSpPr>
        <p:sp>
          <p:nvSpPr>
            <p:cNvPr id="2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05794" y="1959328"/>
              <a:ext cx="2601209" cy="6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800" b="1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Nguyên</a:t>
              </a:r>
              <a:r>
                <a:rPr lang="en-US" sz="2800" b="1" dirty="0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:</a:t>
              </a:r>
              <a:endParaRPr lang="en-GB" sz="2800" b="1" dirty="0">
                <a:solidFill>
                  <a:schemeClr val="bg1"/>
                </a:solidFill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69183" y="2435825"/>
            <a:ext cx="3913520" cy="648108"/>
            <a:chOff x="2569789" y="3609728"/>
            <a:chExt cx="4272984" cy="707638"/>
          </a:xfrm>
        </p:grpSpPr>
        <p:sp>
          <p:nvSpPr>
            <p:cNvPr id="2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46671" y="3609728"/>
              <a:ext cx="1605321" cy="5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Diễn</a:t>
              </a:r>
              <a:r>
                <a:rPr lang="en-US" sz="2400" b="1" dirty="0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biến</a:t>
              </a:r>
              <a:endParaRPr lang="en-GB" sz="2400" b="1" dirty="0">
                <a:solidFill>
                  <a:schemeClr val="bg1"/>
                </a:solidFill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000" y="3753365"/>
            <a:ext cx="3913520" cy="614460"/>
            <a:chOff x="5349226" y="5365450"/>
            <a:chExt cx="4272984" cy="670899"/>
          </a:xfrm>
        </p:grpSpPr>
        <p:sp>
          <p:nvSpPr>
            <p:cNvPr id="30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34146" y="5365450"/>
              <a:ext cx="1310791" cy="5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Kết</a:t>
              </a:r>
              <a:r>
                <a:rPr lang="en-US" sz="2400" dirty="0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#9Slide04 Judson Bold" panose="02000803000000000000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quả</a:t>
              </a:r>
              <a:endParaRPr lang="en-GB" sz="2400" dirty="0">
                <a:solidFill>
                  <a:schemeClr val="bg1"/>
                </a:solidFill>
                <a:latin typeface="#9Slide04 Judson Bold" panose="02000803000000000000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7166"/>
          <p:cNvGrpSpPr/>
          <p:nvPr/>
        </p:nvGrpSpPr>
        <p:grpSpPr>
          <a:xfrm>
            <a:off x="1752600" y="0"/>
            <a:ext cx="894460" cy="461683"/>
            <a:chOff x="2084" y="1506"/>
            <a:chExt cx="320" cy="410"/>
          </a:xfrm>
        </p:grpSpPr>
        <p:sp>
          <p:nvSpPr>
            <p:cNvPr id="36" name="圆角矩形 75"/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61"/>
            <p:cNvSpPr txBox="1"/>
            <p:nvPr/>
          </p:nvSpPr>
          <p:spPr>
            <a:xfrm>
              <a:off x="2084" y="1506"/>
              <a:ext cx="320" cy="4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8" name="TextBox 71"/>
          <p:cNvSpPr txBox="1"/>
          <p:nvPr/>
        </p:nvSpPr>
        <p:spPr>
          <a:xfrm>
            <a:off x="2612769" y="85689"/>
            <a:ext cx="653123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Cuộc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khởi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nghĩa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ngày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18/3/1871.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thành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lập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50716"/>
      </p:ext>
    </p:extLst>
  </p:cSld>
  <p:clrMapOvr>
    <a:masterClrMapping/>
  </p:clrMapOvr>
  <p:transition spd="slow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0"/>
            <a:chExt cx="5760" cy="4320"/>
          </a:xfrm>
        </p:grpSpPr>
        <p:pic>
          <p:nvPicPr>
            <p:cNvPr id="20484" name="Picture 4" descr="Đồi Mông Má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016" y="0"/>
              <a:ext cx="158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 Mông-mác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7784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toà thị chính_nơi trước đây công xã Pari đã họ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72250" cy="4000500"/>
          </a:xfrm>
          <a:noFill/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714500" y="0"/>
            <a:ext cx="554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700">
                <a:solidFill>
                  <a:srgbClr val="FF0000"/>
                </a:solidFill>
                <a:latin typeface="Arial" panose="020B0604020202020204" pitchFamily="34" charset="0"/>
              </a:rPr>
              <a:t>Toà Thị Chính nơi trước đây Hội đồng Công xã Pari họp.</a:t>
            </a:r>
          </a:p>
        </p:txBody>
      </p:sp>
    </p:spTree>
    <p:extLst>
      <p:ext uri="{BB962C8B-B14F-4D97-AF65-F5344CB8AC3E}">
        <p14:creationId xmlns:p14="http://schemas.microsoft.com/office/powerpoint/2010/main" val="809914802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66"/>
            <a:ext cx="8915400" cy="453993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47166"/>
          <p:cNvGrpSpPr/>
          <p:nvPr/>
        </p:nvGrpSpPr>
        <p:grpSpPr>
          <a:xfrm>
            <a:off x="1752600" y="0"/>
            <a:ext cx="894460" cy="603566"/>
            <a:chOff x="2084" y="1506"/>
            <a:chExt cx="320" cy="536"/>
          </a:xfrm>
        </p:grpSpPr>
        <p:sp>
          <p:nvSpPr>
            <p:cNvPr id="10" name="圆角矩形 75"/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2084" y="1506"/>
              <a:ext cx="320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47169" descr="w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19" y="488099"/>
            <a:ext cx="4035714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71"/>
          <p:cNvSpPr txBox="1"/>
          <p:nvPr/>
        </p:nvSpPr>
        <p:spPr>
          <a:xfrm>
            <a:off x="2612769" y="85689"/>
            <a:ext cx="65312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Tổ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chức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bộ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máy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và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chính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sách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630335"/>
            <a:ext cx="3478881" cy="2040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4169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8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66"/>
            <a:ext cx="9144000" cy="453993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47166"/>
          <p:cNvGrpSpPr/>
          <p:nvPr/>
        </p:nvGrpSpPr>
        <p:grpSpPr>
          <a:xfrm>
            <a:off x="1752600" y="0"/>
            <a:ext cx="894460" cy="603566"/>
            <a:chOff x="2084" y="1506"/>
            <a:chExt cx="320" cy="536"/>
          </a:xfrm>
        </p:grpSpPr>
        <p:sp>
          <p:nvSpPr>
            <p:cNvPr id="10" name="圆角矩形 75"/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2084" y="1506"/>
              <a:ext cx="320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47169" descr="w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19" y="488099"/>
            <a:ext cx="4035714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71"/>
          <p:cNvSpPr txBox="1"/>
          <p:nvPr/>
        </p:nvSpPr>
        <p:spPr>
          <a:xfrm>
            <a:off x="2612769" y="85689"/>
            <a:ext cx="65312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Tổ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chức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bộ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máy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và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chính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sách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334032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Chính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sách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của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công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xã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Lực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lượng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vũ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trang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và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an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ninh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nhân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dân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để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bảo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vệ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cách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mạng</a:t>
            </a:r>
            <a:endParaRPr lang="en-US" altLang="zh-CN" kern="0" dirty="0" smtClean="0">
              <a:latin typeface="#9Slide03 SFU Futura_09" panose="00000400000000000000" pitchFamily="2" charset="0"/>
              <a:ea typeface="微软雅黑" pitchFamily="34" charset="-122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Tách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nhà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thờ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khỏi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trường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học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và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nhà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nước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,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giáo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lý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không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dạy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trong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nhà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trường</a:t>
            </a:r>
            <a:endParaRPr kumimoji="0" lang="en-US" altLang="zh-CN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Futura_09" panose="00000400000000000000" pitchFamily="2" charset="0"/>
              <a:ea typeface="微软雅黑" pitchFamily="34" charset="-122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kern="0" baseline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Giao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xí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nghiệp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cho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công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nhân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quản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lí</a:t>
            </a:r>
            <a:endParaRPr lang="en-US" altLang="zh-CN" kern="0" dirty="0" smtClean="0">
              <a:latin typeface="#9Slide03 SFU Futura_09" panose="00000400000000000000" pitchFamily="2" charset="0"/>
              <a:ea typeface="微软雅黑" pitchFamily="34" charset="-122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Quy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định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tiền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lương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tối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thiểu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,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giảm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lao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động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ban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đêm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,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cấm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cúp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phạt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,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đánh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đập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công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nhân</a:t>
            </a:r>
            <a:endParaRPr kumimoji="0" lang="en-US" altLang="zh-CN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SFU Futura_09" panose="00000400000000000000" pitchFamily="2" charset="0"/>
              <a:ea typeface="微软雅黑" pitchFamily="34" charset="-122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kern="0" baseline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Hoãn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trả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tiền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thuê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nhà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và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hoãn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nợ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Quy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định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giá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bán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bánh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mì</a:t>
            </a:r>
            <a:endParaRPr lang="en-US" altLang="zh-CN" kern="0" dirty="0">
              <a:solidFill>
                <a:sysClr val="window" lastClr="FFFFFF"/>
              </a:solidFill>
              <a:latin typeface="#9Slide03 SFU Futura_09" panose="00000400000000000000" pitchFamily="2" charset="0"/>
              <a:ea typeface="微软雅黑" pitchFamily="34" charset="-122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Thực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hiện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chế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độ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giáo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dục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bắt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buộc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miễn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học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kern="0" dirty="0" err="1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phí</a:t>
            </a:r>
            <a:r>
              <a:rPr lang="en-US" altLang="zh-CN" kern="0" dirty="0" smtClean="0">
                <a:latin typeface="#9Slide03 SFU Futura_09" panose="00000400000000000000" pitchFamily="2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5324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8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" y="1287829"/>
            <a:ext cx="533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NỘI CHIẾN Ở PHÁP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Đầu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tháng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5/1871, Chi – e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cắt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đất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bồi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thường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chiến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phí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trả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10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vạn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tù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binh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cho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Đức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để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chống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lại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công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xã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Từ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20/5-28/5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chiến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sự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diễn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ác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liệt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nhiều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người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ngã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xuống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“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Tuần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lễ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đẫm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máu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47161"/>
          <p:cNvGrpSpPr/>
          <p:nvPr/>
        </p:nvGrpSpPr>
        <p:grpSpPr>
          <a:xfrm>
            <a:off x="1676401" y="133351"/>
            <a:ext cx="812496" cy="1079712"/>
            <a:chOff x="1833" y="2090"/>
            <a:chExt cx="272" cy="964"/>
          </a:xfrm>
        </p:grpSpPr>
        <p:sp>
          <p:nvSpPr>
            <p:cNvPr id="13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61"/>
            <p:cNvSpPr txBox="1"/>
            <p:nvPr/>
          </p:nvSpPr>
          <p:spPr>
            <a:xfrm>
              <a:off x="1849" y="2090"/>
              <a:ext cx="239" cy="9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III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图片 47164" descr="w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11" y="732235"/>
            <a:ext cx="3060766" cy="185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71"/>
          <p:cNvSpPr txBox="1"/>
          <p:nvPr/>
        </p:nvSpPr>
        <p:spPr>
          <a:xfrm>
            <a:off x="2601281" y="36657"/>
            <a:ext cx="546543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Nội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chiến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Pháp.Ý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nghĩa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lịch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sử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Paris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8" name="Picture 2" descr="https://scontent.xx.fbcdn.net/v/t1.15752-9/p296x100/241215262_368075241644860_8059366194669770469_n.jpg?_nc_cat=104&amp;ccb=1-5&amp;_nc_sid=aee45a&amp;_nc_ohc=FZ8qEbMtdmcAX8Xrey-&amp;_nc_ad=z-m&amp;_nc_cid=0&amp;_nc_ht=scontent.xx&amp;oh=365acad69134ea818e014eace4e31664&amp;oe=615B2A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49910"/>
            <a:ext cx="3002033" cy="27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15000" y="3714749"/>
            <a:ext cx="304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noProof="0" dirty="0" err="1">
                <a:latin typeface="Arial" pitchFamily="34" charset="0"/>
                <a:ea typeface="微软雅黑" pitchFamily="34" charset="-122"/>
                <a:cs typeface="Arial" pitchFamily="34" charset="0"/>
              </a:rPr>
              <a:t>C</a:t>
            </a:r>
            <a:r>
              <a:rPr kumimoji="0" lang="en-US" altLang="zh-CN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hiến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sĩ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Công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xã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bị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dồn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vào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chân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tường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nghĩa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địa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Cha –la -de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7840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oud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323"/>
            <a:ext cx="8234566" cy="6313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15895" y="880529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08193" y="249183"/>
            <a:ext cx="635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Ý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nghĩa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lịch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sử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của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Công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 b="1" dirty="0" err="1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xã</a:t>
            </a:r>
            <a:r>
              <a:rPr lang="en-US" altLang="zh-CN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Paris</a:t>
            </a:r>
            <a:r>
              <a:rPr lang="zh-CN" altLang="en-US" sz="2800" b="1" dirty="0" smtClean="0">
                <a:solidFill>
                  <a:srgbClr val="5DA156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en-US" sz="2800" b="1" dirty="0">
              <a:solidFill>
                <a:srgbClr val="E5AC3C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" name="Freeform 258"/>
          <p:cNvSpPr/>
          <p:nvPr/>
        </p:nvSpPr>
        <p:spPr bwMode="auto">
          <a:xfrm>
            <a:off x="152400" y="1583327"/>
            <a:ext cx="2782742" cy="2487742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5A804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Freeform 259"/>
          <p:cNvSpPr/>
          <p:nvPr/>
        </p:nvSpPr>
        <p:spPr bwMode="auto">
          <a:xfrm>
            <a:off x="6361668" y="1620576"/>
            <a:ext cx="2620142" cy="2368301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00B3D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7" name="Freeform 260"/>
          <p:cNvSpPr/>
          <p:nvPr/>
        </p:nvSpPr>
        <p:spPr bwMode="auto">
          <a:xfrm>
            <a:off x="3118277" y="1614747"/>
            <a:ext cx="3060256" cy="2397247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" y="2013033"/>
            <a:ext cx="2863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Là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cuộc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cách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mạng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vô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sản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đầu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tiên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trên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thế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giới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lật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đổ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chính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tư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sản</a:t>
            </a:r>
            <a:endParaRPr lang="en-US" altLang="zh-CN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Cổ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vũ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nhân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dân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lao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động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đấu</a:t>
            </a:r>
            <a:r>
              <a:rPr lang="en-US" altLang="zh-CN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tranh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0742" y="1620576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1.Ý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nghĩa</a:t>
            </a: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01553" y="2006454"/>
            <a:ext cx="3348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Giai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cấp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công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nhân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Pháp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chưa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đủ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lực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lượng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để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đánh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bại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hoàn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toàn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giai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cấp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tư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sản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Chưa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có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một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chính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Đảng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lãnh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đạo</a:t>
            </a:r>
            <a:endParaRPr lang="en-US" altLang="zh-CN" sz="140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Giai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cấp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tư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sản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cấu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kết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với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thế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lực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phản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động</a:t>
            </a:r>
            <a:endParaRPr lang="en-US" altLang="zh-CN" sz="140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Bỏ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lỡ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thời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cơ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thiếu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kiên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quyết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,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chưa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thực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hiện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liên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minh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công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nông</a:t>
            </a:r>
            <a:endParaRPr lang="zh-CN" altLang="en-US" sz="1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99256" y="1609874"/>
            <a:ext cx="300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2.Nguyên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nhân</a:t>
            </a: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thất</a:t>
            </a: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bại</a:t>
            </a: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68555" y="2076582"/>
            <a:ext cx="263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Có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sự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lãnh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đạo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của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chính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Đảng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vô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sản</a:t>
            </a:r>
            <a:endParaRPr lang="en-US" altLang="zh-CN" sz="160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Thực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hiện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liên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minh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công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nông</a:t>
            </a:r>
            <a:endParaRPr lang="en-US" altLang="zh-CN" sz="160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Kiên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quyết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trấn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áp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kẻ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thù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83342" y="1655173"/>
            <a:ext cx="28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3.Bài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học</a:t>
            </a: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kinh</a:t>
            </a:r>
            <a:r>
              <a:rPr lang="en-US" altLang="zh-CN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nghiệm</a:t>
            </a:r>
            <a:endParaRPr lang="zh-CN" altLang="en-US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3820597"/>
            <a:ext cx="1908979" cy="13360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>
            <a:off x="7125584" y="916684"/>
            <a:ext cx="2172514" cy="3945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1" y="-26330"/>
            <a:ext cx="6019800" cy="46113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"/>
          <p:cNvSpPr/>
          <p:nvPr/>
        </p:nvSpPr>
        <p:spPr>
          <a:xfrm>
            <a:off x="1615464" y="1586840"/>
            <a:ext cx="4720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2400" dirty="0" err="1" smtClean="0">
                <a:latin typeface="#9Slide03 Nokia" panose="02040603050506020204" pitchFamily="18" charset="0"/>
              </a:rPr>
              <a:t>Các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2400" dirty="0" err="1" smtClean="0">
                <a:latin typeface="#9Slide03 Nokia" panose="02040603050506020204" pitchFamily="18" charset="0"/>
              </a:rPr>
              <a:t>nước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2400" dirty="0" err="1" smtClean="0">
                <a:latin typeface="#9Slide03 Nokia" panose="02040603050506020204" pitchFamily="18" charset="0"/>
              </a:rPr>
              <a:t>Anh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, </a:t>
            </a:r>
            <a:r>
              <a:rPr lang="en-US" altLang="zh-CN" sz="2400" dirty="0" err="1" smtClean="0">
                <a:latin typeface="#9Slide03 Nokia" panose="02040603050506020204" pitchFamily="18" charset="0"/>
              </a:rPr>
              <a:t>Pháp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, </a:t>
            </a:r>
            <a:r>
              <a:rPr lang="en-US" altLang="zh-CN" sz="2400" dirty="0" err="1" smtClean="0">
                <a:latin typeface="#9Slide03 Nokia" panose="02040603050506020204" pitchFamily="18" charset="0"/>
              </a:rPr>
              <a:t>Đức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, </a:t>
            </a:r>
            <a:r>
              <a:rPr lang="en-US" altLang="zh-CN" sz="2400" dirty="0" err="1" smtClean="0">
                <a:latin typeface="#9Slide03 Nokia" panose="02040603050506020204" pitchFamily="18" charset="0"/>
              </a:rPr>
              <a:t>Mĩ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 </a:t>
            </a:r>
          </a:p>
          <a:p>
            <a:pPr algn="ctr" defTabSz="1500505">
              <a:spcBef>
                <a:spcPct val="50000"/>
              </a:spcBef>
            </a:pPr>
            <a:r>
              <a:rPr lang="en-US" altLang="zh-CN" sz="1200" dirty="0" err="1" smtClean="0">
                <a:latin typeface="#9Slide03 Nokia" panose="02040603050506020204" pitchFamily="18" charset="0"/>
              </a:rPr>
              <a:t>cuối</a:t>
            </a:r>
            <a:r>
              <a:rPr lang="en-US" altLang="zh-CN" sz="24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1200" dirty="0" err="1" smtClean="0">
                <a:latin typeface="#9Slide03 Nokia" panose="02040603050506020204" pitchFamily="18" charset="0"/>
              </a:rPr>
              <a:t>thế</a:t>
            </a:r>
            <a:r>
              <a:rPr lang="en-US" altLang="zh-CN" sz="12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1200" dirty="0" err="1" smtClean="0">
                <a:latin typeface="#9Slide03 Nokia" panose="02040603050506020204" pitchFamily="18" charset="0"/>
              </a:rPr>
              <a:t>kỉ</a:t>
            </a:r>
            <a:r>
              <a:rPr lang="en-US" altLang="zh-CN" sz="1200" dirty="0" smtClean="0">
                <a:latin typeface="#9Slide03 Nokia" panose="02040603050506020204" pitchFamily="18" charset="0"/>
              </a:rPr>
              <a:t> XIX – </a:t>
            </a:r>
            <a:r>
              <a:rPr lang="en-US" altLang="zh-CN" sz="1200" dirty="0" err="1" smtClean="0">
                <a:latin typeface="#9Slide03 Nokia" panose="02040603050506020204" pitchFamily="18" charset="0"/>
              </a:rPr>
              <a:t>đầu</a:t>
            </a:r>
            <a:r>
              <a:rPr lang="en-US" altLang="zh-CN" sz="12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1200" dirty="0" err="1" smtClean="0">
                <a:latin typeface="#9Slide03 Nokia" panose="02040603050506020204" pitchFamily="18" charset="0"/>
              </a:rPr>
              <a:t>thế</a:t>
            </a:r>
            <a:r>
              <a:rPr lang="en-US" altLang="zh-CN" sz="1200" dirty="0" smtClean="0">
                <a:latin typeface="#9Slide03 Nokia" panose="02040603050506020204" pitchFamily="18" charset="0"/>
              </a:rPr>
              <a:t> </a:t>
            </a:r>
            <a:r>
              <a:rPr lang="en-US" altLang="zh-CN" sz="1200" dirty="0" err="1" smtClean="0">
                <a:latin typeface="#9Slide03 Nokia" panose="02040603050506020204" pitchFamily="18" charset="0"/>
              </a:rPr>
              <a:t>kỉ</a:t>
            </a:r>
            <a:r>
              <a:rPr lang="en-US" altLang="zh-CN" sz="1200" dirty="0" smtClean="0">
                <a:latin typeface="#9Slide03 Nokia" panose="02040603050506020204" pitchFamily="18" charset="0"/>
              </a:rPr>
              <a:t> XX</a:t>
            </a:r>
            <a:endParaRPr lang="zh-CN" altLang="en-US" sz="1200" dirty="0">
              <a:latin typeface="#9Slide03 Nokia" panose="02040603050506020204" pitchFamily="18" charset="0"/>
            </a:endParaRPr>
          </a:p>
        </p:txBody>
      </p:sp>
      <p:sp>
        <p:nvSpPr>
          <p:cNvPr id="19" name="矩形 1"/>
          <p:cNvSpPr/>
          <p:nvPr/>
        </p:nvSpPr>
        <p:spPr>
          <a:xfrm>
            <a:off x="7750568" y="1657350"/>
            <a:ext cx="1059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2800" b="1" dirty="0" smtClean="0">
                <a:latin typeface="#9Slide04 Judson Bold" panose="02000803000000000000" pitchFamily="2" charset="0"/>
              </a:rPr>
              <a:t>BÀI 6</a:t>
            </a:r>
            <a:endParaRPr lang="zh-CN" altLang="en-US" sz="2800" b="1" dirty="0">
              <a:latin typeface="#9Slide04 Judson Bold" panose="020008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67823"/>
              </p:ext>
            </p:extLst>
          </p:nvPr>
        </p:nvGraphicFramePr>
        <p:xfrm>
          <a:off x="0" y="0"/>
          <a:ext cx="914400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657600"/>
                <a:gridCol w="3429000"/>
                <a:gridCol w="1295400"/>
              </a:tblGrid>
              <a:tr h="438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Kinh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trị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Đặc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điểm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Tốc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chậm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lại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nghiệp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thứ</a:t>
                      </a:r>
                      <a:r>
                        <a:rPr lang="en-US" baseline="0" dirty="0" smtClean="0"/>
                        <a:t> 3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giới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Chú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trọng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địa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Nhiều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đời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Quân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hiến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sản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Đẩy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chiến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Chủ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dân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Pháp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chậm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lại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thứ</a:t>
                      </a:r>
                      <a:r>
                        <a:rPr lang="en-US" baseline="0" dirty="0" smtClean="0"/>
                        <a:t> 4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giới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đời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Chú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trọng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khẩu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hòa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Quan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thẳng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Tăng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Chủ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lãi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nhanh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thứ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giới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đời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liên</a:t>
                      </a:r>
                      <a:r>
                        <a:rPr lang="en-US" baseline="0" dirty="0" smtClean="0"/>
                        <a:t> bang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Chính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ngoại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 </a:t>
                      </a:r>
                      <a:r>
                        <a:rPr lang="en-US" dirty="0" err="1" smtClean="0"/>
                        <a:t>Chủ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phiệt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hiếu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chiến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nhanh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nghiệp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giới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Nhiều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Đề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Tổng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thống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Thi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ngoại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vụ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sản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Tăng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thuộc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“</a:t>
                      </a:r>
                      <a:r>
                        <a:rPr lang="en-US" dirty="0" err="1" smtClean="0"/>
                        <a:t>Xứ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vua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nghiệp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2430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4343400" y="263524"/>
            <a:ext cx="0" cy="3641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609600" y="390525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1185553" y="280035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2171700" y="180975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009900" y="255587"/>
            <a:ext cx="80406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Anh</a:t>
            </a:r>
            <a:r>
              <a:rPr lang="en-US" sz="2000" b="1" dirty="0"/>
              <a:t>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872841" y="277813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Mĩ</a:t>
            </a:r>
            <a:endParaRPr lang="en-US" sz="2000" b="1" dirty="0"/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324100" y="1420813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Pháp</a:t>
            </a:r>
            <a:endParaRPr lang="en-US" sz="2000" b="1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18063" y="2487612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/>
              <a:t>Đức</a:t>
            </a:r>
            <a:endParaRPr lang="en-US" sz="2000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62000" y="3524250"/>
            <a:ext cx="152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/>
              <a:t>Mĩ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858000" y="344805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/>
              <a:t>Pháp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484421" y="1420813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Đức</a:t>
            </a:r>
            <a:endParaRPr lang="en-US" sz="2000" b="1" dirty="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62000" y="398145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/>
              <a:t>Cuối tk XVIII- đầu tk XIX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876800" y="3981450"/>
            <a:ext cx="358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Cuối</a:t>
            </a:r>
            <a:r>
              <a:rPr lang="en-US" sz="2000" b="1" dirty="0"/>
              <a:t> </a:t>
            </a:r>
            <a:r>
              <a:rPr lang="en-US" sz="2000" b="1" dirty="0" err="1"/>
              <a:t>tk</a:t>
            </a:r>
            <a:r>
              <a:rPr lang="en-US" sz="2000" b="1" dirty="0"/>
              <a:t> XIX - </a:t>
            </a:r>
            <a:r>
              <a:rPr lang="en-US" sz="2000" b="1" dirty="0" err="1"/>
              <a:t>Đầu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</a:t>
            </a:r>
            <a:r>
              <a:rPr lang="en-US" sz="2000" b="1" dirty="0" err="1"/>
              <a:t>kỉ</a:t>
            </a:r>
            <a:r>
              <a:rPr lang="en-US" sz="2000" b="1" dirty="0"/>
              <a:t> XX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886200" y="3448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/>
              <a:t>4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886200" y="2228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/>
              <a:t>3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886200" y="135257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2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890653" y="19158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295400" y="466725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Vị trí công nghiệp các nước Anh, Pháp, Đức, Mĩ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200400" y="712789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330288" y="2427454"/>
            <a:ext cx="80406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Anh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33251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430985"/>
            <a:ext cx="5867400" cy="1601538"/>
          </a:xfrm>
          <a:prstGeom prst="rect">
            <a:avLst/>
          </a:prstGeom>
        </p:spPr>
      </p:pic>
      <p:pic>
        <p:nvPicPr>
          <p:cNvPr id="6" name="Picture 5" descr="cloudand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04518"/>
            <a:ext cx="7162799" cy="79614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24966" y="1403669"/>
            <a:ext cx="4042233" cy="2027316"/>
          </a:xfrm>
          <a:prstGeom prst="ellipse">
            <a:avLst/>
          </a:prstGeom>
          <a:solidFill>
            <a:srgbClr val="A6A6A6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69293" y="1565445"/>
            <a:ext cx="3657886" cy="171313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8453" y="1577216"/>
            <a:ext cx="3868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Bài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5:</a:t>
            </a:r>
          </a:p>
          <a:p>
            <a:pPr algn="ctr"/>
            <a:endParaRPr lang="en-US" altLang="zh-CN" sz="20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Công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xã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Pa-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ri</a:t>
            </a:r>
            <a:r>
              <a:rPr lang="en-US" altLang="zh-CN" sz="2000" b="1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1871</a:t>
            </a:r>
            <a:endParaRPr lang="zh-CN" altLang="en-US" sz="20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48200" y="1476186"/>
            <a:ext cx="3932827" cy="1865540"/>
          </a:xfrm>
          <a:prstGeom prst="ellipse">
            <a:avLst/>
          </a:prstGeom>
          <a:solidFill>
            <a:srgbClr val="A6A6A6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43577" y="1628586"/>
            <a:ext cx="3675637" cy="158685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15364" y="1599262"/>
            <a:ext cx="38729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Bài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6:</a:t>
            </a:r>
          </a:p>
          <a:p>
            <a:pPr algn="ctr"/>
            <a:endParaRPr lang="en-US" altLang="zh-CN" sz="20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Các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nước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Anh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Pháp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Đức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Mĩ</a:t>
            </a:r>
            <a:endParaRPr lang="en-US" altLang="zh-CN" sz="2000" b="1" dirty="0" smtClean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(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cuối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TK XIX-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đầu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charset="0"/>
                <a:ea typeface="微软雅黑" charset="0"/>
              </a:rPr>
              <a:t> TK XX) </a:t>
            </a:r>
            <a:endParaRPr lang="zh-CN" altLang="en-US" sz="1400" b="1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0839" y="259400"/>
            <a:ext cx="57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DA156"/>
                </a:solidFill>
                <a:latin typeface="#9Slide07 SVNZiclets" panose="02000603000000000000" pitchFamily="2" charset="0"/>
                <a:ea typeface="微软雅黑" charset="0"/>
                <a:cs typeface="微软雅黑" charset="0"/>
              </a:rPr>
              <a:t>NỘI DUNG CHỦ ĐỀ</a:t>
            </a:r>
            <a:endParaRPr lang="en-US" sz="3200" b="1" dirty="0">
              <a:solidFill>
                <a:srgbClr val="E5AC3C"/>
              </a:solidFill>
              <a:latin typeface="#9Slide07 SVNZiclets" panose="02000603000000000000" pitchFamily="2" charset="0"/>
              <a:ea typeface="微软雅黑" charset="0"/>
              <a:cs typeface="微软雅黑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6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ZEW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"/>
            <a:ext cx="8382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812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8188325" cy="47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1764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77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8991600" cy="3964475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200150"/>
            <a:ext cx="6476999" cy="2752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8506" y="2083930"/>
            <a:ext cx="4191000" cy="102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#9Slide07 Deepika" panose="02000507000000020004" pitchFamily="2" charset="0"/>
                <a:ea typeface="微软雅黑" charset="0"/>
                <a:cs typeface="微软雅黑" charset="0"/>
              </a:rPr>
              <a:t>Goodbye</a:t>
            </a:r>
          </a:p>
          <a:p>
            <a:pPr algn="ctr">
              <a:lnSpc>
                <a:spcPts val="2200"/>
              </a:lnSpc>
            </a:pPr>
            <a:endParaRPr lang="en-US" altLang="zh-CN" sz="4000" b="1" dirty="0" smtClean="0">
              <a:solidFill>
                <a:schemeClr val="bg1"/>
              </a:solidFill>
              <a:latin typeface="#9Slide07 Deepika" panose="02000507000000020004" pitchFamily="2" charset="0"/>
              <a:ea typeface="微软雅黑" charset="0"/>
              <a:cs typeface="微软雅黑" charset="0"/>
            </a:endParaRPr>
          </a:p>
          <a:p>
            <a:pPr algn="ctr">
              <a:lnSpc>
                <a:spcPts val="22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#9Slide07 Deepika" panose="02000507000000020004" pitchFamily="2" charset="0"/>
                <a:ea typeface="微软雅黑" charset="0"/>
                <a:cs typeface="微软雅黑" charset="0"/>
              </a:rPr>
              <a:t>See you again</a:t>
            </a:r>
            <a:endParaRPr lang="zh-CN" altLang="en-US" sz="4000" b="1" dirty="0">
              <a:solidFill>
                <a:schemeClr val="bg1"/>
              </a:solidFill>
              <a:latin typeface="#9Slide07 Deepika" panose="02000507000000020004" pitchFamily="2" charset="0"/>
              <a:ea typeface="微软雅黑" charset="0"/>
              <a:cs typeface="微软雅黑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57873" y="2876305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280" y="1892298"/>
            <a:ext cx="3654479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707" y="2884977"/>
            <a:ext cx="2156839" cy="234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7" y="0"/>
            <a:ext cx="858284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1351278" y="1610832"/>
            <a:ext cx="359317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dirty="0" err="1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Bài</a:t>
            </a:r>
            <a:r>
              <a:rPr lang="en-US" altLang="zh-CN" sz="2800" b="1" dirty="0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 5: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Công</a:t>
            </a:r>
            <a:r>
              <a:rPr lang="en-US" altLang="zh-CN" sz="2800" b="1" dirty="0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xã</a:t>
            </a:r>
            <a:r>
              <a:rPr lang="en-US" altLang="zh-CN" sz="2800" b="1" dirty="0" smtClean="0">
                <a:solidFill>
                  <a:srgbClr val="000000"/>
                </a:solidFill>
                <a:latin typeface="Allema" panose="03000505000000020004" pitchFamily="66" charset="0"/>
                <a:ea typeface="宋体" panose="02010600030101010101" pitchFamily="2" charset="-122"/>
              </a:rPr>
              <a:t> Paris 1871</a:t>
            </a:r>
            <a:endParaRPr lang="zh-CN" altLang="en-US" sz="2800" dirty="0">
              <a:solidFill>
                <a:srgbClr val="A50021"/>
              </a:solidFill>
              <a:latin typeface="Allema" panose="03000505000000020004" pitchFamily="66" charset="0"/>
              <a:ea typeface="宋体" panose="02010600030101010101" pitchFamily="2" charset="-122"/>
            </a:endParaRPr>
          </a:p>
        </p:txBody>
      </p:sp>
      <p:grpSp>
        <p:nvGrpSpPr>
          <p:cNvPr id="47162" name="组合 47161"/>
          <p:cNvGrpSpPr/>
          <p:nvPr/>
        </p:nvGrpSpPr>
        <p:grpSpPr>
          <a:xfrm>
            <a:off x="1078485" y="3396059"/>
            <a:ext cx="490309" cy="338649"/>
            <a:chOff x="1833" y="2090"/>
            <a:chExt cx="272" cy="393"/>
          </a:xfrm>
        </p:grpSpPr>
        <p:sp>
          <p:nvSpPr>
            <p:cNvPr id="82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76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64" name="TextBox 61"/>
            <p:cNvSpPr txBox="1"/>
            <p:nvPr/>
          </p:nvSpPr>
          <p:spPr>
            <a:xfrm>
              <a:off x="1849" y="2090"/>
              <a:ext cx="239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III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7165" name="图片 47164" descr="w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209" y="3745913"/>
            <a:ext cx="3060766" cy="185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66" name="TextBox 71"/>
          <p:cNvSpPr txBox="1"/>
          <p:nvPr/>
        </p:nvSpPr>
        <p:spPr>
          <a:xfrm>
            <a:off x="1594498" y="3451828"/>
            <a:ext cx="546543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Nội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chiến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ở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Pháp.Ý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nghĩa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lịch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sử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của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Paris</a:t>
            </a:r>
            <a:endParaRPr lang="zh-CN" altLang="en-US" sz="1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1173069" y="2892827"/>
            <a:ext cx="632540" cy="338649"/>
            <a:chOff x="2084" y="1506"/>
            <a:chExt cx="320" cy="39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76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084" y="1506"/>
              <a:ext cx="320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en-US" altLang="zh-CN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017" y="3239231"/>
            <a:ext cx="2853957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1905719" y="3001402"/>
            <a:ext cx="461872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Tổ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chức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bộ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máy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và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chính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sách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của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1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1585792" y="2453359"/>
            <a:ext cx="498299" cy="338649"/>
            <a:chOff x="2431" y="996"/>
            <a:chExt cx="272" cy="39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76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47" y="996"/>
              <a:ext cx="239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911" y="2789423"/>
            <a:ext cx="2523064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2112527" y="2546423"/>
            <a:ext cx="2978043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Sự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thành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lập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16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1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" name="Picture 4" descr="http://k14.vcmedia.vn/Images/Uploaded/Share/2011/01/13/1401201104franc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6" y="319978"/>
            <a:ext cx="2635130" cy="20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379606"/>
      </p:ext>
    </p:extLst>
  </p:cSld>
  <p:clrMapOvr>
    <a:masterClrMapping/>
  </p:clrMapOvr>
  <p:transition spd="slow" advTm="233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8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8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6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6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6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148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42950"/>
            <a:ext cx="6142037" cy="3581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47171"/>
          <p:cNvGrpSpPr/>
          <p:nvPr/>
        </p:nvGrpSpPr>
        <p:grpSpPr>
          <a:xfrm>
            <a:off x="2232193" y="-95647"/>
            <a:ext cx="739507" cy="838200"/>
            <a:chOff x="2431" y="929"/>
            <a:chExt cx="272" cy="679"/>
          </a:xfrm>
        </p:grpSpPr>
        <p:sp>
          <p:nvSpPr>
            <p:cNvPr id="7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1"/>
            <p:cNvSpPr txBox="1"/>
            <p:nvPr/>
          </p:nvSpPr>
          <p:spPr>
            <a:xfrm>
              <a:off x="2448" y="929"/>
              <a:ext cx="239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9" name="图片 47174" descr="w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83" y="425225"/>
            <a:ext cx="3744383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71"/>
          <p:cNvSpPr txBox="1"/>
          <p:nvPr/>
        </p:nvSpPr>
        <p:spPr>
          <a:xfrm>
            <a:off x="2874310" y="-35196"/>
            <a:ext cx="4419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Sự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thành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lập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0500" y="685800"/>
            <a:ext cx="3009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pt-BR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Hoàn cảnh ra đời của Công xã.</a:t>
            </a:r>
            <a:endParaRPr lang="pt-BR" altLang="zh-CN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4" y="1930019"/>
            <a:ext cx="2267393" cy="2943704"/>
          </a:xfrm>
          <a:prstGeom prst="rect">
            <a:avLst/>
          </a:prstGeom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22653" y="4541580"/>
            <a:ext cx="13740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Na-pô-lê-ông III</a:t>
            </a:r>
          </a:p>
        </p:txBody>
      </p:sp>
      <p:pic>
        <p:nvPicPr>
          <p:cNvPr id="12" name="Content Placeholder 3" descr="tải xuống (37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60" y="1276350"/>
            <a:ext cx="448007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796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"/>
          <p:cNvGrpSpPr>
            <a:grpSpLocks/>
          </p:cNvGrpSpPr>
          <p:nvPr/>
        </p:nvGrpSpPr>
        <p:grpSpPr bwMode="auto">
          <a:xfrm>
            <a:off x="1143000" y="0"/>
            <a:ext cx="7239000" cy="5143500"/>
            <a:chOff x="0" y="0"/>
            <a:chExt cx="5760" cy="4320"/>
          </a:xfrm>
        </p:grpSpPr>
        <p:pic>
          <p:nvPicPr>
            <p:cNvPr id="9227" name="Picture 11" descr="CONG XA PA RI M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3936" y="336"/>
              <a:ext cx="1728" cy="1029"/>
              <a:chOff x="3888" y="384"/>
              <a:chExt cx="1728" cy="1029"/>
            </a:xfrm>
          </p:grpSpPr>
          <p:grpSp>
            <p:nvGrpSpPr>
              <p:cNvPr id="9229" name="Group 13"/>
              <p:cNvGrpSpPr>
                <a:grpSpLocks/>
              </p:cNvGrpSpPr>
              <p:nvPr/>
            </p:nvGrpSpPr>
            <p:grpSpPr bwMode="auto">
              <a:xfrm>
                <a:off x="4272" y="384"/>
                <a:ext cx="1344" cy="1029"/>
                <a:chOff x="4272" y="384"/>
                <a:chExt cx="1344" cy="1029"/>
              </a:xfrm>
            </p:grpSpPr>
            <p:sp>
              <p:nvSpPr>
                <p:cNvPr id="92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560" y="384"/>
                  <a:ext cx="6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350"/>
                    <a:t>Chú giải</a:t>
                  </a:r>
                </a:p>
              </p:txBody>
            </p:sp>
            <p:sp>
              <p:nvSpPr>
                <p:cNvPr id="92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72" y="1008"/>
                  <a:ext cx="124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050" dirty="0"/>
                    <a:t>Na-</a:t>
                  </a:r>
                  <a:r>
                    <a:rPr lang="en-US" altLang="vi-VN" sz="1050" dirty="0" err="1"/>
                    <a:t>pô</a:t>
                  </a:r>
                  <a:r>
                    <a:rPr lang="en-US" altLang="vi-VN" sz="1050" dirty="0"/>
                    <a:t>-</a:t>
                  </a:r>
                  <a:r>
                    <a:rPr lang="en-US" altLang="vi-VN" sz="1050" dirty="0" err="1"/>
                    <a:t>lê-ông</a:t>
                  </a:r>
                  <a:r>
                    <a:rPr lang="en-US" altLang="vi-VN" sz="1050" dirty="0"/>
                    <a:t> III </a:t>
                  </a:r>
                  <a:r>
                    <a:rPr lang="en-US" altLang="vi-VN" sz="1050" dirty="0" err="1"/>
                    <a:t>bị</a:t>
                  </a:r>
                  <a:r>
                    <a:rPr lang="en-US" altLang="vi-VN" sz="1050" dirty="0"/>
                    <a:t> </a:t>
                  </a:r>
                  <a:r>
                    <a:rPr lang="en-US" altLang="vi-VN" sz="1050" dirty="0" err="1"/>
                    <a:t>bắt</a:t>
                  </a:r>
                  <a:endParaRPr lang="en-US" altLang="vi-VN" sz="1050" dirty="0"/>
                </a:p>
              </p:txBody>
            </p:sp>
            <p:sp>
              <p:nvSpPr>
                <p:cNvPr id="92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72" y="1200"/>
                  <a:ext cx="134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050"/>
                    <a:t>Pháp tuyên chiến với Phổ</a:t>
                  </a:r>
                </a:p>
              </p:txBody>
            </p:sp>
            <p:sp>
              <p:nvSpPr>
                <p:cNvPr id="92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72" y="624"/>
                  <a:ext cx="134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050"/>
                    <a:t>Nhân dân lật đổ đế chế II</a:t>
                  </a:r>
                </a:p>
              </p:txBody>
            </p:sp>
            <p:sp>
              <p:nvSpPr>
                <p:cNvPr id="92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72" y="816"/>
                  <a:ext cx="1248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050" dirty="0" err="1"/>
                    <a:t>Quân</a:t>
                  </a:r>
                  <a:r>
                    <a:rPr lang="en-US" altLang="vi-VN" sz="1050" dirty="0"/>
                    <a:t> </a:t>
                  </a:r>
                  <a:r>
                    <a:rPr lang="en-US" altLang="vi-VN" sz="1050" dirty="0" err="1"/>
                    <a:t>Phổ</a:t>
                  </a:r>
                  <a:r>
                    <a:rPr lang="en-US" altLang="vi-VN" sz="1050" dirty="0"/>
                    <a:t> </a:t>
                  </a:r>
                  <a:r>
                    <a:rPr lang="en-US" altLang="vi-VN" sz="1050" dirty="0" err="1"/>
                    <a:t>tấn</a:t>
                  </a:r>
                  <a:r>
                    <a:rPr lang="en-US" altLang="vi-VN" sz="1050" dirty="0"/>
                    <a:t> </a:t>
                  </a:r>
                  <a:r>
                    <a:rPr lang="en-US" altLang="vi-VN" sz="1050" dirty="0" err="1"/>
                    <a:t>công</a:t>
                  </a:r>
                  <a:r>
                    <a:rPr lang="en-US" altLang="vi-VN" sz="1050" dirty="0"/>
                    <a:t> </a:t>
                  </a:r>
                  <a:r>
                    <a:rPr lang="en-US" altLang="vi-VN" sz="1050" dirty="0" err="1"/>
                    <a:t>Pháp</a:t>
                  </a:r>
                  <a:endParaRPr lang="en-US" altLang="vi-VN" sz="1050" dirty="0"/>
                </a:p>
              </p:txBody>
            </p:sp>
          </p:grp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3888" y="960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3000" b="1">
                    <a:solidFill>
                      <a:srgbClr val="FF3300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9231" name="Line 20"/>
              <p:cNvSpPr>
                <a:spLocks noChangeShapeType="1"/>
              </p:cNvSpPr>
              <p:nvPr/>
            </p:nvSpPr>
            <p:spPr bwMode="auto">
              <a:xfrm>
                <a:off x="3984" y="912"/>
                <a:ext cx="240" cy="0"/>
              </a:xfrm>
              <a:prstGeom prst="line">
                <a:avLst/>
              </a:prstGeom>
              <a:noFill/>
              <a:ln w="476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232" name="AutoShape 21"/>
              <p:cNvSpPr>
                <a:spLocks noChangeArrowheads="1"/>
              </p:cNvSpPr>
              <p:nvPr/>
            </p:nvSpPr>
            <p:spPr bwMode="auto">
              <a:xfrm>
                <a:off x="4032" y="672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350"/>
              </a:p>
            </p:txBody>
          </p:sp>
          <p:sp>
            <p:nvSpPr>
              <p:cNvPr id="9233" name="Line 22"/>
              <p:cNvSpPr>
                <a:spLocks noChangeShapeType="1"/>
              </p:cNvSpPr>
              <p:nvPr/>
            </p:nvSpPr>
            <p:spPr bwMode="auto">
              <a:xfrm flipV="1">
                <a:off x="3936" y="1296"/>
                <a:ext cx="33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1714500" y="800100"/>
            <a:ext cx="114300" cy="1143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2000250" y="628650"/>
            <a:ext cx="285750" cy="228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1885950" y="571500"/>
            <a:ext cx="342900" cy="228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1828800" y="514350"/>
            <a:ext cx="342900" cy="2286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225" name="Oval 30"/>
          <p:cNvSpPr>
            <a:spLocks noChangeArrowheads="1"/>
          </p:cNvSpPr>
          <p:nvPr/>
        </p:nvSpPr>
        <p:spPr bwMode="auto">
          <a:xfrm>
            <a:off x="1143000" y="171450"/>
            <a:ext cx="1485900" cy="1714500"/>
          </a:xfrm>
          <a:prstGeom prst="ellipse">
            <a:avLst/>
          </a:prstGeom>
          <a:noFill/>
          <a:ln w="603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23" name="Rectangle 22"/>
          <p:cNvSpPr/>
          <p:nvPr/>
        </p:nvSpPr>
        <p:spPr>
          <a:xfrm>
            <a:off x="1885951" y="914400"/>
            <a:ext cx="800219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4/9/1870</a:t>
            </a:r>
          </a:p>
        </p:txBody>
      </p:sp>
    </p:spTree>
    <p:extLst>
      <p:ext uri="{BB962C8B-B14F-4D97-AF65-F5344CB8AC3E}">
        <p14:creationId xmlns:p14="http://schemas.microsoft.com/office/powerpoint/2010/main" val="161522077"/>
      </p:ext>
    </p:extLst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 animBg="1"/>
      <p:bldP spid="8220" grpId="0" animBg="1"/>
      <p:bldP spid="82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148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42950"/>
            <a:ext cx="6142037" cy="3581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47171"/>
          <p:cNvGrpSpPr/>
          <p:nvPr/>
        </p:nvGrpSpPr>
        <p:grpSpPr>
          <a:xfrm>
            <a:off x="2232193" y="-95647"/>
            <a:ext cx="739507" cy="838200"/>
            <a:chOff x="2431" y="929"/>
            <a:chExt cx="272" cy="679"/>
          </a:xfrm>
        </p:grpSpPr>
        <p:sp>
          <p:nvSpPr>
            <p:cNvPr id="7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1"/>
            <p:cNvSpPr txBox="1"/>
            <p:nvPr/>
          </p:nvSpPr>
          <p:spPr>
            <a:xfrm>
              <a:off x="2448" y="929"/>
              <a:ext cx="239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9" name="图片 47174" descr="w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83" y="425225"/>
            <a:ext cx="3744383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71"/>
          <p:cNvSpPr txBox="1"/>
          <p:nvPr/>
        </p:nvSpPr>
        <p:spPr>
          <a:xfrm>
            <a:off x="2874310" y="-35196"/>
            <a:ext cx="4419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Sự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thành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lập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0500" y="685800"/>
            <a:ext cx="3009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pt-BR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Hoàn cảnh ra đời của Công xã.</a:t>
            </a:r>
            <a:endParaRPr lang="pt-BR" altLang="zh-CN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4" y="1930019"/>
            <a:ext cx="2267393" cy="2943704"/>
          </a:xfrm>
          <a:prstGeom prst="rect">
            <a:avLst/>
          </a:prstGeom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22653" y="4541580"/>
            <a:ext cx="13740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Na-pô-lê-ông III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05716" y="1200268"/>
            <a:ext cx="5257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651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651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651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65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Năm 1870, chiến tranh Pháp – Phổ bùng nổ =&gt; Pháp thất bại</a:t>
            </a:r>
            <a:endParaRPr lang="en-US" altLang="zh-CN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Ngày 4 – 9 – 1870, nhân dân Pa-ri khởi nghĩa lật đổ</a:t>
            </a:r>
            <a:r>
              <a:rPr lang="en-US" altLang="zh-CN" sz="2000" dirty="0">
                <a:latin typeface="Arial" panose="020B0604020202020204" pitchFamily="34" charset="0"/>
              </a:rPr>
              <a:t> </a:t>
            </a:r>
            <a:r>
              <a:rPr lang="pt-BR" altLang="zh-CN" sz="2000" dirty="0">
                <a:latin typeface="Times New Roman" panose="02020603050405020304" pitchFamily="18" charset="0"/>
              </a:rPr>
              <a:t>chính quyền Na-pô-lê-ông III.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zh-CN" sz="20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altLang="zh-CN" sz="2000" i="1" dirty="0">
                <a:latin typeface="Times New Roman" panose="02020603050405020304" pitchFamily="18" charset="0"/>
              </a:rPr>
              <a:t> Chính phủ lâm thời tư sản </a:t>
            </a:r>
            <a:r>
              <a:rPr lang="pt-BR" altLang="zh-CN" sz="20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được thành </a:t>
            </a:r>
            <a:r>
              <a:rPr lang="pt-BR" altLang="zh-CN" sz="2000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endParaRPr lang="en-US" altLang="zh-CN" sz="20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4444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148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42950"/>
            <a:ext cx="6142037" cy="3581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47171"/>
          <p:cNvGrpSpPr/>
          <p:nvPr/>
        </p:nvGrpSpPr>
        <p:grpSpPr>
          <a:xfrm>
            <a:off x="2232193" y="-95647"/>
            <a:ext cx="739507" cy="838200"/>
            <a:chOff x="2431" y="929"/>
            <a:chExt cx="272" cy="679"/>
          </a:xfrm>
        </p:grpSpPr>
        <p:sp>
          <p:nvSpPr>
            <p:cNvPr id="7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496336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106" algn="l"/>
                </a:tabLst>
                <a:defRPr/>
              </a:pP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1"/>
            <p:cNvSpPr txBox="1"/>
            <p:nvPr/>
          </p:nvSpPr>
          <p:spPr>
            <a:xfrm>
              <a:off x="2448" y="929"/>
              <a:ext cx="239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9" name="图片 47174" descr="w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83" y="425225"/>
            <a:ext cx="3744383" cy="17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71"/>
          <p:cNvSpPr txBox="1"/>
          <p:nvPr/>
        </p:nvSpPr>
        <p:spPr>
          <a:xfrm>
            <a:off x="2874310" y="-35196"/>
            <a:ext cx="4419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Sự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thành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lập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Công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xã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0500" y="685800"/>
            <a:ext cx="3009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pt-BR" altLang="zh-CN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Hoàn cảnh ra đời của Công xã.</a:t>
            </a:r>
            <a:endParaRPr lang="pt-BR" altLang="zh-CN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97466" y="127635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Quân Phổ tràn vào</a:t>
            </a:r>
            <a:r>
              <a:rPr lang="pt-B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Pháp.</a:t>
            </a:r>
            <a:endParaRPr lang="en-US" altLang="zh-CN" sz="2400" dirty="0">
              <a:latin typeface="Arial" panose="020B060402020202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+ Chính phủ tư sản vội vã đình chiến.</a:t>
            </a:r>
            <a:endParaRPr lang="en-US" altLang="zh-CN" sz="2400" dirty="0">
              <a:latin typeface="Arial" panose="020B0604020202020204" pitchFamily="34" charset="0"/>
              <a:sym typeface="Wingdings 3" panose="050401020108070707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zh-CN" sz="2400" dirty="0">
                <a:latin typeface="Times New Roman" panose="02020603050405020304" pitchFamily="18" charset="0"/>
                <a:sym typeface="Wingdings 3" panose="05040102010807070707" pitchFamily="18" charset="2"/>
              </a:rPr>
              <a:t>+ Nhân dân Pa-ri kiên quyết chiến đấu bảo vệ Tổ quốc</a:t>
            </a:r>
            <a:r>
              <a:rPr lang="pt-BR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7984" y="4776632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99676"/>
      </p:ext>
    </p:extLst>
  </p:cSld>
  <p:clrMapOvr>
    <a:masterClrMapping/>
  </p:clrMapOvr>
  <p:transition spd="slow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6"/>
          <p:cNvGrpSpPr>
            <a:grpSpLocks/>
          </p:cNvGrpSpPr>
          <p:nvPr/>
        </p:nvGrpSpPr>
        <p:grpSpPr bwMode="auto">
          <a:xfrm>
            <a:off x="76200" y="0"/>
            <a:ext cx="8915400" cy="5143500"/>
            <a:chOff x="0" y="336"/>
            <a:chExt cx="5760" cy="3984"/>
          </a:xfrm>
        </p:grpSpPr>
        <p:pic>
          <p:nvPicPr>
            <p:cNvPr id="17445" name="Picture 2" descr="CONG XA PA RI M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"/>
              <a:ext cx="5760" cy="398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46" name="Group 68"/>
            <p:cNvGrpSpPr>
              <a:grpSpLocks/>
            </p:cNvGrpSpPr>
            <p:nvPr/>
          </p:nvGrpSpPr>
          <p:grpSpPr bwMode="auto">
            <a:xfrm>
              <a:off x="4368" y="336"/>
              <a:ext cx="1392" cy="1150"/>
              <a:chOff x="4368" y="336"/>
              <a:chExt cx="1392" cy="1150"/>
            </a:xfrm>
          </p:grpSpPr>
          <p:sp>
            <p:nvSpPr>
              <p:cNvPr id="17447" name="Rectangle 35"/>
              <p:cNvSpPr>
                <a:spLocks noChangeArrowheads="1"/>
              </p:cNvSpPr>
              <p:nvPr/>
            </p:nvSpPr>
            <p:spPr bwMode="auto">
              <a:xfrm>
                <a:off x="4800" y="336"/>
                <a:ext cx="432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750" b="1" u="sng">
                    <a:latin typeface="Arial" panose="020B0604020202020204" pitchFamily="34" charset="0"/>
                  </a:rPr>
                  <a:t>Chú giải</a:t>
                </a:r>
              </a:p>
            </p:txBody>
          </p:sp>
          <p:sp>
            <p:nvSpPr>
              <p:cNvPr id="17448" name="AutoShape 52"/>
              <p:cNvSpPr>
                <a:spLocks noChangeArrowheads="1"/>
              </p:cNvSpPr>
              <p:nvPr/>
            </p:nvSpPr>
            <p:spPr bwMode="auto">
              <a:xfrm>
                <a:off x="4416" y="1417"/>
                <a:ext cx="144" cy="69"/>
              </a:xfrm>
              <a:prstGeom prst="notchedRightArrow">
                <a:avLst>
                  <a:gd name="adj1" fmla="val 50000"/>
                  <a:gd name="adj2" fmla="val 52174"/>
                </a:avLst>
              </a:prstGeom>
              <a:solidFill>
                <a:srgbClr val="D60093"/>
              </a:solidFill>
              <a:ln w="28575">
                <a:solidFill>
                  <a:srgbClr val="D6009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350"/>
              </a:p>
            </p:txBody>
          </p:sp>
          <p:grpSp>
            <p:nvGrpSpPr>
              <p:cNvPr id="17449" name="Group 67"/>
              <p:cNvGrpSpPr>
                <a:grpSpLocks/>
              </p:cNvGrpSpPr>
              <p:nvPr/>
            </p:nvGrpSpPr>
            <p:grpSpPr bwMode="auto">
              <a:xfrm>
                <a:off x="4368" y="480"/>
                <a:ext cx="1392" cy="950"/>
                <a:chOff x="4368" y="436"/>
                <a:chExt cx="1392" cy="950"/>
              </a:xfrm>
            </p:grpSpPr>
            <p:grpSp>
              <p:nvGrpSpPr>
                <p:cNvPr id="17450" name="Group 66"/>
                <p:cNvGrpSpPr>
                  <a:grpSpLocks/>
                </p:cNvGrpSpPr>
                <p:nvPr/>
              </p:nvGrpSpPr>
              <p:grpSpPr bwMode="auto">
                <a:xfrm>
                  <a:off x="4368" y="480"/>
                  <a:ext cx="144" cy="49"/>
                  <a:chOff x="3456" y="480"/>
                  <a:chExt cx="144" cy="49"/>
                </a:xfrm>
              </p:grpSpPr>
              <p:sp>
                <p:nvSpPr>
                  <p:cNvPr id="17474" name="AutoShape 3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56" y="480"/>
                    <a:ext cx="48" cy="4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408 h 21600"/>
                      <a:gd name="T14" fmla="*/ 17100 w 21600"/>
                      <a:gd name="T15" fmla="*/ 1719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4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528"/>
                    <a:ext cx="1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17476" name="AutoShape 3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552" y="480"/>
                    <a:ext cx="47" cy="4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96 w 21600"/>
                      <a:gd name="T13" fmla="*/ 4408 h 21600"/>
                      <a:gd name="T14" fmla="*/ 17004 w 21600"/>
                      <a:gd name="T15" fmla="*/ 1719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17451" name="Group 40"/>
                <p:cNvGrpSpPr>
                  <a:grpSpLocks/>
                </p:cNvGrpSpPr>
                <p:nvPr/>
              </p:nvGrpSpPr>
              <p:grpSpPr bwMode="auto">
                <a:xfrm>
                  <a:off x="4392" y="605"/>
                  <a:ext cx="96" cy="50"/>
                  <a:chOff x="3024" y="864"/>
                  <a:chExt cx="288" cy="96"/>
                </a:xfrm>
              </p:grpSpPr>
              <p:sp>
                <p:nvSpPr>
                  <p:cNvPr id="17471" name="AutoShape 4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168" y="866"/>
                    <a:ext cx="144" cy="9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96 h 21600"/>
                      <a:gd name="T14" fmla="*/ 17100 w 21600"/>
                      <a:gd name="T15" fmla="*/ 1700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47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960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17473" name="AutoShape 4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024" y="864"/>
                    <a:ext cx="142" cy="9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63 w 21600"/>
                      <a:gd name="T13" fmla="*/ 4596 h 21600"/>
                      <a:gd name="T14" fmla="*/ 17037 w 21600"/>
                      <a:gd name="T15" fmla="*/ 1700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17452" name="Group 44"/>
                <p:cNvGrpSpPr>
                  <a:grpSpLocks/>
                </p:cNvGrpSpPr>
                <p:nvPr/>
              </p:nvGrpSpPr>
              <p:grpSpPr bwMode="auto">
                <a:xfrm>
                  <a:off x="4392" y="755"/>
                  <a:ext cx="96" cy="50"/>
                  <a:chOff x="3024" y="864"/>
                  <a:chExt cx="288" cy="96"/>
                </a:xfrm>
              </p:grpSpPr>
              <p:sp>
                <p:nvSpPr>
                  <p:cNvPr id="17468" name="AutoShape 4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168" y="866"/>
                    <a:ext cx="144" cy="9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96 h 21600"/>
                      <a:gd name="T14" fmla="*/ 17100 w 21600"/>
                      <a:gd name="T15" fmla="*/ 1700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0093"/>
                  </a:solidFill>
                  <a:ln w="9525">
                    <a:solidFill>
                      <a:srgbClr val="D6009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46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960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D6009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17470" name="AutoShape 4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024" y="864"/>
                    <a:ext cx="142" cy="9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63 w 21600"/>
                      <a:gd name="T13" fmla="*/ 4596 h 21600"/>
                      <a:gd name="T14" fmla="*/ 17037 w 21600"/>
                      <a:gd name="T15" fmla="*/ 1700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0093"/>
                  </a:solidFill>
                  <a:ln w="9525">
                    <a:solidFill>
                      <a:srgbClr val="D6009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17453" name="AutoShape 48"/>
                <p:cNvSpPr>
                  <a:spLocks noChangeArrowheads="1"/>
                </p:cNvSpPr>
                <p:nvPr/>
              </p:nvSpPr>
              <p:spPr bwMode="auto">
                <a:xfrm>
                  <a:off x="4392" y="886"/>
                  <a:ext cx="96" cy="100"/>
                </a:xfrm>
                <a:prstGeom prst="star8">
                  <a:avLst>
                    <a:gd name="adj" fmla="val 36806"/>
                  </a:avLst>
                </a:prstGeom>
                <a:solidFill>
                  <a:schemeClr val="bg1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350"/>
                </a:p>
              </p:txBody>
            </p:sp>
            <p:grpSp>
              <p:nvGrpSpPr>
                <p:cNvPr id="17454" name="Group 49"/>
                <p:cNvGrpSpPr>
                  <a:grpSpLocks/>
                </p:cNvGrpSpPr>
                <p:nvPr/>
              </p:nvGrpSpPr>
              <p:grpSpPr bwMode="auto">
                <a:xfrm>
                  <a:off x="4416" y="1036"/>
                  <a:ext cx="96" cy="150"/>
                  <a:chOff x="1872" y="2304"/>
                  <a:chExt cx="528" cy="720"/>
                </a:xfrm>
              </p:grpSpPr>
              <p:sp>
                <p:nvSpPr>
                  <p:cNvPr id="1746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304"/>
                    <a:ext cx="528" cy="432"/>
                  </a:xfrm>
                  <a:prstGeom prst="flowChartPunchedTap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350"/>
                  </a:p>
                </p:txBody>
              </p:sp>
              <p:sp>
                <p:nvSpPr>
                  <p:cNvPr id="1746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52"/>
                    <a:ext cx="0" cy="67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17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4560" y="436"/>
                  <a:ext cx="86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Lực lượng Công xã Pari</a:t>
                  </a:r>
                </a:p>
              </p:txBody>
            </p:sp>
            <p:sp>
              <p:nvSpPr>
                <p:cNvPr id="17456" name="Rectangle 54"/>
                <p:cNvSpPr>
                  <a:spLocks noChangeArrowheads="1"/>
                </p:cNvSpPr>
                <p:nvPr/>
              </p:nvSpPr>
              <p:spPr bwMode="auto">
                <a:xfrm>
                  <a:off x="4560" y="586"/>
                  <a:ext cx="72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Lực lượng quân Phổ</a:t>
                  </a:r>
                </a:p>
              </p:txBody>
            </p:sp>
            <p:sp>
              <p:nvSpPr>
                <p:cNvPr id="17457" name="Rectangle 55"/>
                <p:cNvSpPr>
                  <a:spLocks noChangeArrowheads="1"/>
                </p:cNvSpPr>
                <p:nvPr/>
              </p:nvSpPr>
              <p:spPr bwMode="auto">
                <a:xfrm>
                  <a:off x="4560" y="736"/>
                  <a:ext cx="864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Lực lượng quân Véc xai</a:t>
                  </a:r>
                </a:p>
              </p:txBody>
            </p:sp>
            <p:sp>
              <p:nvSpPr>
                <p:cNvPr id="17458" name="Rectangle 56"/>
                <p:cNvSpPr>
                  <a:spLocks noChangeArrowheads="1"/>
                </p:cNvSpPr>
                <p:nvPr/>
              </p:nvSpPr>
              <p:spPr bwMode="auto">
                <a:xfrm>
                  <a:off x="4560" y="886"/>
                  <a:ext cx="48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Các pháo đài</a:t>
                  </a:r>
                </a:p>
              </p:txBody>
            </p:sp>
            <p:sp>
              <p:nvSpPr>
                <p:cNvPr id="17459" name="Rectangle 57"/>
                <p:cNvSpPr>
                  <a:spLocks noChangeArrowheads="1"/>
                </p:cNvSpPr>
                <p:nvPr/>
              </p:nvSpPr>
              <p:spPr bwMode="auto">
                <a:xfrm>
                  <a:off x="4560" y="1036"/>
                  <a:ext cx="816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Nơi thành lập Công xã</a:t>
                  </a:r>
                </a:p>
              </p:txBody>
            </p:sp>
            <p:grpSp>
              <p:nvGrpSpPr>
                <p:cNvPr id="17460" name="Group 59"/>
                <p:cNvGrpSpPr>
                  <a:grpSpLocks/>
                </p:cNvGrpSpPr>
                <p:nvPr/>
              </p:nvGrpSpPr>
              <p:grpSpPr bwMode="auto">
                <a:xfrm>
                  <a:off x="4416" y="1186"/>
                  <a:ext cx="96" cy="200"/>
                  <a:chOff x="3552" y="1968"/>
                  <a:chExt cx="384" cy="432"/>
                </a:xfrm>
              </p:grpSpPr>
              <p:grpSp>
                <p:nvGrpSpPr>
                  <p:cNvPr id="17462" name="Group 60"/>
                  <p:cNvGrpSpPr>
                    <a:grpSpLocks/>
                  </p:cNvGrpSpPr>
                  <p:nvPr/>
                </p:nvGrpSpPr>
                <p:grpSpPr bwMode="auto">
                  <a:xfrm rot="1208178">
                    <a:off x="3600" y="1968"/>
                    <a:ext cx="336" cy="384"/>
                    <a:chOff x="1872" y="2304"/>
                    <a:chExt cx="528" cy="720"/>
                  </a:xfrm>
                </p:grpSpPr>
                <p:sp>
                  <p:nvSpPr>
                    <p:cNvPr id="17464" name="AutoShap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2304"/>
                      <a:ext cx="528" cy="432"/>
                    </a:xfrm>
                    <a:prstGeom prst="flowChartPunchedTap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350"/>
                    </a:p>
                  </p:txBody>
                </p:sp>
                <p:sp>
                  <p:nvSpPr>
                    <p:cNvPr id="1746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52"/>
                      <a:ext cx="0" cy="67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  <p:sp>
                <p:nvSpPr>
                  <p:cNvPr id="17463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208"/>
                    <a:ext cx="192" cy="192"/>
                  </a:xfrm>
                  <a:prstGeom prst="flowChartPunchedCard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350"/>
                  </a:p>
                </p:txBody>
              </p:sp>
            </p:grpSp>
            <p:sp>
              <p:nvSpPr>
                <p:cNvPr id="17461" name="Rectangle 64"/>
                <p:cNvSpPr>
                  <a:spLocks noChangeArrowheads="1"/>
                </p:cNvSpPr>
                <p:nvPr/>
              </p:nvSpPr>
              <p:spPr bwMode="auto">
                <a:xfrm>
                  <a:off x="4560" y="1186"/>
                  <a:ext cx="1200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Nơi diễn ra những trận đánh      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750" b="1">
                      <a:latin typeface="Arial" panose="020B0604020202020204" pitchFamily="34" charset="0"/>
                    </a:rPr>
                    <a:t>cuối cùng của các chiến sĩ công xã</a:t>
                  </a:r>
                </a:p>
              </p:txBody>
            </p:sp>
          </p:grpSp>
        </p:grp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714750" y="1600200"/>
            <a:ext cx="2343150" cy="2743200"/>
            <a:chOff x="2356" y="1199"/>
            <a:chExt cx="1964" cy="2305"/>
          </a:xfrm>
        </p:grpSpPr>
        <p:sp>
          <p:nvSpPr>
            <p:cNvPr id="17431" name="Freeform 4"/>
            <p:cNvSpPr>
              <a:spLocks/>
            </p:cNvSpPr>
            <p:nvPr/>
          </p:nvSpPr>
          <p:spPr bwMode="auto">
            <a:xfrm>
              <a:off x="2416" y="1248"/>
              <a:ext cx="1904" cy="2168"/>
            </a:xfrm>
            <a:custGeom>
              <a:avLst/>
              <a:gdLst>
                <a:gd name="T0" fmla="*/ 1136 w 1904"/>
                <a:gd name="T1" fmla="*/ 0 h 2168"/>
                <a:gd name="T2" fmla="*/ 1040 w 1904"/>
                <a:gd name="T3" fmla="*/ 48 h 2168"/>
                <a:gd name="T4" fmla="*/ 848 w 1904"/>
                <a:gd name="T5" fmla="*/ 48 h 2168"/>
                <a:gd name="T6" fmla="*/ 752 w 1904"/>
                <a:gd name="T7" fmla="*/ 48 h 2168"/>
                <a:gd name="T8" fmla="*/ 464 w 1904"/>
                <a:gd name="T9" fmla="*/ 240 h 2168"/>
                <a:gd name="T10" fmla="*/ 368 w 1904"/>
                <a:gd name="T11" fmla="*/ 288 h 2168"/>
                <a:gd name="T12" fmla="*/ 272 w 1904"/>
                <a:gd name="T13" fmla="*/ 384 h 2168"/>
                <a:gd name="T14" fmla="*/ 320 w 1904"/>
                <a:gd name="T15" fmla="*/ 624 h 2168"/>
                <a:gd name="T16" fmla="*/ 272 w 1904"/>
                <a:gd name="T17" fmla="*/ 768 h 2168"/>
                <a:gd name="T18" fmla="*/ 32 w 1904"/>
                <a:gd name="T19" fmla="*/ 1248 h 2168"/>
                <a:gd name="T20" fmla="*/ 80 w 1904"/>
                <a:gd name="T21" fmla="*/ 1440 h 2168"/>
                <a:gd name="T22" fmla="*/ 224 w 1904"/>
                <a:gd name="T23" fmla="*/ 1488 h 2168"/>
                <a:gd name="T24" fmla="*/ 416 w 1904"/>
                <a:gd name="T25" fmla="*/ 1680 h 2168"/>
                <a:gd name="T26" fmla="*/ 704 w 1904"/>
                <a:gd name="T27" fmla="*/ 1920 h 2168"/>
                <a:gd name="T28" fmla="*/ 752 w 1904"/>
                <a:gd name="T29" fmla="*/ 2064 h 2168"/>
                <a:gd name="T30" fmla="*/ 848 w 1904"/>
                <a:gd name="T31" fmla="*/ 2160 h 2168"/>
                <a:gd name="T32" fmla="*/ 1040 w 1904"/>
                <a:gd name="T33" fmla="*/ 2064 h 2168"/>
                <a:gd name="T34" fmla="*/ 1376 w 1904"/>
                <a:gd name="T35" fmla="*/ 2160 h 2168"/>
                <a:gd name="T36" fmla="*/ 1904 w 1904"/>
                <a:gd name="T37" fmla="*/ 2112 h 2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4"/>
                <a:gd name="T58" fmla="*/ 0 h 2168"/>
                <a:gd name="T59" fmla="*/ 1904 w 1904"/>
                <a:gd name="T60" fmla="*/ 2168 h 2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4" h="2168">
                  <a:moveTo>
                    <a:pt x="1136" y="0"/>
                  </a:moveTo>
                  <a:cubicBezTo>
                    <a:pt x="1112" y="20"/>
                    <a:pt x="1088" y="40"/>
                    <a:pt x="1040" y="48"/>
                  </a:cubicBezTo>
                  <a:cubicBezTo>
                    <a:pt x="992" y="56"/>
                    <a:pt x="896" y="48"/>
                    <a:pt x="848" y="48"/>
                  </a:cubicBezTo>
                  <a:cubicBezTo>
                    <a:pt x="800" y="48"/>
                    <a:pt x="816" y="16"/>
                    <a:pt x="752" y="48"/>
                  </a:cubicBezTo>
                  <a:cubicBezTo>
                    <a:pt x="688" y="80"/>
                    <a:pt x="528" y="200"/>
                    <a:pt x="464" y="240"/>
                  </a:cubicBezTo>
                  <a:cubicBezTo>
                    <a:pt x="400" y="280"/>
                    <a:pt x="400" y="264"/>
                    <a:pt x="368" y="288"/>
                  </a:cubicBezTo>
                  <a:cubicBezTo>
                    <a:pt x="336" y="312"/>
                    <a:pt x="280" y="328"/>
                    <a:pt x="272" y="384"/>
                  </a:cubicBezTo>
                  <a:cubicBezTo>
                    <a:pt x="264" y="440"/>
                    <a:pt x="320" y="560"/>
                    <a:pt x="320" y="624"/>
                  </a:cubicBezTo>
                  <a:cubicBezTo>
                    <a:pt x="320" y="688"/>
                    <a:pt x="320" y="664"/>
                    <a:pt x="272" y="768"/>
                  </a:cubicBezTo>
                  <a:cubicBezTo>
                    <a:pt x="224" y="872"/>
                    <a:pt x="64" y="1136"/>
                    <a:pt x="32" y="1248"/>
                  </a:cubicBezTo>
                  <a:cubicBezTo>
                    <a:pt x="0" y="1360"/>
                    <a:pt x="48" y="1400"/>
                    <a:pt x="80" y="1440"/>
                  </a:cubicBezTo>
                  <a:cubicBezTo>
                    <a:pt x="112" y="1480"/>
                    <a:pt x="168" y="1448"/>
                    <a:pt x="224" y="1488"/>
                  </a:cubicBezTo>
                  <a:cubicBezTo>
                    <a:pt x="280" y="1528"/>
                    <a:pt x="336" y="1608"/>
                    <a:pt x="416" y="1680"/>
                  </a:cubicBezTo>
                  <a:cubicBezTo>
                    <a:pt x="496" y="1752"/>
                    <a:pt x="648" y="1856"/>
                    <a:pt x="704" y="1920"/>
                  </a:cubicBezTo>
                  <a:cubicBezTo>
                    <a:pt x="760" y="1984"/>
                    <a:pt x="728" y="2024"/>
                    <a:pt x="752" y="2064"/>
                  </a:cubicBezTo>
                  <a:cubicBezTo>
                    <a:pt x="776" y="2104"/>
                    <a:pt x="800" y="2160"/>
                    <a:pt x="848" y="2160"/>
                  </a:cubicBezTo>
                  <a:cubicBezTo>
                    <a:pt x="896" y="2160"/>
                    <a:pt x="952" y="2064"/>
                    <a:pt x="1040" y="2064"/>
                  </a:cubicBezTo>
                  <a:cubicBezTo>
                    <a:pt x="1128" y="2064"/>
                    <a:pt x="1232" y="2152"/>
                    <a:pt x="1376" y="2160"/>
                  </a:cubicBezTo>
                  <a:cubicBezTo>
                    <a:pt x="1520" y="2168"/>
                    <a:pt x="1712" y="2140"/>
                    <a:pt x="1904" y="2112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432" name="AutoShape 5"/>
            <p:cNvSpPr>
              <a:spLocks noChangeArrowheads="1"/>
            </p:cNvSpPr>
            <p:nvPr/>
          </p:nvSpPr>
          <p:spPr bwMode="auto">
            <a:xfrm rot="10511187">
              <a:off x="3316" y="1199"/>
              <a:ext cx="190" cy="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596 h 21600"/>
                <a:gd name="T14" fmla="*/ 17053 w 21600"/>
                <a:gd name="T15" fmla="*/ 170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3" name="AutoShape 6"/>
            <p:cNvSpPr>
              <a:spLocks noChangeArrowheads="1"/>
            </p:cNvSpPr>
            <p:nvPr/>
          </p:nvSpPr>
          <p:spPr bwMode="auto">
            <a:xfrm rot="9564342">
              <a:off x="3040" y="12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762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4" name="AutoShape 7"/>
            <p:cNvSpPr>
              <a:spLocks noChangeArrowheads="1"/>
            </p:cNvSpPr>
            <p:nvPr/>
          </p:nvSpPr>
          <p:spPr bwMode="auto">
            <a:xfrm rot="9290541">
              <a:off x="2756" y="1387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5" name="AutoShape 8"/>
            <p:cNvSpPr>
              <a:spLocks noChangeArrowheads="1"/>
            </p:cNvSpPr>
            <p:nvPr/>
          </p:nvSpPr>
          <p:spPr bwMode="auto">
            <a:xfrm rot="6213819">
              <a:off x="2540" y="1592"/>
              <a:ext cx="197" cy="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547 h 21600"/>
                <a:gd name="T14" fmla="*/ 17105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6" name="AutoShape 9"/>
            <p:cNvSpPr>
              <a:spLocks noChangeArrowheads="1"/>
            </p:cNvSpPr>
            <p:nvPr/>
          </p:nvSpPr>
          <p:spPr bwMode="auto">
            <a:xfrm rot="6023331">
              <a:off x="2543" y="1880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7" name="AutoShape 10"/>
            <p:cNvSpPr>
              <a:spLocks noChangeArrowheads="1"/>
            </p:cNvSpPr>
            <p:nvPr/>
          </p:nvSpPr>
          <p:spPr bwMode="auto">
            <a:xfrm rot="7062238">
              <a:off x="2424" y="2185"/>
              <a:ext cx="158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526 h 21600"/>
                <a:gd name="T14" fmla="*/ 17089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8" name="AutoShape 11"/>
            <p:cNvSpPr>
              <a:spLocks noChangeArrowheads="1"/>
            </p:cNvSpPr>
            <p:nvPr/>
          </p:nvSpPr>
          <p:spPr bwMode="auto">
            <a:xfrm rot="4708332">
              <a:off x="2310" y="2589"/>
              <a:ext cx="187" cy="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47 h 21600"/>
                <a:gd name="T14" fmla="*/ 17095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39" name="AutoShape 12"/>
            <p:cNvSpPr>
              <a:spLocks noChangeArrowheads="1"/>
            </p:cNvSpPr>
            <p:nvPr/>
          </p:nvSpPr>
          <p:spPr bwMode="auto">
            <a:xfrm rot="3179442">
              <a:off x="2539" y="2769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40" name="AutoShape 13"/>
            <p:cNvSpPr>
              <a:spLocks noChangeArrowheads="1"/>
            </p:cNvSpPr>
            <p:nvPr/>
          </p:nvSpPr>
          <p:spPr bwMode="auto">
            <a:xfrm rot="3149219">
              <a:off x="2781" y="3007"/>
              <a:ext cx="194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54 w 21600"/>
                <a:gd name="T13" fmla="*/ 4491 h 21600"/>
                <a:gd name="T14" fmla="*/ 17146 w 21600"/>
                <a:gd name="T15" fmla="*/ 171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41" name="AutoShape 14"/>
            <p:cNvSpPr>
              <a:spLocks noChangeArrowheads="1"/>
            </p:cNvSpPr>
            <p:nvPr/>
          </p:nvSpPr>
          <p:spPr bwMode="auto">
            <a:xfrm rot="3277829">
              <a:off x="3015" y="321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42" name="AutoShape 15"/>
            <p:cNvSpPr>
              <a:spLocks noChangeArrowheads="1"/>
            </p:cNvSpPr>
            <p:nvPr/>
          </p:nvSpPr>
          <p:spPr bwMode="auto">
            <a:xfrm rot="354919">
              <a:off x="3360" y="3312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43" name="AutoShape 16"/>
            <p:cNvSpPr>
              <a:spLocks noChangeArrowheads="1"/>
            </p:cNvSpPr>
            <p:nvPr/>
          </p:nvSpPr>
          <p:spPr bwMode="auto">
            <a:xfrm rot="-503394">
              <a:off x="4072" y="3407"/>
              <a:ext cx="1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8 w 21600"/>
                <a:gd name="T13" fmla="*/ 4500 h 21600"/>
                <a:gd name="T14" fmla="*/ 17082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44" name="AutoShape 17"/>
            <p:cNvSpPr>
              <a:spLocks noChangeArrowheads="1"/>
            </p:cNvSpPr>
            <p:nvPr/>
          </p:nvSpPr>
          <p:spPr bwMode="auto">
            <a:xfrm rot="-503394">
              <a:off x="3744" y="3408"/>
              <a:ext cx="1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8 w 21600"/>
                <a:gd name="T13" fmla="*/ 4500 h 21600"/>
                <a:gd name="T14" fmla="*/ 17082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8386" name="AutoShape 18"/>
          <p:cNvSpPr>
            <a:spLocks noChangeArrowheads="1"/>
          </p:cNvSpPr>
          <p:nvPr/>
        </p:nvSpPr>
        <p:spPr bwMode="auto">
          <a:xfrm rot="-1551447">
            <a:off x="2356248" y="3596879"/>
            <a:ext cx="1535906" cy="234553"/>
          </a:xfrm>
          <a:prstGeom prst="notchedRightArrow">
            <a:avLst>
              <a:gd name="adj1" fmla="val 47713"/>
              <a:gd name="adj2" fmla="val 132905"/>
            </a:avLst>
          </a:pr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 rot="-2630008">
            <a:off x="3829051" y="2571750"/>
            <a:ext cx="1298972" cy="179785"/>
          </a:xfrm>
          <a:prstGeom prst="notchedRightArrow">
            <a:avLst>
              <a:gd name="adj1" fmla="val 50000"/>
              <a:gd name="adj2" fmla="val 180629"/>
            </a:avLst>
          </a:pr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657850" y="2343150"/>
            <a:ext cx="400050" cy="457200"/>
            <a:chOff x="1872" y="2304"/>
            <a:chExt cx="528" cy="720"/>
          </a:xfrm>
        </p:grpSpPr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1872" y="2304"/>
              <a:ext cx="528" cy="432"/>
            </a:xfrm>
            <a:prstGeom prst="flowChartPunchedTap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350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872" y="235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6515100" y="3714750"/>
            <a:ext cx="285750" cy="285750"/>
          </a:xfrm>
          <a:prstGeom prst="star8">
            <a:avLst>
              <a:gd name="adj" fmla="val 36806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92" name="AutoShape 24"/>
          <p:cNvSpPr>
            <a:spLocks noChangeArrowheads="1"/>
          </p:cNvSpPr>
          <p:nvPr/>
        </p:nvSpPr>
        <p:spPr bwMode="auto">
          <a:xfrm>
            <a:off x="6858000" y="2686050"/>
            <a:ext cx="285750" cy="285750"/>
          </a:xfrm>
          <a:prstGeom prst="star8">
            <a:avLst>
              <a:gd name="adj" fmla="val 36806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93" name="AutoShape 25"/>
          <p:cNvSpPr>
            <a:spLocks noChangeArrowheads="1"/>
          </p:cNvSpPr>
          <p:nvPr/>
        </p:nvSpPr>
        <p:spPr bwMode="auto">
          <a:xfrm>
            <a:off x="6629400" y="2114550"/>
            <a:ext cx="285750" cy="285750"/>
          </a:xfrm>
          <a:prstGeom prst="star8">
            <a:avLst>
              <a:gd name="adj" fmla="val 36806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>
            <a:off x="5600700" y="1428750"/>
            <a:ext cx="285750" cy="285750"/>
          </a:xfrm>
          <a:prstGeom prst="star8">
            <a:avLst>
              <a:gd name="adj" fmla="val 36806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95" name="AutoShape 27"/>
          <p:cNvSpPr>
            <a:spLocks noChangeArrowheads="1"/>
          </p:cNvSpPr>
          <p:nvPr/>
        </p:nvSpPr>
        <p:spPr bwMode="auto">
          <a:xfrm rot="-1533994">
            <a:off x="4229100" y="2914650"/>
            <a:ext cx="1042988" cy="170260"/>
          </a:xfrm>
          <a:prstGeom prst="notchedRightArrow">
            <a:avLst>
              <a:gd name="adj1" fmla="val 50000"/>
              <a:gd name="adj2" fmla="val 153147"/>
            </a:avLst>
          </a:pr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1543050" y="3874294"/>
            <a:ext cx="1028700" cy="6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50" b="1">
                <a:latin typeface="Arial" charset="0"/>
              </a:rPr>
              <a:t>VECXAI</a:t>
            </a:r>
          </a:p>
          <a:p>
            <a:pPr>
              <a:spcBef>
                <a:spcPct val="50000"/>
              </a:spcBef>
              <a:defRPr/>
            </a:pPr>
            <a:r>
              <a:rPr lang="en-US" sz="1350" b="1">
                <a:solidFill>
                  <a:srgbClr val="000099"/>
                </a:solidFill>
                <a:latin typeface="Arial" charset="0"/>
              </a:rPr>
              <a:t>18-3-1871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4914900" y="2000250"/>
            <a:ext cx="1200150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MÔNG MÁC</a:t>
            </a: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4914900" y="2686050"/>
            <a:ext cx="14859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 THỊ CHÍNH</a:t>
            </a:r>
          </a:p>
          <a:p>
            <a:pPr>
              <a:defRPr/>
            </a:pPr>
            <a:r>
              <a:rPr lang="en-US" sz="1350" b="1" dirty="0">
                <a:solidFill>
                  <a:srgbClr val="000099"/>
                </a:solidFill>
                <a:latin typeface="Arial" charset="0"/>
              </a:rPr>
              <a:t>26-3-1871</a:t>
            </a:r>
          </a:p>
        </p:txBody>
      </p:sp>
      <p:sp>
        <p:nvSpPr>
          <p:cNvPr id="58399" name="AutoShape 31"/>
          <p:cNvSpPr>
            <a:spLocks noChangeArrowheads="1"/>
          </p:cNvSpPr>
          <p:nvPr/>
        </p:nvSpPr>
        <p:spPr bwMode="auto">
          <a:xfrm>
            <a:off x="3600450" y="2457450"/>
            <a:ext cx="285750" cy="285750"/>
          </a:xfrm>
          <a:prstGeom prst="star8">
            <a:avLst>
              <a:gd name="adj" fmla="val 36806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/>
          </a:p>
        </p:txBody>
      </p:sp>
      <p:sp>
        <p:nvSpPr>
          <p:cNvPr id="17424" name="Rectangle 58"/>
          <p:cNvSpPr>
            <a:spLocks noChangeArrowheads="1"/>
          </p:cNvSpPr>
          <p:nvPr/>
        </p:nvSpPr>
        <p:spPr bwMode="auto">
          <a:xfrm>
            <a:off x="6629400" y="1650206"/>
            <a:ext cx="12573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50" b="1">
                <a:latin typeface="Arial" panose="020B0604020202020204" pitchFamily="34" charset="0"/>
              </a:rPr>
              <a:t> Mũi tấn công của quân Véc xai</a:t>
            </a:r>
          </a:p>
        </p:txBody>
      </p:sp>
      <p:sp>
        <p:nvSpPr>
          <p:cNvPr id="58441" name="AutoShape 73"/>
          <p:cNvSpPr>
            <a:spLocks noChangeArrowheads="1"/>
          </p:cNvSpPr>
          <p:nvPr/>
        </p:nvSpPr>
        <p:spPr bwMode="auto">
          <a:xfrm rot="8584493">
            <a:off x="4668441" y="2405063"/>
            <a:ext cx="51435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442" name="AutoShape 74"/>
          <p:cNvSpPr>
            <a:spLocks noChangeArrowheads="1"/>
          </p:cNvSpPr>
          <p:nvPr/>
        </p:nvSpPr>
        <p:spPr bwMode="auto">
          <a:xfrm rot="8584493">
            <a:off x="4000500" y="3028950"/>
            <a:ext cx="51435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443" name="AutoShape 75"/>
          <p:cNvSpPr>
            <a:spLocks noChangeArrowheads="1"/>
          </p:cNvSpPr>
          <p:nvPr/>
        </p:nvSpPr>
        <p:spPr bwMode="auto">
          <a:xfrm rot="8584493">
            <a:off x="2971800" y="3771900"/>
            <a:ext cx="51435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9476538"/>
      </p:ext>
    </p:extLst>
  </p:cSld>
  <p:clrMapOvr>
    <a:masterClrMapping/>
  </p:clrMapOvr>
  <p:transition spd="med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6" grpId="0" animBg="1"/>
      <p:bldP spid="58387" grpId="0" animBg="1"/>
      <p:bldP spid="58391" grpId="0" animBg="1"/>
      <p:bldP spid="58392" grpId="0" animBg="1"/>
      <p:bldP spid="58393" grpId="0" animBg="1"/>
      <p:bldP spid="58394" grpId="0" animBg="1"/>
      <p:bldP spid="58395" grpId="0" animBg="1"/>
      <p:bldP spid="58397" grpId="0" animBg="1"/>
      <p:bldP spid="58398" grpId="0" animBg="1"/>
      <p:bldP spid="58399" grpId="0" animBg="1"/>
      <p:bldP spid="58441" grpId="0" animBg="1"/>
      <p:bldP spid="58442" grpId="0" animBg="1"/>
      <p:bldP spid="5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ận chiến đấu của các chiến sĩ công xã P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3886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hien si cong xa bi c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52750"/>
            <a:ext cx="3962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ông xã Pari_hinh anh minh  ho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4267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00" y="2095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solidFill>
                  <a:srgbClr val="009900"/>
                </a:solidFill>
                <a:latin typeface="Arial" panose="020B0604020202020204" pitchFamily="34" charset="0"/>
              </a:rPr>
              <a:t>HÌNH ẢNH VỀ CUỘC ĐẤU TRANH CỦA CÔNG XÃ PARI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184" y="4838700"/>
            <a:ext cx="1904816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Cô</a:t>
            </a:r>
            <a:r>
              <a:rPr lang="en-US" sz="1200" dirty="0" smtClean="0">
                <a:solidFill>
                  <a:schemeClr val="tx1"/>
                </a:solidFill>
              </a:rPr>
              <a:t> Dung Nguyen - KHXH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1435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1074</Words>
  <Application>Microsoft Office PowerPoint</Application>
  <PresentationFormat>On-screen Show (16:9)</PresentationFormat>
  <Paragraphs>202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微软雅黑</vt:lpstr>
      <vt:lpstr>宋体</vt:lpstr>
      <vt:lpstr>#9Slide03 Nokia</vt:lpstr>
      <vt:lpstr>#9Slide03 SFU Futura_09</vt:lpstr>
      <vt:lpstr>#9Slide04 Aire Roman Pro</vt:lpstr>
      <vt:lpstr>#9Slide04 Judson Bold</vt:lpstr>
      <vt:lpstr>#9Slide07 Deepika</vt:lpstr>
      <vt:lpstr>#9Slide07 SVNZiclets</vt:lpstr>
      <vt:lpstr>Allema</vt:lpstr>
      <vt:lpstr>Arial</vt:lpstr>
      <vt:lpstr>Calibri</vt:lpstr>
      <vt:lpstr>Miama Nueva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AutoBVT</cp:lastModifiedBy>
  <cp:revision>42</cp:revision>
  <dcterms:created xsi:type="dcterms:W3CDTF">2014-02-10T10:41:00Z</dcterms:created>
  <dcterms:modified xsi:type="dcterms:W3CDTF">2021-09-06T15:55:28Z</dcterms:modified>
  <cp:category>更多资源关注@好教师</cp:category>
</cp:coreProperties>
</file>