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80" r:id="rId3"/>
    <p:sldId id="307" r:id="rId4"/>
    <p:sldId id="282" r:id="rId5"/>
    <p:sldId id="259" r:id="rId6"/>
    <p:sldId id="277" r:id="rId7"/>
    <p:sldId id="264" r:id="rId8"/>
    <p:sldId id="306" r:id="rId9"/>
    <p:sldId id="281" r:id="rId10"/>
    <p:sldId id="266" r:id="rId11"/>
    <p:sldId id="267" r:id="rId12"/>
    <p:sldId id="283" r:id="rId13"/>
    <p:sldId id="268" r:id="rId14"/>
    <p:sldId id="286" r:id="rId15"/>
    <p:sldId id="285" r:id="rId16"/>
    <p:sldId id="288" r:id="rId17"/>
    <p:sldId id="287" r:id="rId18"/>
    <p:sldId id="270" r:id="rId19"/>
    <p:sldId id="303" r:id="rId20"/>
    <p:sldId id="304"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383D9-EE75-4F7D-B79D-BB65CAD2613A}" type="datetimeFigureOut">
              <a:rPr lang="en-US" smtClean="0"/>
              <a:t>9/5/2021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6A606-0F9D-4967-BF33-6DE6A15CC414}" type="slidenum">
              <a:rPr lang="en-US" smtClean="0"/>
              <a:t>‹#›</a:t>
            </a:fld>
            <a:endParaRPr lang="en-US"/>
          </a:p>
        </p:txBody>
      </p:sp>
    </p:spTree>
    <p:extLst>
      <p:ext uri="{BB962C8B-B14F-4D97-AF65-F5344CB8AC3E}">
        <p14:creationId xmlns:p14="http://schemas.microsoft.com/office/powerpoint/2010/main" val="241771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EFAA4F5-90AA-4D00-8A8C-E7D5213C5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61C6D21-F585-400C-B706-811A83BD11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8916" name="Slide Number Placeholder 3">
            <a:extLst>
              <a:ext uri="{FF2B5EF4-FFF2-40B4-BE49-F238E27FC236}">
                <a16:creationId xmlns:a16="http://schemas.microsoft.com/office/drawing/2014/main" id="{E1ECD7FF-6F54-4EC3-86E2-3F40B2A01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36AEE02-EA4A-44DC-98FD-B321036883DD}" type="slidenum">
              <a:rPr lang="en-US" altLang="en-US" smtClean="0"/>
              <a:pPr fontAlgn="base">
                <a:spcBef>
                  <a:spcPct val="0"/>
                </a:spcBef>
                <a:spcAft>
                  <a:spcPct val="0"/>
                </a:spcAft>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025A-F9A4-43A8-ABF6-E1BA9A4BB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00A7E-E7C6-42E5-BA94-253115D59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6B72B-66E0-4243-A6F3-145F0B9545CC}"/>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8B022D94-9D43-4D77-9F61-CF5AD1864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A8B4F-F3B5-4FCD-9BAA-8156EF33C296}"/>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371729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7932-81CB-4512-A4E8-F0EEC238B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DF7BAB-C533-4863-B999-F59D5B3E9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56184-3920-48FE-A192-466C6B842EA4}"/>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DA8151A7-4C60-4F05-82D1-4C52737CA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36BEE-EBD1-464F-8AB2-07452822D22A}"/>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9810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463EC-6915-42D2-8643-E2AB9BCB1B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A33B78-9EBA-4D11-9A08-EA6BE6DD9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CC592-C098-4540-BB56-E9195FC8A684}"/>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EA0AC5F0-8685-4AB7-8FD7-1F64D656E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0340F-E676-4C44-90D1-7DA376D6DEAC}"/>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206993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5860-2B02-44BC-8D83-80FE7E204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4557C-D0F5-443D-8105-CAE671122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EBDAC-C077-4114-AD57-F4C85AFE3BD6}"/>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C28F8FBC-0282-4915-8C9E-3C6FB59A7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1C814-7EF3-4BEC-9967-883DD383F77A}"/>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41942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CB6D-6DCE-4301-86D3-BA45DA703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BB2601-3BC9-49DC-9AFC-39CF590F0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7E4505-D1E3-4278-A978-B3526E97D1B5}"/>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74011AE4-711E-4E42-AC06-9D50A65AD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C4C7B-305D-48D4-8A18-5B9F1320B90A}"/>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427002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AEC8-0874-4880-9868-937A8E824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10D9E-B09E-4112-8637-837D5326E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5171DB-C9CC-46F7-A993-BEBD2CBD99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312461-2A1C-4AA5-B1D4-F3BD74425D35}"/>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6" name="Footer Placeholder 5">
            <a:extLst>
              <a:ext uri="{FF2B5EF4-FFF2-40B4-BE49-F238E27FC236}">
                <a16:creationId xmlns:a16="http://schemas.microsoft.com/office/drawing/2014/main" id="{6335E1E1-D648-49DC-BE5D-7960ECFF4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49CDA-E73D-49F1-A155-2217E3FC1368}"/>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13179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D798-4599-4ECE-8FF5-B6CE5F6FB4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87E9D-3755-40C3-AAEB-515F30BA4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116FC-DC72-4F81-A287-5B2512E4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593986-B7F7-409D-9CEE-004A95CFE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FB26C-750F-4FCF-9861-7F1847DA5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58C22B-0789-4418-B506-6B0B81BC3A1E}"/>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8" name="Footer Placeholder 7">
            <a:extLst>
              <a:ext uri="{FF2B5EF4-FFF2-40B4-BE49-F238E27FC236}">
                <a16:creationId xmlns:a16="http://schemas.microsoft.com/office/drawing/2014/main" id="{E1EC977B-6B30-4DB2-9084-959FC0B028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CCD88-53B9-435B-A826-D739533EC157}"/>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55003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613D-DDB6-4CDD-90E6-8A491D072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5F561-E9C6-4D28-81DB-1F3BA0D9A7BB}"/>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4" name="Footer Placeholder 3">
            <a:extLst>
              <a:ext uri="{FF2B5EF4-FFF2-40B4-BE49-F238E27FC236}">
                <a16:creationId xmlns:a16="http://schemas.microsoft.com/office/drawing/2014/main" id="{A026112B-720D-4BC7-9C9F-FBCB1BAD0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41BDB-30AC-4202-852B-FA49E1EAD42D}"/>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22574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6C02C-3092-4F90-B724-ED4AC6F8BFD3}"/>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3" name="Footer Placeholder 2">
            <a:extLst>
              <a:ext uri="{FF2B5EF4-FFF2-40B4-BE49-F238E27FC236}">
                <a16:creationId xmlns:a16="http://schemas.microsoft.com/office/drawing/2014/main" id="{37529F09-568A-4172-B90C-D4779460B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9603A-F3CD-40BA-B1F8-29E15E58DA36}"/>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64226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BE7B-538A-409C-A1E7-00E539396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72F22-1266-45D6-8C0D-2F12735BB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01329-BA98-43CE-8BD1-A4027D9A3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67AA7-E6F9-403B-BFC8-F95024E5AC3E}"/>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6" name="Footer Placeholder 5">
            <a:extLst>
              <a:ext uri="{FF2B5EF4-FFF2-40B4-BE49-F238E27FC236}">
                <a16:creationId xmlns:a16="http://schemas.microsoft.com/office/drawing/2014/main" id="{A2820817-2765-48F3-B458-2F592B773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B67B8-65E3-435D-A787-836336EEA857}"/>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77444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892D-44E7-4A88-BF1F-5A113E29A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81A7A-8830-425D-9CFF-054262E5B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0A659-2230-4B43-A2A5-590FCCE0B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1A02A-1FB6-4EA8-B1B4-4644C9069016}"/>
              </a:ext>
            </a:extLst>
          </p:cNvPr>
          <p:cNvSpPr>
            <a:spLocks noGrp="1"/>
          </p:cNvSpPr>
          <p:nvPr>
            <p:ph type="dt" sz="half" idx="10"/>
          </p:nvPr>
        </p:nvSpPr>
        <p:spPr/>
        <p:txBody>
          <a:bodyPr/>
          <a:lstStyle/>
          <a:p>
            <a:fld id="{5D7DE70B-0073-4FD1-95A5-C968EDE49BBD}" type="datetimeFigureOut">
              <a:rPr lang="en-US" smtClean="0"/>
              <a:t>9/5/2021</a:t>
            </a:fld>
            <a:endParaRPr lang="en-US"/>
          </a:p>
        </p:txBody>
      </p:sp>
      <p:sp>
        <p:nvSpPr>
          <p:cNvPr id="6" name="Footer Placeholder 5">
            <a:extLst>
              <a:ext uri="{FF2B5EF4-FFF2-40B4-BE49-F238E27FC236}">
                <a16:creationId xmlns:a16="http://schemas.microsoft.com/office/drawing/2014/main" id="{268E5469-C9E2-4F2F-B78F-910D9BE10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FFDF5-5852-45EE-832F-B1EDA555AA62}"/>
              </a:ext>
            </a:extLst>
          </p:cNvPr>
          <p:cNvSpPr>
            <a:spLocks noGrp="1"/>
          </p:cNvSpPr>
          <p:nvPr>
            <p:ph type="sldNum" sz="quarter" idx="12"/>
          </p:nvPr>
        </p:nvSpPr>
        <p:spPr/>
        <p:txBody>
          <a:bodyPr/>
          <a:lstStyle/>
          <a:p>
            <a:fld id="{EE056323-AB30-4C03-B1A0-262131E43CA9}" type="slidenum">
              <a:rPr lang="en-US" smtClean="0"/>
              <a:t>‹#›</a:t>
            </a:fld>
            <a:endParaRPr lang="en-US"/>
          </a:p>
        </p:txBody>
      </p:sp>
    </p:spTree>
    <p:extLst>
      <p:ext uri="{BB962C8B-B14F-4D97-AF65-F5344CB8AC3E}">
        <p14:creationId xmlns:p14="http://schemas.microsoft.com/office/powerpoint/2010/main" val="172936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3CD80-2423-4066-85B6-5A845935F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3F836-44DA-4258-A68E-FD6BB6A20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33C69-4563-4035-AABE-259119778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DE70B-0073-4FD1-95A5-C968EDE49BBD}" type="datetimeFigureOut">
              <a:rPr lang="en-US" smtClean="0"/>
              <a:t>9/5/2021</a:t>
            </a:fld>
            <a:endParaRPr lang="en-US"/>
          </a:p>
        </p:txBody>
      </p:sp>
      <p:sp>
        <p:nvSpPr>
          <p:cNvPr id="5" name="Footer Placeholder 4">
            <a:extLst>
              <a:ext uri="{FF2B5EF4-FFF2-40B4-BE49-F238E27FC236}">
                <a16:creationId xmlns:a16="http://schemas.microsoft.com/office/drawing/2014/main" id="{3292D38A-E66B-41EF-B741-2C6AA02E8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3E9558-E8D0-4579-A4DD-81BEC2678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6323-AB30-4C03-B1A0-262131E43CA9}" type="slidenum">
              <a:rPr lang="en-US" smtClean="0"/>
              <a:t>‹#›</a:t>
            </a:fld>
            <a:endParaRPr lang="en-US"/>
          </a:p>
        </p:txBody>
      </p:sp>
    </p:spTree>
    <p:extLst>
      <p:ext uri="{BB962C8B-B14F-4D97-AF65-F5344CB8AC3E}">
        <p14:creationId xmlns:p14="http://schemas.microsoft.com/office/powerpoint/2010/main" val="228067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User\Downloads\ANH%207%20CD1\04%20Track%204.wma" TargetMode="External"/><Relationship Id="rId1" Type="http://schemas.microsoft.com/office/2007/relationships/media" Target="file:///C:\Users\User\Downloads\ANH%207%20CD1\04%20Track%204.wma"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ownloads\ANH%207%20CD1\05%20Track%205.wma" TargetMode="External"/><Relationship Id="rId1" Type="http://schemas.microsoft.com/office/2007/relationships/media" Target="file:///C:\Users\User\Downloads\ANH%207%20CD1\05%20Track%205.wma" TargetMode="Externa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file:///C:\Users\User\Downloads\ANH%207%20CD1\06%20Track%206.wma" TargetMode="External"/><Relationship Id="rId1" Type="http://schemas.microsoft.com/office/2007/relationships/media" Target="file:///C:\Users\User\Downloads\ANH%207%20CD1\06%20Track%206.wma"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old.wav"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letter.wa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User\Downloads\ANH%207%20CD1\02%20Track%202.wma" TargetMode="External"/><Relationship Id="rId1" Type="http://schemas.microsoft.com/office/2007/relationships/media" Target="file:///C:\Users\User\Downloads\ANH%207%20CD1\02%20Track%202.wm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ownloads\ANH%207%20CD1\03%20Track%203.wma" TargetMode="External"/><Relationship Id="rId1" Type="http://schemas.microsoft.com/office/2007/relationships/media" Target="file:///C:\Users\User\Downloads\ANH%207%20CD1\03%20Track%203.wma" TargetMode="Externa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F53990C0-88E9-4858-844B-F145122FFFEE}"/>
              </a:ext>
            </a:extLst>
          </p:cNvPr>
          <p:cNvSpPr txBox="1">
            <a:spLocks noChangeArrowheads="1"/>
          </p:cNvSpPr>
          <p:nvPr/>
        </p:nvSpPr>
        <p:spPr bwMode="auto">
          <a:xfrm>
            <a:off x="1524000" y="523876"/>
            <a:ext cx="916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5400" b="1" i="1">
                <a:solidFill>
                  <a:srgbClr val="FF0000"/>
                </a:solidFill>
                <a:latin typeface="Comic Sans MS" panose="030F0702030302020204" pitchFamily="66" charset="0"/>
              </a:rPr>
              <a:t>UNIT 1. Back to school.</a:t>
            </a:r>
          </a:p>
        </p:txBody>
      </p:sp>
      <p:pic>
        <p:nvPicPr>
          <p:cNvPr id="20483" name="Picture 5">
            <a:extLst>
              <a:ext uri="{FF2B5EF4-FFF2-40B4-BE49-F238E27FC236}">
                <a16:creationId xmlns:a16="http://schemas.microsoft.com/office/drawing/2014/main" id="{C8D7E20D-B307-405C-BF31-903ED1EB8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3429000"/>
            <a:ext cx="45148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a:extLst>
              <a:ext uri="{FF2B5EF4-FFF2-40B4-BE49-F238E27FC236}">
                <a16:creationId xmlns:a16="http://schemas.microsoft.com/office/drawing/2014/main" id="{D688B936-225E-452B-97D4-D3660451BEE9}"/>
              </a:ext>
            </a:extLst>
          </p:cNvPr>
          <p:cNvSpPr txBox="1">
            <a:spLocks noChangeArrowheads="1"/>
          </p:cNvSpPr>
          <p:nvPr/>
        </p:nvSpPr>
        <p:spPr bwMode="auto">
          <a:xfrm>
            <a:off x="1676400" y="2133601"/>
            <a:ext cx="916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5400" b="1" i="1">
                <a:solidFill>
                  <a:srgbClr val="6600CC"/>
                </a:solidFill>
                <a:latin typeface="Comic Sans MS" panose="030F0702030302020204" pitchFamily="66" charset="0"/>
              </a:rPr>
              <a:t>A.Friends</a:t>
            </a:r>
            <a:endParaRPr lang="en-US" altLang="en-US" sz="5400" b="1" i="1">
              <a:solidFill>
                <a:srgbClr val="FF0000"/>
              </a:solidFill>
              <a:latin typeface="Comic Sans MS" panose="030F0702030302020204" pitchFamily="66"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a:extLst>
              <a:ext uri="{FF2B5EF4-FFF2-40B4-BE49-F238E27FC236}">
                <a16:creationId xmlns:a16="http://schemas.microsoft.com/office/drawing/2014/main" id="{6A656ACA-1E87-41F5-8F9A-011F005BFCDD}"/>
              </a:ext>
            </a:extLst>
          </p:cNvPr>
          <p:cNvSpPr/>
          <p:nvPr/>
        </p:nvSpPr>
        <p:spPr>
          <a:xfrm>
            <a:off x="3051312" y="-457200"/>
            <a:ext cx="7997687" cy="7963212"/>
          </a:xfrm>
          <a:prstGeom prst="flowChartProcess">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 name="TextBox 4">
            <a:extLst>
              <a:ext uri="{FF2B5EF4-FFF2-40B4-BE49-F238E27FC236}">
                <a16:creationId xmlns:a16="http://schemas.microsoft.com/office/drawing/2014/main" id="{1E39B0AC-8810-4304-BD0C-149EBAFED68E}"/>
              </a:ext>
            </a:extLst>
          </p:cNvPr>
          <p:cNvSpPr txBox="1">
            <a:spLocks noChangeArrowheads="1"/>
          </p:cNvSpPr>
          <p:nvPr/>
        </p:nvSpPr>
        <p:spPr bwMode="auto">
          <a:xfrm>
            <a:off x="1905000" y="990600"/>
            <a:ext cx="8610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ts val="1200"/>
              </a:spcBef>
              <a:buClrTx/>
              <a:buNone/>
            </a:pPr>
            <a:r>
              <a:rPr lang="en-US" altLang="en-US" sz="3600">
                <a:latin typeface="Comic Sans MS" panose="030F0702030302020204" pitchFamily="66" charset="0"/>
                <a:cs typeface="Times New Roman" panose="02020603050405020304" pitchFamily="18" charset="0"/>
              </a:rPr>
              <a:t>a/ Where is Hoa from?</a:t>
            </a:r>
          </a:p>
          <a:p>
            <a:pPr>
              <a:lnSpc>
                <a:spcPct val="100000"/>
              </a:lnSpc>
              <a:spcBef>
                <a:spcPts val="1200"/>
              </a:spcBef>
              <a:buClrTx/>
              <a:buNone/>
            </a:pPr>
            <a:r>
              <a:rPr lang="en-US" altLang="en-US" sz="3600">
                <a:latin typeface="Comic Sans MS" panose="030F0702030302020204" pitchFamily="66" charset="0"/>
                <a:cs typeface="Times New Roman" panose="02020603050405020304" pitchFamily="18" charset="0"/>
              </a:rPr>
              <a:t>b/ Who is she staying with?</a:t>
            </a:r>
          </a:p>
          <a:p>
            <a:pPr>
              <a:lnSpc>
                <a:spcPct val="100000"/>
              </a:lnSpc>
              <a:spcBef>
                <a:spcPts val="1200"/>
              </a:spcBef>
              <a:buClrTx/>
              <a:buNone/>
            </a:pPr>
            <a:r>
              <a:rPr lang="en-US" altLang="en-US" sz="3600">
                <a:latin typeface="Comic Sans MS" panose="030F0702030302020204" pitchFamily="66" charset="0"/>
                <a:cs typeface="Times New Roman" panose="02020603050405020304" pitchFamily="18" charset="0"/>
              </a:rPr>
              <a:t>c/ Does she have a lot of friends in Ha Noi?</a:t>
            </a:r>
          </a:p>
          <a:p>
            <a:pPr>
              <a:lnSpc>
                <a:spcPct val="100000"/>
              </a:lnSpc>
              <a:spcBef>
                <a:spcPts val="1200"/>
              </a:spcBef>
              <a:buClrTx/>
              <a:buNone/>
            </a:pPr>
            <a:r>
              <a:rPr lang="en-US" altLang="en-US" sz="3600">
                <a:latin typeface="Comic Sans MS" panose="030F0702030302020204" pitchFamily="66" charset="0"/>
                <a:cs typeface="Times New Roman" panose="02020603050405020304" pitchFamily="18" charset="0"/>
              </a:rPr>
              <a:t>d/ How is her new school different from her old school?</a:t>
            </a:r>
          </a:p>
          <a:p>
            <a:pPr>
              <a:lnSpc>
                <a:spcPct val="100000"/>
              </a:lnSpc>
              <a:spcBef>
                <a:spcPts val="1200"/>
              </a:spcBef>
              <a:buClrTx/>
              <a:buNone/>
            </a:pPr>
            <a:r>
              <a:rPr lang="en-US" altLang="en-US" sz="3600">
                <a:latin typeface="Comic Sans MS" panose="030F0702030302020204" pitchFamily="66" charset="0"/>
                <a:cs typeface="Times New Roman" panose="02020603050405020304" pitchFamily="18" charset="0"/>
              </a:rPr>
              <a:t>e/ Why is Hoa unhappy?</a:t>
            </a:r>
          </a:p>
        </p:txBody>
      </p:sp>
      <p:sp>
        <p:nvSpPr>
          <p:cNvPr id="7" name="Rectangle 2">
            <a:extLst>
              <a:ext uri="{FF2B5EF4-FFF2-40B4-BE49-F238E27FC236}">
                <a16:creationId xmlns:a16="http://schemas.microsoft.com/office/drawing/2014/main" id="{E67F377B-8600-447C-8270-A56D5F215145}"/>
              </a:ext>
            </a:extLst>
          </p:cNvPr>
          <p:cNvSpPr txBox="1">
            <a:spLocks noChangeArrowheads="1"/>
          </p:cNvSpPr>
          <p:nvPr/>
        </p:nvSpPr>
        <p:spPr>
          <a:xfrm>
            <a:off x="2514600" y="76200"/>
            <a:ext cx="7467600" cy="838200"/>
          </a:xfrm>
          <a:prstGeom prst="rect">
            <a:avLst/>
          </a:prstGeom>
        </p:spPr>
        <p:txBody>
          <a:bodyPr/>
          <a:lstStyle/>
          <a:p>
            <a:pPr>
              <a:defRPr/>
            </a:pPr>
            <a:r>
              <a:rPr lang="en-US" sz="3200" b="1" kern="0" dirty="0">
                <a:solidFill>
                  <a:srgbClr val="FF0000"/>
                </a:solidFill>
                <a:latin typeface="Comic Sans MS" pitchFamily="66" charset="0"/>
                <a:ea typeface="+mj-ea"/>
                <a:cs typeface="+mj-cs"/>
                <a:sym typeface="Wingdings 2"/>
              </a:rPr>
              <a:t> </a:t>
            </a:r>
            <a:r>
              <a:rPr lang="en-US" sz="3200" b="1" kern="0" dirty="0">
                <a:solidFill>
                  <a:srgbClr val="FF0000"/>
                </a:solidFill>
                <a:latin typeface="Comic Sans MS" pitchFamily="66" charset="0"/>
                <a:ea typeface="+mj-ea"/>
                <a:cs typeface="+mj-cs"/>
              </a:rPr>
              <a:t>Answer the questions: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7EBDD7-DCE5-4A05-93B2-1EC72BCBC8F3}"/>
              </a:ext>
            </a:extLst>
          </p:cNvPr>
          <p:cNvSpPr txBox="1"/>
          <p:nvPr/>
        </p:nvSpPr>
        <p:spPr>
          <a:xfrm>
            <a:off x="2057400" y="539750"/>
            <a:ext cx="8153400" cy="5632450"/>
          </a:xfrm>
          <a:prstGeom prst="rect">
            <a:avLst/>
          </a:prstGeom>
          <a:noFill/>
        </p:spPr>
        <p:txBody>
          <a:bodyPr>
            <a:spAutoFit/>
          </a:bodyPr>
          <a:lstStyle/>
          <a:p>
            <a:pPr marL="457200" indent="-457200">
              <a:defRPr/>
            </a:pPr>
            <a:r>
              <a:rPr lang="en-US" sz="3600" dirty="0">
                <a:latin typeface="Comic Sans MS" pitchFamily="66" charset="0"/>
                <a:cs typeface="Times New Roman" pitchFamily="18" charset="0"/>
              </a:rPr>
              <a:t>a)  Where is </a:t>
            </a:r>
            <a:r>
              <a:rPr lang="en-US" sz="3600" dirty="0" err="1">
                <a:latin typeface="Comic Sans MS" pitchFamily="66" charset="0"/>
                <a:cs typeface="Times New Roman" pitchFamily="18" charset="0"/>
              </a:rPr>
              <a:t>Hoa</a:t>
            </a:r>
            <a:r>
              <a:rPr lang="en-US" sz="3600" dirty="0">
                <a:latin typeface="Comic Sans MS" pitchFamily="66" charset="0"/>
                <a:cs typeface="Times New Roman" pitchFamily="18" charset="0"/>
              </a:rPr>
              <a:t> from?</a:t>
            </a:r>
          </a:p>
          <a:p>
            <a:pPr>
              <a:defRPr/>
            </a:pPr>
            <a:r>
              <a:rPr lang="en-US" sz="3600" dirty="0">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rPr>
              <a:t>She is from Hue.</a:t>
            </a:r>
          </a:p>
          <a:p>
            <a:pPr marL="457200" indent="-457200">
              <a:defRPr/>
            </a:pPr>
            <a:endParaRPr lang="en-US" sz="3600" dirty="0">
              <a:latin typeface="Comic Sans MS" pitchFamily="66" charset="0"/>
              <a:cs typeface="Times New Roman" pitchFamily="18" charset="0"/>
            </a:endParaRPr>
          </a:p>
          <a:p>
            <a:pPr marL="457200" indent="-457200">
              <a:defRPr/>
            </a:pPr>
            <a:r>
              <a:rPr lang="en-US" sz="3600" dirty="0">
                <a:latin typeface="Comic Sans MS" pitchFamily="66" charset="0"/>
                <a:cs typeface="Times New Roman" pitchFamily="18" charset="0"/>
              </a:rPr>
              <a:t>b)  Who is she staying with?</a:t>
            </a:r>
          </a:p>
          <a:p>
            <a:pPr>
              <a:defRPr/>
            </a:pPr>
            <a:r>
              <a:rPr lang="en-US" sz="3600" dirty="0">
                <a:solidFill>
                  <a:srgbClr val="FF0000"/>
                </a:solidFill>
                <a:latin typeface="Comic Sans MS" pitchFamily="66" charset="0"/>
                <a:cs typeface="Times New Roman" pitchFamily="18" charset="0"/>
              </a:rPr>
              <a:t>     She is staying with her uncle and aunt.</a:t>
            </a:r>
          </a:p>
          <a:p>
            <a:pPr>
              <a:defRPr/>
            </a:pPr>
            <a:endParaRPr lang="en-US" sz="3600" dirty="0">
              <a:latin typeface="Comic Sans MS" pitchFamily="66" charset="0"/>
              <a:cs typeface="Times New Roman" pitchFamily="18" charset="0"/>
            </a:endParaRPr>
          </a:p>
          <a:p>
            <a:pPr>
              <a:defRPr/>
            </a:pPr>
            <a:r>
              <a:rPr lang="en-US" sz="3600" dirty="0">
                <a:latin typeface="Comic Sans MS" pitchFamily="66" charset="0"/>
                <a:cs typeface="Times New Roman" pitchFamily="18" charset="0"/>
              </a:rPr>
              <a:t>c)  Does </a:t>
            </a:r>
            <a:r>
              <a:rPr lang="en-US" sz="3600">
                <a:latin typeface="Comic Sans MS" pitchFamily="66" charset="0"/>
                <a:cs typeface="Times New Roman" pitchFamily="18" charset="0"/>
              </a:rPr>
              <a:t>she have </a:t>
            </a:r>
            <a:r>
              <a:rPr lang="en-US" sz="3600" dirty="0">
                <a:latin typeface="Comic Sans MS" pitchFamily="66" charset="0"/>
                <a:cs typeface="Times New Roman" pitchFamily="18" charset="0"/>
              </a:rPr>
              <a:t>lots of friends in Ha </a:t>
            </a:r>
            <a:r>
              <a:rPr lang="en-US" sz="3600" dirty="0" err="1">
                <a:latin typeface="Comic Sans MS" pitchFamily="66" charset="0"/>
                <a:cs typeface="Times New Roman" pitchFamily="18" charset="0"/>
              </a:rPr>
              <a:t>Noi</a:t>
            </a:r>
            <a:r>
              <a:rPr lang="en-US" sz="3600" dirty="0">
                <a:latin typeface="Comic Sans MS" pitchFamily="66" charset="0"/>
                <a:cs typeface="Times New Roman" pitchFamily="18" charset="0"/>
              </a:rPr>
              <a:t>?</a:t>
            </a:r>
          </a:p>
          <a:p>
            <a:pPr>
              <a:defRPr/>
            </a:pPr>
            <a:r>
              <a:rPr lang="en-US" sz="3600" dirty="0">
                <a:solidFill>
                  <a:srgbClr val="FF0000"/>
                </a:solidFill>
                <a:latin typeface="Comic Sans MS" pitchFamily="66" charset="0"/>
                <a:cs typeface="Times New Roman" pitchFamily="18" charset="0"/>
              </a:rPr>
              <a:t>     No, she doesn’t.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8807E-DE56-4696-97ED-C948548E4D9E}"/>
              </a:ext>
            </a:extLst>
          </p:cNvPr>
          <p:cNvSpPr txBox="1"/>
          <p:nvPr/>
        </p:nvSpPr>
        <p:spPr>
          <a:xfrm>
            <a:off x="1905000" y="539750"/>
            <a:ext cx="8305800" cy="5632450"/>
          </a:xfrm>
          <a:prstGeom prst="rect">
            <a:avLst/>
          </a:prstGeom>
          <a:noFill/>
        </p:spPr>
        <p:txBody>
          <a:bodyPr>
            <a:spAutoFit/>
          </a:bodyPr>
          <a:lstStyle/>
          <a:p>
            <a:pPr marL="457200" indent="-457200">
              <a:defRPr/>
            </a:pPr>
            <a:r>
              <a:rPr lang="en-US" sz="3600" dirty="0">
                <a:latin typeface="Comic Sans MS" pitchFamily="66" charset="0"/>
                <a:cs typeface="Times New Roman" pitchFamily="18" charset="0"/>
              </a:rPr>
              <a:t>d) How is her new school different from her old school?</a:t>
            </a:r>
          </a:p>
          <a:p>
            <a:pPr>
              <a:defRPr/>
            </a:pPr>
            <a:r>
              <a:rPr lang="en-US" sz="3600" dirty="0">
                <a:solidFill>
                  <a:srgbClr val="FF0000"/>
                </a:solidFill>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sym typeface="Wingdings 2"/>
              </a:rPr>
              <a:t> </a:t>
            </a:r>
            <a:r>
              <a:rPr lang="en-US" sz="3600" dirty="0">
                <a:solidFill>
                  <a:srgbClr val="FF0000"/>
                </a:solidFill>
                <a:latin typeface="Comic Sans MS" pitchFamily="66" charset="0"/>
                <a:cs typeface="Times New Roman" pitchFamily="18" charset="0"/>
              </a:rPr>
              <a:t>Her new school is bigger than her old school.</a:t>
            </a:r>
          </a:p>
          <a:p>
            <a:pPr marL="342900" indent="-342900">
              <a:defRPr/>
            </a:pPr>
            <a:r>
              <a:rPr lang="en-US" sz="3600" dirty="0">
                <a:solidFill>
                  <a:srgbClr val="FF0000"/>
                </a:solidFill>
                <a:latin typeface="Comic Sans MS" pitchFamily="66" charset="0"/>
                <a:cs typeface="Times New Roman" pitchFamily="18" charset="0"/>
              </a:rPr>
              <a:t>    </a:t>
            </a:r>
            <a:r>
              <a:rPr lang="en-US" sz="3600" dirty="0">
                <a:solidFill>
                  <a:srgbClr val="FF0000"/>
                </a:solidFill>
                <a:latin typeface="Comic Sans MS" pitchFamily="66" charset="0"/>
                <a:cs typeface="Times New Roman" pitchFamily="18" charset="0"/>
                <a:sym typeface="Wingdings 2"/>
              </a:rPr>
              <a:t> </a:t>
            </a:r>
            <a:r>
              <a:rPr lang="en-US" sz="3600" dirty="0">
                <a:solidFill>
                  <a:srgbClr val="FF0000"/>
                </a:solidFill>
                <a:latin typeface="Comic Sans MS" pitchFamily="66" charset="0"/>
                <a:cs typeface="Times New Roman" pitchFamily="18" charset="0"/>
              </a:rPr>
              <a:t>Her new school has a lot of students. </a:t>
            </a:r>
          </a:p>
          <a:p>
            <a:pPr>
              <a:defRPr/>
            </a:pPr>
            <a:endParaRPr lang="en-US" sz="3600" dirty="0">
              <a:latin typeface="Comic Sans MS" pitchFamily="66" charset="0"/>
              <a:cs typeface="Times New Roman" pitchFamily="18" charset="0"/>
            </a:endParaRPr>
          </a:p>
          <a:p>
            <a:pPr>
              <a:defRPr/>
            </a:pPr>
            <a:r>
              <a:rPr lang="en-US" sz="3600" dirty="0">
                <a:latin typeface="Comic Sans MS" pitchFamily="66" charset="0"/>
                <a:cs typeface="Times New Roman" pitchFamily="18" charset="0"/>
              </a:rPr>
              <a:t>e) Why is </a:t>
            </a:r>
            <a:r>
              <a:rPr lang="en-US" sz="3600" dirty="0" err="1">
                <a:latin typeface="Comic Sans MS" pitchFamily="66" charset="0"/>
                <a:cs typeface="Times New Roman" pitchFamily="18" charset="0"/>
              </a:rPr>
              <a:t>Hoa</a:t>
            </a:r>
            <a:r>
              <a:rPr lang="en-US" sz="3600" dirty="0">
                <a:latin typeface="Comic Sans MS" pitchFamily="66" charset="0"/>
                <a:cs typeface="Times New Roman" pitchFamily="18" charset="0"/>
              </a:rPr>
              <a:t> unhappy?</a:t>
            </a:r>
          </a:p>
          <a:p>
            <a:pPr>
              <a:defRPr/>
            </a:pPr>
            <a:r>
              <a:rPr lang="en-US" sz="3600" dirty="0">
                <a:solidFill>
                  <a:srgbClr val="FF0000"/>
                </a:solidFill>
                <a:latin typeface="Comic Sans MS" pitchFamily="66" charset="0"/>
                <a:cs typeface="Times New Roman" pitchFamily="18" charset="0"/>
              </a:rPr>
              <a:t>    Because she misses her parents and her friends.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575076-2E54-4D89-8B0A-0F70E0ADD2DE}"/>
              </a:ext>
            </a:extLst>
          </p:cNvPr>
          <p:cNvSpPr txBox="1">
            <a:spLocks noChangeArrowheads="1"/>
          </p:cNvSpPr>
          <p:nvPr/>
        </p:nvSpPr>
        <p:spPr bwMode="auto">
          <a:xfrm>
            <a:off x="2057400" y="1246189"/>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r>
              <a:rPr lang="en-US" altLang="en-US" sz="3200" b="1">
                <a:latin typeface="Comic Sans MS" panose="030F0702030302020204" pitchFamily="66" charset="0"/>
                <a:cs typeface="Times New Roman" panose="02020603050405020304" pitchFamily="18" charset="0"/>
              </a:rPr>
              <a:t>Nga:	</a:t>
            </a:r>
            <a:r>
              <a:rPr lang="en-US" altLang="en-US" sz="3200">
                <a:latin typeface="Comic Sans MS" panose="030F0702030302020204" pitchFamily="66" charset="0"/>
                <a:cs typeface="Times New Roman" panose="02020603050405020304" pitchFamily="18" charset="0"/>
              </a:rPr>
              <a:t>	Good morning, Mr. Tan.</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r>
              <a:rPr lang="en-US" altLang="en-US" sz="3200" b="1">
                <a:latin typeface="Comic Sans MS" panose="030F0702030302020204" pitchFamily="66" charset="0"/>
                <a:cs typeface="Times New Roman" panose="02020603050405020304" pitchFamily="18" charset="0"/>
              </a:rPr>
              <a:t>Mr.Tan:</a:t>
            </a:r>
            <a:r>
              <a:rPr lang="en-US" altLang="en-US" sz="3200">
                <a:latin typeface="Comic Sans MS" panose="030F0702030302020204" pitchFamily="66" charset="0"/>
                <a:cs typeface="Times New Roman" panose="02020603050405020304" pitchFamily="18" charset="0"/>
              </a:rPr>
              <a:t>	Good morning, Nga. </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How  are you?</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r>
              <a:rPr lang="en-US" altLang="en-US" sz="3200" b="1">
                <a:latin typeface="Comic Sans MS" panose="030F0702030302020204" pitchFamily="66" charset="0"/>
                <a:cs typeface="Times New Roman" panose="02020603050405020304" pitchFamily="18" charset="0"/>
              </a:rPr>
              <a:t>Nga</a:t>
            </a:r>
            <a:r>
              <a:rPr lang="en-US" altLang="en-US" sz="3200">
                <a:latin typeface="Comic Sans MS" panose="030F0702030302020204" pitchFamily="66" charset="0"/>
                <a:cs typeface="Times New Roman" panose="02020603050405020304" pitchFamily="18" charset="0"/>
              </a:rPr>
              <a:t>:		I’m very well, thank you. </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And you?</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r>
              <a:rPr lang="en-US" altLang="en-US" sz="3200" b="1">
                <a:latin typeface="Comic Sans MS" panose="030F0702030302020204" pitchFamily="66" charset="0"/>
                <a:cs typeface="Times New Roman" panose="02020603050405020304" pitchFamily="18" charset="0"/>
              </a:rPr>
              <a:t>Mr.Tan:	</a:t>
            </a:r>
            <a:r>
              <a:rPr lang="en-US" altLang="en-US" sz="3200">
                <a:latin typeface="Comic Sans MS" panose="030F0702030302020204" pitchFamily="66" charset="0"/>
                <a:cs typeface="Times New Roman" panose="02020603050405020304" pitchFamily="18" charset="0"/>
              </a:rPr>
              <a:t>I’m fine, thanks.</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Goodbye. See you later.</a:t>
            </a:r>
          </a:p>
          <a:p>
            <a:pPr eaLnBrk="1" hangingPunct="1">
              <a:lnSpc>
                <a:spcPct val="100000"/>
              </a:lnSpc>
              <a:spcBef>
                <a:spcPct val="0"/>
              </a:spcBef>
              <a:buClrTx/>
              <a:buFontTx/>
              <a:buNone/>
            </a:pPr>
            <a:r>
              <a:rPr lang="en-US" altLang="en-US" sz="3200">
                <a:latin typeface="Comic Sans MS" panose="030F0702030302020204" pitchFamily="66" charset="0"/>
                <a:cs typeface="Times New Roman" panose="02020603050405020304" pitchFamily="18" charset="0"/>
              </a:rPr>
              <a:t>    </a:t>
            </a:r>
            <a:r>
              <a:rPr lang="en-US" altLang="en-US" sz="3200" b="1">
                <a:latin typeface="Comic Sans MS" panose="030F0702030302020204" pitchFamily="66" charset="0"/>
                <a:cs typeface="Times New Roman" panose="02020603050405020304" pitchFamily="18" charset="0"/>
              </a:rPr>
              <a:t>Nga:</a:t>
            </a:r>
            <a:r>
              <a:rPr lang="en-US" altLang="en-US" sz="3200">
                <a:latin typeface="Comic Sans MS" panose="030F0702030302020204" pitchFamily="66" charset="0"/>
                <a:cs typeface="Times New Roman" panose="02020603050405020304" pitchFamily="18" charset="0"/>
              </a:rPr>
              <a:t>		Goodbye.</a:t>
            </a:r>
          </a:p>
        </p:txBody>
      </p:sp>
      <p:sp>
        <p:nvSpPr>
          <p:cNvPr id="10" name="Rectangle 2">
            <a:extLst>
              <a:ext uri="{FF2B5EF4-FFF2-40B4-BE49-F238E27FC236}">
                <a16:creationId xmlns:a16="http://schemas.microsoft.com/office/drawing/2014/main" id="{636DF769-6296-4060-9E0E-805ADC81C541}"/>
              </a:ext>
            </a:extLst>
          </p:cNvPr>
          <p:cNvSpPr txBox="1">
            <a:spLocks noChangeArrowheads="1"/>
          </p:cNvSpPr>
          <p:nvPr/>
        </p:nvSpPr>
        <p:spPr>
          <a:xfrm>
            <a:off x="4191000" y="76200"/>
            <a:ext cx="3505200" cy="838200"/>
          </a:xfrm>
          <a:prstGeom prst="rect">
            <a:avLst/>
          </a:prstGeom>
        </p:spPr>
        <p:txBody>
          <a:bodyPr/>
          <a:lstStyle/>
          <a:p>
            <a:pPr algn="ctr">
              <a:defRPr/>
            </a:pPr>
            <a:r>
              <a:rPr lang="en-US" sz="4400" b="1" kern="0" dirty="0">
                <a:solidFill>
                  <a:srgbClr val="FF0000"/>
                </a:solidFill>
                <a:latin typeface="Comic Sans MS" pitchFamily="66" charset="0"/>
                <a:ea typeface="+mj-ea"/>
                <a:cs typeface="+mj-cs"/>
              </a:rPr>
              <a:t>A3.</a:t>
            </a:r>
            <a:r>
              <a:rPr lang="en-US" sz="4400" b="1" u="sng" kern="0" dirty="0">
                <a:solidFill>
                  <a:srgbClr val="FF0000"/>
                </a:solidFill>
                <a:latin typeface="Comic Sans MS" pitchFamily="66" charset="0"/>
                <a:ea typeface="+mj-ea"/>
                <a:cs typeface="+mj-cs"/>
              </a:rPr>
              <a:t>Listen</a:t>
            </a:r>
            <a:r>
              <a:rPr lang="en-US" sz="4400" b="1" kern="0" dirty="0">
                <a:solidFill>
                  <a:srgbClr val="FF0000"/>
                </a:solidFill>
                <a:latin typeface="Comic Sans MS" pitchFamily="66" charset="0"/>
                <a:ea typeface="+mj-ea"/>
                <a:cs typeface="+mj-cs"/>
              </a:rPr>
              <a:t>:</a:t>
            </a:r>
          </a:p>
        </p:txBody>
      </p:sp>
      <p:sp>
        <p:nvSpPr>
          <p:cNvPr id="11" name="TextBox 10">
            <a:extLst>
              <a:ext uri="{FF2B5EF4-FFF2-40B4-BE49-F238E27FC236}">
                <a16:creationId xmlns:a16="http://schemas.microsoft.com/office/drawing/2014/main" id="{B0B9060F-F754-41AD-8586-44A8222B2FE6}"/>
              </a:ext>
            </a:extLst>
          </p:cNvPr>
          <p:cNvSpPr txBox="1">
            <a:spLocks noChangeArrowheads="1"/>
          </p:cNvSpPr>
          <p:nvPr/>
        </p:nvSpPr>
        <p:spPr bwMode="auto">
          <a:xfrm>
            <a:off x="2438400" y="8382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b="1">
                <a:solidFill>
                  <a:srgbClr val="009900"/>
                </a:solidFill>
                <a:latin typeface="Comic Sans MS" panose="030F0702030302020204" pitchFamily="66" charset="0"/>
                <a:cs typeface="Times New Roman" panose="02020603050405020304" pitchFamily="18" charset="0"/>
              </a:rPr>
              <a:t>Then practice with a partner.</a:t>
            </a:r>
          </a:p>
        </p:txBody>
      </p:sp>
      <p:pic>
        <p:nvPicPr>
          <p:cNvPr id="2" name="04 Track 4">
            <a:hlinkClick r:id="" action="ppaction://media"/>
            <a:extLst>
              <a:ext uri="{FF2B5EF4-FFF2-40B4-BE49-F238E27FC236}">
                <a16:creationId xmlns:a16="http://schemas.microsoft.com/office/drawing/2014/main" id="{2E1D55BB-5F18-46FE-A6A0-3E98C3ED049F}"/>
              </a:ext>
            </a:extLst>
          </p:cNvPr>
          <p:cNvPicPr>
            <a:picLocks noChangeAspect="1"/>
          </p:cNvPicPr>
          <p:nvPr>
            <a:audioFile r:link="rId2"/>
            <p:extLst>
              <p:ext uri="{DAA4B4D4-6D71-4841-9C94-3DE7FCFB9230}">
                <p14:media xmlns:p14="http://schemas.microsoft.com/office/powerpoint/2010/main" r:link="rId1"/>
              </p:ext>
            </p:extLst>
          </p:nvPr>
        </p:nvPicPr>
        <p:blipFill>
          <a:blip r:embed="rId4">
            <a:duotone>
              <a:prstClr val="black"/>
              <a:schemeClr val="accent4">
                <a:tint val="45000"/>
                <a:satMod val="400000"/>
              </a:schemeClr>
            </a:duotone>
          </a:blip>
          <a:stretch>
            <a:fillRect/>
          </a:stretch>
        </p:blipFill>
        <p:spPr>
          <a:xfrm>
            <a:off x="8991600" y="292100"/>
            <a:ext cx="698500" cy="6985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ircle(in)">
                                      <p:cBhvr>
                                        <p:cTn id="15" dur="2000"/>
                                        <p:tgtEl>
                                          <p:spTgt spid="8">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circle(in)">
                                      <p:cBhvr>
                                        <p:cTn id="18" dur="2000"/>
                                        <p:tgtEl>
                                          <p:spTgt spid="8">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circle(in)">
                                      <p:cBhvr>
                                        <p:cTn id="21" dur="2000"/>
                                        <p:tgtEl>
                                          <p:spTgt spid="8">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circle(in)">
                                      <p:cBhvr>
                                        <p:cTn id="24" dur="2000"/>
                                        <p:tgtEl>
                                          <p:spTgt spid="8">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ircle(in)">
                                      <p:cBhvr>
                                        <p:cTn id="27" dur="2000"/>
                                        <p:tgtEl>
                                          <p:spTgt spid="8">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circle(in)">
                                      <p:cBhvr>
                                        <p:cTn id="30" dur="2000"/>
                                        <p:tgtEl>
                                          <p:spTgt spid="8">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circle(in)">
                                      <p:cBhvr>
                                        <p:cTn id="33" dur="2000"/>
                                        <p:tgtEl>
                                          <p:spTgt spid="8">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circle(in)">
                                      <p:cBhvr>
                                        <p:cTn id="36" dur="2000"/>
                                        <p:tgtEl>
                                          <p:spTgt spid="8">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mediacall" presetSubtype="0" fill="hold" nodeType="clickEffect">
                                  <p:stCondLst>
                                    <p:cond delay="0"/>
                                  </p:stCondLst>
                                  <p:childTnLst>
                                    <p:cmd type="call" cmd="playFrom(0.0)">
                                      <p:cBhvr>
                                        <p:cTn id="4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2"/>
                </p:tgtEl>
              </p:cMediaNode>
            </p:audio>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E509C6E-09A2-4ACB-BF94-96EA50EB0A4A}"/>
              </a:ext>
            </a:extLst>
          </p:cNvPr>
          <p:cNvSpPr>
            <a:spLocks noGrp="1"/>
          </p:cNvSpPr>
          <p:nvPr>
            <p:ph idx="1"/>
          </p:nvPr>
        </p:nvSpPr>
        <p:spPr>
          <a:xfrm>
            <a:off x="1524000" y="577850"/>
            <a:ext cx="9144000" cy="869950"/>
          </a:xfrm>
        </p:spPr>
        <p:txBody>
          <a:bodyPr/>
          <a:lstStyle/>
          <a:p>
            <a:pPr marL="0" indent="0" algn="ctr">
              <a:buNone/>
              <a:defRPr/>
            </a:pPr>
            <a:r>
              <a:rPr lang="en-US" altLang="en-US" sz="4400" u="sng">
                <a:solidFill>
                  <a:srgbClr val="6600CC"/>
                </a:solidFill>
                <a:latin typeface="Comic Sans MS" panose="030F0702030302020204" pitchFamily="66" charset="0"/>
              </a:rPr>
              <a:t>Matching</a:t>
            </a:r>
            <a:r>
              <a:rPr lang="en-US" altLang="en-US" sz="4400">
                <a:solidFill>
                  <a:srgbClr val="6600CC"/>
                </a:solidFill>
                <a:latin typeface="Comic Sans MS" panose="030F0702030302020204" pitchFamily="66" charset="0"/>
              </a:rPr>
              <a:t>:</a:t>
            </a:r>
          </a:p>
        </p:txBody>
      </p:sp>
      <p:sp>
        <p:nvSpPr>
          <p:cNvPr id="33795" name="Text Box 6">
            <a:extLst>
              <a:ext uri="{FF2B5EF4-FFF2-40B4-BE49-F238E27FC236}">
                <a16:creationId xmlns:a16="http://schemas.microsoft.com/office/drawing/2014/main" id="{F2788F24-92FC-4ADE-8596-0D9ADAEE3FC8}"/>
              </a:ext>
            </a:extLst>
          </p:cNvPr>
          <p:cNvSpPr txBox="1">
            <a:spLocks noChangeArrowheads="1"/>
          </p:cNvSpPr>
          <p:nvPr/>
        </p:nvSpPr>
        <p:spPr bwMode="auto">
          <a:xfrm>
            <a:off x="1600200" y="1447801"/>
            <a:ext cx="3733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ts val="1200"/>
              </a:spcBef>
              <a:buClrTx/>
              <a:buNone/>
            </a:pPr>
            <a:r>
              <a:rPr lang="en-US" altLang="en-US" sz="3600">
                <a:latin typeface="Comic Sans MS" panose="030F0702030302020204" pitchFamily="66" charset="0"/>
              </a:rPr>
              <a:t>Pretty good.</a:t>
            </a:r>
          </a:p>
          <a:p>
            <a:pPr>
              <a:lnSpc>
                <a:spcPct val="100000"/>
              </a:lnSpc>
              <a:spcBef>
                <a:spcPts val="1200"/>
              </a:spcBef>
              <a:buClrTx/>
              <a:buNone/>
            </a:pPr>
            <a:r>
              <a:rPr lang="en-US" altLang="en-US" sz="3600">
                <a:latin typeface="Comic Sans MS" panose="030F0702030302020204" pitchFamily="66" charset="0"/>
              </a:rPr>
              <a:t>How is every thing? </a:t>
            </a:r>
          </a:p>
          <a:p>
            <a:pPr>
              <a:lnSpc>
                <a:spcPct val="100000"/>
              </a:lnSpc>
              <a:spcBef>
                <a:spcPts val="1200"/>
              </a:spcBef>
              <a:buClrTx/>
              <a:buNone/>
            </a:pPr>
            <a:r>
              <a:rPr lang="en-US" altLang="en-US" sz="3600">
                <a:latin typeface="Comic Sans MS" panose="030F0702030302020204" pitchFamily="66" charset="0"/>
              </a:rPr>
              <a:t>Nice to see you.   </a:t>
            </a:r>
          </a:p>
          <a:p>
            <a:pPr>
              <a:lnSpc>
                <a:spcPct val="100000"/>
              </a:lnSpc>
              <a:spcBef>
                <a:spcPts val="1200"/>
              </a:spcBef>
              <a:buClrTx/>
              <a:buNone/>
            </a:pPr>
            <a:r>
              <a:rPr lang="en-US" altLang="en-US" sz="3600">
                <a:latin typeface="Comic Sans MS" panose="030F0702030302020204" pitchFamily="66" charset="0"/>
              </a:rPr>
              <a:t>So am I.</a:t>
            </a:r>
          </a:p>
          <a:p>
            <a:pPr>
              <a:lnSpc>
                <a:spcPct val="100000"/>
              </a:lnSpc>
              <a:spcBef>
                <a:spcPts val="1200"/>
              </a:spcBef>
              <a:buClrTx/>
              <a:buNone/>
            </a:pPr>
            <a:r>
              <a:rPr lang="en-US" altLang="en-US" sz="3600">
                <a:latin typeface="Comic Sans MS" panose="030F0702030302020204" pitchFamily="66" charset="0"/>
              </a:rPr>
              <a:t>Not bad.  </a:t>
            </a:r>
          </a:p>
          <a:p>
            <a:pPr>
              <a:lnSpc>
                <a:spcPct val="100000"/>
              </a:lnSpc>
              <a:spcBef>
                <a:spcPts val="1200"/>
              </a:spcBef>
              <a:buClrTx/>
              <a:buNone/>
            </a:pPr>
            <a:r>
              <a:rPr lang="en-US" altLang="en-US" sz="3600">
                <a:latin typeface="Comic Sans MS" panose="030F0702030302020204" pitchFamily="66" charset="0"/>
              </a:rPr>
              <a:t>Just fine.</a:t>
            </a:r>
          </a:p>
        </p:txBody>
      </p:sp>
      <p:sp>
        <p:nvSpPr>
          <p:cNvPr id="33796" name="Rectangle 7">
            <a:extLst>
              <a:ext uri="{FF2B5EF4-FFF2-40B4-BE49-F238E27FC236}">
                <a16:creationId xmlns:a16="http://schemas.microsoft.com/office/drawing/2014/main" id="{B53E6047-EEAE-41DA-B469-4CF103D91ACA}"/>
              </a:ext>
            </a:extLst>
          </p:cNvPr>
          <p:cNvSpPr>
            <a:spLocks noChangeArrowheads="1"/>
          </p:cNvSpPr>
          <p:nvPr/>
        </p:nvSpPr>
        <p:spPr bwMode="auto">
          <a:xfrm>
            <a:off x="6313488" y="3333751"/>
            <a:ext cx="2684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Quite good.</a:t>
            </a:r>
          </a:p>
        </p:txBody>
      </p:sp>
      <p:sp>
        <p:nvSpPr>
          <p:cNvPr id="33797" name="Rectangle 8">
            <a:extLst>
              <a:ext uri="{FF2B5EF4-FFF2-40B4-BE49-F238E27FC236}">
                <a16:creationId xmlns:a16="http://schemas.microsoft.com/office/drawing/2014/main" id="{474EEC0C-AAAB-49EC-A0E1-1373609829FD}"/>
              </a:ext>
            </a:extLst>
          </p:cNvPr>
          <p:cNvSpPr>
            <a:spLocks noChangeArrowheads="1"/>
          </p:cNvSpPr>
          <p:nvPr/>
        </p:nvSpPr>
        <p:spPr bwMode="auto">
          <a:xfrm>
            <a:off x="6167438" y="4845051"/>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How are you?</a:t>
            </a:r>
          </a:p>
        </p:txBody>
      </p:sp>
      <p:sp>
        <p:nvSpPr>
          <p:cNvPr id="33798" name="Rectangle 9">
            <a:extLst>
              <a:ext uri="{FF2B5EF4-FFF2-40B4-BE49-F238E27FC236}">
                <a16:creationId xmlns:a16="http://schemas.microsoft.com/office/drawing/2014/main" id="{C6F07846-AA8C-4C55-8714-320143786EAA}"/>
              </a:ext>
            </a:extLst>
          </p:cNvPr>
          <p:cNvSpPr>
            <a:spLocks noChangeArrowheads="1"/>
          </p:cNvSpPr>
          <p:nvPr/>
        </p:nvSpPr>
        <p:spPr bwMode="auto">
          <a:xfrm>
            <a:off x="6375401" y="5530851"/>
            <a:ext cx="388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Great seeing you.</a:t>
            </a:r>
          </a:p>
        </p:txBody>
      </p:sp>
      <p:sp>
        <p:nvSpPr>
          <p:cNvPr id="33799" name="Rectangle 10">
            <a:extLst>
              <a:ext uri="{FF2B5EF4-FFF2-40B4-BE49-F238E27FC236}">
                <a16:creationId xmlns:a16="http://schemas.microsoft.com/office/drawing/2014/main" id="{3EE0AE55-96B5-4555-975D-94AE2413E4D9}"/>
              </a:ext>
            </a:extLst>
          </p:cNvPr>
          <p:cNvSpPr>
            <a:spLocks noChangeArrowheads="1"/>
          </p:cNvSpPr>
          <p:nvPr/>
        </p:nvSpPr>
        <p:spPr bwMode="auto">
          <a:xfrm>
            <a:off x="6375401" y="2178051"/>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Me, too.</a:t>
            </a:r>
          </a:p>
        </p:txBody>
      </p:sp>
      <p:sp>
        <p:nvSpPr>
          <p:cNvPr id="33800" name="Rectangle 11">
            <a:extLst>
              <a:ext uri="{FF2B5EF4-FFF2-40B4-BE49-F238E27FC236}">
                <a16:creationId xmlns:a16="http://schemas.microsoft.com/office/drawing/2014/main" id="{0A763BB1-C386-496A-9D64-911E37F6B879}"/>
              </a:ext>
            </a:extLst>
          </p:cNvPr>
          <p:cNvSpPr>
            <a:spLocks noChangeArrowheads="1"/>
          </p:cNvSpPr>
          <p:nvPr/>
        </p:nvSpPr>
        <p:spPr bwMode="auto">
          <a:xfrm>
            <a:off x="6375401" y="1416051"/>
            <a:ext cx="1751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I’m Ok.</a:t>
            </a:r>
          </a:p>
        </p:txBody>
      </p:sp>
      <p:sp>
        <p:nvSpPr>
          <p:cNvPr id="33801" name="Rectangle 12">
            <a:extLst>
              <a:ext uri="{FF2B5EF4-FFF2-40B4-BE49-F238E27FC236}">
                <a16:creationId xmlns:a16="http://schemas.microsoft.com/office/drawing/2014/main" id="{8E78C901-3459-48EE-93AC-140D3B5B94E0}"/>
              </a:ext>
            </a:extLst>
          </p:cNvPr>
          <p:cNvSpPr>
            <a:spLocks noChangeArrowheads="1"/>
          </p:cNvSpPr>
          <p:nvPr/>
        </p:nvSpPr>
        <p:spPr bwMode="auto">
          <a:xfrm>
            <a:off x="6375400" y="4083051"/>
            <a:ext cx="220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a:latin typeface="Comic Sans MS" panose="030F0702030302020204" pitchFamily="66" charset="0"/>
              </a:rPr>
              <a:t>I’m so so.</a:t>
            </a:r>
          </a:p>
        </p:txBody>
      </p:sp>
      <p:sp>
        <p:nvSpPr>
          <p:cNvPr id="33802" name="Text Box 14">
            <a:extLst>
              <a:ext uri="{FF2B5EF4-FFF2-40B4-BE49-F238E27FC236}">
                <a16:creationId xmlns:a16="http://schemas.microsoft.com/office/drawing/2014/main" id="{BA4AFA94-55A5-4F5A-B780-DBE7B031875E}"/>
              </a:ext>
            </a:extLst>
          </p:cNvPr>
          <p:cNvSpPr txBox="1">
            <a:spLocks noChangeArrowheads="1"/>
          </p:cNvSpPr>
          <p:nvPr/>
        </p:nvSpPr>
        <p:spPr bwMode="auto">
          <a:xfrm>
            <a:off x="4327525" y="5338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vi-VN" altLang="en-US" sz="1800">
              <a:latin typeface="Arial" panose="020B0604020202020204" pitchFamily="34" charset="0"/>
            </a:endParaRPr>
          </a:p>
        </p:txBody>
      </p:sp>
      <p:sp>
        <p:nvSpPr>
          <p:cNvPr id="33803" name="Line 15">
            <a:extLst>
              <a:ext uri="{FF2B5EF4-FFF2-40B4-BE49-F238E27FC236}">
                <a16:creationId xmlns:a16="http://schemas.microsoft.com/office/drawing/2014/main" id="{6D55D3EA-E502-4F0C-A43A-9A6F099A77D3}"/>
              </a:ext>
            </a:extLst>
          </p:cNvPr>
          <p:cNvSpPr>
            <a:spLocks noChangeShapeType="1"/>
          </p:cNvSpPr>
          <p:nvPr/>
        </p:nvSpPr>
        <p:spPr bwMode="auto">
          <a:xfrm>
            <a:off x="4419600" y="55308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Line 16">
            <a:extLst>
              <a:ext uri="{FF2B5EF4-FFF2-40B4-BE49-F238E27FC236}">
                <a16:creationId xmlns:a16="http://schemas.microsoft.com/office/drawing/2014/main" id="{8B629535-EF11-4D66-83A5-FD58F871FAF3}"/>
              </a:ext>
            </a:extLst>
          </p:cNvPr>
          <p:cNvSpPr>
            <a:spLocks noChangeShapeType="1"/>
          </p:cNvSpPr>
          <p:nvPr/>
        </p:nvSpPr>
        <p:spPr bwMode="auto">
          <a:xfrm>
            <a:off x="3962400" y="1828800"/>
            <a:ext cx="2286000" cy="19050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Line 17">
            <a:extLst>
              <a:ext uri="{FF2B5EF4-FFF2-40B4-BE49-F238E27FC236}">
                <a16:creationId xmlns:a16="http://schemas.microsoft.com/office/drawing/2014/main" id="{F1F5DB5D-3B82-43B6-8DFB-6ED98687257B}"/>
              </a:ext>
            </a:extLst>
          </p:cNvPr>
          <p:cNvSpPr>
            <a:spLocks noChangeShapeType="1"/>
          </p:cNvSpPr>
          <p:nvPr/>
        </p:nvSpPr>
        <p:spPr bwMode="auto">
          <a:xfrm>
            <a:off x="3886200" y="2670175"/>
            <a:ext cx="2438400" cy="22860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Line 18">
            <a:extLst>
              <a:ext uri="{FF2B5EF4-FFF2-40B4-BE49-F238E27FC236}">
                <a16:creationId xmlns:a16="http://schemas.microsoft.com/office/drawing/2014/main" id="{B8A9630E-A58D-4342-860C-E4F1B7CA72DA}"/>
              </a:ext>
            </a:extLst>
          </p:cNvPr>
          <p:cNvSpPr>
            <a:spLocks noChangeShapeType="1"/>
          </p:cNvSpPr>
          <p:nvPr/>
        </p:nvSpPr>
        <p:spPr bwMode="auto">
          <a:xfrm>
            <a:off x="4648200" y="3733800"/>
            <a:ext cx="1752600" cy="21336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19">
            <a:extLst>
              <a:ext uri="{FF2B5EF4-FFF2-40B4-BE49-F238E27FC236}">
                <a16:creationId xmlns:a16="http://schemas.microsoft.com/office/drawing/2014/main" id="{E3FC6FCD-BE52-4457-A2C5-315F18DF7677}"/>
              </a:ext>
            </a:extLst>
          </p:cNvPr>
          <p:cNvSpPr>
            <a:spLocks noChangeShapeType="1"/>
          </p:cNvSpPr>
          <p:nvPr/>
        </p:nvSpPr>
        <p:spPr bwMode="auto">
          <a:xfrm flipV="1">
            <a:off x="3613150" y="2590801"/>
            <a:ext cx="2711450" cy="187801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8" name="Line 20">
            <a:extLst>
              <a:ext uri="{FF2B5EF4-FFF2-40B4-BE49-F238E27FC236}">
                <a16:creationId xmlns:a16="http://schemas.microsoft.com/office/drawing/2014/main" id="{9F428657-1199-4D92-AFC5-23DC1BFB8ABD}"/>
              </a:ext>
            </a:extLst>
          </p:cNvPr>
          <p:cNvSpPr>
            <a:spLocks noChangeShapeType="1"/>
          </p:cNvSpPr>
          <p:nvPr/>
        </p:nvSpPr>
        <p:spPr bwMode="auto">
          <a:xfrm flipV="1">
            <a:off x="3276600" y="1752600"/>
            <a:ext cx="2971800" cy="3429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21">
            <a:extLst>
              <a:ext uri="{FF2B5EF4-FFF2-40B4-BE49-F238E27FC236}">
                <a16:creationId xmlns:a16="http://schemas.microsoft.com/office/drawing/2014/main" id="{252A2A10-3781-41D5-B352-FEB56E62B935}"/>
              </a:ext>
            </a:extLst>
          </p:cNvPr>
          <p:cNvSpPr>
            <a:spLocks noChangeShapeType="1"/>
          </p:cNvSpPr>
          <p:nvPr/>
        </p:nvSpPr>
        <p:spPr bwMode="auto">
          <a:xfrm flipV="1">
            <a:off x="3352800" y="4343400"/>
            <a:ext cx="3048000" cy="1600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wipe(up)">
                                      <p:cBhvr>
                                        <p:cTn id="7" dur="500"/>
                                        <p:tgtEl>
                                          <p:spTgt spid="6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61"/>
                                        </p:tgtEl>
                                        <p:attrNameLst>
                                          <p:attrName>style.visibility</p:attrName>
                                        </p:attrNameLst>
                                      </p:cBhvr>
                                      <p:to>
                                        <p:strVal val="visible"/>
                                      </p:to>
                                    </p:set>
                                    <p:animEffect transition="in" filter="wipe(up)">
                                      <p:cBhvr>
                                        <p:cTn id="12" dur="500"/>
                                        <p:tgtEl>
                                          <p:spTgt spid="6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162"/>
                                        </p:tgtEl>
                                        <p:attrNameLst>
                                          <p:attrName>style.visibility</p:attrName>
                                        </p:attrNameLst>
                                      </p:cBhvr>
                                      <p:to>
                                        <p:strVal val="visible"/>
                                      </p:to>
                                    </p:set>
                                    <p:animEffect transition="in" filter="wipe(up)">
                                      <p:cBhvr>
                                        <p:cTn id="17" dur="500"/>
                                        <p:tgtEl>
                                          <p:spTgt spid="6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63"/>
                                        </p:tgtEl>
                                        <p:attrNameLst>
                                          <p:attrName>style.visibility</p:attrName>
                                        </p:attrNameLst>
                                      </p:cBhvr>
                                      <p:to>
                                        <p:strVal val="visible"/>
                                      </p:to>
                                    </p:set>
                                    <p:animEffect transition="in" filter="wipe(down)">
                                      <p:cBhvr>
                                        <p:cTn id="22" dur="500"/>
                                        <p:tgtEl>
                                          <p:spTgt spid="6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wipe(down)">
                                      <p:cBhvr>
                                        <p:cTn id="27" dur="500"/>
                                        <p:tgtEl>
                                          <p:spTgt spid="3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wipe(down)">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
            <a:extLst>
              <a:ext uri="{FF2B5EF4-FFF2-40B4-BE49-F238E27FC236}">
                <a16:creationId xmlns:a16="http://schemas.microsoft.com/office/drawing/2014/main" id="{B1F268FE-22AC-4E1F-A288-52891A021811}"/>
              </a:ext>
            </a:extLst>
          </p:cNvPr>
          <p:cNvSpPr txBox="1">
            <a:spLocks noChangeArrowheads="1"/>
          </p:cNvSpPr>
          <p:nvPr/>
        </p:nvSpPr>
        <p:spPr bwMode="auto">
          <a:xfrm>
            <a:off x="1524000" y="914400"/>
            <a:ext cx="9448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latin typeface="Comic Sans MS" panose="030F0702030302020204" pitchFamily="66" charset="0"/>
              </a:rPr>
              <a:t>a.  Mr Tan:     Hello Lien. ………………………… ?</a:t>
            </a:r>
          </a:p>
          <a:p>
            <a:pPr eaLnBrk="1" hangingPunct="1">
              <a:lnSpc>
                <a:spcPct val="100000"/>
              </a:lnSpc>
              <a:spcBef>
                <a:spcPct val="0"/>
              </a:spcBef>
              <a:buClrTx/>
              <a:buFontTx/>
              <a:buNone/>
            </a:pPr>
            <a:r>
              <a:rPr lang="en-US" altLang="en-US" sz="3200">
                <a:latin typeface="Comic Sans MS" panose="030F0702030302020204" pitchFamily="66" charset="0"/>
              </a:rPr>
              <a:t>    Miss Lien:  ………………………., thank you. </a:t>
            </a:r>
          </a:p>
          <a:p>
            <a:pPr eaLnBrk="1" hangingPunct="1">
              <a:lnSpc>
                <a:spcPct val="100000"/>
              </a:lnSpc>
              <a:spcBef>
                <a:spcPct val="0"/>
              </a:spcBef>
              <a:buClrTx/>
              <a:buFontTx/>
              <a:buNone/>
            </a:pPr>
            <a:r>
              <a:rPr lang="en-US" altLang="en-US" sz="3200">
                <a:latin typeface="Comic Sans MS" panose="030F0702030302020204" pitchFamily="66" charset="0"/>
              </a:rPr>
              <a:t>                     ………………………….., Tan?</a:t>
            </a:r>
          </a:p>
          <a:p>
            <a:pPr eaLnBrk="1" hangingPunct="1">
              <a:lnSpc>
                <a:spcPct val="100000"/>
              </a:lnSpc>
              <a:spcBef>
                <a:spcPct val="0"/>
              </a:spcBef>
              <a:buClrTx/>
              <a:buFontTx/>
              <a:buNone/>
            </a:pPr>
            <a:r>
              <a:rPr lang="en-US" altLang="en-US" sz="3200">
                <a:latin typeface="Comic Sans MS" panose="030F0702030302020204" pitchFamily="66" charset="0"/>
              </a:rPr>
              <a:t>    Mr Tan:     …………………., but I’m very busy.</a:t>
            </a:r>
          </a:p>
          <a:p>
            <a:pPr eaLnBrk="1" hangingPunct="1">
              <a:lnSpc>
                <a:spcPct val="100000"/>
              </a:lnSpc>
              <a:spcBef>
                <a:spcPct val="0"/>
              </a:spcBef>
              <a:buClrTx/>
              <a:buFontTx/>
              <a:buNone/>
            </a:pPr>
            <a:r>
              <a:rPr lang="en-US" altLang="en-US" sz="3200">
                <a:latin typeface="Comic Sans MS" panose="030F0702030302020204" pitchFamily="66" charset="0"/>
              </a:rPr>
              <a:t>    Miss Lien:  ………………. .</a:t>
            </a:r>
          </a:p>
        </p:txBody>
      </p:sp>
      <p:sp>
        <p:nvSpPr>
          <p:cNvPr id="17" name="Rectangle 2">
            <a:extLst>
              <a:ext uri="{FF2B5EF4-FFF2-40B4-BE49-F238E27FC236}">
                <a16:creationId xmlns:a16="http://schemas.microsoft.com/office/drawing/2014/main" id="{4D4391F6-5D03-4336-8ABD-A1347B645AE9}"/>
              </a:ext>
            </a:extLst>
          </p:cNvPr>
          <p:cNvSpPr txBox="1">
            <a:spLocks noChangeArrowheads="1"/>
          </p:cNvSpPr>
          <p:nvPr/>
        </p:nvSpPr>
        <p:spPr>
          <a:xfrm>
            <a:off x="1524000" y="7620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A4.</a:t>
            </a:r>
            <a:r>
              <a:rPr lang="en-US" sz="3600" b="1" u="sng" kern="0" dirty="0">
                <a:solidFill>
                  <a:srgbClr val="FF0000"/>
                </a:solidFill>
                <a:latin typeface="Comic Sans MS" pitchFamily="66" charset="0"/>
                <a:ea typeface="+mj-ea"/>
                <a:cs typeface="+mj-cs"/>
              </a:rPr>
              <a:t>Listen and complete </a:t>
            </a:r>
            <a:r>
              <a:rPr lang="en-US" sz="3600" b="1" u="sng" kern="0">
                <a:solidFill>
                  <a:srgbClr val="FF0000"/>
                </a:solidFill>
                <a:latin typeface="Comic Sans MS" pitchFamily="66" charset="0"/>
                <a:ea typeface="+mj-ea"/>
                <a:cs typeface="+mj-cs"/>
              </a:rPr>
              <a:t>the dialogues</a:t>
            </a:r>
            <a:r>
              <a:rPr lang="en-US" sz="3600" b="1" kern="0">
                <a:solidFill>
                  <a:srgbClr val="FF0000"/>
                </a:solidFill>
                <a:latin typeface="Comic Sans MS" pitchFamily="66" charset="0"/>
                <a:ea typeface="+mj-ea"/>
                <a:cs typeface="+mj-cs"/>
              </a:rPr>
              <a:t>:</a:t>
            </a:r>
            <a:endParaRPr lang="en-US" sz="3600" b="1" kern="0" dirty="0">
              <a:solidFill>
                <a:srgbClr val="FF0000"/>
              </a:solidFill>
              <a:latin typeface="Comic Sans MS" pitchFamily="66" charset="0"/>
              <a:ea typeface="+mj-ea"/>
              <a:cs typeface="+mj-cs"/>
            </a:endParaRPr>
          </a:p>
        </p:txBody>
      </p:sp>
      <p:sp>
        <p:nvSpPr>
          <p:cNvPr id="34820" name="Text Box 9">
            <a:extLst>
              <a:ext uri="{FF2B5EF4-FFF2-40B4-BE49-F238E27FC236}">
                <a16:creationId xmlns:a16="http://schemas.microsoft.com/office/drawing/2014/main" id="{06A6970E-6AA3-49D0-B298-207E1E0BD76D}"/>
              </a:ext>
            </a:extLst>
          </p:cNvPr>
          <p:cNvSpPr txBox="1">
            <a:spLocks noChangeArrowheads="1"/>
          </p:cNvSpPr>
          <p:nvPr/>
        </p:nvSpPr>
        <p:spPr bwMode="auto">
          <a:xfrm>
            <a:off x="1524000" y="3733801"/>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latin typeface="Comic Sans MS" panose="030F0702030302020204" pitchFamily="66" charset="0"/>
              </a:rPr>
              <a:t>b. Nam:  Good afternoon, Nga. ……………………?</a:t>
            </a:r>
          </a:p>
          <a:p>
            <a:pPr eaLnBrk="1" hangingPunct="1">
              <a:lnSpc>
                <a:spcPct val="100000"/>
              </a:lnSpc>
              <a:spcBef>
                <a:spcPct val="0"/>
              </a:spcBef>
              <a:buClrTx/>
              <a:buFontTx/>
              <a:buNone/>
            </a:pPr>
            <a:r>
              <a:rPr lang="en-US" altLang="en-US" sz="3200">
                <a:latin typeface="Comic Sans MS" panose="030F0702030302020204" pitchFamily="66" charset="0"/>
              </a:rPr>
              <a:t>    Nga:   …….. ,thanks. ……………………… , Nam  ?</a:t>
            </a:r>
          </a:p>
          <a:p>
            <a:pPr eaLnBrk="1" hangingPunct="1">
              <a:lnSpc>
                <a:spcPct val="100000"/>
              </a:lnSpc>
              <a:spcBef>
                <a:spcPct val="0"/>
              </a:spcBef>
              <a:buClrTx/>
              <a:buFontTx/>
              <a:buNone/>
            </a:pPr>
            <a:r>
              <a:rPr lang="en-US" altLang="en-US" sz="3200">
                <a:latin typeface="Comic Sans MS" panose="030F0702030302020204" pitchFamily="66" charset="0"/>
              </a:rPr>
              <a:t>    Nam:  ………………,thanks.</a:t>
            </a:r>
          </a:p>
          <a:p>
            <a:pPr eaLnBrk="1" hangingPunct="1">
              <a:lnSpc>
                <a:spcPct val="100000"/>
              </a:lnSpc>
              <a:spcBef>
                <a:spcPct val="0"/>
              </a:spcBef>
              <a:buClrTx/>
              <a:buFontTx/>
              <a:buNone/>
            </a:pPr>
            <a:r>
              <a:rPr lang="en-US" altLang="en-US" sz="3200">
                <a:latin typeface="Comic Sans MS" panose="030F0702030302020204" pitchFamily="66" charset="0"/>
              </a:rPr>
              <a:t>    Nga:   I’m going to the lunch room.</a:t>
            </a:r>
          </a:p>
          <a:p>
            <a:pPr eaLnBrk="1" hangingPunct="1">
              <a:lnSpc>
                <a:spcPct val="100000"/>
              </a:lnSpc>
              <a:spcBef>
                <a:spcPct val="0"/>
              </a:spcBef>
              <a:buClrTx/>
              <a:buFontTx/>
              <a:buNone/>
            </a:pPr>
            <a:r>
              <a:rPr lang="en-US" altLang="en-US" sz="3200">
                <a:latin typeface="Comic Sans MS" panose="030F0702030302020204" pitchFamily="66" charset="0"/>
              </a:rPr>
              <a:t>    Nam:  Yes, …………. .</a:t>
            </a:r>
          </a:p>
          <a:p>
            <a:pPr eaLnBrk="1" hangingPunct="1">
              <a:lnSpc>
                <a:spcPct val="100000"/>
              </a:lnSpc>
              <a:spcBef>
                <a:spcPct val="0"/>
              </a:spcBef>
              <a:buClrTx/>
              <a:buFontTx/>
              <a:buNone/>
            </a:pPr>
            <a:endParaRPr lang="en-US" altLang="en-US" sz="3200">
              <a:latin typeface="Comic Sans MS" panose="030F0702030302020204" pitchFamily="66" charset="0"/>
            </a:endParaRPr>
          </a:p>
        </p:txBody>
      </p:sp>
      <p:pic>
        <p:nvPicPr>
          <p:cNvPr id="34821" name="Picture 2">
            <a:extLst>
              <a:ext uri="{FF2B5EF4-FFF2-40B4-BE49-F238E27FC236}">
                <a16:creationId xmlns:a16="http://schemas.microsoft.com/office/drawing/2014/main" id="{295795B1-E38B-43E1-8715-C004ACD6D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4986339"/>
            <a:ext cx="185261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5 Track 5">
            <a:hlinkClick r:id="" action="ppaction://media"/>
            <a:extLst>
              <a:ext uri="{FF2B5EF4-FFF2-40B4-BE49-F238E27FC236}">
                <a16:creationId xmlns:a16="http://schemas.microsoft.com/office/drawing/2014/main" id="{3CA93F06-4789-476C-B4A0-4376DD34E28F}"/>
              </a:ext>
            </a:extLst>
          </p:cNvPr>
          <p:cNvPicPr>
            <a:picLocks noChangeAspect="1"/>
          </p:cNvPicPr>
          <p:nvPr>
            <a:audioFile r:link="rId2"/>
            <p:extLst>
              <p:ext uri="{DAA4B4D4-6D71-4841-9C94-3DE7FCFB9230}">
                <p14:media xmlns:p14="http://schemas.microsoft.com/office/powerpoint/2010/main" r:link="rId1"/>
              </p:ext>
            </p:extLst>
          </p:nvPr>
        </p:nvPicPr>
        <p:blipFill>
          <a:blip r:embed="rId5">
            <a:duotone>
              <a:prstClr val="black"/>
              <a:schemeClr val="accent4">
                <a:tint val="45000"/>
                <a:satMod val="400000"/>
              </a:schemeClr>
            </a:duotone>
          </a:blip>
          <a:stretch>
            <a:fillRect/>
          </a:stretch>
        </p:blipFill>
        <p:spPr>
          <a:xfrm>
            <a:off x="9841706" y="796224"/>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92929FDF-7D4D-4E39-8B27-20A237F54C1F}"/>
              </a:ext>
            </a:extLst>
          </p:cNvPr>
          <p:cNvSpPr txBox="1">
            <a:spLocks noChangeArrowheads="1"/>
          </p:cNvSpPr>
          <p:nvPr/>
        </p:nvSpPr>
        <p:spPr bwMode="auto">
          <a:xfrm>
            <a:off x="1524000" y="1560513"/>
            <a:ext cx="9448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ts val="1800"/>
              </a:spcBef>
              <a:buClrTx/>
              <a:buNone/>
            </a:pPr>
            <a:r>
              <a:rPr lang="en-US" altLang="en-US" sz="3200">
                <a:latin typeface="Comic Sans MS" panose="030F0702030302020204" pitchFamily="66" charset="0"/>
              </a:rPr>
              <a:t>a.  Mr Tan:     Hello Lien. ………………………… ?</a:t>
            </a:r>
          </a:p>
          <a:p>
            <a:pPr>
              <a:lnSpc>
                <a:spcPct val="100000"/>
              </a:lnSpc>
              <a:spcBef>
                <a:spcPts val="1800"/>
              </a:spcBef>
              <a:buClrTx/>
              <a:buNone/>
            </a:pPr>
            <a:r>
              <a:rPr lang="en-US" altLang="en-US" sz="3200">
                <a:latin typeface="Comic Sans MS" panose="030F0702030302020204" pitchFamily="66" charset="0"/>
              </a:rPr>
              <a:t>    Miss Lien:  ………………………., thank you. </a:t>
            </a:r>
          </a:p>
          <a:p>
            <a:pPr>
              <a:lnSpc>
                <a:spcPct val="100000"/>
              </a:lnSpc>
              <a:spcBef>
                <a:spcPts val="1800"/>
              </a:spcBef>
              <a:buClrTx/>
              <a:buNone/>
            </a:pPr>
            <a:r>
              <a:rPr lang="en-US" altLang="en-US" sz="3200">
                <a:latin typeface="Comic Sans MS" panose="030F0702030302020204" pitchFamily="66" charset="0"/>
              </a:rPr>
              <a:t>                     ………………………….., Tan?</a:t>
            </a:r>
          </a:p>
          <a:p>
            <a:pPr>
              <a:lnSpc>
                <a:spcPct val="100000"/>
              </a:lnSpc>
              <a:spcBef>
                <a:spcPts val="1800"/>
              </a:spcBef>
              <a:buClrTx/>
              <a:buNone/>
            </a:pPr>
            <a:r>
              <a:rPr lang="en-US" altLang="en-US" sz="3200">
                <a:latin typeface="Comic Sans MS" panose="030F0702030302020204" pitchFamily="66" charset="0"/>
              </a:rPr>
              <a:t>    Mr Tan:     …………………., but I’m very busy.</a:t>
            </a:r>
          </a:p>
          <a:p>
            <a:pPr>
              <a:lnSpc>
                <a:spcPct val="100000"/>
              </a:lnSpc>
              <a:spcBef>
                <a:spcPts val="1800"/>
              </a:spcBef>
              <a:buClrTx/>
              <a:buNone/>
            </a:pPr>
            <a:r>
              <a:rPr lang="en-US" altLang="en-US" sz="3200">
                <a:latin typeface="Comic Sans MS" panose="030F0702030302020204" pitchFamily="66" charset="0"/>
              </a:rPr>
              <a:t>    Miss Lien:  ………………. .</a:t>
            </a:r>
          </a:p>
        </p:txBody>
      </p:sp>
      <p:sp>
        <p:nvSpPr>
          <p:cNvPr id="12299" name="Rectangle 11">
            <a:extLst>
              <a:ext uri="{FF2B5EF4-FFF2-40B4-BE49-F238E27FC236}">
                <a16:creationId xmlns:a16="http://schemas.microsoft.com/office/drawing/2014/main" id="{619A6711-5B49-41D4-B6BB-B69DCDB6B8BE}"/>
              </a:ext>
            </a:extLst>
          </p:cNvPr>
          <p:cNvSpPr>
            <a:spLocks noChangeArrowheads="1"/>
          </p:cNvSpPr>
          <p:nvPr/>
        </p:nvSpPr>
        <p:spPr bwMode="auto">
          <a:xfrm>
            <a:off x="6477000" y="1508125"/>
            <a:ext cx="2590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How are you </a:t>
            </a:r>
          </a:p>
        </p:txBody>
      </p:sp>
      <p:sp>
        <p:nvSpPr>
          <p:cNvPr id="12300" name="Rectangle 12">
            <a:extLst>
              <a:ext uri="{FF2B5EF4-FFF2-40B4-BE49-F238E27FC236}">
                <a16:creationId xmlns:a16="http://schemas.microsoft.com/office/drawing/2014/main" id="{118A5C4B-335F-49EC-8FF9-9F45DA0F88F3}"/>
              </a:ext>
            </a:extLst>
          </p:cNvPr>
          <p:cNvSpPr>
            <a:spLocks noChangeArrowheads="1"/>
          </p:cNvSpPr>
          <p:nvPr/>
        </p:nvSpPr>
        <p:spPr bwMode="auto">
          <a:xfrm>
            <a:off x="4281488" y="22352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Pretty good   </a:t>
            </a:r>
          </a:p>
        </p:txBody>
      </p:sp>
      <p:sp>
        <p:nvSpPr>
          <p:cNvPr id="12301" name="Rectangle 13">
            <a:extLst>
              <a:ext uri="{FF2B5EF4-FFF2-40B4-BE49-F238E27FC236}">
                <a16:creationId xmlns:a16="http://schemas.microsoft.com/office/drawing/2014/main" id="{CC421C99-367A-44E3-874B-3B4A4574D8B4}"/>
              </a:ext>
            </a:extLst>
          </p:cNvPr>
          <p:cNvSpPr>
            <a:spLocks noChangeArrowheads="1"/>
          </p:cNvSpPr>
          <p:nvPr/>
        </p:nvSpPr>
        <p:spPr bwMode="auto">
          <a:xfrm>
            <a:off x="4191000" y="29972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How about you</a:t>
            </a:r>
          </a:p>
        </p:txBody>
      </p:sp>
      <p:sp>
        <p:nvSpPr>
          <p:cNvPr id="12302" name="Rectangle 14">
            <a:extLst>
              <a:ext uri="{FF2B5EF4-FFF2-40B4-BE49-F238E27FC236}">
                <a16:creationId xmlns:a16="http://schemas.microsoft.com/office/drawing/2014/main" id="{9807B69B-F789-4268-B1D7-9471C9C0812D}"/>
              </a:ext>
            </a:extLst>
          </p:cNvPr>
          <p:cNvSpPr>
            <a:spLocks noChangeArrowheads="1"/>
          </p:cNvSpPr>
          <p:nvPr/>
        </p:nvSpPr>
        <p:spPr bwMode="auto">
          <a:xfrm>
            <a:off x="4419600" y="36830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Not bad	</a:t>
            </a:r>
          </a:p>
        </p:txBody>
      </p:sp>
      <p:sp>
        <p:nvSpPr>
          <p:cNvPr id="12303" name="Rectangle 15">
            <a:extLst>
              <a:ext uri="{FF2B5EF4-FFF2-40B4-BE49-F238E27FC236}">
                <a16:creationId xmlns:a16="http://schemas.microsoft.com/office/drawing/2014/main" id="{61B782D9-0217-4B4E-A7E1-A2D7AADE9C51}"/>
              </a:ext>
            </a:extLst>
          </p:cNvPr>
          <p:cNvSpPr>
            <a:spLocks noChangeArrowheads="1"/>
          </p:cNvSpPr>
          <p:nvPr/>
        </p:nvSpPr>
        <p:spPr bwMode="auto">
          <a:xfrm>
            <a:off x="4267200" y="4419600"/>
            <a:ext cx="203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Me, too</a:t>
            </a:r>
          </a:p>
        </p:txBody>
      </p:sp>
      <p:sp>
        <p:nvSpPr>
          <p:cNvPr id="17" name="Rectangle 2">
            <a:extLst>
              <a:ext uri="{FF2B5EF4-FFF2-40B4-BE49-F238E27FC236}">
                <a16:creationId xmlns:a16="http://schemas.microsoft.com/office/drawing/2014/main" id="{4A9971DB-BC7C-43D8-8FB0-71FC37EFEAB3}"/>
              </a:ext>
            </a:extLst>
          </p:cNvPr>
          <p:cNvSpPr txBox="1">
            <a:spLocks noChangeArrowheads="1"/>
          </p:cNvSpPr>
          <p:nvPr/>
        </p:nvSpPr>
        <p:spPr>
          <a:xfrm>
            <a:off x="1524000" y="30480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A4.</a:t>
            </a:r>
            <a:r>
              <a:rPr lang="en-US" sz="3600" b="1" u="sng" kern="0" dirty="0">
                <a:solidFill>
                  <a:srgbClr val="FF0000"/>
                </a:solidFill>
                <a:latin typeface="Comic Sans MS" pitchFamily="66" charset="0"/>
                <a:ea typeface="+mj-ea"/>
                <a:cs typeface="+mj-cs"/>
              </a:rPr>
              <a:t>Listen and complete </a:t>
            </a:r>
            <a:r>
              <a:rPr lang="en-US" sz="3600" b="1" u="sng" kern="0">
                <a:solidFill>
                  <a:srgbClr val="FF0000"/>
                </a:solidFill>
                <a:latin typeface="Comic Sans MS" pitchFamily="66" charset="0"/>
                <a:ea typeface="+mj-ea"/>
                <a:cs typeface="+mj-cs"/>
              </a:rPr>
              <a:t>the dialogues</a:t>
            </a:r>
            <a:r>
              <a:rPr lang="en-US" sz="3600" b="1" kern="0">
                <a:solidFill>
                  <a:srgbClr val="FF0000"/>
                </a:solidFill>
                <a:latin typeface="Comic Sans MS" pitchFamily="66" charset="0"/>
                <a:ea typeface="+mj-ea"/>
                <a:cs typeface="+mj-cs"/>
              </a:rPr>
              <a:t>:</a:t>
            </a:r>
            <a:endParaRPr lang="en-US" sz="3600" b="1" kern="0" dirty="0">
              <a:solidFill>
                <a:srgbClr val="FF0000"/>
              </a:solidFill>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2299">
                                            <p:txEl>
                                              <p:pRg st="0" end="0"/>
                                            </p:txEl>
                                          </p:spTgt>
                                        </p:tgtEl>
                                        <p:attrNameLst>
                                          <p:attrName>style.visibility</p:attrName>
                                        </p:attrNameLst>
                                      </p:cBhvr>
                                      <p:to>
                                        <p:strVal val="visible"/>
                                      </p:to>
                                    </p:set>
                                    <p:animEffect transition="in" filter="wedge">
                                      <p:cBhvr>
                                        <p:cTn id="15" dur="500"/>
                                        <p:tgtEl>
                                          <p:spTgt spid="122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12300">
                                            <p:txEl>
                                              <p:pRg st="0" end="0"/>
                                            </p:txEl>
                                          </p:spTgt>
                                        </p:tgtEl>
                                        <p:attrNameLst>
                                          <p:attrName>style.visibility</p:attrName>
                                        </p:attrNameLst>
                                      </p:cBhvr>
                                      <p:to>
                                        <p:strVal val="visible"/>
                                      </p:to>
                                    </p:set>
                                    <p:animEffect transition="in" filter="wedge">
                                      <p:cBhvr>
                                        <p:cTn id="20" dur="500"/>
                                        <p:tgtEl>
                                          <p:spTgt spid="1230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2301">
                                            <p:txEl>
                                              <p:pRg st="0" end="0"/>
                                            </p:txEl>
                                          </p:spTgt>
                                        </p:tgtEl>
                                        <p:attrNameLst>
                                          <p:attrName>style.visibility</p:attrName>
                                        </p:attrNameLst>
                                      </p:cBhvr>
                                      <p:to>
                                        <p:strVal val="visible"/>
                                      </p:to>
                                    </p:set>
                                    <p:animEffect transition="in" filter="wedge">
                                      <p:cBhvr>
                                        <p:cTn id="25" dur="500"/>
                                        <p:tgtEl>
                                          <p:spTgt spid="1230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2302"/>
                                        </p:tgtEl>
                                        <p:attrNameLst>
                                          <p:attrName>style.visibility</p:attrName>
                                        </p:attrNameLst>
                                      </p:cBhvr>
                                      <p:to>
                                        <p:strVal val="visible"/>
                                      </p:to>
                                    </p:set>
                                    <p:animEffect transition="in" filter="wedge">
                                      <p:cBhvr>
                                        <p:cTn id="30" dur="500"/>
                                        <p:tgtEl>
                                          <p:spTgt spid="123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12303">
                                            <p:txEl>
                                              <p:pRg st="0" end="0"/>
                                            </p:txEl>
                                          </p:spTgt>
                                        </p:tgtEl>
                                        <p:attrNameLst>
                                          <p:attrName>style.visibility</p:attrName>
                                        </p:attrNameLst>
                                      </p:cBhvr>
                                      <p:to>
                                        <p:strVal val="visible"/>
                                      </p:to>
                                    </p:set>
                                    <p:animEffect transition="in" filter="wedge">
                                      <p:cBhvr>
                                        <p:cTn id="35" dur="500"/>
                                        <p:tgtEl>
                                          <p:spTgt spid="123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a:extLst>
              <a:ext uri="{FF2B5EF4-FFF2-40B4-BE49-F238E27FC236}">
                <a16:creationId xmlns:a16="http://schemas.microsoft.com/office/drawing/2014/main" id="{CB4B2F3D-E519-4323-8A2D-612178C44E30}"/>
              </a:ext>
            </a:extLst>
          </p:cNvPr>
          <p:cNvSpPr txBox="1">
            <a:spLocks noChangeArrowheads="1"/>
          </p:cNvSpPr>
          <p:nvPr/>
        </p:nvSpPr>
        <p:spPr bwMode="auto">
          <a:xfrm>
            <a:off x="1524000" y="1143000"/>
            <a:ext cx="91440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ts val="1800"/>
              </a:spcBef>
              <a:buClrTx/>
              <a:buNone/>
            </a:pPr>
            <a:r>
              <a:rPr lang="en-US" altLang="en-US" sz="3200">
                <a:latin typeface="Comic Sans MS" panose="030F0702030302020204" pitchFamily="66" charset="0"/>
              </a:rPr>
              <a:t>b, Nam:  Good afternoon, Nga.  </a:t>
            </a:r>
          </a:p>
          <a:p>
            <a:pPr>
              <a:lnSpc>
                <a:spcPct val="100000"/>
              </a:lnSpc>
              <a:spcBef>
                <a:spcPts val="1800"/>
              </a:spcBef>
              <a:buClrTx/>
              <a:buNone/>
            </a:pPr>
            <a:r>
              <a:rPr lang="en-US" altLang="en-US" sz="3200">
                <a:latin typeface="Comic Sans MS" panose="030F0702030302020204" pitchFamily="66" charset="0"/>
              </a:rPr>
              <a:t>              ……………………………………..?</a:t>
            </a:r>
          </a:p>
          <a:p>
            <a:pPr>
              <a:lnSpc>
                <a:spcPct val="100000"/>
              </a:lnSpc>
              <a:spcBef>
                <a:spcPts val="1800"/>
              </a:spcBef>
              <a:buClrTx/>
              <a:buNone/>
            </a:pPr>
            <a:r>
              <a:rPr lang="en-US" altLang="en-US" sz="3200">
                <a:latin typeface="Comic Sans MS" panose="030F0702030302020204" pitchFamily="66" charset="0"/>
              </a:rPr>
              <a:t>    Nga: ………, thanks. ……………………………...., Nam ?</a:t>
            </a:r>
          </a:p>
          <a:p>
            <a:pPr>
              <a:lnSpc>
                <a:spcPct val="100000"/>
              </a:lnSpc>
              <a:spcBef>
                <a:spcPts val="1800"/>
              </a:spcBef>
              <a:buClrTx/>
              <a:buNone/>
            </a:pPr>
            <a:r>
              <a:rPr lang="en-US" altLang="en-US" sz="3200">
                <a:latin typeface="Comic Sans MS" panose="030F0702030302020204" pitchFamily="66" charset="0"/>
              </a:rPr>
              <a:t>    Nam:  …………………,thanks.</a:t>
            </a:r>
          </a:p>
          <a:p>
            <a:pPr>
              <a:lnSpc>
                <a:spcPct val="100000"/>
              </a:lnSpc>
              <a:spcBef>
                <a:spcPts val="1800"/>
              </a:spcBef>
              <a:buClrTx/>
              <a:buNone/>
            </a:pPr>
            <a:r>
              <a:rPr lang="en-US" altLang="en-US" sz="3200">
                <a:latin typeface="Comic Sans MS" panose="030F0702030302020204" pitchFamily="66" charset="0"/>
              </a:rPr>
              <a:t>    Nga: I’m going to the lunch room.</a:t>
            </a:r>
          </a:p>
          <a:p>
            <a:pPr>
              <a:lnSpc>
                <a:spcPct val="100000"/>
              </a:lnSpc>
              <a:spcBef>
                <a:spcPts val="1800"/>
              </a:spcBef>
              <a:buClrTx/>
              <a:buNone/>
            </a:pPr>
            <a:r>
              <a:rPr lang="en-US" altLang="en-US" sz="3200">
                <a:latin typeface="Comic Sans MS" panose="030F0702030302020204" pitchFamily="66" charset="0"/>
              </a:rPr>
              <a:t>    Nam:  Yes, ……………… .</a:t>
            </a:r>
          </a:p>
          <a:p>
            <a:pPr eaLnBrk="1" hangingPunct="1">
              <a:lnSpc>
                <a:spcPct val="100000"/>
              </a:lnSpc>
              <a:spcBef>
                <a:spcPct val="0"/>
              </a:spcBef>
              <a:buClrTx/>
              <a:buFontTx/>
              <a:buNone/>
            </a:pPr>
            <a:endParaRPr lang="en-US" altLang="en-US" sz="3200">
              <a:latin typeface="Comic Sans MS" panose="030F0702030302020204" pitchFamily="66" charset="0"/>
            </a:endParaRPr>
          </a:p>
        </p:txBody>
      </p:sp>
      <p:sp>
        <p:nvSpPr>
          <p:cNvPr id="12304" name="Rectangle 16">
            <a:extLst>
              <a:ext uri="{FF2B5EF4-FFF2-40B4-BE49-F238E27FC236}">
                <a16:creationId xmlns:a16="http://schemas.microsoft.com/office/drawing/2014/main" id="{AAACC910-5B58-4183-AF82-CCAEA3CF8155}"/>
              </a:ext>
            </a:extLst>
          </p:cNvPr>
          <p:cNvSpPr>
            <a:spLocks noChangeArrowheads="1"/>
          </p:cNvSpPr>
          <p:nvPr/>
        </p:nvSpPr>
        <p:spPr bwMode="auto">
          <a:xfrm>
            <a:off x="3502026" y="1854200"/>
            <a:ext cx="3598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How is everything</a:t>
            </a:r>
          </a:p>
        </p:txBody>
      </p:sp>
      <p:sp>
        <p:nvSpPr>
          <p:cNvPr id="12305" name="Rectangle 17">
            <a:extLst>
              <a:ext uri="{FF2B5EF4-FFF2-40B4-BE49-F238E27FC236}">
                <a16:creationId xmlns:a16="http://schemas.microsoft.com/office/drawing/2014/main" id="{CA943BC8-6C9A-47C8-B27B-6C55D81E8A29}"/>
              </a:ext>
            </a:extLst>
          </p:cNvPr>
          <p:cNvSpPr>
            <a:spLocks noChangeArrowheads="1"/>
          </p:cNvSpPr>
          <p:nvPr/>
        </p:nvSpPr>
        <p:spPr bwMode="auto">
          <a:xfrm>
            <a:off x="3048000" y="2540000"/>
            <a:ext cx="97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 Ok </a:t>
            </a:r>
          </a:p>
        </p:txBody>
      </p:sp>
      <p:sp>
        <p:nvSpPr>
          <p:cNvPr id="12306" name="Rectangle 18">
            <a:extLst>
              <a:ext uri="{FF2B5EF4-FFF2-40B4-BE49-F238E27FC236}">
                <a16:creationId xmlns:a16="http://schemas.microsoft.com/office/drawing/2014/main" id="{A46C07FB-11BD-4DDE-B7E4-98055700F9D4}"/>
              </a:ext>
            </a:extLst>
          </p:cNvPr>
          <p:cNvSpPr>
            <a:spLocks noChangeArrowheads="1"/>
          </p:cNvSpPr>
          <p:nvPr/>
        </p:nvSpPr>
        <p:spPr bwMode="auto">
          <a:xfrm rot="10800000" flipV="1">
            <a:off x="5562600" y="25400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How are you today</a:t>
            </a:r>
          </a:p>
        </p:txBody>
      </p:sp>
      <p:sp>
        <p:nvSpPr>
          <p:cNvPr id="12307" name="Rectangle 19">
            <a:extLst>
              <a:ext uri="{FF2B5EF4-FFF2-40B4-BE49-F238E27FC236}">
                <a16:creationId xmlns:a16="http://schemas.microsoft.com/office/drawing/2014/main" id="{E479F3F3-A0D0-4053-82D5-0E32F0149682}"/>
              </a:ext>
            </a:extLst>
          </p:cNvPr>
          <p:cNvSpPr>
            <a:spLocks noChangeArrowheads="1"/>
          </p:cNvSpPr>
          <p:nvPr/>
        </p:nvSpPr>
        <p:spPr bwMode="auto">
          <a:xfrm>
            <a:off x="3306764" y="3302000"/>
            <a:ext cx="195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Just fine</a:t>
            </a:r>
          </a:p>
        </p:txBody>
      </p:sp>
      <p:sp>
        <p:nvSpPr>
          <p:cNvPr id="12308" name="Rectangle 20">
            <a:extLst>
              <a:ext uri="{FF2B5EF4-FFF2-40B4-BE49-F238E27FC236}">
                <a16:creationId xmlns:a16="http://schemas.microsoft.com/office/drawing/2014/main" id="{2116D773-7B95-43CF-A5F5-1A58007AC27A}"/>
              </a:ext>
            </a:extLst>
          </p:cNvPr>
          <p:cNvSpPr>
            <a:spLocks noChangeArrowheads="1"/>
          </p:cNvSpPr>
          <p:nvPr/>
        </p:nvSpPr>
        <p:spPr bwMode="auto">
          <a:xfrm>
            <a:off x="4265614" y="4749800"/>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solidFill>
                  <a:srgbClr val="0000FF"/>
                </a:solidFill>
                <a:latin typeface="Comic Sans MS" panose="030F0702030302020204" pitchFamily="66" charset="0"/>
              </a:rPr>
              <a:t>so am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304">
                                            <p:txEl>
                                              <p:pRg st="0" end="0"/>
                                            </p:txEl>
                                          </p:spTgt>
                                        </p:tgtEl>
                                        <p:attrNameLst>
                                          <p:attrName>style.visibility</p:attrName>
                                        </p:attrNameLst>
                                      </p:cBhvr>
                                      <p:to>
                                        <p:strVal val="visible"/>
                                      </p:to>
                                    </p:set>
                                    <p:animEffect transition="in" filter="wipe(down)">
                                      <p:cBhvr>
                                        <p:cTn id="7" dur="500"/>
                                        <p:tgtEl>
                                          <p:spTgt spid="123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05">
                                            <p:txEl>
                                              <p:pRg st="0" end="0"/>
                                            </p:txEl>
                                          </p:spTgt>
                                        </p:tgtEl>
                                        <p:attrNameLst>
                                          <p:attrName>style.visibility</p:attrName>
                                        </p:attrNameLst>
                                      </p:cBhvr>
                                      <p:to>
                                        <p:strVal val="visible"/>
                                      </p:to>
                                    </p:set>
                                    <p:animEffect transition="in" filter="wipe(down)">
                                      <p:cBhvr>
                                        <p:cTn id="12" dur="500"/>
                                        <p:tgtEl>
                                          <p:spTgt spid="123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306">
                                            <p:txEl>
                                              <p:pRg st="0" end="0"/>
                                            </p:txEl>
                                          </p:spTgt>
                                        </p:tgtEl>
                                        <p:attrNameLst>
                                          <p:attrName>style.visibility</p:attrName>
                                        </p:attrNameLst>
                                      </p:cBhvr>
                                      <p:to>
                                        <p:strVal val="visible"/>
                                      </p:to>
                                    </p:set>
                                    <p:animEffect transition="in" filter="wipe(down)">
                                      <p:cBhvr>
                                        <p:cTn id="17" dur="500"/>
                                        <p:tgtEl>
                                          <p:spTgt spid="123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307">
                                            <p:txEl>
                                              <p:pRg st="0" end="0"/>
                                            </p:txEl>
                                          </p:spTgt>
                                        </p:tgtEl>
                                        <p:attrNameLst>
                                          <p:attrName>style.visibility</p:attrName>
                                        </p:attrNameLst>
                                      </p:cBhvr>
                                      <p:to>
                                        <p:strVal val="visible"/>
                                      </p:to>
                                    </p:set>
                                    <p:animEffect transition="in" filter="wipe(down)">
                                      <p:cBhvr>
                                        <p:cTn id="22" dur="500"/>
                                        <p:tgtEl>
                                          <p:spTgt spid="1230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308">
                                            <p:txEl>
                                              <p:pRg st="0" end="0"/>
                                            </p:txEl>
                                          </p:spTgt>
                                        </p:tgtEl>
                                        <p:attrNameLst>
                                          <p:attrName>style.visibility</p:attrName>
                                        </p:attrNameLst>
                                      </p:cBhvr>
                                      <p:to>
                                        <p:strVal val="visible"/>
                                      </p:to>
                                    </p:set>
                                    <p:animEffect transition="in" filter="wipe(down)">
                                      <p:cBhvr>
                                        <p:cTn id="27" dur="500"/>
                                        <p:tgtEl>
                                          <p:spTgt spid="123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88DC7A2-79EA-4BED-A2ED-227E0CA50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762000"/>
            <a:ext cx="35988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a:extLst>
              <a:ext uri="{FF2B5EF4-FFF2-40B4-BE49-F238E27FC236}">
                <a16:creationId xmlns:a16="http://schemas.microsoft.com/office/drawing/2014/main" id="{73CBF3EE-0124-4728-828D-278D99C1C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762000"/>
            <a:ext cx="35052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a:extLst>
              <a:ext uri="{FF2B5EF4-FFF2-40B4-BE49-F238E27FC236}">
                <a16:creationId xmlns:a16="http://schemas.microsoft.com/office/drawing/2014/main" id="{30535655-63FA-4EEC-BC2C-E498ABAC0F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827463"/>
            <a:ext cx="3429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a:extLst>
              <a:ext uri="{FF2B5EF4-FFF2-40B4-BE49-F238E27FC236}">
                <a16:creationId xmlns:a16="http://schemas.microsoft.com/office/drawing/2014/main" id="{F2724840-CE9A-4DAB-B67D-84AE7CF414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810000"/>
            <a:ext cx="3429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a:extLst>
              <a:ext uri="{FF2B5EF4-FFF2-40B4-BE49-F238E27FC236}">
                <a16:creationId xmlns:a16="http://schemas.microsoft.com/office/drawing/2014/main" id="{B8E58087-8A55-4BC8-85B8-3A859E551D8D}"/>
              </a:ext>
            </a:extLst>
          </p:cNvPr>
          <p:cNvSpPr txBox="1">
            <a:spLocks noChangeArrowheads="1"/>
          </p:cNvSpPr>
          <p:nvPr/>
        </p:nvSpPr>
        <p:spPr bwMode="auto">
          <a:xfrm>
            <a:off x="3657600" y="30480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a:latin typeface="Comic Sans MS" panose="030F0702030302020204" pitchFamily="66" charset="0"/>
                <a:cs typeface="Times New Roman" panose="02020603050405020304" pitchFamily="18" charset="0"/>
              </a:rPr>
              <a:t>a)</a:t>
            </a:r>
          </a:p>
        </p:txBody>
      </p:sp>
      <p:sp>
        <p:nvSpPr>
          <p:cNvPr id="37895" name="TextBox 6">
            <a:extLst>
              <a:ext uri="{FF2B5EF4-FFF2-40B4-BE49-F238E27FC236}">
                <a16:creationId xmlns:a16="http://schemas.microsoft.com/office/drawing/2014/main" id="{8AB6B972-EB36-4441-9F7B-208455F547DA}"/>
              </a:ext>
            </a:extLst>
          </p:cNvPr>
          <p:cNvSpPr txBox="1">
            <a:spLocks noChangeArrowheads="1"/>
          </p:cNvSpPr>
          <p:nvPr/>
        </p:nvSpPr>
        <p:spPr bwMode="auto">
          <a:xfrm>
            <a:off x="7391400" y="3124201"/>
            <a:ext cx="76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a:latin typeface="Comic Sans MS" panose="030F0702030302020204" pitchFamily="66" charset="0"/>
                <a:cs typeface="Times New Roman" panose="02020603050405020304" pitchFamily="18" charset="0"/>
              </a:rPr>
              <a:t>b</a:t>
            </a:r>
            <a:r>
              <a:rPr lang="en-US" altLang="en-US" sz="4000">
                <a:latin typeface="Comic Sans MS" panose="030F0702030302020204" pitchFamily="66" charset="0"/>
              </a:rPr>
              <a:t>)</a:t>
            </a:r>
          </a:p>
        </p:txBody>
      </p:sp>
      <p:sp>
        <p:nvSpPr>
          <p:cNvPr id="37896" name="TextBox 7">
            <a:extLst>
              <a:ext uri="{FF2B5EF4-FFF2-40B4-BE49-F238E27FC236}">
                <a16:creationId xmlns:a16="http://schemas.microsoft.com/office/drawing/2014/main" id="{FE7D617E-9077-441F-8E5E-ABAA092B2286}"/>
              </a:ext>
            </a:extLst>
          </p:cNvPr>
          <p:cNvSpPr txBox="1">
            <a:spLocks noChangeArrowheads="1"/>
          </p:cNvSpPr>
          <p:nvPr/>
        </p:nvSpPr>
        <p:spPr bwMode="auto">
          <a:xfrm>
            <a:off x="3581400" y="6149976"/>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a:latin typeface="Comic Sans MS" panose="030F0702030302020204" pitchFamily="66" charset="0"/>
                <a:cs typeface="Times New Roman" panose="02020603050405020304" pitchFamily="18" charset="0"/>
              </a:rPr>
              <a:t>c)</a:t>
            </a:r>
          </a:p>
        </p:txBody>
      </p:sp>
      <p:sp>
        <p:nvSpPr>
          <p:cNvPr id="37897" name="TextBox 8">
            <a:extLst>
              <a:ext uri="{FF2B5EF4-FFF2-40B4-BE49-F238E27FC236}">
                <a16:creationId xmlns:a16="http://schemas.microsoft.com/office/drawing/2014/main" id="{C7A51F4F-D52F-4DCC-9D14-E8D5E068A27D}"/>
              </a:ext>
            </a:extLst>
          </p:cNvPr>
          <p:cNvSpPr txBox="1">
            <a:spLocks noChangeArrowheads="1"/>
          </p:cNvSpPr>
          <p:nvPr/>
        </p:nvSpPr>
        <p:spPr bwMode="auto">
          <a:xfrm>
            <a:off x="7315200" y="6149976"/>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a:latin typeface="Comic Sans MS" panose="030F0702030302020204" pitchFamily="66" charset="0"/>
                <a:cs typeface="Times New Roman" panose="02020603050405020304" pitchFamily="18" charset="0"/>
              </a:rPr>
              <a:t>d)</a:t>
            </a:r>
          </a:p>
        </p:txBody>
      </p:sp>
      <p:sp>
        <p:nvSpPr>
          <p:cNvPr id="14" name="Rectangle 2">
            <a:extLst>
              <a:ext uri="{FF2B5EF4-FFF2-40B4-BE49-F238E27FC236}">
                <a16:creationId xmlns:a16="http://schemas.microsoft.com/office/drawing/2014/main" id="{2B33C92C-CB5F-4CED-9DD3-9F8116D83E83}"/>
              </a:ext>
            </a:extLst>
          </p:cNvPr>
          <p:cNvSpPr txBox="1">
            <a:spLocks noChangeArrowheads="1"/>
          </p:cNvSpPr>
          <p:nvPr/>
        </p:nvSpPr>
        <p:spPr>
          <a:xfrm>
            <a:off x="1524000" y="0"/>
            <a:ext cx="9144000" cy="838200"/>
          </a:xfrm>
          <a:prstGeom prst="rect">
            <a:avLst/>
          </a:prstGeom>
        </p:spPr>
        <p:txBody>
          <a:bodyPr/>
          <a:lstStyle/>
          <a:p>
            <a:pPr algn="ctr">
              <a:defRPr/>
            </a:pPr>
            <a:r>
              <a:rPr lang="en-US" sz="3600" b="1" kern="0" dirty="0">
                <a:solidFill>
                  <a:srgbClr val="FF0000"/>
                </a:solidFill>
                <a:latin typeface="Comic Sans MS" pitchFamily="66" charset="0"/>
                <a:ea typeface="+mj-ea"/>
                <a:cs typeface="+mj-cs"/>
              </a:rPr>
              <a:t>A5.</a:t>
            </a:r>
            <a:r>
              <a:rPr lang="en-US" sz="3600" b="1" u="sng" kern="0" dirty="0">
                <a:solidFill>
                  <a:srgbClr val="FF0000"/>
                </a:solidFill>
                <a:latin typeface="Comic Sans MS" pitchFamily="66" charset="0"/>
                <a:ea typeface="+mj-ea"/>
                <a:cs typeface="+mj-cs"/>
              </a:rPr>
              <a:t>Listen and order the dialogues</a:t>
            </a:r>
            <a:r>
              <a:rPr lang="en-US" sz="3600" b="1" kern="0" dirty="0">
                <a:solidFill>
                  <a:srgbClr val="FF0000"/>
                </a:solidFill>
                <a:latin typeface="Comic Sans MS" pitchFamily="66" charset="0"/>
                <a:ea typeface="+mj-ea"/>
                <a:cs typeface="+mj-cs"/>
              </a:rPr>
              <a:t>:</a:t>
            </a:r>
          </a:p>
        </p:txBody>
      </p:sp>
      <p:sp>
        <p:nvSpPr>
          <p:cNvPr id="15" name="TextBox 14">
            <a:extLst>
              <a:ext uri="{FF2B5EF4-FFF2-40B4-BE49-F238E27FC236}">
                <a16:creationId xmlns:a16="http://schemas.microsoft.com/office/drawing/2014/main" id="{1CEF4F68-D245-4B72-AC16-29F2EC631FBA}"/>
              </a:ext>
            </a:extLst>
          </p:cNvPr>
          <p:cNvSpPr txBox="1">
            <a:spLocks noChangeArrowheads="1"/>
          </p:cNvSpPr>
          <p:nvPr/>
        </p:nvSpPr>
        <p:spPr bwMode="auto">
          <a:xfrm>
            <a:off x="4114800" y="6149976"/>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b="1">
                <a:solidFill>
                  <a:srgbClr val="FF0000"/>
                </a:solidFill>
                <a:latin typeface="Comic Sans MS" panose="030F0702030302020204" pitchFamily="66" charset="0"/>
                <a:cs typeface="Times New Roman" panose="02020603050405020304" pitchFamily="18" charset="0"/>
              </a:rPr>
              <a:t>1</a:t>
            </a:r>
          </a:p>
        </p:txBody>
      </p:sp>
      <p:sp>
        <p:nvSpPr>
          <p:cNvPr id="16" name="TextBox 15">
            <a:extLst>
              <a:ext uri="{FF2B5EF4-FFF2-40B4-BE49-F238E27FC236}">
                <a16:creationId xmlns:a16="http://schemas.microsoft.com/office/drawing/2014/main" id="{D6D6FAC5-624B-469B-A824-AC362A64A3D7}"/>
              </a:ext>
            </a:extLst>
          </p:cNvPr>
          <p:cNvSpPr txBox="1">
            <a:spLocks noChangeArrowheads="1"/>
          </p:cNvSpPr>
          <p:nvPr/>
        </p:nvSpPr>
        <p:spPr bwMode="auto">
          <a:xfrm>
            <a:off x="7924800" y="3124201"/>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b="1">
                <a:solidFill>
                  <a:srgbClr val="FF0000"/>
                </a:solidFill>
                <a:latin typeface="Comic Sans MS" panose="030F0702030302020204" pitchFamily="66" charset="0"/>
                <a:cs typeface="Times New Roman" panose="02020603050405020304" pitchFamily="18" charset="0"/>
              </a:rPr>
              <a:t>2</a:t>
            </a:r>
          </a:p>
        </p:txBody>
      </p:sp>
      <p:sp>
        <p:nvSpPr>
          <p:cNvPr id="17" name="TextBox 16">
            <a:extLst>
              <a:ext uri="{FF2B5EF4-FFF2-40B4-BE49-F238E27FC236}">
                <a16:creationId xmlns:a16="http://schemas.microsoft.com/office/drawing/2014/main" id="{B220D2B0-0399-4921-BB54-5AF42F0D5F29}"/>
              </a:ext>
            </a:extLst>
          </p:cNvPr>
          <p:cNvSpPr txBox="1">
            <a:spLocks noChangeArrowheads="1"/>
          </p:cNvSpPr>
          <p:nvPr/>
        </p:nvSpPr>
        <p:spPr bwMode="auto">
          <a:xfrm>
            <a:off x="7924800" y="6149976"/>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b="1">
                <a:solidFill>
                  <a:srgbClr val="FF0000"/>
                </a:solidFill>
                <a:latin typeface="Comic Sans MS" panose="030F0702030302020204" pitchFamily="66" charset="0"/>
                <a:cs typeface="Times New Roman" panose="02020603050405020304" pitchFamily="18" charset="0"/>
              </a:rPr>
              <a:t>3</a:t>
            </a:r>
          </a:p>
        </p:txBody>
      </p:sp>
      <p:sp>
        <p:nvSpPr>
          <p:cNvPr id="18" name="TextBox 17">
            <a:extLst>
              <a:ext uri="{FF2B5EF4-FFF2-40B4-BE49-F238E27FC236}">
                <a16:creationId xmlns:a16="http://schemas.microsoft.com/office/drawing/2014/main" id="{E5386910-9B8D-43F4-9C44-0CCFD250909A}"/>
              </a:ext>
            </a:extLst>
          </p:cNvPr>
          <p:cNvSpPr txBox="1">
            <a:spLocks noChangeArrowheads="1"/>
          </p:cNvSpPr>
          <p:nvPr/>
        </p:nvSpPr>
        <p:spPr bwMode="auto">
          <a:xfrm>
            <a:off x="4191000" y="3101976"/>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4000" b="1">
                <a:solidFill>
                  <a:srgbClr val="FF0000"/>
                </a:solidFill>
                <a:latin typeface="Comic Sans MS" panose="030F0702030302020204" pitchFamily="66" charset="0"/>
                <a:cs typeface="Times New Roman" panose="02020603050405020304" pitchFamily="18" charset="0"/>
              </a:rPr>
              <a:t>4</a:t>
            </a:r>
          </a:p>
        </p:txBody>
      </p:sp>
      <p:pic>
        <p:nvPicPr>
          <p:cNvPr id="5" name="06 Track 6">
            <a:hlinkClick r:id="" action="ppaction://media"/>
            <a:extLst>
              <a:ext uri="{FF2B5EF4-FFF2-40B4-BE49-F238E27FC236}">
                <a16:creationId xmlns:a16="http://schemas.microsoft.com/office/drawing/2014/main" id="{D7A16247-0809-41D2-BBD3-CBB67D84C442}"/>
              </a:ext>
            </a:extLst>
          </p:cNvPr>
          <p:cNvPicPr>
            <a:picLocks noChangeAspect="1"/>
          </p:cNvPicPr>
          <p:nvPr>
            <a:audioFile r:link="rId2"/>
            <p:extLst>
              <p:ext uri="{DAA4B4D4-6D71-4841-9C94-3DE7FCFB9230}">
                <p14:media xmlns:p14="http://schemas.microsoft.com/office/powerpoint/2010/main" r:link="rId1"/>
              </p:ext>
            </p:extLst>
          </p:nvPr>
        </p:nvPicPr>
        <p:blipFill>
          <a:blip r:embed="rId9">
            <a:duotone>
              <a:prstClr val="black"/>
              <a:schemeClr val="accent3">
                <a:tint val="45000"/>
                <a:satMod val="400000"/>
              </a:schemeClr>
            </a:duotone>
          </a:blip>
          <a:stretch>
            <a:fillRect/>
          </a:stretch>
        </p:blipFill>
        <p:spPr>
          <a:xfrm>
            <a:off x="5892800" y="32258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5"/>
                </p:tgtEl>
              </p:cMediaNode>
            </p:audio>
          </p:childTnLst>
        </p:cTn>
      </p:par>
    </p:tnLst>
    <p:bldLst>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D5E73D-E47F-4F8D-9498-C44531DEFB9B}"/>
              </a:ext>
            </a:extLst>
          </p:cNvPr>
          <p:cNvSpPr/>
          <p:nvPr/>
        </p:nvSpPr>
        <p:spPr>
          <a:xfrm>
            <a:off x="5353050" y="7151688"/>
            <a:ext cx="1771650"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Roboto" panose="02000000000000000000" pitchFamily="2" charset="0"/>
              </a:rPr>
              <a:t>more expensive</a:t>
            </a:r>
            <a:endParaRPr lang="en-US" b="1" dirty="0">
              <a:solidFill>
                <a:srgbClr val="FF0000"/>
              </a:solidFill>
            </a:endParaRPr>
          </a:p>
        </p:txBody>
      </p:sp>
      <p:sp>
        <p:nvSpPr>
          <p:cNvPr id="3" name="Rectangle 1">
            <a:extLst>
              <a:ext uri="{FF2B5EF4-FFF2-40B4-BE49-F238E27FC236}">
                <a16:creationId xmlns:a16="http://schemas.microsoft.com/office/drawing/2014/main" id="{EAA13829-C348-4F9C-BBCF-8645C5F13E22}"/>
              </a:ext>
            </a:extLst>
          </p:cNvPr>
          <p:cNvSpPr>
            <a:spLocks noChangeArrowheads="1"/>
          </p:cNvSpPr>
          <p:nvPr/>
        </p:nvSpPr>
        <p:spPr bwMode="auto">
          <a:xfrm>
            <a:off x="1676400" y="420689"/>
            <a:ext cx="10212388"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Clr>
                <a:schemeClr val="tx1"/>
              </a:buClr>
              <a:buFont typeface="Arial" panose="020B0604020202020204" pitchFamily="34" charset="0"/>
              <a:buChar char="•"/>
              <a:tabLst>
                <a:tab pos="457200" algn="l"/>
                <a:tab pos="638175"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57200" algn="l"/>
                <a:tab pos="638175"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57200" algn="l"/>
                <a:tab pos="638175"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457200" algn="l"/>
                <a:tab pos="638175" algn="l"/>
              </a:tabLst>
              <a:defRPr sz="1400">
                <a:solidFill>
                  <a:schemeClr val="tx1"/>
                </a:solidFill>
                <a:latin typeface="Tw Cen MT" panose="020B0602020104020603" pitchFamily="34" charset="0"/>
              </a:defRPr>
            </a:lvl9pPr>
          </a:lstStyle>
          <a:p>
            <a:pPr eaLnBrk="1" hangingPunct="1">
              <a:lnSpc>
                <a:spcPct val="150000"/>
              </a:lnSpc>
              <a:spcBef>
                <a:spcPct val="0"/>
              </a:spcBef>
              <a:buClrTx/>
              <a:buFontTx/>
              <a:buNone/>
            </a:pPr>
            <a:endParaRPr lang="en-US" altLang="en-US" sz="2400">
              <a:latin typeface="Comic Sans MS" panose="030F0702030302020204" pitchFamily="66" charset="0"/>
              <a:cs typeface="Times New Roman" panose="02020603050405020304" pitchFamily="18"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1. Walking is _________________ running (slow).</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2. A new house is ________________ an old one ( expensive).</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3. Motorbikes are ____________ bicycles (fast).</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4. My TV is __________________his TV(modern).</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5. Summer is ___________     spring (hot).</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6. Jane is _____________________   her sister (beautiful).</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7. Skirts are ________________ dresses (cheap).</a:t>
            </a:r>
            <a:endParaRPr lang="en-US" altLang="en-US" sz="2400">
              <a:latin typeface="Comic Sans MS" panose="030F0702030302020204" pitchFamily="66" charset="0"/>
            </a:endParaRPr>
          </a:p>
          <a:p>
            <a:pPr eaLnBrk="1" hangingPunct="1">
              <a:lnSpc>
                <a:spcPct val="150000"/>
              </a:lnSpc>
              <a:spcBef>
                <a:spcPct val="0"/>
              </a:spcBef>
              <a:buClrTx/>
              <a:buFontTx/>
              <a:buNone/>
            </a:pPr>
            <a:r>
              <a:rPr lang="en-US" altLang="en-US" sz="2400">
                <a:latin typeface="Comic Sans MS" panose="030F0702030302020204" pitchFamily="66" charset="0"/>
                <a:cs typeface="Times New Roman" panose="02020603050405020304" pitchFamily="18" charset="0"/>
              </a:rPr>
              <a:t>8. Her English is ___________my English (good).</a:t>
            </a:r>
          </a:p>
        </p:txBody>
      </p:sp>
      <p:sp>
        <p:nvSpPr>
          <p:cNvPr id="39940" name="Rectangle 2">
            <a:extLst>
              <a:ext uri="{FF2B5EF4-FFF2-40B4-BE49-F238E27FC236}">
                <a16:creationId xmlns:a16="http://schemas.microsoft.com/office/drawing/2014/main" id="{4EF6E944-92D0-4F88-B80E-B50ECF552543}"/>
              </a:ext>
            </a:extLst>
          </p:cNvPr>
          <p:cNvSpPr txBox="1">
            <a:spLocks noChangeArrowheads="1"/>
          </p:cNvSpPr>
          <p:nvPr/>
        </p:nvSpPr>
        <p:spPr bwMode="auto">
          <a:xfrm>
            <a:off x="1763713" y="261939"/>
            <a:ext cx="85661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b="1">
                <a:solidFill>
                  <a:srgbClr val="6600CC"/>
                </a:solidFill>
                <a:latin typeface="Comic Sans MS" panose="030F0702030302020204" pitchFamily="66" charset="0"/>
              </a:rPr>
              <a:t>Exercise 1.Fill in the blanks with the correct form of the adjectives.</a:t>
            </a:r>
            <a:r>
              <a:rPr lang="en-US" altLang="en-US" sz="2100" b="1">
                <a:latin typeface="Comic Sans MS" panose="030F0702030302020204" pitchFamily="66" charset="0"/>
              </a:rPr>
              <a:t> </a:t>
            </a:r>
          </a:p>
        </p:txBody>
      </p:sp>
      <p:sp>
        <p:nvSpPr>
          <p:cNvPr id="14" name="Rectangle 13">
            <a:extLst>
              <a:ext uri="{FF2B5EF4-FFF2-40B4-BE49-F238E27FC236}">
                <a16:creationId xmlns:a16="http://schemas.microsoft.com/office/drawing/2014/main" id="{6C6014EF-3E1E-4913-9087-C676D8C05C0F}"/>
              </a:ext>
            </a:extLst>
          </p:cNvPr>
          <p:cNvSpPr/>
          <p:nvPr/>
        </p:nvSpPr>
        <p:spPr>
          <a:xfrm>
            <a:off x="4360863" y="1200150"/>
            <a:ext cx="1687512" cy="33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slower than</a:t>
            </a:r>
          </a:p>
        </p:txBody>
      </p:sp>
      <p:sp>
        <p:nvSpPr>
          <p:cNvPr id="15" name="Rectangle 14">
            <a:extLst>
              <a:ext uri="{FF2B5EF4-FFF2-40B4-BE49-F238E27FC236}">
                <a16:creationId xmlns:a16="http://schemas.microsoft.com/office/drawing/2014/main" id="{4AFD4360-299E-4888-8003-71B17D1EC177}"/>
              </a:ext>
            </a:extLst>
          </p:cNvPr>
          <p:cNvSpPr/>
          <p:nvPr/>
        </p:nvSpPr>
        <p:spPr>
          <a:xfrm>
            <a:off x="4348164" y="1735138"/>
            <a:ext cx="2941637" cy="31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more expensive than</a:t>
            </a:r>
          </a:p>
        </p:txBody>
      </p:sp>
      <p:sp>
        <p:nvSpPr>
          <p:cNvPr id="16" name="Rectangle 15">
            <a:extLst>
              <a:ext uri="{FF2B5EF4-FFF2-40B4-BE49-F238E27FC236}">
                <a16:creationId xmlns:a16="http://schemas.microsoft.com/office/drawing/2014/main" id="{01CD74B8-132B-4F81-A524-49BB0A7815F7}"/>
              </a:ext>
            </a:extLst>
          </p:cNvPr>
          <p:cNvSpPr/>
          <p:nvPr/>
        </p:nvSpPr>
        <p:spPr>
          <a:xfrm>
            <a:off x="4660901" y="2274888"/>
            <a:ext cx="1685925"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faster than</a:t>
            </a:r>
          </a:p>
        </p:txBody>
      </p:sp>
      <p:sp>
        <p:nvSpPr>
          <p:cNvPr id="17" name="Rectangle 16">
            <a:extLst>
              <a:ext uri="{FF2B5EF4-FFF2-40B4-BE49-F238E27FC236}">
                <a16:creationId xmlns:a16="http://schemas.microsoft.com/office/drawing/2014/main" id="{B85F10F0-90C3-42A3-B887-669CB3E777C6}"/>
              </a:ext>
            </a:extLst>
          </p:cNvPr>
          <p:cNvSpPr/>
          <p:nvPr/>
        </p:nvSpPr>
        <p:spPr>
          <a:xfrm>
            <a:off x="3814764" y="2832100"/>
            <a:ext cx="2687637" cy="33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more modern than</a:t>
            </a:r>
          </a:p>
        </p:txBody>
      </p:sp>
      <p:sp>
        <p:nvSpPr>
          <p:cNvPr id="18" name="Rectangle 17">
            <a:extLst>
              <a:ext uri="{FF2B5EF4-FFF2-40B4-BE49-F238E27FC236}">
                <a16:creationId xmlns:a16="http://schemas.microsoft.com/office/drawing/2014/main" id="{89319987-37BF-41EE-ABEF-9DF7D92C48F7}"/>
              </a:ext>
            </a:extLst>
          </p:cNvPr>
          <p:cNvSpPr/>
          <p:nvPr/>
        </p:nvSpPr>
        <p:spPr>
          <a:xfrm>
            <a:off x="3929064" y="3367088"/>
            <a:ext cx="217963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hotter than</a:t>
            </a:r>
          </a:p>
        </p:txBody>
      </p:sp>
      <p:sp>
        <p:nvSpPr>
          <p:cNvPr id="19" name="Rectangle 18">
            <a:extLst>
              <a:ext uri="{FF2B5EF4-FFF2-40B4-BE49-F238E27FC236}">
                <a16:creationId xmlns:a16="http://schemas.microsoft.com/office/drawing/2014/main" id="{EDA186C4-A1D7-414D-B318-73EB46887233}"/>
              </a:ext>
            </a:extLst>
          </p:cNvPr>
          <p:cNvSpPr/>
          <p:nvPr/>
        </p:nvSpPr>
        <p:spPr>
          <a:xfrm>
            <a:off x="3687764" y="3949700"/>
            <a:ext cx="294163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more beautiful than</a:t>
            </a:r>
          </a:p>
        </p:txBody>
      </p:sp>
      <p:sp>
        <p:nvSpPr>
          <p:cNvPr id="20" name="Rectangle 19">
            <a:extLst>
              <a:ext uri="{FF2B5EF4-FFF2-40B4-BE49-F238E27FC236}">
                <a16:creationId xmlns:a16="http://schemas.microsoft.com/office/drawing/2014/main" id="{1E7DB767-0CE5-4BB7-A268-B196BBC70251}"/>
              </a:ext>
            </a:extLst>
          </p:cNvPr>
          <p:cNvSpPr/>
          <p:nvPr/>
        </p:nvSpPr>
        <p:spPr>
          <a:xfrm>
            <a:off x="4167189" y="4503738"/>
            <a:ext cx="2181225"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cheaper than</a:t>
            </a:r>
          </a:p>
        </p:txBody>
      </p:sp>
      <p:sp>
        <p:nvSpPr>
          <p:cNvPr id="22" name="Rectangle 21">
            <a:extLst>
              <a:ext uri="{FF2B5EF4-FFF2-40B4-BE49-F238E27FC236}">
                <a16:creationId xmlns:a16="http://schemas.microsoft.com/office/drawing/2014/main" id="{8EC6C9E8-7CDC-4061-84C6-24B76F6EEA77}"/>
              </a:ext>
            </a:extLst>
          </p:cNvPr>
          <p:cNvSpPr/>
          <p:nvPr/>
        </p:nvSpPr>
        <p:spPr>
          <a:xfrm>
            <a:off x="4348164" y="5087938"/>
            <a:ext cx="1743075"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a:solidFill>
                  <a:srgbClr val="FF0000"/>
                </a:solidFill>
                <a:latin typeface="Comic Sans MS" panose="030F0702030302020204" pitchFamily="66" charset="0"/>
              </a:rPr>
              <a:t>better than</a:t>
            </a:r>
          </a:p>
        </p:txBody>
      </p:sp>
      <p:pic>
        <p:nvPicPr>
          <p:cNvPr id="39949" name="Picture 6">
            <a:extLst>
              <a:ext uri="{FF2B5EF4-FFF2-40B4-BE49-F238E27FC236}">
                <a16:creationId xmlns:a16="http://schemas.microsoft.com/office/drawing/2014/main" id="{2DBFF9E0-C590-48FF-B083-C8DD27620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514" y="5672137"/>
            <a:ext cx="17192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9">
            <a:extLst>
              <a:ext uri="{FF2B5EF4-FFF2-40B4-BE49-F238E27FC236}">
                <a16:creationId xmlns:a16="http://schemas.microsoft.com/office/drawing/2014/main" id="{F08B32E4-E8CC-47CB-8CF0-D4F208503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5740400"/>
            <a:ext cx="1255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3" grpId="0"/>
      <p:bldP spid="14" grpId="0" animBg="1"/>
      <p:bldP spid="15" grpId="0" animBg="1"/>
      <p:bldP spid="16" grpId="0" animBg="1"/>
      <p:bldP spid="17" grpId="0" animBg="1"/>
      <p:bldP spid="18" grpId="0" animBg="1"/>
      <p:bldP spid="19"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f18.photo.zdn.vn/upload/original/2015/09/16/23/02/3184372001_1028379458_574_574.jpg">
            <a:extLst>
              <a:ext uri="{FF2B5EF4-FFF2-40B4-BE49-F238E27FC236}">
                <a16:creationId xmlns:a16="http://schemas.microsoft.com/office/drawing/2014/main" id="{763DC6E5-987D-4753-A84C-FBD7CB135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E88ACB8B-8975-4C30-9CF9-7CEA9F0BB3B9}"/>
              </a:ext>
            </a:extLst>
          </p:cNvPr>
          <p:cNvSpPr txBox="1">
            <a:spLocks noChangeArrowheads="1"/>
          </p:cNvSpPr>
          <p:nvPr/>
        </p:nvSpPr>
        <p:spPr bwMode="auto">
          <a:xfrm>
            <a:off x="2438400" y="8382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classmate (n): </a:t>
            </a:r>
          </a:p>
        </p:txBody>
      </p:sp>
      <p:sp>
        <p:nvSpPr>
          <p:cNvPr id="11268" name="Text Box 5">
            <a:hlinkClick r:id="rId3" action="ppaction://hlinkfile"/>
            <a:extLst>
              <a:ext uri="{FF2B5EF4-FFF2-40B4-BE49-F238E27FC236}">
                <a16:creationId xmlns:a16="http://schemas.microsoft.com/office/drawing/2014/main" id="{2F1C0576-7883-4BB4-9A87-A521EE450836}"/>
              </a:ext>
            </a:extLst>
          </p:cNvPr>
          <p:cNvSpPr txBox="1">
            <a:spLocks noChangeArrowheads="1"/>
          </p:cNvSpPr>
          <p:nvPr/>
        </p:nvSpPr>
        <p:spPr bwMode="auto">
          <a:xfrm>
            <a:off x="6096000" y="8382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bạn cùng lớp</a:t>
            </a:r>
          </a:p>
        </p:txBody>
      </p:sp>
      <p:sp>
        <p:nvSpPr>
          <p:cNvPr id="16" name="Text Box 21">
            <a:extLst>
              <a:ext uri="{FF2B5EF4-FFF2-40B4-BE49-F238E27FC236}">
                <a16:creationId xmlns:a16="http://schemas.microsoft.com/office/drawing/2014/main" id="{E12E8A20-38FE-4FF6-942A-0EA23310D60B}"/>
              </a:ext>
            </a:extLst>
          </p:cNvPr>
          <p:cNvSpPr txBox="1">
            <a:spLocks noChangeArrowheads="1"/>
          </p:cNvSpPr>
          <p:nvPr/>
        </p:nvSpPr>
        <p:spPr bwMode="auto">
          <a:xfrm>
            <a:off x="2438400" y="140335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So I am =</a:t>
            </a:r>
          </a:p>
        </p:txBody>
      </p:sp>
      <p:sp>
        <p:nvSpPr>
          <p:cNvPr id="25" name="Text Box 21">
            <a:extLst>
              <a:ext uri="{FF2B5EF4-FFF2-40B4-BE49-F238E27FC236}">
                <a16:creationId xmlns:a16="http://schemas.microsoft.com/office/drawing/2014/main" id="{E3C21402-AC12-4970-AAD0-50EC52C5D5B8}"/>
              </a:ext>
            </a:extLst>
          </p:cNvPr>
          <p:cNvSpPr txBox="1">
            <a:spLocks noChangeArrowheads="1"/>
          </p:cNvSpPr>
          <p:nvPr/>
        </p:nvSpPr>
        <p:spPr bwMode="auto">
          <a:xfrm>
            <a:off x="4953000" y="13716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Me, too.</a:t>
            </a:r>
          </a:p>
        </p:txBody>
      </p:sp>
      <p:sp>
        <p:nvSpPr>
          <p:cNvPr id="11272" name="Text Box 20">
            <a:hlinkClick r:id="rId4"/>
            <a:extLst>
              <a:ext uri="{FF2B5EF4-FFF2-40B4-BE49-F238E27FC236}">
                <a16:creationId xmlns:a16="http://schemas.microsoft.com/office/drawing/2014/main" id="{5B27F599-76D6-4F03-B12A-72A19791CC23}"/>
              </a:ext>
            </a:extLst>
          </p:cNvPr>
          <p:cNvSpPr txBox="1">
            <a:spLocks noChangeArrowheads="1"/>
          </p:cNvSpPr>
          <p:nvPr/>
        </p:nvSpPr>
        <p:spPr bwMode="auto">
          <a:xfrm>
            <a:off x="7086600" y="1371601"/>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Tôi cũng vậy.</a:t>
            </a:r>
          </a:p>
        </p:txBody>
      </p:sp>
      <p:sp>
        <p:nvSpPr>
          <p:cNvPr id="12" name="Text Box 4">
            <a:extLst>
              <a:ext uri="{FF2B5EF4-FFF2-40B4-BE49-F238E27FC236}">
                <a16:creationId xmlns:a16="http://schemas.microsoft.com/office/drawing/2014/main" id="{88DF7EF5-B483-4DEB-8BFB-92EE474E3193}"/>
              </a:ext>
            </a:extLst>
          </p:cNvPr>
          <p:cNvSpPr txBox="1">
            <a:spLocks noChangeArrowheads="1"/>
          </p:cNvSpPr>
          <p:nvPr/>
        </p:nvSpPr>
        <p:spPr bwMode="auto">
          <a:xfrm>
            <a:off x="2438400" y="1981201"/>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still (adv) :</a:t>
            </a:r>
          </a:p>
        </p:txBody>
      </p:sp>
      <p:sp>
        <p:nvSpPr>
          <p:cNvPr id="13" name="Text Box 5">
            <a:hlinkClick r:id="rId3" action="ppaction://hlinkfile"/>
            <a:extLst>
              <a:ext uri="{FF2B5EF4-FFF2-40B4-BE49-F238E27FC236}">
                <a16:creationId xmlns:a16="http://schemas.microsoft.com/office/drawing/2014/main" id="{37D772AF-4B57-4D73-B41B-3A0465D39D1B}"/>
              </a:ext>
            </a:extLst>
          </p:cNvPr>
          <p:cNvSpPr txBox="1">
            <a:spLocks noChangeArrowheads="1"/>
          </p:cNvSpPr>
          <p:nvPr/>
        </p:nvSpPr>
        <p:spPr bwMode="auto">
          <a:xfrm>
            <a:off x="5334000" y="1981201"/>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vẫn</a:t>
            </a:r>
          </a:p>
        </p:txBody>
      </p:sp>
      <p:sp>
        <p:nvSpPr>
          <p:cNvPr id="17" name="Text Box 4">
            <a:extLst>
              <a:ext uri="{FF2B5EF4-FFF2-40B4-BE49-F238E27FC236}">
                <a16:creationId xmlns:a16="http://schemas.microsoft.com/office/drawing/2014/main" id="{A455C353-8D09-4815-AA83-8501742204B0}"/>
              </a:ext>
            </a:extLst>
          </p:cNvPr>
          <p:cNvSpPr txBox="1">
            <a:spLocks noChangeArrowheads="1"/>
          </p:cNvSpPr>
          <p:nvPr/>
        </p:nvSpPr>
        <p:spPr bwMode="auto">
          <a:xfrm>
            <a:off x="2438400" y="25908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unhappy (adj) :</a:t>
            </a:r>
          </a:p>
        </p:txBody>
      </p:sp>
      <p:sp>
        <p:nvSpPr>
          <p:cNvPr id="19" name="Text Box 5">
            <a:hlinkClick r:id="rId3" action="ppaction://hlinkfile"/>
            <a:extLst>
              <a:ext uri="{FF2B5EF4-FFF2-40B4-BE49-F238E27FC236}">
                <a16:creationId xmlns:a16="http://schemas.microsoft.com/office/drawing/2014/main" id="{673B92C3-A0B4-4F70-968A-2A01BD1E2598}"/>
              </a:ext>
            </a:extLst>
          </p:cNvPr>
          <p:cNvSpPr txBox="1">
            <a:spLocks noChangeArrowheads="1"/>
          </p:cNvSpPr>
          <p:nvPr/>
        </p:nvSpPr>
        <p:spPr bwMode="auto">
          <a:xfrm>
            <a:off x="6629400" y="2590801"/>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không vui</a:t>
            </a:r>
          </a:p>
        </p:txBody>
      </p:sp>
      <p:sp>
        <p:nvSpPr>
          <p:cNvPr id="20" name="Text Box 4">
            <a:extLst>
              <a:ext uri="{FF2B5EF4-FFF2-40B4-BE49-F238E27FC236}">
                <a16:creationId xmlns:a16="http://schemas.microsoft.com/office/drawing/2014/main" id="{F2B844BD-D220-4FB6-A4E6-46C55507E646}"/>
              </a:ext>
            </a:extLst>
          </p:cNvPr>
          <p:cNvSpPr txBox="1">
            <a:spLocks noChangeArrowheads="1"/>
          </p:cNvSpPr>
          <p:nvPr/>
        </p:nvSpPr>
        <p:spPr bwMode="auto">
          <a:xfrm>
            <a:off x="2438400" y="32004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different (adj) :</a:t>
            </a:r>
          </a:p>
        </p:txBody>
      </p:sp>
      <p:sp>
        <p:nvSpPr>
          <p:cNvPr id="21" name="Text Box 5">
            <a:hlinkClick r:id="rId3" action="ppaction://hlinkfile"/>
            <a:extLst>
              <a:ext uri="{FF2B5EF4-FFF2-40B4-BE49-F238E27FC236}">
                <a16:creationId xmlns:a16="http://schemas.microsoft.com/office/drawing/2014/main" id="{258DF4D7-713E-4389-8E2B-D8533675D508}"/>
              </a:ext>
            </a:extLst>
          </p:cNvPr>
          <p:cNvSpPr txBox="1">
            <a:spLocks noChangeArrowheads="1"/>
          </p:cNvSpPr>
          <p:nvPr/>
        </p:nvSpPr>
        <p:spPr bwMode="auto">
          <a:xfrm>
            <a:off x="6400800" y="3200401"/>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không giống, khác</a:t>
            </a:r>
          </a:p>
        </p:txBody>
      </p:sp>
      <p:sp>
        <p:nvSpPr>
          <p:cNvPr id="22" name="Text Box 4">
            <a:extLst>
              <a:ext uri="{FF2B5EF4-FFF2-40B4-BE49-F238E27FC236}">
                <a16:creationId xmlns:a16="http://schemas.microsoft.com/office/drawing/2014/main" id="{6D58987A-61E7-4CD1-AFC6-B520E355CA6C}"/>
              </a:ext>
            </a:extLst>
          </p:cNvPr>
          <p:cNvSpPr txBox="1">
            <a:spLocks noChangeArrowheads="1"/>
          </p:cNvSpPr>
          <p:nvPr/>
        </p:nvSpPr>
        <p:spPr bwMode="auto">
          <a:xfrm>
            <a:off x="2438400" y="3810001"/>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lots of = a lot of :</a:t>
            </a:r>
          </a:p>
        </p:txBody>
      </p:sp>
      <p:sp>
        <p:nvSpPr>
          <p:cNvPr id="23" name="Text Box 5">
            <a:hlinkClick r:id="rId3" action="ppaction://hlinkfile"/>
            <a:extLst>
              <a:ext uri="{FF2B5EF4-FFF2-40B4-BE49-F238E27FC236}">
                <a16:creationId xmlns:a16="http://schemas.microsoft.com/office/drawing/2014/main" id="{1765D93D-7A36-44DC-9367-12CDC69AD747}"/>
              </a:ext>
            </a:extLst>
          </p:cNvPr>
          <p:cNvSpPr txBox="1">
            <a:spLocks noChangeArrowheads="1"/>
          </p:cNvSpPr>
          <p:nvPr/>
        </p:nvSpPr>
        <p:spPr bwMode="auto">
          <a:xfrm>
            <a:off x="6934200" y="3810001"/>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nhiều</a:t>
            </a:r>
          </a:p>
        </p:txBody>
      </p:sp>
      <p:sp>
        <p:nvSpPr>
          <p:cNvPr id="24" name="Text Box 4">
            <a:extLst>
              <a:ext uri="{FF2B5EF4-FFF2-40B4-BE49-F238E27FC236}">
                <a16:creationId xmlns:a16="http://schemas.microsoft.com/office/drawing/2014/main" id="{43799A43-D94E-483A-86AD-62EC58876037}"/>
              </a:ext>
            </a:extLst>
          </p:cNvPr>
          <p:cNvSpPr txBox="1">
            <a:spLocks noChangeArrowheads="1"/>
          </p:cNvSpPr>
          <p:nvPr/>
        </p:nvSpPr>
        <p:spPr bwMode="auto">
          <a:xfrm>
            <a:off x="2438400" y="44196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uncle (n):</a:t>
            </a:r>
          </a:p>
        </p:txBody>
      </p:sp>
      <p:sp>
        <p:nvSpPr>
          <p:cNvPr id="27" name="Text Box 5">
            <a:hlinkClick r:id="rId3" action="ppaction://hlinkfile"/>
            <a:extLst>
              <a:ext uri="{FF2B5EF4-FFF2-40B4-BE49-F238E27FC236}">
                <a16:creationId xmlns:a16="http://schemas.microsoft.com/office/drawing/2014/main" id="{84F4FE1A-9268-4CC1-9EDF-CD65BBCF88B0}"/>
              </a:ext>
            </a:extLst>
          </p:cNvPr>
          <p:cNvSpPr txBox="1">
            <a:spLocks noChangeArrowheads="1"/>
          </p:cNvSpPr>
          <p:nvPr/>
        </p:nvSpPr>
        <p:spPr bwMode="auto">
          <a:xfrm>
            <a:off x="4953000" y="4419601"/>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cậu, chú, bác</a:t>
            </a:r>
          </a:p>
        </p:txBody>
      </p:sp>
      <p:sp>
        <p:nvSpPr>
          <p:cNvPr id="28" name="Text Box 4">
            <a:extLst>
              <a:ext uri="{FF2B5EF4-FFF2-40B4-BE49-F238E27FC236}">
                <a16:creationId xmlns:a16="http://schemas.microsoft.com/office/drawing/2014/main" id="{DC98B96B-E80A-44E1-B416-E7F7E37AB3EF}"/>
              </a:ext>
            </a:extLst>
          </p:cNvPr>
          <p:cNvSpPr txBox="1">
            <a:spLocks noChangeArrowheads="1"/>
          </p:cNvSpPr>
          <p:nvPr/>
        </p:nvSpPr>
        <p:spPr bwMode="auto">
          <a:xfrm>
            <a:off x="2438400" y="51054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aunt (n) :</a:t>
            </a:r>
          </a:p>
        </p:txBody>
      </p:sp>
      <p:sp>
        <p:nvSpPr>
          <p:cNvPr id="29" name="Text Box 5">
            <a:hlinkClick r:id="rId3" action="ppaction://hlinkfile"/>
            <a:extLst>
              <a:ext uri="{FF2B5EF4-FFF2-40B4-BE49-F238E27FC236}">
                <a16:creationId xmlns:a16="http://schemas.microsoft.com/office/drawing/2014/main" id="{EB6A4F59-56AF-4289-A744-FB729C896265}"/>
              </a:ext>
            </a:extLst>
          </p:cNvPr>
          <p:cNvSpPr txBox="1">
            <a:spLocks noChangeArrowheads="1"/>
          </p:cNvSpPr>
          <p:nvPr/>
        </p:nvSpPr>
        <p:spPr bwMode="auto">
          <a:xfrm>
            <a:off x="5029200" y="51054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cô, dì, thím, mợ</a:t>
            </a:r>
          </a:p>
        </p:txBody>
      </p:sp>
      <p:sp>
        <p:nvSpPr>
          <p:cNvPr id="30" name="Text Box 4">
            <a:extLst>
              <a:ext uri="{FF2B5EF4-FFF2-40B4-BE49-F238E27FC236}">
                <a16:creationId xmlns:a16="http://schemas.microsoft.com/office/drawing/2014/main" id="{8EB7C9BD-8171-41D4-AB21-C71F911DBFBC}"/>
              </a:ext>
            </a:extLst>
          </p:cNvPr>
          <p:cNvSpPr txBox="1">
            <a:spLocks noChangeArrowheads="1"/>
          </p:cNvSpPr>
          <p:nvPr/>
        </p:nvSpPr>
        <p:spPr bwMode="auto">
          <a:xfrm>
            <a:off x="2438400" y="5791201"/>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latin typeface="Comic Sans MS" panose="030F0702030302020204" pitchFamily="66" charset="0"/>
              </a:rPr>
              <a:t> - miss (v) :</a:t>
            </a:r>
          </a:p>
        </p:txBody>
      </p:sp>
      <p:sp>
        <p:nvSpPr>
          <p:cNvPr id="31" name="Text Box 5">
            <a:hlinkClick r:id="rId3" action="ppaction://hlinkfile"/>
            <a:extLst>
              <a:ext uri="{FF2B5EF4-FFF2-40B4-BE49-F238E27FC236}">
                <a16:creationId xmlns:a16="http://schemas.microsoft.com/office/drawing/2014/main" id="{CC73B837-D111-4845-B18E-FA946500573F}"/>
              </a:ext>
            </a:extLst>
          </p:cNvPr>
          <p:cNvSpPr txBox="1">
            <a:spLocks noChangeArrowheads="1"/>
          </p:cNvSpPr>
          <p:nvPr/>
        </p:nvSpPr>
        <p:spPr bwMode="auto">
          <a:xfrm>
            <a:off x="5029200" y="5791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600">
                <a:solidFill>
                  <a:srgbClr val="0000FF"/>
                </a:solidFill>
                <a:latin typeface="Comic Sans MS" panose="030F0702030302020204" pitchFamily="66" charset="0"/>
              </a:rPr>
              <a:t> nhớ, nhớ nhung</a:t>
            </a:r>
          </a:p>
        </p:txBody>
      </p:sp>
      <p:sp>
        <p:nvSpPr>
          <p:cNvPr id="21526" name="TextBox 25">
            <a:extLst>
              <a:ext uri="{FF2B5EF4-FFF2-40B4-BE49-F238E27FC236}">
                <a16:creationId xmlns:a16="http://schemas.microsoft.com/office/drawing/2014/main" id="{68C96F2F-29BD-427B-A0B7-E4363CAD1C43}"/>
              </a:ext>
            </a:extLst>
          </p:cNvPr>
          <p:cNvSpPr txBox="1">
            <a:spLocks noChangeArrowheads="1"/>
          </p:cNvSpPr>
          <p:nvPr/>
        </p:nvSpPr>
        <p:spPr bwMode="auto">
          <a:xfrm>
            <a:off x="4419600" y="304801"/>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b="1">
                <a:solidFill>
                  <a:srgbClr val="FF0000"/>
                </a:solidFill>
                <a:latin typeface="Comic Sans MS" panose="030F0702030302020204" pitchFamily="66" charset="0"/>
              </a:rPr>
              <a:t>I</a:t>
            </a:r>
            <a:r>
              <a:rPr lang="vi-VN" altLang="en-US" sz="3600" b="1">
                <a:solidFill>
                  <a:srgbClr val="FF0000"/>
                </a:solidFill>
                <a:latin typeface="Comic"/>
              </a:rPr>
              <a:t>.</a:t>
            </a:r>
            <a:r>
              <a:rPr lang="vi-VN" altLang="en-US" sz="3600" b="1" u="sng">
                <a:solidFill>
                  <a:srgbClr val="FF0000"/>
                </a:solidFill>
                <a:latin typeface="Comic"/>
              </a:rPr>
              <a:t> </a:t>
            </a:r>
            <a:r>
              <a:rPr lang="en-US" altLang="en-US" sz="3600" b="1" u="sng">
                <a:solidFill>
                  <a:srgbClr val="FF0000"/>
                </a:solidFill>
                <a:latin typeface="Comic Sans MS" panose="030F0702030302020204" pitchFamily="66" charset="0"/>
              </a:rPr>
              <a:t>VOCABULARIES</a:t>
            </a:r>
            <a:endParaRPr lang="vi-VN" altLang="en-US" sz="3600" b="1" u="sng">
              <a:solidFill>
                <a:srgbClr val="FF0000"/>
              </a:solidFill>
              <a:latin typeface="Com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1268">
                                            <p:txEl>
                                              <p:pRg st="0" end="0"/>
                                            </p:txEl>
                                          </p:spTgt>
                                        </p:tgtEl>
                                        <p:attrNameLst>
                                          <p:attrName>style.visibility</p:attrName>
                                        </p:attrNameLst>
                                      </p:cBhvr>
                                      <p:to>
                                        <p:strVal val="visible"/>
                                      </p:to>
                                    </p:set>
                                    <p:animEffect transition="in" filter="circle(in)">
                                      <p:cBhvr>
                                        <p:cTn id="14" dur="2000"/>
                                        <p:tgtEl>
                                          <p:spTgt spid="1126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barn(inVertical)">
                                      <p:cBhvr>
                                        <p:cTn id="32" dur="500"/>
                                        <p:tgtEl>
                                          <p:spTgt spid="112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ssolve">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dissolve">
                                      <p:cBhvr>
                                        <p:cTn id="92" dur="500"/>
                                        <p:tgtEl>
                                          <p:spTgt spid="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dissolve">
                                      <p:cBhvr>
                                        <p:cTn id="97" dur="500"/>
                                        <p:tgtEl>
                                          <p:spTgt spid="3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dissolve">
                                      <p:cBhvr>
                                        <p:cTn id="102" dur="500"/>
                                        <p:tgtEl>
                                          <p:spTgt spid="3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xit" presetSubtype="4" fill="hold" grpId="0" nodeType="clickEffect">
                                  <p:stCondLst>
                                    <p:cond delay="0"/>
                                  </p:stCondLst>
                                  <p:childTnLst>
                                    <p:anim calcmode="lin" valueType="num">
                                      <p:cBhvr additive="base">
                                        <p:cTn id="106" dur="500"/>
                                        <p:tgtEl>
                                          <p:spTgt spid="10"/>
                                        </p:tgtEl>
                                        <p:attrNameLst>
                                          <p:attrName>ppt_x</p:attrName>
                                        </p:attrNameLst>
                                      </p:cBhvr>
                                      <p:tavLst>
                                        <p:tav tm="0">
                                          <p:val>
                                            <p:strVal val="ppt_x"/>
                                          </p:val>
                                        </p:tav>
                                        <p:tav tm="100000">
                                          <p:val>
                                            <p:strVal val="ppt_x"/>
                                          </p:val>
                                        </p:tav>
                                      </p:tavLst>
                                    </p:anim>
                                    <p:anim calcmode="lin" valueType="num">
                                      <p:cBhvr additive="base">
                                        <p:cTn id="107" dur="500"/>
                                        <p:tgtEl>
                                          <p:spTgt spid="10"/>
                                        </p:tgtEl>
                                        <p:attrNameLst>
                                          <p:attrName>ppt_y</p:attrName>
                                        </p:attrNameLst>
                                      </p:cBhvr>
                                      <p:tavLst>
                                        <p:tav tm="0">
                                          <p:val>
                                            <p:strVal val="ppt_y"/>
                                          </p:val>
                                        </p:tav>
                                        <p:tav tm="100000">
                                          <p:val>
                                            <p:strVal val="1+ppt_h/2"/>
                                          </p:val>
                                        </p:tav>
                                      </p:tavLst>
                                    </p:anim>
                                    <p:set>
                                      <p:cBhvr>
                                        <p:cTn id="108" dur="1" fill="hold">
                                          <p:stCondLst>
                                            <p:cond delay="499"/>
                                          </p:stCondLst>
                                        </p:cTn>
                                        <p:tgtEl>
                                          <p:spTgt spid="10"/>
                                        </p:tgtEl>
                                        <p:attrNameLst>
                                          <p:attrName>style.visibility</p:attrName>
                                        </p:attrNameLst>
                                      </p:cBhvr>
                                      <p:to>
                                        <p:strVal val="hidden"/>
                                      </p:to>
                                    </p:set>
                                  </p:childTnLst>
                                </p:cTn>
                              </p:par>
                              <p:par>
                                <p:cTn id="109" presetID="2" presetClass="exit" presetSubtype="4" fill="hold" grpId="0" nodeType="withEffect">
                                  <p:stCondLst>
                                    <p:cond delay="0"/>
                                  </p:stCondLst>
                                  <p:childTnLst>
                                    <p:anim calcmode="lin" valueType="num">
                                      <p:cBhvr additive="base">
                                        <p:cTn id="110" dur="500"/>
                                        <p:tgtEl>
                                          <p:spTgt spid="16"/>
                                        </p:tgtEl>
                                        <p:attrNameLst>
                                          <p:attrName>ppt_x</p:attrName>
                                        </p:attrNameLst>
                                      </p:cBhvr>
                                      <p:tavLst>
                                        <p:tav tm="0">
                                          <p:val>
                                            <p:strVal val="ppt_x"/>
                                          </p:val>
                                        </p:tav>
                                        <p:tav tm="100000">
                                          <p:val>
                                            <p:strVal val="ppt_x"/>
                                          </p:val>
                                        </p:tav>
                                      </p:tavLst>
                                    </p:anim>
                                    <p:anim calcmode="lin" valueType="num">
                                      <p:cBhvr additive="base">
                                        <p:cTn id="111" dur="500"/>
                                        <p:tgtEl>
                                          <p:spTgt spid="16"/>
                                        </p:tgtEl>
                                        <p:attrNameLst>
                                          <p:attrName>ppt_y</p:attrName>
                                        </p:attrNameLst>
                                      </p:cBhvr>
                                      <p:tavLst>
                                        <p:tav tm="0">
                                          <p:val>
                                            <p:strVal val="ppt_y"/>
                                          </p:val>
                                        </p:tav>
                                        <p:tav tm="100000">
                                          <p:val>
                                            <p:strVal val="1+ppt_h/2"/>
                                          </p:val>
                                        </p:tav>
                                      </p:tavLst>
                                    </p:anim>
                                    <p:set>
                                      <p:cBhvr>
                                        <p:cTn id="112" dur="1" fill="hold">
                                          <p:stCondLst>
                                            <p:cond delay="499"/>
                                          </p:stCondLst>
                                        </p:cTn>
                                        <p:tgtEl>
                                          <p:spTgt spid="16"/>
                                        </p:tgtEl>
                                        <p:attrNameLst>
                                          <p:attrName>style.visibility</p:attrName>
                                        </p:attrNameLst>
                                      </p:cBhvr>
                                      <p:to>
                                        <p:strVal val="hidden"/>
                                      </p:to>
                                    </p:set>
                                  </p:childTnLst>
                                </p:cTn>
                              </p:par>
                              <p:par>
                                <p:cTn id="113" presetID="2" presetClass="exit" presetSubtype="4" fill="hold" grpId="0" nodeType="withEffect">
                                  <p:stCondLst>
                                    <p:cond delay="0"/>
                                  </p:stCondLst>
                                  <p:childTnLst>
                                    <p:anim calcmode="lin" valueType="num">
                                      <p:cBhvr additive="base">
                                        <p:cTn id="114" dur="500"/>
                                        <p:tgtEl>
                                          <p:spTgt spid="25"/>
                                        </p:tgtEl>
                                        <p:attrNameLst>
                                          <p:attrName>ppt_x</p:attrName>
                                        </p:attrNameLst>
                                      </p:cBhvr>
                                      <p:tavLst>
                                        <p:tav tm="0">
                                          <p:val>
                                            <p:strVal val="ppt_x"/>
                                          </p:val>
                                        </p:tav>
                                        <p:tav tm="100000">
                                          <p:val>
                                            <p:strVal val="ppt_x"/>
                                          </p:val>
                                        </p:tav>
                                      </p:tavLst>
                                    </p:anim>
                                    <p:anim calcmode="lin" valueType="num">
                                      <p:cBhvr additive="base">
                                        <p:cTn id="115" dur="500"/>
                                        <p:tgtEl>
                                          <p:spTgt spid="25"/>
                                        </p:tgtEl>
                                        <p:attrNameLst>
                                          <p:attrName>ppt_y</p:attrName>
                                        </p:attrNameLst>
                                      </p:cBhvr>
                                      <p:tavLst>
                                        <p:tav tm="0">
                                          <p:val>
                                            <p:strVal val="ppt_y"/>
                                          </p:val>
                                        </p:tav>
                                        <p:tav tm="100000">
                                          <p:val>
                                            <p:strVal val="1+ppt_h/2"/>
                                          </p:val>
                                        </p:tav>
                                      </p:tavLst>
                                    </p:anim>
                                    <p:set>
                                      <p:cBhvr>
                                        <p:cTn id="116" dur="1" fill="hold">
                                          <p:stCondLst>
                                            <p:cond delay="499"/>
                                          </p:stCondLst>
                                        </p:cTn>
                                        <p:tgtEl>
                                          <p:spTgt spid="25"/>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12"/>
                                        </p:tgtEl>
                                        <p:attrNameLst>
                                          <p:attrName>ppt_x</p:attrName>
                                        </p:attrNameLst>
                                      </p:cBhvr>
                                      <p:tavLst>
                                        <p:tav tm="0">
                                          <p:val>
                                            <p:strVal val="ppt_x"/>
                                          </p:val>
                                        </p:tav>
                                        <p:tav tm="100000">
                                          <p:val>
                                            <p:strVal val="ppt_x"/>
                                          </p:val>
                                        </p:tav>
                                      </p:tavLst>
                                    </p:anim>
                                    <p:anim calcmode="lin" valueType="num">
                                      <p:cBhvr additive="base">
                                        <p:cTn id="119" dur="500"/>
                                        <p:tgtEl>
                                          <p:spTgt spid="12"/>
                                        </p:tgtEl>
                                        <p:attrNameLst>
                                          <p:attrName>ppt_y</p:attrName>
                                        </p:attrNameLst>
                                      </p:cBhvr>
                                      <p:tavLst>
                                        <p:tav tm="0">
                                          <p:val>
                                            <p:strVal val="ppt_y"/>
                                          </p:val>
                                        </p:tav>
                                        <p:tav tm="100000">
                                          <p:val>
                                            <p:strVal val="1+ppt_h/2"/>
                                          </p:val>
                                        </p:tav>
                                      </p:tavLst>
                                    </p:anim>
                                    <p:set>
                                      <p:cBhvr>
                                        <p:cTn id="120" dur="1" fill="hold">
                                          <p:stCondLst>
                                            <p:cond delay="499"/>
                                          </p:stCondLst>
                                        </p:cTn>
                                        <p:tgtEl>
                                          <p:spTgt spid="12"/>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17"/>
                                        </p:tgtEl>
                                        <p:attrNameLst>
                                          <p:attrName>ppt_x</p:attrName>
                                        </p:attrNameLst>
                                      </p:cBhvr>
                                      <p:tavLst>
                                        <p:tav tm="0">
                                          <p:val>
                                            <p:strVal val="ppt_x"/>
                                          </p:val>
                                        </p:tav>
                                        <p:tav tm="100000">
                                          <p:val>
                                            <p:strVal val="ppt_x"/>
                                          </p:val>
                                        </p:tav>
                                      </p:tavLst>
                                    </p:anim>
                                    <p:anim calcmode="lin" valueType="num">
                                      <p:cBhvr additive="base">
                                        <p:cTn id="123" dur="500"/>
                                        <p:tgtEl>
                                          <p:spTgt spid="17"/>
                                        </p:tgtEl>
                                        <p:attrNameLst>
                                          <p:attrName>ppt_y</p:attrName>
                                        </p:attrNameLst>
                                      </p:cBhvr>
                                      <p:tavLst>
                                        <p:tav tm="0">
                                          <p:val>
                                            <p:strVal val="ppt_y"/>
                                          </p:val>
                                        </p:tav>
                                        <p:tav tm="100000">
                                          <p:val>
                                            <p:strVal val="1+ppt_h/2"/>
                                          </p:val>
                                        </p:tav>
                                      </p:tavLst>
                                    </p:anim>
                                    <p:set>
                                      <p:cBhvr>
                                        <p:cTn id="124" dur="1" fill="hold">
                                          <p:stCondLst>
                                            <p:cond delay="499"/>
                                          </p:stCondLst>
                                        </p:cTn>
                                        <p:tgtEl>
                                          <p:spTgt spid="17"/>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20"/>
                                        </p:tgtEl>
                                        <p:attrNameLst>
                                          <p:attrName>ppt_x</p:attrName>
                                        </p:attrNameLst>
                                      </p:cBhvr>
                                      <p:tavLst>
                                        <p:tav tm="0">
                                          <p:val>
                                            <p:strVal val="ppt_x"/>
                                          </p:val>
                                        </p:tav>
                                        <p:tav tm="100000">
                                          <p:val>
                                            <p:strVal val="ppt_x"/>
                                          </p:val>
                                        </p:tav>
                                      </p:tavLst>
                                    </p:anim>
                                    <p:anim calcmode="lin" valueType="num">
                                      <p:cBhvr additive="base">
                                        <p:cTn id="127" dur="500"/>
                                        <p:tgtEl>
                                          <p:spTgt spid="20"/>
                                        </p:tgtEl>
                                        <p:attrNameLst>
                                          <p:attrName>ppt_y</p:attrName>
                                        </p:attrNameLst>
                                      </p:cBhvr>
                                      <p:tavLst>
                                        <p:tav tm="0">
                                          <p:val>
                                            <p:strVal val="ppt_y"/>
                                          </p:val>
                                        </p:tav>
                                        <p:tav tm="100000">
                                          <p:val>
                                            <p:strVal val="1+ppt_h/2"/>
                                          </p:val>
                                        </p:tav>
                                      </p:tavLst>
                                    </p:anim>
                                    <p:set>
                                      <p:cBhvr>
                                        <p:cTn id="128" dur="1" fill="hold">
                                          <p:stCondLst>
                                            <p:cond delay="499"/>
                                          </p:stCondLst>
                                        </p:cTn>
                                        <p:tgtEl>
                                          <p:spTgt spid="20"/>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2"/>
                                        </p:tgtEl>
                                        <p:attrNameLst>
                                          <p:attrName>ppt_x</p:attrName>
                                        </p:attrNameLst>
                                      </p:cBhvr>
                                      <p:tavLst>
                                        <p:tav tm="0">
                                          <p:val>
                                            <p:strVal val="ppt_x"/>
                                          </p:val>
                                        </p:tav>
                                        <p:tav tm="100000">
                                          <p:val>
                                            <p:strVal val="ppt_x"/>
                                          </p:val>
                                        </p:tav>
                                      </p:tavLst>
                                    </p:anim>
                                    <p:anim calcmode="lin" valueType="num">
                                      <p:cBhvr additive="base">
                                        <p:cTn id="131" dur="500"/>
                                        <p:tgtEl>
                                          <p:spTgt spid="22"/>
                                        </p:tgtEl>
                                        <p:attrNameLst>
                                          <p:attrName>ppt_y</p:attrName>
                                        </p:attrNameLst>
                                      </p:cBhvr>
                                      <p:tavLst>
                                        <p:tav tm="0">
                                          <p:val>
                                            <p:strVal val="ppt_y"/>
                                          </p:val>
                                        </p:tav>
                                        <p:tav tm="100000">
                                          <p:val>
                                            <p:strVal val="1+ppt_h/2"/>
                                          </p:val>
                                        </p:tav>
                                      </p:tavLst>
                                    </p:anim>
                                    <p:set>
                                      <p:cBhvr>
                                        <p:cTn id="132" dur="1" fill="hold">
                                          <p:stCondLst>
                                            <p:cond delay="499"/>
                                          </p:stCondLst>
                                        </p:cTn>
                                        <p:tgtEl>
                                          <p:spTgt spid="22"/>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4"/>
                                        </p:tgtEl>
                                        <p:attrNameLst>
                                          <p:attrName>ppt_x</p:attrName>
                                        </p:attrNameLst>
                                      </p:cBhvr>
                                      <p:tavLst>
                                        <p:tav tm="0">
                                          <p:val>
                                            <p:strVal val="ppt_x"/>
                                          </p:val>
                                        </p:tav>
                                        <p:tav tm="100000">
                                          <p:val>
                                            <p:strVal val="ppt_x"/>
                                          </p:val>
                                        </p:tav>
                                      </p:tavLst>
                                    </p:anim>
                                    <p:anim calcmode="lin" valueType="num">
                                      <p:cBhvr additive="base">
                                        <p:cTn id="135" dur="500"/>
                                        <p:tgtEl>
                                          <p:spTgt spid="24"/>
                                        </p:tgtEl>
                                        <p:attrNameLst>
                                          <p:attrName>ppt_y</p:attrName>
                                        </p:attrNameLst>
                                      </p:cBhvr>
                                      <p:tavLst>
                                        <p:tav tm="0">
                                          <p:val>
                                            <p:strVal val="ppt_y"/>
                                          </p:val>
                                        </p:tav>
                                        <p:tav tm="100000">
                                          <p:val>
                                            <p:strVal val="1+ppt_h/2"/>
                                          </p:val>
                                        </p:tav>
                                      </p:tavLst>
                                    </p:anim>
                                    <p:set>
                                      <p:cBhvr>
                                        <p:cTn id="136" dur="1" fill="hold">
                                          <p:stCondLst>
                                            <p:cond delay="499"/>
                                          </p:stCondLst>
                                        </p:cTn>
                                        <p:tgtEl>
                                          <p:spTgt spid="2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8"/>
                                        </p:tgtEl>
                                        <p:attrNameLst>
                                          <p:attrName>ppt_x</p:attrName>
                                        </p:attrNameLst>
                                      </p:cBhvr>
                                      <p:tavLst>
                                        <p:tav tm="0">
                                          <p:val>
                                            <p:strVal val="ppt_x"/>
                                          </p:val>
                                        </p:tav>
                                        <p:tav tm="100000">
                                          <p:val>
                                            <p:strVal val="ppt_x"/>
                                          </p:val>
                                        </p:tav>
                                      </p:tavLst>
                                    </p:anim>
                                    <p:anim calcmode="lin" valueType="num">
                                      <p:cBhvr additive="base">
                                        <p:cTn id="139" dur="500"/>
                                        <p:tgtEl>
                                          <p:spTgt spid="28"/>
                                        </p:tgtEl>
                                        <p:attrNameLst>
                                          <p:attrName>ppt_y</p:attrName>
                                        </p:attrNameLst>
                                      </p:cBhvr>
                                      <p:tavLst>
                                        <p:tav tm="0">
                                          <p:val>
                                            <p:strVal val="ppt_y"/>
                                          </p:val>
                                        </p:tav>
                                        <p:tav tm="100000">
                                          <p:val>
                                            <p:strVal val="1+ppt_h/2"/>
                                          </p:val>
                                        </p:tav>
                                      </p:tavLst>
                                    </p:anim>
                                    <p:set>
                                      <p:cBhvr>
                                        <p:cTn id="140" dur="1" fill="hold">
                                          <p:stCondLst>
                                            <p:cond delay="499"/>
                                          </p:stCondLst>
                                        </p:cTn>
                                        <p:tgtEl>
                                          <p:spTgt spid="28"/>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30"/>
                                        </p:tgtEl>
                                        <p:attrNameLst>
                                          <p:attrName>ppt_x</p:attrName>
                                        </p:attrNameLst>
                                      </p:cBhvr>
                                      <p:tavLst>
                                        <p:tav tm="0">
                                          <p:val>
                                            <p:strVal val="ppt_x"/>
                                          </p:val>
                                        </p:tav>
                                        <p:tav tm="100000">
                                          <p:val>
                                            <p:strVal val="ppt_x"/>
                                          </p:val>
                                        </p:tav>
                                      </p:tavLst>
                                    </p:anim>
                                    <p:anim calcmode="lin" valueType="num">
                                      <p:cBhvr additive="base">
                                        <p:cTn id="143" dur="500"/>
                                        <p:tgtEl>
                                          <p:spTgt spid="30"/>
                                        </p:tgtEl>
                                        <p:attrNameLst>
                                          <p:attrName>ppt_y</p:attrName>
                                        </p:attrNameLst>
                                      </p:cBhvr>
                                      <p:tavLst>
                                        <p:tav tm="0">
                                          <p:val>
                                            <p:strVal val="ppt_y"/>
                                          </p:val>
                                        </p:tav>
                                        <p:tav tm="100000">
                                          <p:val>
                                            <p:strVal val="1+ppt_h/2"/>
                                          </p:val>
                                        </p:tav>
                                      </p:tavLst>
                                    </p:anim>
                                    <p:set>
                                      <p:cBhvr>
                                        <p:cTn id="14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P spid="16" grpId="1"/>
      <p:bldP spid="25" grpId="0"/>
      <p:bldP spid="25" grpId="1"/>
      <p:bldP spid="11272" grpId="0"/>
      <p:bldP spid="12" grpId="0"/>
      <p:bldP spid="12" grpId="1"/>
      <p:bldP spid="13" grpId="0"/>
      <p:bldP spid="17" grpId="0"/>
      <p:bldP spid="17" grpId="1"/>
      <p:bldP spid="19" grpId="0"/>
      <p:bldP spid="20" grpId="0"/>
      <p:bldP spid="20" grpId="1"/>
      <p:bldP spid="21" grpId="0"/>
      <p:bldP spid="22" grpId="0"/>
      <p:bldP spid="22" grpId="1"/>
      <p:bldP spid="23" grpId="0"/>
      <p:bldP spid="24" grpId="0"/>
      <p:bldP spid="24" grpId="1"/>
      <p:bldP spid="27" grpId="0"/>
      <p:bldP spid="28" grpId="0"/>
      <p:bldP spid="28" grpId="1"/>
      <p:bldP spid="29" grpId="0"/>
      <p:bldP spid="30" grpId="0"/>
      <p:bldP spid="30" grpId="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6A944-7CE5-412B-9696-353447F89C7F}"/>
              </a:ext>
            </a:extLst>
          </p:cNvPr>
          <p:cNvSpPr/>
          <p:nvPr/>
        </p:nvSpPr>
        <p:spPr>
          <a:xfrm>
            <a:off x="1897064" y="1916113"/>
            <a:ext cx="8770937" cy="408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2400" b="1" dirty="0">
                <a:solidFill>
                  <a:schemeClr val="tx1"/>
                </a:solidFill>
                <a:latin typeface="Comic Sans MS" panose="030F0702030302020204" pitchFamily="66" charset="0"/>
              </a:rPr>
              <a:t>1. My house is bigger than your house.</a:t>
            </a:r>
          </a:p>
          <a:p>
            <a:pPr algn="just">
              <a:lnSpc>
                <a:spcPct val="150000"/>
              </a:lnSpc>
              <a:defRPr/>
            </a:pPr>
            <a:r>
              <a:rPr lang="en-US" sz="2400" b="1" dirty="0">
                <a:solidFill>
                  <a:schemeClr val="tx1"/>
                </a:solidFill>
                <a:latin typeface="Comic Sans MS" panose="030F0702030302020204" pitchFamily="66" charset="0"/>
              </a:rPr>
              <a:t>=&gt; Your house is _____________</a:t>
            </a:r>
          </a:p>
          <a:p>
            <a:pPr algn="just">
              <a:lnSpc>
                <a:spcPct val="150000"/>
              </a:lnSpc>
              <a:defRPr/>
            </a:pPr>
            <a:r>
              <a:rPr lang="en-US" sz="2400" b="1" dirty="0">
                <a:solidFill>
                  <a:schemeClr val="tx1"/>
                </a:solidFill>
                <a:latin typeface="Comic Sans MS" panose="030F0702030302020204" pitchFamily="66" charset="0"/>
              </a:rPr>
              <a:t>2. The black car is cheaper than the red car.</a:t>
            </a:r>
          </a:p>
          <a:p>
            <a:pPr algn="just">
              <a:lnSpc>
                <a:spcPct val="150000"/>
              </a:lnSpc>
              <a:defRPr/>
            </a:pPr>
            <a:r>
              <a:rPr lang="en-US" sz="2400" b="1" dirty="0">
                <a:solidFill>
                  <a:schemeClr val="tx1"/>
                </a:solidFill>
                <a:latin typeface="Comic Sans MS" panose="030F0702030302020204" pitchFamily="66" charset="0"/>
              </a:rPr>
              <a:t>=&gt; The </a:t>
            </a:r>
            <a:r>
              <a:rPr lang="en-US" sz="2400" b="1">
                <a:solidFill>
                  <a:schemeClr val="tx1"/>
                </a:solidFill>
                <a:latin typeface="Comic Sans MS" panose="030F0702030302020204" pitchFamily="66" charset="0"/>
              </a:rPr>
              <a:t>red car is____________</a:t>
            </a:r>
            <a:endParaRPr lang="en-US" sz="2400" b="1" dirty="0">
              <a:solidFill>
                <a:schemeClr val="tx1"/>
              </a:solidFill>
              <a:latin typeface="Comic Sans MS" panose="030F0702030302020204" pitchFamily="66" charset="0"/>
            </a:endParaRPr>
          </a:p>
          <a:p>
            <a:pPr algn="just">
              <a:lnSpc>
                <a:spcPct val="150000"/>
              </a:lnSpc>
              <a:defRPr/>
            </a:pPr>
            <a:r>
              <a:rPr lang="en-US" sz="2400" b="1">
                <a:solidFill>
                  <a:schemeClr val="tx1"/>
                </a:solidFill>
                <a:latin typeface="Comic Sans MS" panose="030F0702030302020204" pitchFamily="66" charset="0"/>
              </a:rPr>
              <a:t>3. Nam is taller than me.</a:t>
            </a:r>
            <a:endParaRPr lang="en-US" sz="2400" b="1" dirty="0">
              <a:solidFill>
                <a:schemeClr val="tx1"/>
              </a:solidFill>
              <a:latin typeface="Comic Sans MS" panose="030F0702030302020204" pitchFamily="66" charset="0"/>
            </a:endParaRPr>
          </a:p>
          <a:p>
            <a:pPr algn="just">
              <a:lnSpc>
                <a:spcPct val="150000"/>
              </a:lnSpc>
              <a:defRPr/>
            </a:pPr>
            <a:r>
              <a:rPr lang="en-US" sz="2400" b="1">
                <a:solidFill>
                  <a:schemeClr val="tx1"/>
                </a:solidFill>
                <a:latin typeface="Comic Sans MS" panose="030F0702030302020204" pitchFamily="66" charset="0"/>
              </a:rPr>
              <a:t>=&gt; I am _____________</a:t>
            </a:r>
            <a:endParaRPr lang="en-US" sz="2400" b="1" dirty="0">
              <a:solidFill>
                <a:schemeClr val="tx1"/>
              </a:solidFill>
              <a:latin typeface="Comic Sans MS" panose="030F0702030302020204" pitchFamily="66" charset="0"/>
            </a:endParaRPr>
          </a:p>
          <a:p>
            <a:pPr algn="just">
              <a:lnSpc>
                <a:spcPct val="150000"/>
              </a:lnSpc>
              <a:defRPr/>
            </a:pPr>
            <a:r>
              <a:rPr lang="en-US" sz="2400" b="1" dirty="0">
                <a:solidFill>
                  <a:schemeClr val="tx1"/>
                </a:solidFill>
                <a:latin typeface="Comic Sans MS" panose="030F0702030302020204" pitchFamily="66" charset="0"/>
              </a:rPr>
              <a:t>4. My kitchen is smaller than yours.</a:t>
            </a:r>
          </a:p>
          <a:p>
            <a:pPr algn="just">
              <a:lnSpc>
                <a:spcPct val="150000"/>
              </a:lnSpc>
              <a:defRPr/>
            </a:pPr>
            <a:r>
              <a:rPr lang="en-US" sz="2400" b="1" dirty="0">
                <a:solidFill>
                  <a:schemeClr val="tx1"/>
                </a:solidFill>
                <a:latin typeface="Comic Sans MS" panose="030F0702030302020204" pitchFamily="66" charset="0"/>
              </a:rPr>
              <a:t>=&gt; </a:t>
            </a:r>
            <a:r>
              <a:rPr lang="en-US" sz="2400" b="1">
                <a:solidFill>
                  <a:schemeClr val="tx1"/>
                </a:solidFill>
                <a:latin typeface="Comic Sans MS" panose="030F0702030302020204" pitchFamily="66" charset="0"/>
              </a:rPr>
              <a:t>Your kitchen is________________</a:t>
            </a:r>
            <a:endParaRPr lang="en-US" sz="2400" b="1" dirty="0">
              <a:solidFill>
                <a:schemeClr val="tx1"/>
              </a:solidFill>
              <a:latin typeface="Comic Sans MS" panose="030F0702030302020204" pitchFamily="66" charset="0"/>
            </a:endParaRPr>
          </a:p>
          <a:p>
            <a:pPr algn="ctr">
              <a:lnSpc>
                <a:spcPct val="150000"/>
              </a:lnSpc>
              <a:defRPr/>
            </a:pPr>
            <a:endParaRPr lang="en-US" sz="2400" dirty="0">
              <a:solidFill>
                <a:schemeClr val="tx1"/>
              </a:solidFill>
              <a:latin typeface="Comic Sans MS" panose="030F0702030302020204" pitchFamily="66" charset="0"/>
            </a:endParaRPr>
          </a:p>
        </p:txBody>
      </p:sp>
      <p:sp>
        <p:nvSpPr>
          <p:cNvPr id="6" name="Rectangle 5">
            <a:extLst>
              <a:ext uri="{FF2B5EF4-FFF2-40B4-BE49-F238E27FC236}">
                <a16:creationId xmlns:a16="http://schemas.microsoft.com/office/drawing/2014/main" id="{E837B630-11C9-4C36-B0D9-496AF72CA55A}"/>
              </a:ext>
            </a:extLst>
          </p:cNvPr>
          <p:cNvSpPr/>
          <p:nvPr/>
        </p:nvSpPr>
        <p:spPr>
          <a:xfrm>
            <a:off x="4953000" y="3451226"/>
            <a:ext cx="5634038"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Comic Sans MS" panose="030F0702030302020204" pitchFamily="66" charset="0"/>
              </a:rPr>
              <a:t>more expensive than the </a:t>
            </a:r>
            <a:r>
              <a:rPr lang="en-US" sz="2400" b="1">
                <a:solidFill>
                  <a:srgbClr val="FF0000"/>
                </a:solidFill>
                <a:latin typeface="Comic Sans MS" panose="030F0702030302020204" pitchFamily="66" charset="0"/>
              </a:rPr>
              <a:t>black car.</a:t>
            </a:r>
            <a:endParaRPr lang="en-US" sz="2400" b="1" dirty="0">
              <a:solidFill>
                <a:srgbClr val="FF0000"/>
              </a:solidFill>
              <a:latin typeface="Comic Sans MS" panose="030F0702030302020204" pitchFamily="66" charset="0"/>
            </a:endParaRPr>
          </a:p>
        </p:txBody>
      </p:sp>
      <p:sp>
        <p:nvSpPr>
          <p:cNvPr id="7" name="Rectangle 6">
            <a:extLst>
              <a:ext uri="{FF2B5EF4-FFF2-40B4-BE49-F238E27FC236}">
                <a16:creationId xmlns:a16="http://schemas.microsoft.com/office/drawing/2014/main" id="{2AED15CC-370F-4B42-B53E-382F27B4DD92}"/>
              </a:ext>
            </a:extLst>
          </p:cNvPr>
          <p:cNvSpPr/>
          <p:nvPr/>
        </p:nvSpPr>
        <p:spPr>
          <a:xfrm>
            <a:off x="3352800" y="4384675"/>
            <a:ext cx="4579938"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Comic Sans MS" panose="030F0702030302020204" pitchFamily="66" charset="0"/>
              </a:rPr>
              <a:t>shorter than Nam. </a:t>
            </a:r>
            <a:endParaRPr lang="en-US" sz="2400" b="1" dirty="0">
              <a:solidFill>
                <a:srgbClr val="FF0000"/>
              </a:solidFill>
              <a:latin typeface="Comic Sans MS" panose="030F0702030302020204" pitchFamily="66" charset="0"/>
            </a:endParaRPr>
          </a:p>
        </p:txBody>
      </p:sp>
      <p:sp>
        <p:nvSpPr>
          <p:cNvPr id="8" name="Rectangle 7">
            <a:extLst>
              <a:ext uri="{FF2B5EF4-FFF2-40B4-BE49-F238E27FC236}">
                <a16:creationId xmlns:a16="http://schemas.microsoft.com/office/drawing/2014/main" id="{C50BE803-8F96-40F5-8923-8F1C28D363D9}"/>
              </a:ext>
            </a:extLst>
          </p:cNvPr>
          <p:cNvSpPr/>
          <p:nvPr/>
        </p:nvSpPr>
        <p:spPr>
          <a:xfrm>
            <a:off x="4800600" y="5572126"/>
            <a:ext cx="4095750" cy="18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Comic Sans MS" panose="030F0702030302020204" pitchFamily="66" charset="0"/>
              </a:rPr>
              <a:t>bigger than </a:t>
            </a:r>
            <a:r>
              <a:rPr lang="en-US" sz="2400" b="1">
                <a:solidFill>
                  <a:srgbClr val="FF0000"/>
                </a:solidFill>
                <a:latin typeface="Comic Sans MS" panose="030F0702030302020204" pitchFamily="66" charset="0"/>
              </a:rPr>
              <a:t>my kitchen.</a:t>
            </a:r>
            <a:endParaRPr lang="en-US" sz="2400" b="1" dirty="0">
              <a:solidFill>
                <a:srgbClr val="FF0000"/>
              </a:solidFill>
              <a:latin typeface="Comic Sans MS" panose="030F0702030302020204" pitchFamily="66" charset="0"/>
            </a:endParaRPr>
          </a:p>
        </p:txBody>
      </p:sp>
      <p:sp>
        <p:nvSpPr>
          <p:cNvPr id="3" name="Rectangle 2">
            <a:extLst>
              <a:ext uri="{FF2B5EF4-FFF2-40B4-BE49-F238E27FC236}">
                <a16:creationId xmlns:a16="http://schemas.microsoft.com/office/drawing/2014/main" id="{C6F9A574-17A5-4E9D-814F-C6E332261035}"/>
              </a:ext>
            </a:extLst>
          </p:cNvPr>
          <p:cNvSpPr txBox="1">
            <a:spLocks noChangeArrowheads="1"/>
          </p:cNvSpPr>
          <p:nvPr/>
        </p:nvSpPr>
        <p:spPr bwMode="auto">
          <a:xfrm>
            <a:off x="1897063" y="641350"/>
            <a:ext cx="788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2400" b="1">
                <a:solidFill>
                  <a:srgbClr val="6600CC"/>
                </a:solidFill>
                <a:latin typeface="Comic Sans MS" panose="030F0702030302020204" pitchFamily="66" charset="0"/>
              </a:rPr>
              <a:t> Exercise 2.Rewrite the sentences.</a:t>
            </a:r>
          </a:p>
        </p:txBody>
      </p:sp>
      <p:sp>
        <p:nvSpPr>
          <p:cNvPr id="4" name="Rectangle 3">
            <a:extLst>
              <a:ext uri="{FF2B5EF4-FFF2-40B4-BE49-F238E27FC236}">
                <a16:creationId xmlns:a16="http://schemas.microsoft.com/office/drawing/2014/main" id="{7F6FEB55-33CD-499F-84AA-AF07AF8571A0}"/>
              </a:ext>
            </a:extLst>
          </p:cNvPr>
          <p:cNvSpPr/>
          <p:nvPr/>
        </p:nvSpPr>
        <p:spPr>
          <a:xfrm>
            <a:off x="4575175" y="2233614"/>
            <a:ext cx="3976688" cy="21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Comic Sans MS" panose="030F0702030302020204" pitchFamily="66" charset="0"/>
              </a:rPr>
              <a:t>smaller than </a:t>
            </a:r>
            <a:r>
              <a:rPr lang="en-US" sz="2400" b="1">
                <a:solidFill>
                  <a:srgbClr val="FF0000"/>
                </a:solidFill>
                <a:latin typeface="Comic Sans MS" panose="030F0702030302020204" pitchFamily="66" charset="0"/>
              </a:rPr>
              <a:t>my house.</a:t>
            </a:r>
            <a:endParaRPr lang="en-US" sz="24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5" name="Flowchart: Process 4">
            <a:extLst>
              <a:ext uri="{FF2B5EF4-FFF2-40B4-BE49-F238E27FC236}">
                <a16:creationId xmlns:a16="http://schemas.microsoft.com/office/drawing/2014/main" id="{E32863CA-3B4B-4C86-8CF1-73DB58684526}"/>
              </a:ext>
            </a:extLst>
          </p:cNvPr>
          <p:cNvSpPr/>
          <p:nvPr/>
        </p:nvSpPr>
        <p:spPr>
          <a:xfrm>
            <a:off x="-228601" y="-415158"/>
            <a:ext cx="12475779" cy="7963212"/>
          </a:xfrm>
          <a:prstGeom prst="flowChartProcess">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 name="WordArt 5">
            <a:extLst>
              <a:ext uri="{FF2B5EF4-FFF2-40B4-BE49-F238E27FC236}">
                <a16:creationId xmlns:a16="http://schemas.microsoft.com/office/drawing/2014/main" id="{9C5C30C4-BB39-4AEC-9C95-76CB1A7628F9}"/>
              </a:ext>
            </a:extLst>
          </p:cNvPr>
          <p:cNvSpPr>
            <a:spLocks noChangeArrowheads="1" noChangeShapeType="1" noTextEdit="1"/>
          </p:cNvSpPr>
          <p:nvPr/>
        </p:nvSpPr>
        <p:spPr bwMode="auto">
          <a:xfrm rot="10800000" flipH="1" flipV="1">
            <a:off x="3276600" y="1600200"/>
            <a:ext cx="5410200" cy="297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251281"/>
              </a:avLst>
            </a:prstTxWarp>
          </a:bodyPr>
          <a:lstStyle/>
          <a:p>
            <a:pPr algn="ctr"/>
            <a:r>
              <a:rPr lang="en-US" sz="3600" kern="10">
                <a:latin typeface="Monotype Corsiva" panose="03010101010201010101" pitchFamily="66" charset="0"/>
              </a:rPr>
              <a:t>Homework</a:t>
            </a:r>
          </a:p>
        </p:txBody>
      </p:sp>
      <p:sp>
        <p:nvSpPr>
          <p:cNvPr id="9" name="Text Box 6">
            <a:extLst>
              <a:ext uri="{FF2B5EF4-FFF2-40B4-BE49-F238E27FC236}">
                <a16:creationId xmlns:a16="http://schemas.microsoft.com/office/drawing/2014/main" id="{C9047662-0818-46C5-9220-0C79F985AB43}"/>
              </a:ext>
            </a:extLst>
          </p:cNvPr>
          <p:cNvSpPr txBox="1">
            <a:spLocks noChangeArrowheads="1"/>
          </p:cNvSpPr>
          <p:nvPr/>
        </p:nvSpPr>
        <p:spPr bwMode="auto">
          <a:xfrm>
            <a:off x="1752601" y="2806700"/>
            <a:ext cx="98218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w Cen MT" panose="020B0602020104020603" pitchFamily="34" charset="0"/>
              </a:defRPr>
            </a:lvl1pPr>
            <a:lvl2pPr marL="800100" indent="-342900">
              <a:defRPr>
                <a:solidFill>
                  <a:schemeClr val="tx1"/>
                </a:solidFill>
                <a:latin typeface="Tw Cen MT" panose="020B0602020104020603" pitchFamily="34" charset="0"/>
              </a:defRPr>
            </a:lvl2pPr>
            <a:lvl3pPr marL="1257300" indent="-342900">
              <a:defRPr>
                <a:solidFill>
                  <a:schemeClr val="tx1"/>
                </a:solidFill>
                <a:latin typeface="Tw Cen MT" panose="020B0602020104020603" pitchFamily="34" charset="0"/>
              </a:defRPr>
            </a:lvl3pPr>
            <a:lvl4pPr marL="1714500" indent="-342900">
              <a:defRPr>
                <a:solidFill>
                  <a:schemeClr val="tx1"/>
                </a:solidFill>
                <a:latin typeface="Tw Cen MT" panose="020B0602020104020603" pitchFamily="34" charset="0"/>
              </a:defRPr>
            </a:lvl4pPr>
            <a:lvl5pPr marL="2171700" indent="-342900">
              <a:defRPr>
                <a:solidFill>
                  <a:schemeClr val="tx1"/>
                </a:solidFill>
                <a:latin typeface="Tw Cen MT" panose="020B0602020104020603" pitchFamily="34" charset="0"/>
              </a:defRPr>
            </a:lvl5pPr>
            <a:lvl6pPr marL="2628900" indent="-342900" defTabSz="457200" eaLnBrk="0" fontAlgn="base" hangingPunct="0">
              <a:spcBef>
                <a:spcPct val="0"/>
              </a:spcBef>
              <a:spcAft>
                <a:spcPct val="0"/>
              </a:spcAft>
              <a:defRPr>
                <a:solidFill>
                  <a:schemeClr val="tx1"/>
                </a:solidFill>
                <a:latin typeface="Tw Cen MT" panose="020B0602020104020603" pitchFamily="34" charset="0"/>
              </a:defRPr>
            </a:lvl6pPr>
            <a:lvl7pPr marL="3086100" indent="-342900" defTabSz="457200" eaLnBrk="0" fontAlgn="base" hangingPunct="0">
              <a:spcBef>
                <a:spcPct val="0"/>
              </a:spcBef>
              <a:spcAft>
                <a:spcPct val="0"/>
              </a:spcAft>
              <a:defRPr>
                <a:solidFill>
                  <a:schemeClr val="tx1"/>
                </a:solidFill>
                <a:latin typeface="Tw Cen MT" panose="020B0602020104020603" pitchFamily="34" charset="0"/>
              </a:defRPr>
            </a:lvl7pPr>
            <a:lvl8pPr marL="3543300" indent="-342900" defTabSz="457200" eaLnBrk="0" fontAlgn="base" hangingPunct="0">
              <a:spcBef>
                <a:spcPct val="0"/>
              </a:spcBef>
              <a:spcAft>
                <a:spcPct val="0"/>
              </a:spcAft>
              <a:defRPr>
                <a:solidFill>
                  <a:schemeClr val="tx1"/>
                </a:solidFill>
                <a:latin typeface="Tw Cen MT" panose="020B0602020104020603" pitchFamily="34" charset="0"/>
              </a:defRPr>
            </a:lvl8pPr>
            <a:lvl9pPr marL="4000500" indent="-342900" defTabSz="457200" eaLnBrk="0" fontAlgn="base" hangingPunct="0">
              <a:spcBef>
                <a:spcPct val="0"/>
              </a:spcBef>
              <a:spcAft>
                <a:spcPct val="0"/>
              </a:spcAft>
              <a:defRPr>
                <a:solidFill>
                  <a:schemeClr val="tx1"/>
                </a:solidFill>
                <a:latin typeface="Tw Cen MT" panose="020B0602020104020603" pitchFamily="34" charset="0"/>
              </a:defRPr>
            </a:lvl9pPr>
          </a:lstStyle>
          <a:p>
            <a:pPr eaLnBrk="1" hangingPunct="1">
              <a:spcBef>
                <a:spcPct val="50000"/>
              </a:spcBef>
              <a:buFontTx/>
              <a:buChar char="-"/>
            </a:pPr>
            <a:r>
              <a:rPr lang="en-US" altLang="en-US" sz="2800" b="1">
                <a:latin typeface="Comic Sans MS" panose="030F0702030302020204" pitchFamily="66" charset="0"/>
                <a:cs typeface="Times New Roman" panose="02020603050405020304" pitchFamily="18" charset="0"/>
              </a:rPr>
              <a:t>Learn by heart the vocabularies and structures.</a:t>
            </a:r>
          </a:p>
          <a:p>
            <a:pPr eaLnBrk="1" hangingPunct="1"/>
            <a:r>
              <a:rPr lang="en-US" altLang="en-US" sz="2800" b="1">
                <a:latin typeface="Comic Sans MS" panose="030F0702030302020204" pitchFamily="66" charset="0"/>
                <a:cs typeface="Times New Roman" panose="02020603050405020304" pitchFamily="18" charset="0"/>
              </a:rPr>
              <a:t>- Prepare vocabularies and structures in Unit 1. B –</a:t>
            </a:r>
            <a:r>
              <a:rPr lang="en-US" altLang="en-US" sz="2800" b="1">
                <a:latin typeface="Comic Sans MS" panose="030F0702030302020204" pitchFamily="66" charset="0"/>
                <a:cs typeface="Arial" panose="020B0604020202020204" pitchFamily="34" charset="0"/>
              </a:rPr>
              <a:t>Names and addresses</a:t>
            </a:r>
            <a:r>
              <a:rPr lang="en-US" altLang="en-US" sz="2800" b="1">
                <a:latin typeface="Comic Sans MS" panose="030F0702030302020204" pitchFamily="66" charset="0"/>
                <a:cs typeface="Times New Roman" panose="02020603050405020304" pitchFamily="18" charset="0"/>
              </a:rPr>
              <a:t>. </a:t>
            </a:r>
          </a:p>
        </p:txBody>
      </p:sp>
      <p:grpSp>
        <p:nvGrpSpPr>
          <p:cNvPr id="41991" name="Group 15">
            <a:extLst>
              <a:ext uri="{FF2B5EF4-FFF2-40B4-BE49-F238E27FC236}">
                <a16:creationId xmlns:a16="http://schemas.microsoft.com/office/drawing/2014/main" id="{BD1ABAB4-1A9D-42AA-B619-305394633100}"/>
              </a:ext>
            </a:extLst>
          </p:cNvPr>
          <p:cNvGrpSpPr>
            <a:grpSpLocks/>
          </p:cNvGrpSpPr>
          <p:nvPr/>
        </p:nvGrpSpPr>
        <p:grpSpPr bwMode="auto">
          <a:xfrm>
            <a:off x="4876801" y="4408488"/>
            <a:ext cx="3014663" cy="2297112"/>
            <a:chOff x="3352800" y="4408614"/>
            <a:chExt cx="3014663" cy="2296986"/>
          </a:xfrm>
        </p:grpSpPr>
        <p:pic>
          <p:nvPicPr>
            <p:cNvPr id="41992" name="Picture 11">
              <a:extLst>
                <a:ext uri="{FF2B5EF4-FFF2-40B4-BE49-F238E27FC236}">
                  <a16:creationId xmlns:a16="http://schemas.microsoft.com/office/drawing/2014/main" id="{9B521E9E-9F46-4C9E-8713-56D847DCE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08614"/>
              <a:ext cx="3014663" cy="229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4">
              <a:extLst>
                <a:ext uri="{FF2B5EF4-FFF2-40B4-BE49-F238E27FC236}">
                  <a16:creationId xmlns:a16="http://schemas.microsoft.com/office/drawing/2014/main" id="{FFEB9825-F1F8-43A4-9BD5-EFF6199B1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073" y="5440670"/>
              <a:ext cx="636272" cy="61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id="{8FD0C592-85C4-4314-B7A8-66BDF41D8DB0}"/>
              </a:ext>
            </a:extLst>
          </p:cNvPr>
          <p:cNvSpPr txBox="1">
            <a:spLocks noChangeArrowheads="1"/>
          </p:cNvSpPr>
          <p:nvPr/>
        </p:nvSpPr>
        <p:spPr bwMode="auto">
          <a:xfrm>
            <a:off x="609600" y="415926"/>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600" b="1">
                <a:solidFill>
                  <a:srgbClr val="FF0000"/>
                </a:solidFill>
                <a:latin typeface="Comic Sans MS" panose="030F0702030302020204" pitchFamily="66" charset="0"/>
              </a:rPr>
              <a:t>II</a:t>
            </a:r>
            <a:r>
              <a:rPr lang="vi-VN" altLang="en-US" sz="3600" b="1">
                <a:solidFill>
                  <a:srgbClr val="FF0000"/>
                </a:solidFill>
                <a:latin typeface="Comic"/>
              </a:rPr>
              <a:t>. </a:t>
            </a:r>
            <a:r>
              <a:rPr lang="en-US" altLang="en-US" sz="3600" b="1" u="sng">
                <a:solidFill>
                  <a:srgbClr val="FF0000"/>
                </a:solidFill>
                <a:latin typeface="Comic Sans MS" panose="030F0702030302020204" pitchFamily="66" charset="0"/>
              </a:rPr>
              <a:t>STRUCTURES</a:t>
            </a:r>
            <a:endParaRPr lang="vi-VN" altLang="en-US" sz="3600" b="1" u="sng">
              <a:solidFill>
                <a:srgbClr val="FF0000"/>
              </a:solidFill>
              <a:latin typeface="Comic"/>
            </a:endParaRPr>
          </a:p>
        </p:txBody>
      </p:sp>
      <p:sp>
        <p:nvSpPr>
          <p:cNvPr id="22531" name="TextBox 5">
            <a:extLst>
              <a:ext uri="{FF2B5EF4-FFF2-40B4-BE49-F238E27FC236}">
                <a16:creationId xmlns:a16="http://schemas.microsoft.com/office/drawing/2014/main" id="{2598AF27-C295-4A2D-9091-929C08497D9D}"/>
              </a:ext>
            </a:extLst>
          </p:cNvPr>
          <p:cNvSpPr txBox="1">
            <a:spLocks noChangeArrowheads="1"/>
          </p:cNvSpPr>
          <p:nvPr/>
        </p:nvSpPr>
        <p:spPr bwMode="auto">
          <a:xfrm>
            <a:off x="609600" y="1250949"/>
            <a:ext cx="7620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Nice to meet you.</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Nice to meet you,too.</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Nice to see you again.</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Nice to see you, too.</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I’m in class 7A.</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So am I./ I am, too./ Me,too.</a:t>
            </a:r>
          </a:p>
          <a:p>
            <a:pPr>
              <a:lnSpc>
                <a:spcPct val="150000"/>
              </a:lnSpc>
              <a:spcBef>
                <a:spcPct val="0"/>
              </a:spcBef>
              <a:buClrTx/>
              <a:buFont typeface="Calibri" panose="020F0502020204030204" pitchFamily="34" charset="0"/>
              <a:buChar char="-"/>
            </a:pPr>
            <a:r>
              <a:rPr lang="en-US" altLang="en-US" sz="2800">
                <a:latin typeface="Comic Sans MS" panose="030F0702030302020204" pitchFamily="66" charset="0"/>
                <a:ea typeface="Calibri" panose="020F0502020204030204" pitchFamily="34" charset="0"/>
                <a:cs typeface="Times New Roman" panose="02020603050405020304" pitchFamily="18" charset="0"/>
              </a:rPr>
              <a:t>Her new school is bigger than her old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a:extLst>
              <a:ext uri="{FF2B5EF4-FFF2-40B4-BE49-F238E27FC236}">
                <a16:creationId xmlns:a16="http://schemas.microsoft.com/office/drawing/2014/main" id="{9D6F9C66-0807-40E4-9D8F-E17B080F22F9}"/>
              </a:ext>
            </a:extLst>
          </p:cNvPr>
          <p:cNvGraphicFramePr>
            <a:graphicFrameLocks noGrp="1"/>
          </p:cNvGraphicFramePr>
          <p:nvPr/>
        </p:nvGraphicFramePr>
        <p:xfrm>
          <a:off x="3429000" y="1066800"/>
          <a:ext cx="6019800" cy="5257803"/>
        </p:xfrm>
        <a:graphic>
          <a:graphicData uri="http://schemas.openxmlformats.org/drawingml/2006/table">
            <a:tbl>
              <a:tblPr/>
              <a:tblGrid>
                <a:gridCol w="860425">
                  <a:extLst>
                    <a:ext uri="{9D8B030D-6E8A-4147-A177-3AD203B41FA5}">
                      <a16:colId xmlns:a16="http://schemas.microsoft.com/office/drawing/2014/main" val="20000"/>
                    </a:ext>
                  </a:extLst>
                </a:gridCol>
                <a:gridCol w="858838">
                  <a:extLst>
                    <a:ext uri="{9D8B030D-6E8A-4147-A177-3AD203B41FA5}">
                      <a16:colId xmlns:a16="http://schemas.microsoft.com/office/drawing/2014/main" val="20001"/>
                    </a:ext>
                  </a:extLst>
                </a:gridCol>
                <a:gridCol w="860425">
                  <a:extLst>
                    <a:ext uri="{9D8B030D-6E8A-4147-A177-3AD203B41FA5}">
                      <a16:colId xmlns:a16="http://schemas.microsoft.com/office/drawing/2014/main" val="20002"/>
                    </a:ext>
                  </a:extLst>
                </a:gridCol>
                <a:gridCol w="860425">
                  <a:extLst>
                    <a:ext uri="{9D8B030D-6E8A-4147-A177-3AD203B41FA5}">
                      <a16:colId xmlns:a16="http://schemas.microsoft.com/office/drawing/2014/main" val="20003"/>
                    </a:ext>
                  </a:extLst>
                </a:gridCol>
                <a:gridCol w="860425">
                  <a:extLst>
                    <a:ext uri="{9D8B030D-6E8A-4147-A177-3AD203B41FA5}">
                      <a16:colId xmlns:a16="http://schemas.microsoft.com/office/drawing/2014/main" val="20004"/>
                    </a:ext>
                  </a:extLst>
                </a:gridCol>
                <a:gridCol w="858837">
                  <a:extLst>
                    <a:ext uri="{9D8B030D-6E8A-4147-A177-3AD203B41FA5}">
                      <a16:colId xmlns:a16="http://schemas.microsoft.com/office/drawing/2014/main" val="20005"/>
                    </a:ext>
                  </a:extLst>
                </a:gridCol>
                <a:gridCol w="860425">
                  <a:extLst>
                    <a:ext uri="{9D8B030D-6E8A-4147-A177-3AD203B41FA5}">
                      <a16:colId xmlns:a16="http://schemas.microsoft.com/office/drawing/2014/main" val="20006"/>
                    </a:ext>
                  </a:extLst>
                </a:gridCol>
              </a:tblGrid>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S</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C</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H</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O</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L</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D</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B</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G</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H</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C</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L</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D</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J</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I</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S</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V</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R</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W</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U</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Y</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F</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T</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N</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E</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R</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A</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P</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100" b="0" i="0" u="none" strike="noStrike" cap="none" normalizeH="0" baseline="0">
                          <a:ln>
                            <a:noFill/>
                          </a:ln>
                          <a:solidFill>
                            <a:srgbClr val="000000"/>
                          </a:solidFill>
                          <a:effectLst/>
                          <a:latin typeface="Times New Roman" pitchFamily="18" charset="0"/>
                          <a:cs typeface="Times New Roman" pitchFamily="18" charset="0"/>
                        </a:rPr>
                        <a:t>Q</a:t>
                      </a:r>
                      <a:endParaRPr kumimoji="0" lang="en-US" sz="5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bl>
          </a:graphicData>
        </a:graphic>
      </p:graphicFrame>
      <p:sp>
        <p:nvSpPr>
          <p:cNvPr id="54340" name="Rectangle 68">
            <a:extLst>
              <a:ext uri="{FF2B5EF4-FFF2-40B4-BE49-F238E27FC236}">
                <a16:creationId xmlns:a16="http://schemas.microsoft.com/office/drawing/2014/main" id="{0D504DA9-E32F-4872-B834-7C1A1D3AC5BC}"/>
              </a:ext>
            </a:extLst>
          </p:cNvPr>
          <p:cNvSpPr>
            <a:spLocks noChangeArrowheads="1"/>
          </p:cNvSpPr>
          <p:nvPr/>
        </p:nvSpPr>
        <p:spPr bwMode="auto">
          <a:xfrm>
            <a:off x="8610600" y="4876800"/>
            <a:ext cx="762000" cy="6858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F</a:t>
            </a:r>
          </a:p>
        </p:txBody>
      </p:sp>
      <p:sp>
        <p:nvSpPr>
          <p:cNvPr id="54341" name="Line 69">
            <a:extLst>
              <a:ext uri="{FF2B5EF4-FFF2-40B4-BE49-F238E27FC236}">
                <a16:creationId xmlns:a16="http://schemas.microsoft.com/office/drawing/2014/main" id="{B92120BA-8BB3-498B-A814-51B989DED959}"/>
              </a:ext>
            </a:extLst>
          </p:cNvPr>
          <p:cNvSpPr>
            <a:spLocks noChangeShapeType="1"/>
          </p:cNvSpPr>
          <p:nvPr/>
        </p:nvSpPr>
        <p:spPr bwMode="auto">
          <a:xfrm flipV="1">
            <a:off x="9296400" y="1143000"/>
            <a:ext cx="0" cy="4267200"/>
          </a:xfrm>
          <a:prstGeom prst="line">
            <a:avLst/>
          </a:prstGeom>
          <a:noFill/>
          <a:ln w="38100" cmpd="dbl">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2" name="Rectangle 70">
            <a:extLst>
              <a:ext uri="{FF2B5EF4-FFF2-40B4-BE49-F238E27FC236}">
                <a16:creationId xmlns:a16="http://schemas.microsoft.com/office/drawing/2014/main" id="{50B3E39B-319F-46F4-B444-ED51EF70E0B3}"/>
              </a:ext>
            </a:extLst>
          </p:cNvPr>
          <p:cNvSpPr>
            <a:spLocks noChangeArrowheads="1"/>
          </p:cNvSpPr>
          <p:nvPr/>
        </p:nvSpPr>
        <p:spPr bwMode="auto">
          <a:xfrm>
            <a:off x="4343400" y="4114800"/>
            <a:ext cx="762000" cy="6858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A</a:t>
            </a:r>
          </a:p>
        </p:txBody>
      </p:sp>
      <p:sp>
        <p:nvSpPr>
          <p:cNvPr id="54343" name="Line 71">
            <a:extLst>
              <a:ext uri="{FF2B5EF4-FFF2-40B4-BE49-F238E27FC236}">
                <a16:creationId xmlns:a16="http://schemas.microsoft.com/office/drawing/2014/main" id="{1A44BDEE-E18B-409F-A010-3C0E07337FED}"/>
              </a:ext>
            </a:extLst>
          </p:cNvPr>
          <p:cNvSpPr>
            <a:spLocks noChangeShapeType="1"/>
          </p:cNvSpPr>
          <p:nvPr/>
        </p:nvSpPr>
        <p:spPr bwMode="auto">
          <a:xfrm flipV="1">
            <a:off x="5029200" y="1981200"/>
            <a:ext cx="0" cy="2743200"/>
          </a:xfrm>
          <a:prstGeom prst="line">
            <a:avLst/>
          </a:prstGeom>
          <a:noFill/>
          <a:ln w="38100" cmpd="dbl">
            <a:solidFill>
              <a:srgbClr val="9966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4" name="Rectangle 72">
            <a:extLst>
              <a:ext uri="{FF2B5EF4-FFF2-40B4-BE49-F238E27FC236}">
                <a16:creationId xmlns:a16="http://schemas.microsoft.com/office/drawing/2014/main" id="{8A20BE34-8E6A-42A5-8B23-8A115AF80E8E}"/>
              </a:ext>
            </a:extLst>
          </p:cNvPr>
          <p:cNvSpPr>
            <a:spLocks noChangeArrowheads="1"/>
          </p:cNvSpPr>
          <p:nvPr/>
        </p:nvSpPr>
        <p:spPr bwMode="auto">
          <a:xfrm>
            <a:off x="3505200" y="1143000"/>
            <a:ext cx="762000" cy="6096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S</a:t>
            </a:r>
          </a:p>
        </p:txBody>
      </p:sp>
      <p:sp>
        <p:nvSpPr>
          <p:cNvPr id="54345" name="Line 73">
            <a:extLst>
              <a:ext uri="{FF2B5EF4-FFF2-40B4-BE49-F238E27FC236}">
                <a16:creationId xmlns:a16="http://schemas.microsoft.com/office/drawing/2014/main" id="{20E0C93B-900B-4B13-9374-23DFE478E881}"/>
              </a:ext>
            </a:extLst>
          </p:cNvPr>
          <p:cNvSpPr>
            <a:spLocks noChangeShapeType="1"/>
          </p:cNvSpPr>
          <p:nvPr/>
        </p:nvSpPr>
        <p:spPr bwMode="auto">
          <a:xfrm>
            <a:off x="4191000" y="1219200"/>
            <a:ext cx="0" cy="5029200"/>
          </a:xfrm>
          <a:prstGeom prst="line">
            <a:avLst/>
          </a:prstGeom>
          <a:noFill/>
          <a:ln w="38100" cmpd="dbl">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6" name="Rectangle 74">
            <a:extLst>
              <a:ext uri="{FF2B5EF4-FFF2-40B4-BE49-F238E27FC236}">
                <a16:creationId xmlns:a16="http://schemas.microsoft.com/office/drawing/2014/main" id="{73283AE6-3AF4-4223-B38A-3B0857C3BC67}"/>
              </a:ext>
            </a:extLst>
          </p:cNvPr>
          <p:cNvSpPr>
            <a:spLocks noChangeArrowheads="1"/>
          </p:cNvSpPr>
          <p:nvPr/>
        </p:nvSpPr>
        <p:spPr bwMode="auto">
          <a:xfrm>
            <a:off x="7772400" y="1828800"/>
            <a:ext cx="762000" cy="6858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H</a:t>
            </a:r>
          </a:p>
        </p:txBody>
      </p:sp>
      <p:sp>
        <p:nvSpPr>
          <p:cNvPr id="54347" name="Line 75">
            <a:extLst>
              <a:ext uri="{FF2B5EF4-FFF2-40B4-BE49-F238E27FC236}">
                <a16:creationId xmlns:a16="http://schemas.microsoft.com/office/drawing/2014/main" id="{7536FD76-47B5-45E7-83CD-9AF253D69AC4}"/>
              </a:ext>
            </a:extLst>
          </p:cNvPr>
          <p:cNvSpPr>
            <a:spLocks noChangeShapeType="1"/>
          </p:cNvSpPr>
          <p:nvPr/>
        </p:nvSpPr>
        <p:spPr bwMode="auto">
          <a:xfrm>
            <a:off x="8458200" y="1981200"/>
            <a:ext cx="0" cy="3505200"/>
          </a:xfrm>
          <a:prstGeom prst="line">
            <a:avLst/>
          </a:prstGeom>
          <a:noFill/>
          <a:ln w="38100" cmpd="dbl">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48" name="Rectangle 76">
            <a:extLst>
              <a:ext uri="{FF2B5EF4-FFF2-40B4-BE49-F238E27FC236}">
                <a16:creationId xmlns:a16="http://schemas.microsoft.com/office/drawing/2014/main" id="{CDC81035-5FC0-4F8D-B567-1274E432671A}"/>
              </a:ext>
            </a:extLst>
          </p:cNvPr>
          <p:cNvSpPr>
            <a:spLocks noChangeArrowheads="1"/>
          </p:cNvSpPr>
          <p:nvPr/>
        </p:nvSpPr>
        <p:spPr bwMode="auto">
          <a:xfrm>
            <a:off x="6019800" y="2590800"/>
            <a:ext cx="762000" cy="6858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L</a:t>
            </a:r>
          </a:p>
        </p:txBody>
      </p:sp>
      <p:sp>
        <p:nvSpPr>
          <p:cNvPr id="54349" name="Line 77">
            <a:extLst>
              <a:ext uri="{FF2B5EF4-FFF2-40B4-BE49-F238E27FC236}">
                <a16:creationId xmlns:a16="http://schemas.microsoft.com/office/drawing/2014/main" id="{41789BF8-CDE2-450D-9900-AC890B128ED7}"/>
              </a:ext>
            </a:extLst>
          </p:cNvPr>
          <p:cNvSpPr>
            <a:spLocks noChangeShapeType="1"/>
          </p:cNvSpPr>
          <p:nvPr/>
        </p:nvSpPr>
        <p:spPr bwMode="auto">
          <a:xfrm>
            <a:off x="6705600" y="2590800"/>
            <a:ext cx="0" cy="2819400"/>
          </a:xfrm>
          <a:prstGeom prst="line">
            <a:avLst/>
          </a:prstGeom>
          <a:noFill/>
          <a:ln w="38100" cmpd="dbl">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0" name="Rectangle 78">
            <a:extLst>
              <a:ext uri="{FF2B5EF4-FFF2-40B4-BE49-F238E27FC236}">
                <a16:creationId xmlns:a16="http://schemas.microsoft.com/office/drawing/2014/main" id="{0B037B41-756E-4476-9EF1-1538F772A462}"/>
              </a:ext>
            </a:extLst>
          </p:cNvPr>
          <p:cNvSpPr>
            <a:spLocks noChangeArrowheads="1"/>
          </p:cNvSpPr>
          <p:nvPr/>
        </p:nvSpPr>
        <p:spPr bwMode="auto">
          <a:xfrm>
            <a:off x="4343400" y="1143000"/>
            <a:ext cx="762000" cy="6096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C</a:t>
            </a:r>
          </a:p>
        </p:txBody>
      </p:sp>
      <p:sp>
        <p:nvSpPr>
          <p:cNvPr id="54351" name="Line 79">
            <a:extLst>
              <a:ext uri="{FF2B5EF4-FFF2-40B4-BE49-F238E27FC236}">
                <a16:creationId xmlns:a16="http://schemas.microsoft.com/office/drawing/2014/main" id="{E84662F5-8097-413C-9ABC-11657031DA8B}"/>
              </a:ext>
            </a:extLst>
          </p:cNvPr>
          <p:cNvSpPr>
            <a:spLocks noChangeShapeType="1"/>
          </p:cNvSpPr>
          <p:nvPr/>
        </p:nvSpPr>
        <p:spPr bwMode="auto">
          <a:xfrm>
            <a:off x="3581400" y="1143000"/>
            <a:ext cx="4876800" cy="0"/>
          </a:xfrm>
          <a:prstGeom prst="line">
            <a:avLst/>
          </a:prstGeom>
          <a:noFill/>
          <a:ln w="38100" cmpd="dbl">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2" name="Rectangle 80">
            <a:extLst>
              <a:ext uri="{FF2B5EF4-FFF2-40B4-BE49-F238E27FC236}">
                <a16:creationId xmlns:a16="http://schemas.microsoft.com/office/drawing/2014/main" id="{ABB32C68-C2A8-43FF-B238-3B37FA9B7DF4}"/>
              </a:ext>
            </a:extLst>
          </p:cNvPr>
          <p:cNvSpPr>
            <a:spLocks noChangeArrowheads="1"/>
          </p:cNvSpPr>
          <p:nvPr/>
        </p:nvSpPr>
        <p:spPr bwMode="auto">
          <a:xfrm>
            <a:off x="5181600" y="1905000"/>
            <a:ext cx="762000" cy="6096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B</a:t>
            </a:r>
          </a:p>
        </p:txBody>
      </p:sp>
      <p:sp>
        <p:nvSpPr>
          <p:cNvPr id="54353" name="Line 81">
            <a:extLst>
              <a:ext uri="{FF2B5EF4-FFF2-40B4-BE49-F238E27FC236}">
                <a16:creationId xmlns:a16="http://schemas.microsoft.com/office/drawing/2014/main" id="{6BF350CE-355B-4672-8BC9-57366CAFC932}"/>
              </a:ext>
            </a:extLst>
          </p:cNvPr>
          <p:cNvSpPr>
            <a:spLocks noChangeShapeType="1"/>
          </p:cNvSpPr>
          <p:nvPr/>
        </p:nvSpPr>
        <p:spPr bwMode="auto">
          <a:xfrm>
            <a:off x="5257800" y="1905000"/>
            <a:ext cx="2362200" cy="0"/>
          </a:xfrm>
          <a:prstGeom prst="line">
            <a:avLst/>
          </a:prstGeom>
          <a:noFill/>
          <a:ln w="38100" cmpd="dbl">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4" name="Line 82">
            <a:extLst>
              <a:ext uri="{FF2B5EF4-FFF2-40B4-BE49-F238E27FC236}">
                <a16:creationId xmlns:a16="http://schemas.microsoft.com/office/drawing/2014/main" id="{9F2E4872-A703-4A47-8272-825490F7505D}"/>
              </a:ext>
            </a:extLst>
          </p:cNvPr>
          <p:cNvSpPr>
            <a:spLocks noChangeShapeType="1"/>
          </p:cNvSpPr>
          <p:nvPr/>
        </p:nvSpPr>
        <p:spPr bwMode="auto">
          <a:xfrm>
            <a:off x="3657600" y="2667000"/>
            <a:ext cx="3886200" cy="0"/>
          </a:xfrm>
          <a:prstGeom prst="line">
            <a:avLst/>
          </a:prstGeom>
          <a:noFill/>
          <a:ln w="38100" cmpd="dbl">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5" name="Rectangle 83">
            <a:extLst>
              <a:ext uri="{FF2B5EF4-FFF2-40B4-BE49-F238E27FC236}">
                <a16:creationId xmlns:a16="http://schemas.microsoft.com/office/drawing/2014/main" id="{2FF91A6F-BA14-49D7-BBE6-D61748FA1A38}"/>
              </a:ext>
            </a:extLst>
          </p:cNvPr>
          <p:cNvSpPr>
            <a:spLocks noChangeArrowheads="1"/>
          </p:cNvSpPr>
          <p:nvPr/>
        </p:nvSpPr>
        <p:spPr bwMode="auto">
          <a:xfrm>
            <a:off x="3505200" y="2743200"/>
            <a:ext cx="609600" cy="4572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U</a:t>
            </a:r>
          </a:p>
        </p:txBody>
      </p:sp>
      <p:sp>
        <p:nvSpPr>
          <p:cNvPr id="54356" name="Rectangle 84">
            <a:extLst>
              <a:ext uri="{FF2B5EF4-FFF2-40B4-BE49-F238E27FC236}">
                <a16:creationId xmlns:a16="http://schemas.microsoft.com/office/drawing/2014/main" id="{16BE3A46-1255-44F2-BACE-99CF28AECA41}"/>
              </a:ext>
            </a:extLst>
          </p:cNvPr>
          <p:cNvSpPr>
            <a:spLocks noChangeArrowheads="1"/>
          </p:cNvSpPr>
          <p:nvPr/>
        </p:nvSpPr>
        <p:spPr bwMode="auto">
          <a:xfrm>
            <a:off x="3505200" y="4953000"/>
            <a:ext cx="609600" cy="4572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N</a:t>
            </a:r>
          </a:p>
        </p:txBody>
      </p:sp>
      <p:sp>
        <p:nvSpPr>
          <p:cNvPr id="54357" name="Line 85">
            <a:extLst>
              <a:ext uri="{FF2B5EF4-FFF2-40B4-BE49-F238E27FC236}">
                <a16:creationId xmlns:a16="http://schemas.microsoft.com/office/drawing/2014/main" id="{BDD0C896-F6F4-49D2-AB13-745E4293A1DD}"/>
              </a:ext>
            </a:extLst>
          </p:cNvPr>
          <p:cNvSpPr>
            <a:spLocks noChangeShapeType="1"/>
          </p:cNvSpPr>
          <p:nvPr/>
        </p:nvSpPr>
        <p:spPr bwMode="auto">
          <a:xfrm>
            <a:off x="3657600" y="4953000"/>
            <a:ext cx="2209800" cy="0"/>
          </a:xfrm>
          <a:prstGeom prst="line">
            <a:avLst/>
          </a:prstGeom>
          <a:noFill/>
          <a:ln w="38100" cmpd="dbl">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58" name="Rectangle 86">
            <a:extLst>
              <a:ext uri="{FF2B5EF4-FFF2-40B4-BE49-F238E27FC236}">
                <a16:creationId xmlns:a16="http://schemas.microsoft.com/office/drawing/2014/main" id="{FC9781F4-4849-4947-BBCF-B71E60DD1E69}"/>
              </a:ext>
            </a:extLst>
          </p:cNvPr>
          <p:cNvSpPr>
            <a:spLocks noChangeArrowheads="1"/>
          </p:cNvSpPr>
          <p:nvPr/>
        </p:nvSpPr>
        <p:spPr bwMode="auto">
          <a:xfrm>
            <a:off x="6934200" y="1219200"/>
            <a:ext cx="609600" cy="4572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O</a:t>
            </a:r>
          </a:p>
        </p:txBody>
      </p:sp>
      <p:sp>
        <p:nvSpPr>
          <p:cNvPr id="54359" name="Line 87">
            <a:extLst>
              <a:ext uri="{FF2B5EF4-FFF2-40B4-BE49-F238E27FC236}">
                <a16:creationId xmlns:a16="http://schemas.microsoft.com/office/drawing/2014/main" id="{77D0AC07-0272-4FAA-A013-068B3775511A}"/>
              </a:ext>
            </a:extLst>
          </p:cNvPr>
          <p:cNvSpPr>
            <a:spLocks noChangeShapeType="1"/>
          </p:cNvSpPr>
          <p:nvPr/>
        </p:nvSpPr>
        <p:spPr bwMode="auto">
          <a:xfrm>
            <a:off x="7010400" y="1752600"/>
            <a:ext cx="2209800" cy="0"/>
          </a:xfrm>
          <a:prstGeom prst="line">
            <a:avLst/>
          </a:prstGeom>
          <a:noFill/>
          <a:ln w="38100" cmpd="dbl">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60" name="Rectangle 88">
            <a:extLst>
              <a:ext uri="{FF2B5EF4-FFF2-40B4-BE49-F238E27FC236}">
                <a16:creationId xmlns:a16="http://schemas.microsoft.com/office/drawing/2014/main" id="{E992DF0D-8C4D-4A10-8C6D-96ABDFFC1B2C}"/>
              </a:ext>
            </a:extLst>
          </p:cNvPr>
          <p:cNvSpPr>
            <a:spLocks noChangeArrowheads="1"/>
          </p:cNvSpPr>
          <p:nvPr/>
        </p:nvSpPr>
        <p:spPr bwMode="auto">
          <a:xfrm>
            <a:off x="7772400" y="5715000"/>
            <a:ext cx="609600" cy="457200"/>
          </a:xfrm>
          <a:prstGeom prst="rect">
            <a:avLst/>
          </a:prstGeom>
          <a:solidFill>
            <a:srgbClr val="FFFF00"/>
          </a:solidFill>
          <a:ln w="9525">
            <a:solidFill>
              <a:srgbClr val="FFFF99"/>
            </a:solidFill>
            <a:miter lim="800000"/>
            <a:headEnd/>
            <a:tailEnd/>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000">
                <a:latin typeface="Times New Roman" panose="02020603050405020304" pitchFamily="18" charset="0"/>
              </a:rPr>
              <a:t>P</a:t>
            </a:r>
          </a:p>
        </p:txBody>
      </p:sp>
      <p:sp>
        <p:nvSpPr>
          <p:cNvPr id="54361" name="Line 89">
            <a:extLst>
              <a:ext uri="{FF2B5EF4-FFF2-40B4-BE49-F238E27FC236}">
                <a16:creationId xmlns:a16="http://schemas.microsoft.com/office/drawing/2014/main" id="{CD8DAB44-19DF-4AE5-90CA-FDFD554B2A97}"/>
              </a:ext>
            </a:extLst>
          </p:cNvPr>
          <p:cNvSpPr>
            <a:spLocks noChangeShapeType="1"/>
          </p:cNvSpPr>
          <p:nvPr/>
        </p:nvSpPr>
        <p:spPr bwMode="auto">
          <a:xfrm flipH="1">
            <a:off x="3581400" y="6248400"/>
            <a:ext cx="4648200" cy="0"/>
          </a:xfrm>
          <a:prstGeom prst="line">
            <a:avLst/>
          </a:prstGeom>
          <a:noFill/>
          <a:ln w="38100" cmpd="dbl">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2" name="WordArt 90">
            <a:extLst>
              <a:ext uri="{FF2B5EF4-FFF2-40B4-BE49-F238E27FC236}">
                <a16:creationId xmlns:a16="http://schemas.microsoft.com/office/drawing/2014/main" id="{1F7A8B25-E2E4-4139-84CD-5048CFF19C59}"/>
              </a:ext>
            </a:extLst>
          </p:cNvPr>
          <p:cNvSpPr>
            <a:spLocks noChangeArrowheads="1" noChangeShapeType="1" noTextEdit="1"/>
          </p:cNvSpPr>
          <p:nvPr/>
        </p:nvSpPr>
        <p:spPr bwMode="auto">
          <a:xfrm>
            <a:off x="1828800" y="0"/>
            <a:ext cx="2362200" cy="1219200"/>
          </a:xfrm>
          <a:prstGeom prst="rect">
            <a:avLst/>
          </a:prstGeom>
        </p:spPr>
        <p:txBody>
          <a:bodyPr wrap="none" fromWordArt="1">
            <a:prstTxWarp prst="textSlantUp">
              <a:avLst>
                <a:gd name="adj" fmla="val 32056"/>
              </a:avLst>
            </a:prstTxWarp>
          </a:bodyPr>
          <a:lstStyle/>
          <a:p>
            <a:pPr algn="ctr"/>
            <a:r>
              <a:rPr lang="en-US" sz="3600" b="1" kern="10">
                <a:ln w="9525">
                  <a:solidFill>
                    <a:schemeClr val="bg1"/>
                  </a:solidFill>
                  <a:round/>
                  <a:headEnd/>
                  <a:tailEnd/>
                </a:ln>
                <a:solidFill>
                  <a:srgbClr val="4BACC6"/>
                </a:solidFill>
                <a:effectLst>
                  <a:outerShdw blurRad="12700" dist="38100" dir="2700000" algn="tl" rotWithShape="0">
                    <a:srgbClr val="93CDDD"/>
                  </a:outerShdw>
                </a:effectLst>
                <a:ea typeface="+mn-lt"/>
                <a:cs typeface="+mn-lt"/>
              </a:rPr>
              <a:t>Wordsquares</a:t>
            </a:r>
          </a:p>
        </p:txBody>
      </p:sp>
      <p:sp>
        <p:nvSpPr>
          <p:cNvPr id="23643" name="Text Box 91">
            <a:extLst>
              <a:ext uri="{FF2B5EF4-FFF2-40B4-BE49-F238E27FC236}">
                <a16:creationId xmlns:a16="http://schemas.microsoft.com/office/drawing/2014/main" id="{F930594D-25F5-42A2-A1FD-A7991F4CFDAA}"/>
              </a:ext>
            </a:extLst>
          </p:cNvPr>
          <p:cNvSpPr txBox="1">
            <a:spLocks noChangeArrowheads="1"/>
          </p:cNvSpPr>
          <p:nvPr/>
        </p:nvSpPr>
        <p:spPr bwMode="auto">
          <a:xfrm>
            <a:off x="4572000" y="304800"/>
            <a:ext cx="55626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3200" b="1">
                <a:latin typeface="Times New Roman" panose="02020603050405020304" pitchFamily="18" charset="0"/>
                <a:cs typeface="Times New Roman" panose="02020603050405020304" pitchFamily="18" charset="0"/>
              </a:rPr>
              <a:t>Find out 10 words in this box.</a:t>
            </a:r>
          </a:p>
        </p:txBody>
      </p:sp>
      <p:sp>
        <p:nvSpPr>
          <p:cNvPr id="31" name="Text Box 91">
            <a:extLst>
              <a:ext uri="{FF2B5EF4-FFF2-40B4-BE49-F238E27FC236}">
                <a16:creationId xmlns:a16="http://schemas.microsoft.com/office/drawing/2014/main" id="{B144AD98-1FA4-4C45-B3AA-8DCF6B5DFA9E}"/>
              </a:ext>
            </a:extLst>
          </p:cNvPr>
          <p:cNvSpPr txBox="1">
            <a:spLocks noChangeArrowheads="1"/>
          </p:cNvSpPr>
          <p:nvPr/>
        </p:nvSpPr>
        <p:spPr bwMode="auto">
          <a:xfrm>
            <a:off x="1524000" y="1143000"/>
            <a:ext cx="1828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a:latin typeface="Comic Sans MS" panose="030F0702030302020204" pitchFamily="66" charset="0"/>
              </a:rPr>
              <a:t>School</a:t>
            </a:r>
          </a:p>
          <a:p>
            <a:pPr eaLnBrk="1" hangingPunct="1">
              <a:lnSpc>
                <a:spcPct val="100000"/>
              </a:lnSpc>
              <a:spcBef>
                <a:spcPct val="0"/>
              </a:spcBef>
              <a:buClrTx/>
              <a:buFontTx/>
              <a:buNone/>
            </a:pPr>
            <a:r>
              <a:rPr lang="en-US" altLang="en-US" sz="3200">
                <a:latin typeface="Comic Sans MS" panose="030F0702030302020204" pitchFamily="66" charset="0"/>
              </a:rPr>
              <a:t>Old</a:t>
            </a:r>
          </a:p>
          <a:p>
            <a:pPr eaLnBrk="1" hangingPunct="1">
              <a:lnSpc>
                <a:spcPct val="100000"/>
              </a:lnSpc>
              <a:spcBef>
                <a:spcPct val="0"/>
              </a:spcBef>
              <a:buClrTx/>
              <a:buFontTx/>
              <a:buNone/>
            </a:pPr>
            <a:r>
              <a:rPr lang="en-US" altLang="en-US" sz="3200">
                <a:latin typeface="Comic Sans MS" panose="030F0702030302020204" pitchFamily="66" charset="0"/>
              </a:rPr>
              <a:t>Big</a:t>
            </a:r>
          </a:p>
          <a:p>
            <a:pPr eaLnBrk="1" hangingPunct="1">
              <a:lnSpc>
                <a:spcPct val="100000"/>
              </a:lnSpc>
              <a:spcBef>
                <a:spcPct val="0"/>
              </a:spcBef>
              <a:buClrTx/>
              <a:buFontTx/>
              <a:buNone/>
            </a:pPr>
            <a:r>
              <a:rPr lang="en-US" altLang="en-US" sz="3200">
                <a:latin typeface="Comic Sans MS" panose="030F0702030302020204" pitchFamily="66" charset="0"/>
              </a:rPr>
              <a:t>New</a:t>
            </a:r>
          </a:p>
          <a:p>
            <a:pPr eaLnBrk="1" hangingPunct="1">
              <a:lnSpc>
                <a:spcPct val="100000"/>
              </a:lnSpc>
              <a:spcBef>
                <a:spcPct val="0"/>
              </a:spcBef>
              <a:buClrTx/>
              <a:buFontTx/>
              <a:buNone/>
            </a:pPr>
            <a:r>
              <a:rPr lang="en-US" altLang="en-US" sz="3200">
                <a:latin typeface="Comic Sans MS" panose="030F0702030302020204" pitchFamily="66" charset="0"/>
              </a:rPr>
              <a:t>Parent</a:t>
            </a:r>
          </a:p>
          <a:p>
            <a:pPr eaLnBrk="1" hangingPunct="1">
              <a:lnSpc>
                <a:spcPct val="100000"/>
              </a:lnSpc>
              <a:spcBef>
                <a:spcPct val="0"/>
              </a:spcBef>
              <a:buClrTx/>
              <a:buFontTx/>
              <a:buNone/>
            </a:pPr>
            <a:r>
              <a:rPr lang="en-US" altLang="en-US" sz="3200">
                <a:latin typeface="Comic Sans MS" panose="030F0702030302020204" pitchFamily="66" charset="0"/>
              </a:rPr>
              <a:t>Live</a:t>
            </a:r>
          </a:p>
          <a:p>
            <a:pPr eaLnBrk="1" hangingPunct="1">
              <a:lnSpc>
                <a:spcPct val="100000"/>
              </a:lnSpc>
              <a:spcBef>
                <a:spcPct val="0"/>
              </a:spcBef>
              <a:buClrTx/>
              <a:buFontTx/>
              <a:buNone/>
            </a:pPr>
            <a:r>
              <a:rPr lang="en-US" altLang="en-US" sz="3200">
                <a:latin typeface="Comic Sans MS" panose="030F0702030302020204" pitchFamily="66" charset="0"/>
              </a:rPr>
              <a:t>Aunt</a:t>
            </a:r>
          </a:p>
          <a:p>
            <a:pPr eaLnBrk="1" hangingPunct="1">
              <a:lnSpc>
                <a:spcPct val="100000"/>
              </a:lnSpc>
              <a:spcBef>
                <a:spcPct val="0"/>
              </a:spcBef>
              <a:buClrTx/>
              <a:buFontTx/>
              <a:buNone/>
            </a:pPr>
            <a:r>
              <a:rPr lang="en-US" altLang="en-US" sz="3200">
                <a:latin typeface="Comic Sans MS" panose="030F0702030302020204" pitchFamily="66" charset="0"/>
              </a:rPr>
              <a:t>Student</a:t>
            </a:r>
          </a:p>
          <a:p>
            <a:pPr eaLnBrk="1" hangingPunct="1">
              <a:lnSpc>
                <a:spcPct val="100000"/>
              </a:lnSpc>
              <a:spcBef>
                <a:spcPct val="0"/>
              </a:spcBef>
              <a:buClrTx/>
              <a:buFontTx/>
              <a:buNone/>
            </a:pPr>
            <a:r>
              <a:rPr lang="en-US" altLang="en-US" sz="3200">
                <a:latin typeface="Comic Sans MS" panose="030F0702030302020204" pitchFamily="66" charset="0"/>
              </a:rPr>
              <a:t>Friend</a:t>
            </a:r>
          </a:p>
          <a:p>
            <a:pPr eaLnBrk="1" hangingPunct="1">
              <a:lnSpc>
                <a:spcPct val="100000"/>
              </a:lnSpc>
              <a:spcBef>
                <a:spcPct val="0"/>
              </a:spcBef>
              <a:buClrTx/>
              <a:buFontTx/>
              <a:buNone/>
            </a:pPr>
            <a:r>
              <a:rPr lang="en-US" altLang="en-US" sz="3200">
                <a:latin typeface="Comic Sans MS" panose="030F0702030302020204" pitchFamily="66" charset="0"/>
              </a:rPr>
              <a:t>happy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34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8" presetClass="entr" presetSubtype="9" fill="hold" nodeType="clickEffect">
                                  <p:stCondLst>
                                    <p:cond delay="0"/>
                                  </p:stCondLst>
                                  <p:childTnLst>
                                    <p:set>
                                      <p:cBhvr>
                                        <p:cTn id="12" dur="1" fill="hold">
                                          <p:stCondLst>
                                            <p:cond delay="0"/>
                                          </p:stCondLst>
                                        </p:cTn>
                                        <p:tgtEl>
                                          <p:spTgt spid="54341"/>
                                        </p:tgtEl>
                                        <p:attrNameLst>
                                          <p:attrName>style.visibility</p:attrName>
                                        </p:attrNameLst>
                                      </p:cBhvr>
                                      <p:to>
                                        <p:strVal val="visible"/>
                                      </p:to>
                                    </p:set>
                                    <p:animEffect transition="in" filter="strips(upLeft)">
                                      <p:cBhvr>
                                        <p:cTn id="13" dur="500"/>
                                        <p:tgtEl>
                                          <p:spTgt spid="54341"/>
                                        </p:tgtEl>
                                      </p:cBhvr>
                                    </p:animEffect>
                                  </p:childTnLst>
                                </p:cTn>
                              </p:par>
                            </p:childTnLst>
                          </p:cTn>
                        </p:par>
                      </p:childTnLst>
                    </p:cTn>
                  </p:par>
                </p:childTnLst>
              </p:cTn>
              <p:nextCondLst>
                <p:cond evt="onClick" delay="0">
                  <p:tgtEl>
                    <p:spTgt spid="54340"/>
                  </p:tgtEl>
                </p:cond>
              </p:nextCondLst>
            </p:seq>
            <p:seq concurrent="1" nextAc="seek">
              <p:cTn id="14" restart="whenNotActive" fill="hold" evtFilter="cancelBubble" nodeType="interactiveSeq">
                <p:stCondLst>
                  <p:cond evt="onClick" delay="0">
                    <p:tgtEl>
                      <p:spTgt spid="5434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8" presetClass="entr" presetSubtype="9" fill="hold" nodeType="clickEffect">
                                  <p:stCondLst>
                                    <p:cond delay="0"/>
                                  </p:stCondLst>
                                  <p:childTnLst>
                                    <p:set>
                                      <p:cBhvr>
                                        <p:cTn id="18" dur="1" fill="hold">
                                          <p:stCondLst>
                                            <p:cond delay="0"/>
                                          </p:stCondLst>
                                        </p:cTn>
                                        <p:tgtEl>
                                          <p:spTgt spid="54343"/>
                                        </p:tgtEl>
                                        <p:attrNameLst>
                                          <p:attrName>style.visibility</p:attrName>
                                        </p:attrNameLst>
                                      </p:cBhvr>
                                      <p:to>
                                        <p:strVal val="visible"/>
                                      </p:to>
                                    </p:set>
                                    <p:animEffect transition="in" filter="strips(upLeft)">
                                      <p:cBhvr>
                                        <p:cTn id="19" dur="500"/>
                                        <p:tgtEl>
                                          <p:spTgt spid="54343"/>
                                        </p:tgtEl>
                                      </p:cBhvr>
                                    </p:animEffect>
                                  </p:childTnLst>
                                </p:cTn>
                              </p:par>
                            </p:childTnLst>
                          </p:cTn>
                        </p:par>
                      </p:childTnLst>
                    </p:cTn>
                  </p:par>
                </p:childTnLst>
              </p:cTn>
              <p:nextCondLst>
                <p:cond evt="onClick" delay="0">
                  <p:tgtEl>
                    <p:spTgt spid="54342"/>
                  </p:tgtEl>
                </p:cond>
              </p:nextCondLst>
            </p:seq>
            <p:seq concurrent="1" nextAc="seek">
              <p:cTn id="20" restart="whenNotActive" fill="hold" evtFilter="cancelBubble" nodeType="interactiveSeq">
                <p:stCondLst>
                  <p:cond evt="onClick" delay="0">
                    <p:tgtEl>
                      <p:spTgt spid="5434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54345"/>
                                        </p:tgtEl>
                                        <p:attrNameLst>
                                          <p:attrName>style.visibility</p:attrName>
                                        </p:attrNameLst>
                                      </p:cBhvr>
                                      <p:to>
                                        <p:strVal val="visible"/>
                                      </p:to>
                                    </p:set>
                                    <p:animEffect transition="in" filter="strips(downLeft)">
                                      <p:cBhvr>
                                        <p:cTn id="25" dur="500"/>
                                        <p:tgtEl>
                                          <p:spTgt spid="54345"/>
                                        </p:tgtEl>
                                      </p:cBhvr>
                                    </p:animEffect>
                                  </p:childTnLst>
                                </p:cTn>
                              </p:par>
                            </p:childTnLst>
                          </p:cTn>
                        </p:par>
                      </p:childTnLst>
                    </p:cTn>
                  </p:par>
                </p:childTnLst>
              </p:cTn>
              <p:nextCondLst>
                <p:cond evt="onClick" delay="0">
                  <p:tgtEl>
                    <p:spTgt spid="54344"/>
                  </p:tgtEl>
                </p:cond>
              </p:nextCondLst>
            </p:seq>
            <p:seq concurrent="1" nextAc="seek">
              <p:cTn id="26" restart="whenNotActive" fill="hold" evtFilter="cancelBubble" nodeType="interactiveSeq">
                <p:stCondLst>
                  <p:cond evt="onClick" delay="0">
                    <p:tgtEl>
                      <p:spTgt spid="5434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54347"/>
                                        </p:tgtEl>
                                        <p:attrNameLst>
                                          <p:attrName>style.visibility</p:attrName>
                                        </p:attrNameLst>
                                      </p:cBhvr>
                                      <p:to>
                                        <p:strVal val="visible"/>
                                      </p:to>
                                    </p:set>
                                    <p:animEffect transition="in" filter="strips(downLeft)">
                                      <p:cBhvr>
                                        <p:cTn id="31" dur="500"/>
                                        <p:tgtEl>
                                          <p:spTgt spid="54347"/>
                                        </p:tgtEl>
                                      </p:cBhvr>
                                    </p:animEffect>
                                  </p:childTnLst>
                                </p:cTn>
                              </p:par>
                            </p:childTnLst>
                          </p:cTn>
                        </p:par>
                      </p:childTnLst>
                    </p:cTn>
                  </p:par>
                </p:childTnLst>
              </p:cTn>
              <p:nextCondLst>
                <p:cond evt="onClick" delay="0">
                  <p:tgtEl>
                    <p:spTgt spid="54346"/>
                  </p:tgtEl>
                </p:cond>
              </p:nextCondLst>
            </p:seq>
            <p:seq concurrent="1" nextAc="seek">
              <p:cTn id="32" restart="whenNotActive" fill="hold" evtFilter="cancelBubble" nodeType="interactiveSeq">
                <p:stCondLst>
                  <p:cond evt="onClick" delay="0">
                    <p:tgtEl>
                      <p:spTgt spid="5434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54349"/>
                                        </p:tgtEl>
                                        <p:attrNameLst>
                                          <p:attrName>style.visibility</p:attrName>
                                        </p:attrNameLst>
                                      </p:cBhvr>
                                      <p:to>
                                        <p:strVal val="visible"/>
                                      </p:to>
                                    </p:set>
                                    <p:animEffect transition="in" filter="strips(downLeft)">
                                      <p:cBhvr>
                                        <p:cTn id="37" dur="500"/>
                                        <p:tgtEl>
                                          <p:spTgt spid="54349"/>
                                        </p:tgtEl>
                                      </p:cBhvr>
                                    </p:animEffect>
                                  </p:childTnLst>
                                </p:cTn>
                              </p:par>
                            </p:childTnLst>
                          </p:cTn>
                        </p:par>
                      </p:childTnLst>
                    </p:cTn>
                  </p:par>
                </p:childTnLst>
              </p:cTn>
              <p:nextCondLst>
                <p:cond evt="onClick" delay="0">
                  <p:tgtEl>
                    <p:spTgt spid="54348"/>
                  </p:tgtEl>
                </p:cond>
              </p:nextCondLst>
            </p:seq>
            <p:seq concurrent="1" nextAc="seek">
              <p:cTn id="38" restart="whenNotActive" fill="hold" evtFilter="cancelBubble" nodeType="interactiveSeq">
                <p:stCondLst>
                  <p:cond evt="onClick" delay="0">
                    <p:tgtEl>
                      <p:spTgt spid="5435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54351"/>
                                        </p:tgtEl>
                                        <p:attrNameLst>
                                          <p:attrName>style.visibility</p:attrName>
                                        </p:attrNameLst>
                                      </p:cBhvr>
                                      <p:to>
                                        <p:strVal val="visible"/>
                                      </p:to>
                                    </p:set>
                                    <p:animEffect transition="in" filter="strips(downRight)">
                                      <p:cBhvr>
                                        <p:cTn id="43" dur="500"/>
                                        <p:tgtEl>
                                          <p:spTgt spid="54351"/>
                                        </p:tgtEl>
                                      </p:cBhvr>
                                    </p:animEffect>
                                  </p:childTnLst>
                                </p:cTn>
                              </p:par>
                            </p:childTnLst>
                          </p:cTn>
                        </p:par>
                      </p:childTnLst>
                    </p:cTn>
                  </p:par>
                </p:childTnLst>
              </p:cTn>
              <p:nextCondLst>
                <p:cond evt="onClick" delay="0">
                  <p:tgtEl>
                    <p:spTgt spid="54350"/>
                  </p:tgtEl>
                </p:cond>
              </p:nextCondLst>
            </p:seq>
            <p:seq concurrent="1" nextAc="seek">
              <p:cTn id="44" restart="whenNotActive" fill="hold" evtFilter="cancelBubble" nodeType="interactiveSeq">
                <p:stCondLst>
                  <p:cond evt="onClick" delay="0">
                    <p:tgtEl>
                      <p:spTgt spid="5435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8" presetClass="entr" presetSubtype="6" fill="hold" nodeType="clickEffect">
                                  <p:stCondLst>
                                    <p:cond delay="0"/>
                                  </p:stCondLst>
                                  <p:childTnLst>
                                    <p:set>
                                      <p:cBhvr>
                                        <p:cTn id="48" dur="1" fill="hold">
                                          <p:stCondLst>
                                            <p:cond delay="0"/>
                                          </p:stCondLst>
                                        </p:cTn>
                                        <p:tgtEl>
                                          <p:spTgt spid="54353"/>
                                        </p:tgtEl>
                                        <p:attrNameLst>
                                          <p:attrName>style.visibility</p:attrName>
                                        </p:attrNameLst>
                                      </p:cBhvr>
                                      <p:to>
                                        <p:strVal val="visible"/>
                                      </p:to>
                                    </p:set>
                                    <p:animEffect transition="in" filter="strips(downRight)">
                                      <p:cBhvr>
                                        <p:cTn id="49" dur="500"/>
                                        <p:tgtEl>
                                          <p:spTgt spid="54353"/>
                                        </p:tgtEl>
                                      </p:cBhvr>
                                    </p:animEffect>
                                  </p:childTnLst>
                                </p:cTn>
                              </p:par>
                            </p:childTnLst>
                          </p:cTn>
                        </p:par>
                      </p:childTnLst>
                    </p:cTn>
                  </p:par>
                </p:childTnLst>
              </p:cTn>
              <p:nextCondLst>
                <p:cond evt="onClick" delay="0">
                  <p:tgtEl>
                    <p:spTgt spid="54352"/>
                  </p:tgtEl>
                </p:cond>
              </p:nextCondLst>
            </p:seq>
            <p:seq concurrent="1" nextAc="seek">
              <p:cTn id="50" restart="whenNotActive" fill="hold" evtFilter="cancelBubble" nodeType="interactiveSeq">
                <p:stCondLst>
                  <p:cond evt="onClick" delay="0">
                    <p:tgtEl>
                      <p:spTgt spid="5435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8" presetClass="entr" presetSubtype="6" fill="hold" nodeType="clickEffect">
                                  <p:stCondLst>
                                    <p:cond delay="0"/>
                                  </p:stCondLst>
                                  <p:childTnLst>
                                    <p:set>
                                      <p:cBhvr>
                                        <p:cTn id="54" dur="1" fill="hold">
                                          <p:stCondLst>
                                            <p:cond delay="0"/>
                                          </p:stCondLst>
                                        </p:cTn>
                                        <p:tgtEl>
                                          <p:spTgt spid="54354"/>
                                        </p:tgtEl>
                                        <p:attrNameLst>
                                          <p:attrName>style.visibility</p:attrName>
                                        </p:attrNameLst>
                                      </p:cBhvr>
                                      <p:to>
                                        <p:strVal val="visible"/>
                                      </p:to>
                                    </p:set>
                                    <p:animEffect transition="in" filter="strips(downRight)">
                                      <p:cBhvr>
                                        <p:cTn id="55" dur="500"/>
                                        <p:tgtEl>
                                          <p:spTgt spid="54354"/>
                                        </p:tgtEl>
                                      </p:cBhvr>
                                    </p:animEffect>
                                  </p:childTnLst>
                                </p:cTn>
                              </p:par>
                            </p:childTnLst>
                          </p:cTn>
                        </p:par>
                      </p:childTnLst>
                    </p:cTn>
                  </p:par>
                </p:childTnLst>
              </p:cTn>
              <p:nextCondLst>
                <p:cond evt="onClick" delay="0">
                  <p:tgtEl>
                    <p:spTgt spid="54355"/>
                  </p:tgtEl>
                </p:cond>
              </p:nextCondLst>
            </p:seq>
            <p:seq concurrent="1" nextAc="seek">
              <p:cTn id="56" restart="whenNotActive" fill="hold" evtFilter="cancelBubble" nodeType="interactiveSeq">
                <p:stCondLst>
                  <p:cond evt="onClick" delay="0">
                    <p:tgtEl>
                      <p:spTgt spid="5435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54357"/>
                                        </p:tgtEl>
                                        <p:attrNameLst>
                                          <p:attrName>style.visibility</p:attrName>
                                        </p:attrNameLst>
                                      </p:cBhvr>
                                      <p:to>
                                        <p:strVal val="visible"/>
                                      </p:to>
                                    </p:set>
                                    <p:animEffect transition="in" filter="strips(downRight)">
                                      <p:cBhvr>
                                        <p:cTn id="61" dur="500"/>
                                        <p:tgtEl>
                                          <p:spTgt spid="54357"/>
                                        </p:tgtEl>
                                      </p:cBhvr>
                                    </p:animEffect>
                                  </p:childTnLst>
                                </p:cTn>
                              </p:par>
                            </p:childTnLst>
                          </p:cTn>
                        </p:par>
                      </p:childTnLst>
                    </p:cTn>
                  </p:par>
                </p:childTnLst>
              </p:cTn>
              <p:nextCondLst>
                <p:cond evt="onClick" delay="0">
                  <p:tgtEl>
                    <p:spTgt spid="54356"/>
                  </p:tgtEl>
                </p:cond>
              </p:nextCondLst>
            </p:seq>
            <p:seq concurrent="1" nextAc="seek">
              <p:cTn id="62" restart="whenNotActive" fill="hold" evtFilter="cancelBubble" nodeType="interactiveSeq">
                <p:stCondLst>
                  <p:cond evt="onClick" delay="0">
                    <p:tgtEl>
                      <p:spTgt spid="5435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54359"/>
                                        </p:tgtEl>
                                        <p:attrNameLst>
                                          <p:attrName>style.visibility</p:attrName>
                                        </p:attrNameLst>
                                      </p:cBhvr>
                                      <p:to>
                                        <p:strVal val="visible"/>
                                      </p:to>
                                    </p:set>
                                    <p:animEffect transition="in" filter="strips(downRight)">
                                      <p:cBhvr>
                                        <p:cTn id="67" dur="500"/>
                                        <p:tgtEl>
                                          <p:spTgt spid="54359"/>
                                        </p:tgtEl>
                                      </p:cBhvr>
                                    </p:animEffect>
                                  </p:childTnLst>
                                </p:cTn>
                              </p:par>
                            </p:childTnLst>
                          </p:cTn>
                        </p:par>
                      </p:childTnLst>
                    </p:cTn>
                  </p:par>
                </p:childTnLst>
              </p:cTn>
              <p:nextCondLst>
                <p:cond evt="onClick" delay="0">
                  <p:tgtEl>
                    <p:spTgt spid="54358"/>
                  </p:tgtEl>
                </p:cond>
              </p:nextCondLst>
            </p:seq>
            <p:seq concurrent="1" nextAc="seek">
              <p:cTn id="68" restart="whenNotActive" fill="hold" evtFilter="cancelBubble" nodeType="interactiveSeq">
                <p:stCondLst>
                  <p:cond evt="onClick" delay="0">
                    <p:tgtEl>
                      <p:spTgt spid="5436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8" presetClass="entr" presetSubtype="12" fill="hold" nodeType="clickEffect">
                                  <p:stCondLst>
                                    <p:cond delay="0"/>
                                  </p:stCondLst>
                                  <p:childTnLst>
                                    <p:set>
                                      <p:cBhvr>
                                        <p:cTn id="72" dur="1" fill="hold">
                                          <p:stCondLst>
                                            <p:cond delay="0"/>
                                          </p:stCondLst>
                                        </p:cTn>
                                        <p:tgtEl>
                                          <p:spTgt spid="54361"/>
                                        </p:tgtEl>
                                        <p:attrNameLst>
                                          <p:attrName>style.visibility</p:attrName>
                                        </p:attrNameLst>
                                      </p:cBhvr>
                                      <p:to>
                                        <p:strVal val="visible"/>
                                      </p:to>
                                    </p:set>
                                    <p:animEffect transition="in" filter="strips(downLeft)">
                                      <p:cBhvr>
                                        <p:cTn id="73" dur="500"/>
                                        <p:tgtEl>
                                          <p:spTgt spid="54361"/>
                                        </p:tgtEl>
                                      </p:cBhvr>
                                    </p:animEffect>
                                  </p:childTnLst>
                                </p:cTn>
                              </p:par>
                            </p:childTnLst>
                          </p:cTn>
                        </p:par>
                      </p:childTnLst>
                    </p:cTn>
                  </p:par>
                </p:childTnLst>
              </p:cTn>
              <p:nextCondLst>
                <p:cond evt="onClick" delay="0">
                  <p:tgtEl>
                    <p:spTgt spid="54360"/>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E627D8-4E93-4F3A-AF0A-DC523C856DD1}"/>
              </a:ext>
            </a:extLst>
          </p:cNvPr>
          <p:cNvSpPr txBox="1">
            <a:spLocks noChangeArrowheads="1"/>
          </p:cNvSpPr>
          <p:nvPr/>
        </p:nvSpPr>
        <p:spPr bwMode="auto">
          <a:xfrm>
            <a:off x="2449513" y="7874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b="1">
                <a:solidFill>
                  <a:srgbClr val="009900"/>
                </a:solidFill>
                <a:latin typeface="Comic Sans MS" panose="030F0702030302020204" pitchFamily="66" charset="0"/>
                <a:cs typeface="Times New Roman" panose="02020603050405020304" pitchFamily="18" charset="0"/>
              </a:rPr>
              <a:t>Then practice with a partner.</a:t>
            </a:r>
          </a:p>
        </p:txBody>
      </p:sp>
      <p:sp>
        <p:nvSpPr>
          <p:cNvPr id="7" name="TextBox 6">
            <a:extLst>
              <a:ext uri="{FF2B5EF4-FFF2-40B4-BE49-F238E27FC236}">
                <a16:creationId xmlns:a16="http://schemas.microsoft.com/office/drawing/2014/main" id="{FB78EAA6-D449-4F56-9890-A75EFC9B16A1}"/>
              </a:ext>
            </a:extLst>
          </p:cNvPr>
          <p:cNvSpPr txBox="1"/>
          <p:nvPr/>
        </p:nvSpPr>
        <p:spPr>
          <a:xfrm>
            <a:off x="4114800" y="1885981"/>
            <a:ext cx="6324600" cy="45243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buFontTx/>
              <a:buAutoNum type="alphaLcParenR"/>
              <a:defRPr/>
            </a:pPr>
            <a:r>
              <a:rPr lang="en-US" sz="3200" dirty="0" err="1">
                <a:ln w="11430"/>
                <a:solidFill>
                  <a:schemeClr val="tx1"/>
                </a:solidFill>
                <a:latin typeface="Comic Sans MS" panose="030F0702030302020204" pitchFamily="66" charset="0"/>
                <a:cs typeface="Times New Roman" pitchFamily="18" charset="0"/>
              </a:rPr>
              <a:t>Ba</a:t>
            </a:r>
            <a:r>
              <a:rPr lang="en-US" sz="3200" dirty="0">
                <a:ln w="11430"/>
                <a:solidFill>
                  <a:schemeClr val="tx1"/>
                </a:solidFill>
                <a:latin typeface="Comic Sans MS" panose="030F0702030302020204" pitchFamily="66" charset="0"/>
                <a:cs typeface="Times New Roman" pitchFamily="18" charset="0"/>
              </a:rPr>
              <a:t>:    Hello, </a:t>
            </a:r>
            <a:r>
              <a:rPr lang="en-US" sz="3200" dirty="0" err="1">
                <a:ln w="11430"/>
                <a:solidFill>
                  <a:schemeClr val="tx1"/>
                </a:solidFill>
                <a:latin typeface="Comic Sans MS" panose="030F0702030302020204" pitchFamily="66" charset="0"/>
                <a:cs typeface="Times New Roman" pitchFamily="18" charset="0"/>
              </a:rPr>
              <a:t>Nga</a:t>
            </a:r>
            <a:endParaRPr lang="en-US" sz="3200" dirty="0">
              <a:ln w="11430"/>
              <a:solidFill>
                <a:schemeClr val="tx1"/>
              </a:solidFill>
              <a:latin typeface="Comic Sans MS" panose="030F0702030302020204" pitchFamily="66" charset="0"/>
              <a:cs typeface="Times New Roman" pitchFamily="18" charset="0"/>
            </a:endParaRPr>
          </a:p>
          <a:p>
            <a:pPr>
              <a:defRPr/>
            </a:pPr>
            <a:r>
              <a:rPr lang="en-US" sz="3200" dirty="0">
                <a:ln w="11430"/>
                <a:solidFill>
                  <a:schemeClr val="tx1"/>
                </a:solidFill>
                <a:latin typeface="Comic Sans MS" panose="030F0702030302020204" pitchFamily="66" charset="0"/>
                <a:cs typeface="Times New Roman" pitchFamily="18" charset="0"/>
              </a:rPr>
              <a:t>     </a:t>
            </a:r>
            <a:r>
              <a:rPr lang="en-US" sz="3200" dirty="0" err="1">
                <a:ln w="11430"/>
                <a:solidFill>
                  <a:schemeClr val="tx1"/>
                </a:solidFill>
                <a:latin typeface="Comic Sans MS" panose="030F0702030302020204" pitchFamily="66" charset="0"/>
                <a:cs typeface="Times New Roman" pitchFamily="18" charset="0"/>
              </a:rPr>
              <a:t>Nga</a:t>
            </a:r>
            <a:r>
              <a:rPr lang="en-US" sz="3200" dirty="0">
                <a:ln w="11430"/>
                <a:solidFill>
                  <a:schemeClr val="tx1"/>
                </a:solidFill>
                <a:latin typeface="Comic Sans MS" panose="030F0702030302020204" pitchFamily="66" charset="0"/>
                <a:cs typeface="Times New Roman" pitchFamily="18" charset="0"/>
              </a:rPr>
              <a:t>: Hi, Ba. Nice to see you </a:t>
            </a:r>
          </a:p>
          <a:p>
            <a:pPr>
              <a:defRPr/>
            </a:pPr>
            <a:r>
              <a:rPr lang="en-US" sz="3200">
                <a:ln w="11430"/>
                <a:solidFill>
                  <a:schemeClr val="tx1"/>
                </a:solidFill>
                <a:latin typeface="Comic Sans MS" panose="030F0702030302020204" pitchFamily="66" charset="0"/>
                <a:cs typeface="Times New Roman" pitchFamily="18" charset="0"/>
              </a:rPr>
              <a:t>             again</a:t>
            </a:r>
            <a:r>
              <a:rPr lang="en-US" sz="3200" dirty="0">
                <a:ln w="11430"/>
                <a:solidFill>
                  <a:schemeClr val="tx1"/>
                </a:solidFill>
                <a:latin typeface="Comic Sans MS" panose="030F0702030302020204" pitchFamily="66" charset="0"/>
                <a:cs typeface="Times New Roman" pitchFamily="18" charset="0"/>
              </a:rPr>
              <a:t>.</a:t>
            </a:r>
          </a:p>
          <a:p>
            <a:pPr>
              <a:defRPr/>
            </a:pPr>
            <a:r>
              <a:rPr lang="en-US" sz="3200" dirty="0">
                <a:ln w="11430"/>
                <a:solidFill>
                  <a:schemeClr val="tx1"/>
                </a:solidFill>
                <a:latin typeface="Comic Sans MS" panose="030F0702030302020204" pitchFamily="66" charset="0"/>
                <a:cs typeface="Times New Roman" pitchFamily="18" charset="0"/>
              </a:rPr>
              <a:t>     </a:t>
            </a:r>
            <a:r>
              <a:rPr lang="en-US" sz="3200" dirty="0" err="1">
                <a:ln w="11430"/>
                <a:solidFill>
                  <a:schemeClr val="tx1"/>
                </a:solidFill>
                <a:latin typeface="Comic Sans MS" panose="030F0702030302020204" pitchFamily="66" charset="0"/>
                <a:cs typeface="Times New Roman" pitchFamily="18" charset="0"/>
              </a:rPr>
              <a:t>Ba</a:t>
            </a:r>
            <a:r>
              <a:rPr lang="en-US" sz="3200" dirty="0">
                <a:ln w="11430"/>
                <a:solidFill>
                  <a:schemeClr val="tx1"/>
                </a:solidFill>
                <a:latin typeface="Comic Sans MS" panose="030F0702030302020204" pitchFamily="66" charset="0"/>
                <a:cs typeface="Times New Roman" pitchFamily="18" charset="0"/>
              </a:rPr>
              <a:t>:   Nice to see you, too.</a:t>
            </a:r>
          </a:p>
          <a:p>
            <a:pPr>
              <a:defRPr/>
            </a:pPr>
            <a:r>
              <a:rPr lang="en-US" sz="3200" dirty="0">
                <a:ln w="11430"/>
                <a:solidFill>
                  <a:schemeClr val="tx1"/>
                </a:solidFill>
                <a:latin typeface="Comic Sans MS" panose="030F0702030302020204" pitchFamily="66" charset="0"/>
                <a:cs typeface="Times New Roman" pitchFamily="18" charset="0"/>
              </a:rPr>
              <a:t>     </a:t>
            </a:r>
            <a:r>
              <a:rPr lang="en-US" sz="3200" dirty="0" err="1">
                <a:ln w="11430"/>
                <a:solidFill>
                  <a:schemeClr val="tx1"/>
                </a:solidFill>
                <a:latin typeface="Comic Sans MS" panose="030F0702030302020204" pitchFamily="66" charset="0"/>
                <a:cs typeface="Times New Roman" pitchFamily="18" charset="0"/>
              </a:rPr>
              <a:t>Nga</a:t>
            </a:r>
            <a:r>
              <a:rPr lang="en-US" sz="3200" dirty="0">
                <a:ln w="11430"/>
                <a:solidFill>
                  <a:schemeClr val="tx1"/>
                </a:solidFill>
                <a:latin typeface="Comic Sans MS" panose="030F0702030302020204" pitchFamily="66" charset="0"/>
                <a:cs typeface="Times New Roman" pitchFamily="18" charset="0"/>
              </a:rPr>
              <a:t>: This is our new classmate.</a:t>
            </a:r>
          </a:p>
          <a:p>
            <a:pPr>
              <a:defRPr/>
            </a:pPr>
            <a:r>
              <a:rPr lang="en-US" sz="3200">
                <a:ln w="11430"/>
                <a:solidFill>
                  <a:schemeClr val="tx1"/>
                </a:solidFill>
                <a:latin typeface="Comic Sans MS" panose="030F0702030302020204" pitchFamily="66" charset="0"/>
                <a:cs typeface="Times New Roman" pitchFamily="18" charset="0"/>
              </a:rPr>
              <a:t>             Her </a:t>
            </a:r>
            <a:r>
              <a:rPr lang="en-US" sz="3200" dirty="0">
                <a:ln w="11430"/>
                <a:solidFill>
                  <a:schemeClr val="tx1"/>
                </a:solidFill>
                <a:latin typeface="Comic Sans MS" panose="030F0702030302020204" pitchFamily="66" charset="0"/>
                <a:cs typeface="Times New Roman" pitchFamily="18" charset="0"/>
              </a:rPr>
              <a:t>name’s </a:t>
            </a:r>
            <a:r>
              <a:rPr lang="en-US" sz="3200" dirty="0" err="1">
                <a:ln w="11430"/>
                <a:solidFill>
                  <a:schemeClr val="tx1"/>
                </a:solidFill>
                <a:latin typeface="Comic Sans MS" panose="030F0702030302020204" pitchFamily="66" charset="0"/>
                <a:cs typeface="Times New Roman" pitchFamily="18" charset="0"/>
              </a:rPr>
              <a:t>Hoa</a:t>
            </a:r>
            <a:r>
              <a:rPr lang="en-US" sz="3200" dirty="0">
                <a:ln w="11430"/>
                <a:solidFill>
                  <a:schemeClr val="tx1"/>
                </a:solidFill>
                <a:latin typeface="Comic Sans MS" panose="030F0702030302020204" pitchFamily="66" charset="0"/>
                <a:cs typeface="Times New Roman" pitchFamily="18" charset="0"/>
              </a:rPr>
              <a:t>.</a:t>
            </a:r>
          </a:p>
          <a:p>
            <a:pPr>
              <a:defRPr/>
            </a:pPr>
            <a:r>
              <a:rPr lang="en-US" sz="3200" dirty="0">
                <a:ln w="11430"/>
                <a:solidFill>
                  <a:schemeClr val="tx1"/>
                </a:solidFill>
                <a:latin typeface="Comic Sans MS" panose="030F0702030302020204" pitchFamily="66" charset="0"/>
                <a:cs typeface="Times New Roman" pitchFamily="18" charset="0"/>
              </a:rPr>
              <a:t>     </a:t>
            </a:r>
            <a:r>
              <a:rPr lang="en-US" sz="3200" dirty="0" err="1">
                <a:ln w="11430"/>
                <a:solidFill>
                  <a:schemeClr val="tx1"/>
                </a:solidFill>
                <a:latin typeface="Comic Sans MS" panose="030F0702030302020204" pitchFamily="66" charset="0"/>
                <a:cs typeface="Times New Roman" pitchFamily="18" charset="0"/>
              </a:rPr>
              <a:t>Ba</a:t>
            </a:r>
            <a:r>
              <a:rPr lang="en-US" sz="3200" dirty="0">
                <a:ln w="11430"/>
                <a:solidFill>
                  <a:schemeClr val="tx1"/>
                </a:solidFill>
                <a:latin typeface="Comic Sans MS" panose="030F0702030302020204" pitchFamily="66" charset="0"/>
                <a:cs typeface="Times New Roman" pitchFamily="18" charset="0"/>
              </a:rPr>
              <a:t>:   Nice to meet you, </a:t>
            </a:r>
            <a:r>
              <a:rPr lang="en-US" sz="3200" dirty="0" err="1">
                <a:ln w="11430"/>
                <a:solidFill>
                  <a:schemeClr val="tx1"/>
                </a:solidFill>
                <a:latin typeface="Comic Sans MS" panose="030F0702030302020204" pitchFamily="66" charset="0"/>
                <a:cs typeface="Times New Roman" pitchFamily="18" charset="0"/>
              </a:rPr>
              <a:t>Hoa</a:t>
            </a:r>
            <a:r>
              <a:rPr lang="en-US" sz="3200" dirty="0">
                <a:ln w="11430"/>
                <a:solidFill>
                  <a:schemeClr val="tx1"/>
                </a:solidFill>
                <a:latin typeface="Comic Sans MS" panose="030F0702030302020204" pitchFamily="66" charset="0"/>
                <a:cs typeface="Times New Roman" pitchFamily="18" charset="0"/>
              </a:rPr>
              <a:t>.</a:t>
            </a:r>
          </a:p>
          <a:p>
            <a:pPr>
              <a:defRPr/>
            </a:pPr>
            <a:r>
              <a:rPr lang="en-US" sz="3200" dirty="0">
                <a:ln w="11430"/>
                <a:solidFill>
                  <a:schemeClr val="tx1"/>
                </a:solidFill>
                <a:latin typeface="Comic Sans MS" panose="030F0702030302020204" pitchFamily="66" charset="0"/>
                <a:cs typeface="Times New Roman" pitchFamily="18" charset="0"/>
              </a:rPr>
              <a:t>     </a:t>
            </a:r>
            <a:r>
              <a:rPr lang="en-US" sz="3200" dirty="0" err="1">
                <a:ln w="11430"/>
                <a:solidFill>
                  <a:schemeClr val="tx1"/>
                </a:solidFill>
                <a:latin typeface="Comic Sans MS" panose="030F0702030302020204" pitchFamily="66" charset="0"/>
                <a:cs typeface="Times New Roman" pitchFamily="18" charset="0"/>
              </a:rPr>
              <a:t>Hoa</a:t>
            </a:r>
            <a:r>
              <a:rPr lang="en-US" sz="3200" dirty="0">
                <a:ln w="11430"/>
                <a:solidFill>
                  <a:schemeClr val="tx1"/>
                </a:solidFill>
                <a:latin typeface="Comic Sans MS" panose="030F0702030302020204" pitchFamily="66" charset="0"/>
                <a:cs typeface="Times New Roman" pitchFamily="18" charset="0"/>
              </a:rPr>
              <a:t>: Nice to meet you, too.  </a:t>
            </a:r>
          </a:p>
        </p:txBody>
      </p:sp>
      <p:sp>
        <p:nvSpPr>
          <p:cNvPr id="9" name="Rectangle 2">
            <a:extLst>
              <a:ext uri="{FF2B5EF4-FFF2-40B4-BE49-F238E27FC236}">
                <a16:creationId xmlns:a16="http://schemas.microsoft.com/office/drawing/2014/main" id="{A4D6E629-8651-4037-A8A8-E5F55F425C09}"/>
              </a:ext>
            </a:extLst>
          </p:cNvPr>
          <p:cNvSpPr txBox="1">
            <a:spLocks noChangeArrowheads="1"/>
          </p:cNvSpPr>
          <p:nvPr/>
        </p:nvSpPr>
        <p:spPr>
          <a:xfrm>
            <a:off x="4114800" y="200026"/>
            <a:ext cx="3505200" cy="485775"/>
          </a:xfrm>
          <a:prstGeom prst="rect">
            <a:avLst/>
          </a:prstGeom>
        </p:spPr>
        <p:txBody>
          <a:bodyPr/>
          <a:lstStyle/>
          <a:p>
            <a:pPr algn="ctr">
              <a:defRPr/>
            </a:pPr>
            <a:r>
              <a:rPr lang="en-US" sz="3600" b="1" kern="0" dirty="0">
                <a:solidFill>
                  <a:srgbClr val="FF0000"/>
                </a:solidFill>
                <a:latin typeface="Comic Sans MS" pitchFamily="66" charset="0"/>
                <a:ea typeface="+mj-ea"/>
                <a:cs typeface="+mj-cs"/>
              </a:rPr>
              <a:t>A1.</a:t>
            </a:r>
            <a:r>
              <a:rPr lang="en-US" sz="3600" b="1" u="sng" kern="0" dirty="0">
                <a:solidFill>
                  <a:srgbClr val="FF0000"/>
                </a:solidFill>
                <a:latin typeface="Comic Sans MS" pitchFamily="66" charset="0"/>
                <a:ea typeface="+mj-ea"/>
                <a:cs typeface="+mj-cs"/>
              </a:rPr>
              <a:t>Listen</a:t>
            </a:r>
            <a:r>
              <a:rPr lang="en-US" sz="3600" b="1" kern="0" dirty="0">
                <a:solidFill>
                  <a:srgbClr val="FF0000"/>
                </a:solidFill>
                <a:latin typeface="Comic Sans MS" pitchFamily="66" charset="0"/>
                <a:ea typeface="+mj-ea"/>
                <a:cs typeface="+mj-cs"/>
              </a:rPr>
              <a:t>:</a:t>
            </a:r>
          </a:p>
        </p:txBody>
      </p:sp>
      <p:pic>
        <p:nvPicPr>
          <p:cNvPr id="24581" name="Picture 9">
            <a:extLst>
              <a:ext uri="{FF2B5EF4-FFF2-40B4-BE49-F238E27FC236}">
                <a16:creationId xmlns:a16="http://schemas.microsoft.com/office/drawing/2014/main" id="{477D2B23-467A-4E76-9171-A8C2DAE23B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00" y="4098132"/>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17D9599-B0E8-4858-9550-9105A8D58900}"/>
              </a:ext>
            </a:extLst>
          </p:cNvPr>
          <p:cNvSpPr txBox="1">
            <a:spLocks noChangeArrowheads="1"/>
          </p:cNvSpPr>
          <p:nvPr/>
        </p:nvSpPr>
        <p:spPr bwMode="auto">
          <a:xfrm>
            <a:off x="1803400" y="1471614"/>
            <a:ext cx="8128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2800" b="1">
                <a:latin typeface="Comic Sans MS" panose="030F0702030302020204" pitchFamily="66" charset="0"/>
                <a:cs typeface="Times New Roman" panose="02020603050405020304" pitchFamily="18" charset="0"/>
              </a:rPr>
              <a:t>b</a:t>
            </a:r>
            <a:r>
              <a:rPr lang="en-US" altLang="en-US" sz="2800" b="1">
                <a:solidFill>
                  <a:srgbClr val="FF0000"/>
                </a:solidFill>
                <a:latin typeface="Comic Sans MS" panose="030F0702030302020204" pitchFamily="66" charset="0"/>
                <a:cs typeface="Times New Roman" panose="02020603050405020304" pitchFamily="18" charset="0"/>
              </a:rPr>
              <a:t>) Hoa:</a:t>
            </a:r>
            <a:r>
              <a:rPr lang="en-US" altLang="en-US" sz="2800">
                <a:solidFill>
                  <a:srgbClr val="FF0000"/>
                </a:solidFill>
                <a:latin typeface="Comic Sans MS" panose="030F0702030302020204" pitchFamily="66" charset="0"/>
                <a:cs typeface="Times New Roman" panose="02020603050405020304" pitchFamily="18" charset="0"/>
              </a:rPr>
              <a:t>   </a:t>
            </a:r>
            <a:r>
              <a:rPr lang="en-US" altLang="en-US" sz="2800" b="1" i="1">
                <a:latin typeface="Comic Sans MS" panose="030F0702030302020204" pitchFamily="66" charset="0"/>
                <a:cs typeface="Times New Roman" panose="02020603050405020304" pitchFamily="18" charset="0"/>
              </a:rPr>
              <a:t>Good morning. My name’s  Hoa.</a:t>
            </a:r>
          </a:p>
          <a:p>
            <a:pPr eaLnBrk="1" hangingPunct="1">
              <a:lnSpc>
                <a:spcPct val="100000"/>
              </a:lnSpc>
              <a:spcBef>
                <a:spcPct val="0"/>
              </a:spcBef>
              <a:buClrTx/>
              <a:buFontTx/>
              <a:buNone/>
            </a:pPr>
            <a:r>
              <a:rPr lang="en-US" altLang="en-US" sz="2800" b="1" i="1">
                <a:latin typeface="Comic Sans MS" panose="030F0702030302020204" pitchFamily="66" charset="0"/>
                <a:cs typeface="Times New Roman" panose="02020603050405020304" pitchFamily="18" charset="0"/>
              </a:rPr>
              <a:t>    </a:t>
            </a:r>
            <a:r>
              <a:rPr lang="en-US" altLang="en-US" sz="2800" b="1">
                <a:solidFill>
                  <a:srgbClr val="00B050"/>
                </a:solidFill>
                <a:latin typeface="Comic Sans MS" panose="030F0702030302020204" pitchFamily="66" charset="0"/>
                <a:cs typeface="Times New Roman" panose="02020603050405020304" pitchFamily="18" charset="0"/>
              </a:rPr>
              <a:t>Nam:</a:t>
            </a:r>
            <a:r>
              <a:rPr lang="en-US" altLang="en-US" sz="2800" b="1" i="1">
                <a:latin typeface="Comic Sans MS" panose="030F0702030302020204" pitchFamily="66" charset="0"/>
                <a:cs typeface="Times New Roman" panose="02020603050405020304" pitchFamily="18" charset="0"/>
              </a:rPr>
              <a:t>   Nice to meet you, Hoa. </a:t>
            </a:r>
          </a:p>
          <a:p>
            <a:pPr eaLnBrk="1" hangingPunct="1">
              <a:lnSpc>
                <a:spcPct val="100000"/>
              </a:lnSpc>
              <a:spcBef>
                <a:spcPct val="0"/>
              </a:spcBef>
              <a:buClrTx/>
              <a:buFontTx/>
              <a:buNone/>
            </a:pPr>
            <a:r>
              <a:rPr lang="en-US" altLang="en-US" sz="2800" b="1" i="1">
                <a:latin typeface="Comic Sans MS" panose="030F0702030302020204" pitchFamily="66" charset="0"/>
                <a:cs typeface="Times New Roman" panose="02020603050405020304" pitchFamily="18" charset="0"/>
              </a:rPr>
              <a:t>             My name’s Nam.</a:t>
            </a:r>
          </a:p>
          <a:p>
            <a:pPr eaLnBrk="1" hangingPunct="1">
              <a:lnSpc>
                <a:spcPct val="100000"/>
              </a:lnSpc>
              <a:spcBef>
                <a:spcPct val="0"/>
              </a:spcBef>
              <a:buClrTx/>
              <a:buFontTx/>
              <a:buNone/>
            </a:pPr>
            <a:r>
              <a:rPr lang="en-US" altLang="en-US" sz="2800" b="1" i="1">
                <a:latin typeface="Comic Sans MS" panose="030F0702030302020204" pitchFamily="66" charset="0"/>
                <a:cs typeface="Times New Roman" panose="02020603050405020304" pitchFamily="18" charset="0"/>
              </a:rPr>
              <a:t>             Are you a new student?</a:t>
            </a:r>
          </a:p>
          <a:p>
            <a:pPr eaLnBrk="1" hangingPunct="1">
              <a:lnSpc>
                <a:spcPct val="100000"/>
              </a:lnSpc>
              <a:spcBef>
                <a:spcPct val="0"/>
              </a:spcBef>
              <a:buClrTx/>
              <a:buFontTx/>
              <a:buNone/>
            </a:pPr>
            <a:r>
              <a:rPr lang="en-US" altLang="en-US" sz="2800" b="1" i="1">
                <a:latin typeface="Comic Sans MS" panose="030F0702030302020204" pitchFamily="66" charset="0"/>
                <a:cs typeface="Times New Roman" panose="02020603050405020304" pitchFamily="18" charset="0"/>
              </a:rPr>
              <a:t>    </a:t>
            </a:r>
            <a:r>
              <a:rPr lang="en-US" altLang="en-US" sz="2800" b="1">
                <a:solidFill>
                  <a:srgbClr val="FF0000"/>
                </a:solidFill>
                <a:latin typeface="Comic Sans MS" panose="030F0702030302020204" pitchFamily="66" charset="0"/>
                <a:cs typeface="Times New Roman" panose="02020603050405020304" pitchFamily="18" charset="0"/>
              </a:rPr>
              <a:t>Hoa:</a:t>
            </a:r>
            <a:r>
              <a:rPr lang="en-US" altLang="en-US" sz="2800" b="1" i="1">
                <a:solidFill>
                  <a:srgbClr val="FF0000"/>
                </a:solidFill>
                <a:latin typeface="Comic Sans MS" panose="030F0702030302020204" pitchFamily="66" charset="0"/>
                <a:cs typeface="Times New Roman" panose="02020603050405020304" pitchFamily="18" charset="0"/>
              </a:rPr>
              <a:t>   </a:t>
            </a:r>
            <a:r>
              <a:rPr lang="en-US" altLang="en-US" sz="2800" b="1" i="1">
                <a:latin typeface="Comic Sans MS" panose="030F0702030302020204" pitchFamily="66" charset="0"/>
                <a:cs typeface="Times New Roman" panose="02020603050405020304" pitchFamily="18" charset="0"/>
              </a:rPr>
              <a:t>Yes. I’m in class 7A.</a:t>
            </a:r>
          </a:p>
          <a:p>
            <a:pPr eaLnBrk="1" hangingPunct="1">
              <a:lnSpc>
                <a:spcPct val="100000"/>
              </a:lnSpc>
              <a:spcBef>
                <a:spcPct val="0"/>
              </a:spcBef>
              <a:buClrTx/>
              <a:buFontTx/>
              <a:buNone/>
            </a:pPr>
            <a:r>
              <a:rPr lang="en-US" altLang="en-US" sz="2800" b="1" i="1">
                <a:solidFill>
                  <a:srgbClr val="00B050"/>
                </a:solidFill>
                <a:latin typeface="Comic Sans MS" panose="030F0702030302020204" pitchFamily="66" charset="0"/>
                <a:cs typeface="Times New Roman" panose="02020603050405020304" pitchFamily="18" charset="0"/>
              </a:rPr>
              <a:t>    </a:t>
            </a:r>
            <a:r>
              <a:rPr lang="en-US" altLang="en-US" sz="2800" b="1">
                <a:solidFill>
                  <a:srgbClr val="00B050"/>
                </a:solidFill>
                <a:latin typeface="Comic Sans MS" panose="030F0702030302020204" pitchFamily="66" charset="0"/>
                <a:cs typeface="Times New Roman" panose="02020603050405020304" pitchFamily="18" charset="0"/>
              </a:rPr>
              <a:t>Nam:</a:t>
            </a:r>
            <a:r>
              <a:rPr lang="en-US" altLang="en-US" sz="2800" b="1" i="1">
                <a:solidFill>
                  <a:srgbClr val="00B050"/>
                </a:solidFill>
                <a:latin typeface="Comic Sans MS" panose="030F0702030302020204" pitchFamily="66" charset="0"/>
                <a:cs typeface="Times New Roman" panose="02020603050405020304" pitchFamily="18" charset="0"/>
              </a:rPr>
              <a:t>  </a:t>
            </a:r>
            <a:r>
              <a:rPr lang="en-US" altLang="en-US" sz="2800" b="1" i="1">
                <a:latin typeface="Comic Sans MS" panose="030F0702030302020204" pitchFamily="66" charset="0"/>
                <a:cs typeface="Times New Roman" panose="02020603050405020304" pitchFamily="18" charset="0"/>
              </a:rPr>
              <a:t>Oh, so am I.</a:t>
            </a:r>
          </a:p>
        </p:txBody>
      </p:sp>
      <p:pic>
        <p:nvPicPr>
          <p:cNvPr id="4" name="02 Track 2">
            <a:hlinkClick r:id="" action="ppaction://media"/>
            <a:extLst>
              <a:ext uri="{FF2B5EF4-FFF2-40B4-BE49-F238E27FC236}">
                <a16:creationId xmlns:a16="http://schemas.microsoft.com/office/drawing/2014/main" id="{B67BFD0B-6134-4CDC-9BDB-012C98C14EBD}"/>
              </a:ext>
            </a:extLst>
          </p:cNvPr>
          <p:cNvPicPr>
            <a:picLocks noChangeAspect="1"/>
          </p:cNvPicPr>
          <p:nvPr>
            <a:audioFile r:link="rId2"/>
            <p:extLst>
              <p:ext uri="{DAA4B4D4-6D71-4841-9C94-3DE7FCFB9230}">
                <p14:media xmlns:p14="http://schemas.microsoft.com/office/powerpoint/2010/main" r:link="rId1"/>
              </p:ext>
            </p:extLst>
          </p:nvPr>
        </p:nvPicPr>
        <p:blipFill>
          <a:blip r:embed="rId5">
            <a:duotone>
              <a:prstClr val="black"/>
              <a:schemeClr val="accent4">
                <a:tint val="45000"/>
                <a:satMod val="400000"/>
              </a:schemeClr>
            </a:duotone>
          </a:blip>
          <a:stretch>
            <a:fillRect/>
          </a:stretch>
        </p:blipFill>
        <p:spPr>
          <a:xfrm>
            <a:off x="9083675" y="373800"/>
            <a:ext cx="660400" cy="6604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xit" presetSubtype="0" fill="hold"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mediacall" presetSubtype="0" fill="hold" nodeType="clickEffect">
                                  <p:stCondLst>
                                    <p:cond delay="0"/>
                                  </p:stCondLst>
                                  <p:childTnLst>
                                    <p:cmd type="call" cmd="playFrom(0.0)">
                                      <p:cBhvr>
                                        <p:cTn id="3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childTnLst>
        </p:cTn>
      </p:par>
    </p:tnLst>
    <p:bldLst>
      <p:bldP spid="6"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0">
            <a:extLst>
              <a:ext uri="{FF2B5EF4-FFF2-40B4-BE49-F238E27FC236}">
                <a16:creationId xmlns:a16="http://schemas.microsoft.com/office/drawing/2014/main" id="{2B881F8E-F080-466E-B54F-B97024E00C09}"/>
              </a:ext>
            </a:extLst>
          </p:cNvPr>
          <p:cNvSpPr txBox="1">
            <a:spLocks noChangeArrowheads="1"/>
          </p:cNvSpPr>
          <p:nvPr/>
        </p:nvSpPr>
        <p:spPr bwMode="auto">
          <a:xfrm>
            <a:off x="1905000" y="1158875"/>
            <a:ext cx="8686800" cy="3970338"/>
          </a:xfrm>
          <a:prstGeom prst="rect">
            <a:avLst/>
          </a:prstGeom>
          <a:noFill/>
          <a:ln w="9525">
            <a:noFill/>
            <a:miter lim="800000"/>
            <a:headEnd/>
            <a:tailEnd/>
          </a:ln>
        </p:spPr>
        <p:txBody>
          <a:bodyPr>
            <a:spAutoFit/>
          </a:bodyPr>
          <a:lstStyle/>
          <a:p>
            <a:pPr marL="342900" indent="-342900">
              <a:spcBef>
                <a:spcPts val="1800"/>
              </a:spcBef>
              <a:defRPr/>
            </a:pPr>
            <a:r>
              <a:rPr lang="en-US" sz="3200" b="1" dirty="0">
                <a:latin typeface="Comic Sans MS" panose="030F0702030302020204" pitchFamily="66" charset="0"/>
                <a:cs typeface="Times New Roman" pitchFamily="18" charset="0"/>
              </a:rPr>
              <a:t>a. What is the new girl’s name?</a:t>
            </a:r>
          </a:p>
          <a:p>
            <a:pPr marL="342900" indent="-342900">
              <a:spcBef>
                <a:spcPts val="1800"/>
              </a:spcBef>
              <a:defRPr/>
            </a:pPr>
            <a:endParaRPr lang="en-US" sz="3200" b="1" dirty="0">
              <a:latin typeface="Comic Sans MS" panose="030F0702030302020204" pitchFamily="66" charset="0"/>
              <a:cs typeface="Times New Roman" pitchFamily="18" charset="0"/>
            </a:endParaRPr>
          </a:p>
          <a:p>
            <a:pPr marL="342900" indent="-342900">
              <a:spcBef>
                <a:spcPts val="1800"/>
              </a:spcBef>
              <a:defRPr/>
            </a:pPr>
            <a:r>
              <a:rPr lang="en-US" sz="3200" b="1" dirty="0">
                <a:latin typeface="Comic Sans MS" panose="030F0702030302020204" pitchFamily="66" charset="0"/>
                <a:cs typeface="Times New Roman" pitchFamily="18" charset="0"/>
              </a:rPr>
              <a:t>b. What class is she in?</a:t>
            </a:r>
          </a:p>
          <a:p>
            <a:pPr marL="342900" indent="-342900">
              <a:spcBef>
                <a:spcPts val="1800"/>
              </a:spcBef>
              <a:defRPr/>
            </a:pPr>
            <a:endParaRPr lang="en-US" sz="3200" b="1" dirty="0">
              <a:latin typeface="Comic Sans MS" panose="030F0702030302020204" pitchFamily="66" charset="0"/>
              <a:cs typeface="Times New Roman" pitchFamily="18" charset="0"/>
            </a:endParaRPr>
          </a:p>
          <a:p>
            <a:pPr marL="342900" indent="-342900">
              <a:spcBef>
                <a:spcPts val="1800"/>
              </a:spcBef>
              <a:defRPr/>
            </a:pPr>
            <a:r>
              <a:rPr lang="en-US" sz="3200" b="1" dirty="0">
                <a:latin typeface="Comic Sans MS" panose="030F0702030302020204" pitchFamily="66" charset="0"/>
                <a:cs typeface="Times New Roman" pitchFamily="18" charset="0"/>
              </a:rPr>
              <a:t>c. Who is also in class 7A?</a:t>
            </a:r>
            <a:endParaRPr lang="en-US" sz="3200" dirty="0">
              <a:latin typeface="Comic Sans MS" panose="030F0702030302020204" pitchFamily="66" charset="0"/>
              <a:cs typeface="Times New Roman" pitchFamily="18" charset="0"/>
            </a:endParaRPr>
          </a:p>
          <a:p>
            <a:pPr>
              <a:defRPr/>
            </a:pPr>
            <a:endParaRPr lang="en-US" sz="3200" dirty="0">
              <a:latin typeface="Comic Sans MS" panose="030F0702030302020204" pitchFamily="66" charset="0"/>
              <a:cs typeface="Times New Roman" pitchFamily="18" charset="0"/>
            </a:endParaRPr>
          </a:p>
        </p:txBody>
      </p:sp>
      <p:sp>
        <p:nvSpPr>
          <p:cNvPr id="3" name="Rectangle 2">
            <a:extLst>
              <a:ext uri="{FF2B5EF4-FFF2-40B4-BE49-F238E27FC236}">
                <a16:creationId xmlns:a16="http://schemas.microsoft.com/office/drawing/2014/main" id="{0FB023BF-D659-47F6-81BC-1523CD3E1903}"/>
              </a:ext>
            </a:extLst>
          </p:cNvPr>
          <p:cNvSpPr txBox="1">
            <a:spLocks noChangeArrowheads="1"/>
          </p:cNvSpPr>
          <p:nvPr/>
        </p:nvSpPr>
        <p:spPr>
          <a:xfrm>
            <a:off x="2362200" y="541338"/>
            <a:ext cx="7467600" cy="838200"/>
          </a:xfrm>
          <a:prstGeom prst="rect">
            <a:avLst/>
          </a:prstGeom>
        </p:spPr>
        <p:txBody>
          <a:bodyPr/>
          <a:lstStyle/>
          <a:p>
            <a:pPr>
              <a:defRPr/>
            </a:pPr>
            <a:r>
              <a:rPr lang="en-US" sz="3200" b="1" kern="0" dirty="0">
                <a:solidFill>
                  <a:srgbClr val="FF0000"/>
                </a:solidFill>
                <a:latin typeface="Comic Sans MS" panose="030F0702030302020204" pitchFamily="66" charset="0"/>
                <a:ea typeface="+mj-ea"/>
                <a:cs typeface="+mj-cs"/>
                <a:sym typeface="Wingdings 2"/>
              </a:rPr>
              <a:t> </a:t>
            </a:r>
            <a:r>
              <a:rPr lang="en-US" sz="3200" b="1" kern="0" dirty="0">
                <a:solidFill>
                  <a:srgbClr val="FF0000"/>
                </a:solidFill>
                <a:latin typeface="Comic Sans MS" pitchFamily="66" charset="0"/>
                <a:ea typeface="+mj-ea"/>
                <a:cs typeface="+mj-cs"/>
              </a:rPr>
              <a:t>Answer the questions:</a:t>
            </a:r>
          </a:p>
        </p:txBody>
      </p:sp>
      <p:sp>
        <p:nvSpPr>
          <p:cNvPr id="4" name="Rectangle 11">
            <a:extLst>
              <a:ext uri="{FF2B5EF4-FFF2-40B4-BE49-F238E27FC236}">
                <a16:creationId xmlns:a16="http://schemas.microsoft.com/office/drawing/2014/main" id="{024F67FD-7C08-4532-BD93-EA36BBF6A0FD}"/>
              </a:ext>
            </a:extLst>
          </p:cNvPr>
          <p:cNvSpPr>
            <a:spLocks noChangeArrowheads="1"/>
          </p:cNvSpPr>
          <p:nvPr/>
        </p:nvSpPr>
        <p:spPr bwMode="auto">
          <a:xfrm>
            <a:off x="3276600" y="1878013"/>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b="1">
                <a:solidFill>
                  <a:srgbClr val="0000FF"/>
                </a:solidFill>
                <a:latin typeface="Comic Sans MS" panose="030F0702030302020204" pitchFamily="66" charset="0"/>
              </a:rPr>
              <a:t>Her name is Hoa.</a:t>
            </a:r>
          </a:p>
        </p:txBody>
      </p:sp>
      <p:sp>
        <p:nvSpPr>
          <p:cNvPr id="5" name="Rectangle 11">
            <a:extLst>
              <a:ext uri="{FF2B5EF4-FFF2-40B4-BE49-F238E27FC236}">
                <a16:creationId xmlns:a16="http://schemas.microsoft.com/office/drawing/2014/main" id="{0EB693BD-71C0-464A-9605-24D878D5527E}"/>
              </a:ext>
            </a:extLst>
          </p:cNvPr>
          <p:cNvSpPr>
            <a:spLocks noChangeArrowheads="1"/>
          </p:cNvSpPr>
          <p:nvPr/>
        </p:nvSpPr>
        <p:spPr bwMode="auto">
          <a:xfrm>
            <a:off x="3276600" y="3395663"/>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b="1">
                <a:solidFill>
                  <a:srgbClr val="0000FF"/>
                </a:solidFill>
                <a:latin typeface="Comic Sans MS" panose="030F0702030302020204" pitchFamily="66" charset="0"/>
              </a:rPr>
              <a:t>She’s in class 7A.</a:t>
            </a:r>
          </a:p>
        </p:txBody>
      </p:sp>
      <p:sp>
        <p:nvSpPr>
          <p:cNvPr id="6" name="Rectangle 11">
            <a:extLst>
              <a:ext uri="{FF2B5EF4-FFF2-40B4-BE49-F238E27FC236}">
                <a16:creationId xmlns:a16="http://schemas.microsoft.com/office/drawing/2014/main" id="{B1DF6A13-FDE2-41AA-A96F-39C251E9D677}"/>
              </a:ext>
            </a:extLst>
          </p:cNvPr>
          <p:cNvSpPr>
            <a:spLocks noChangeArrowheads="1"/>
          </p:cNvSpPr>
          <p:nvPr/>
        </p:nvSpPr>
        <p:spPr bwMode="auto">
          <a:xfrm>
            <a:off x="3276600" y="478155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3200" b="1">
                <a:solidFill>
                  <a:srgbClr val="0000FF"/>
                </a:solidFill>
                <a:latin typeface="Comic Sans MS" panose="030F0702030302020204" pitchFamily="66" charset="0"/>
              </a:rPr>
              <a:t>Nam is also in class 7A.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D49CB02F-B01D-4FAF-9E65-074963283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04" y="1905000"/>
            <a:ext cx="9760226"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922C9BB9-5F20-4D56-AC58-6F2467B69BE3}"/>
              </a:ext>
            </a:extLst>
          </p:cNvPr>
          <p:cNvSpPr txBox="1">
            <a:spLocks noChangeArrowheads="1"/>
          </p:cNvSpPr>
          <p:nvPr/>
        </p:nvSpPr>
        <p:spPr>
          <a:xfrm>
            <a:off x="4724400" y="647700"/>
            <a:ext cx="3505200" cy="838200"/>
          </a:xfrm>
          <a:prstGeom prst="rect">
            <a:avLst/>
          </a:prstGeom>
        </p:spPr>
        <p:txBody>
          <a:bodyPr/>
          <a:lstStyle/>
          <a:p>
            <a:pPr algn="ctr">
              <a:defRPr/>
            </a:pPr>
            <a:r>
              <a:rPr lang="en-US" sz="4400" b="1" kern="0" dirty="0">
                <a:solidFill>
                  <a:srgbClr val="FF0000"/>
                </a:solidFill>
                <a:latin typeface="Comic Sans MS" pitchFamily="66" charset="0"/>
                <a:ea typeface="+mj-ea"/>
                <a:cs typeface="+mj-cs"/>
              </a:rPr>
              <a:t>A2.</a:t>
            </a:r>
            <a:r>
              <a:rPr lang="en-US" sz="4400" b="1" u="sng" kern="0" dirty="0">
                <a:solidFill>
                  <a:srgbClr val="FF0000"/>
                </a:solidFill>
                <a:latin typeface="Comic Sans MS" pitchFamily="66" charset="0"/>
                <a:ea typeface="+mj-ea"/>
                <a:cs typeface="+mj-cs"/>
              </a:rPr>
              <a:t>Listen</a:t>
            </a:r>
            <a:r>
              <a:rPr lang="en-US" sz="4400" b="1" kern="0" dirty="0">
                <a:solidFill>
                  <a:srgbClr val="FF0000"/>
                </a:solidFill>
                <a:latin typeface="Comic Sans MS" pitchFamily="66" charset="0"/>
                <a:ea typeface="+mj-ea"/>
                <a:cs typeface="+mj-cs"/>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0F89820A-477C-4679-BF3D-6845F58CB95A}"/>
              </a:ext>
            </a:extLst>
          </p:cNvPr>
          <p:cNvSpPr>
            <a:spLocks noGrp="1" noChangeArrowheads="1"/>
          </p:cNvSpPr>
          <p:nvPr>
            <p:ph idx="1"/>
          </p:nvPr>
        </p:nvSpPr>
        <p:spPr>
          <a:xfrm>
            <a:off x="1524000" y="1270580"/>
            <a:ext cx="9144000" cy="4358116"/>
          </a:xfrm>
        </p:spPr>
        <p:txBody>
          <a:bodyPr anchor="ctr">
            <a:spAutoFit/>
          </a:bodyPr>
          <a:lstStyle/>
          <a:p>
            <a:pPr marL="0" indent="0" algn="ctr">
              <a:spcBef>
                <a:spcPct val="0"/>
              </a:spcBef>
              <a:buNone/>
              <a:defRPr/>
            </a:pPr>
            <a:r>
              <a:rPr lang="en-US" b="1" kern="0">
                <a:solidFill>
                  <a:srgbClr val="FF0000"/>
                </a:solidFill>
                <a:latin typeface="Comic Sans MS" panose="030F0702030302020204" pitchFamily="66" charset="0"/>
                <a:sym typeface="Wingdings 2"/>
              </a:rPr>
              <a:t> </a:t>
            </a:r>
            <a:r>
              <a:rPr lang="en-US" altLang="en-US">
                <a:solidFill>
                  <a:srgbClr val="FF0000"/>
                </a:solidFill>
                <a:latin typeface="Comic Sans MS" panose="030F0702030302020204" pitchFamily="66" charset="0"/>
                <a:cs typeface="Times New Roman" pitchFamily="18" charset="0"/>
              </a:rPr>
              <a:t>Answer true/false sentences: </a:t>
            </a:r>
            <a:endParaRPr lang="en-US" altLang="en-US">
              <a:solidFill>
                <a:srgbClr val="FF0000"/>
              </a:solidFill>
              <a:latin typeface="Comic Sans MS" panose="030F0702030302020204" pitchFamily="66" charset="0"/>
            </a:endParaRPr>
          </a:p>
          <a:p>
            <a:pPr marL="0" indent="0" algn="just">
              <a:spcBef>
                <a:spcPct val="0"/>
              </a:spcBef>
              <a:buNone/>
              <a:defRPr/>
            </a:pPr>
            <a:r>
              <a:rPr lang="en-US" altLang="en-US">
                <a:latin typeface="Comic Sans MS" panose="030F0702030302020204" pitchFamily="66" charset="0"/>
                <a:cs typeface="Times New Roman" pitchFamily="18" charset="0"/>
              </a:rPr>
              <a:t> </a:t>
            </a:r>
          </a:p>
          <a:p>
            <a:pPr marL="0" indent="0" algn="just">
              <a:spcBef>
                <a:spcPct val="0"/>
              </a:spcBef>
              <a:buNone/>
              <a:defRPr/>
            </a:pPr>
            <a:r>
              <a:rPr lang="en-US" altLang="en-US" b="1" i="1">
                <a:latin typeface="Comic Sans MS" panose="030F0702030302020204" pitchFamily="66" charset="0"/>
                <a:cs typeface="Times New Roman" pitchFamily="18" charset="0"/>
              </a:rPr>
              <a:t>A. Hoa’s parents live in Ha Noi.</a:t>
            </a:r>
            <a:endParaRPr lang="en-US" altLang="en-US" b="1">
              <a:latin typeface="Comic Sans MS" panose="030F0702030302020204" pitchFamily="66" charset="0"/>
            </a:endParaRPr>
          </a:p>
          <a:p>
            <a:pPr marL="0" indent="0" algn="just">
              <a:spcBef>
                <a:spcPct val="0"/>
              </a:spcBef>
              <a:buNone/>
              <a:defRPr/>
            </a:pPr>
            <a:r>
              <a:rPr lang="en-US" altLang="en-US" b="1" i="1">
                <a:latin typeface="Comic Sans MS" panose="030F0702030302020204" pitchFamily="66" charset="0"/>
                <a:cs typeface="Times New Roman" pitchFamily="18" charset="0"/>
              </a:rPr>
              <a:t> </a:t>
            </a:r>
          </a:p>
          <a:p>
            <a:pPr marL="0" indent="0" algn="just">
              <a:spcBef>
                <a:spcPct val="0"/>
              </a:spcBef>
              <a:buNone/>
              <a:defRPr/>
            </a:pPr>
            <a:r>
              <a:rPr lang="en-US" altLang="en-US" b="1" i="1">
                <a:latin typeface="Comic Sans MS" panose="030F0702030302020204" pitchFamily="66" charset="0"/>
                <a:cs typeface="Times New Roman" pitchFamily="18" charset="0"/>
              </a:rPr>
              <a:t>B. She has more friends in Ha Hoi than in Hue.</a:t>
            </a:r>
            <a:endParaRPr lang="en-US" altLang="en-US" b="1">
              <a:latin typeface="Comic Sans MS" panose="030F0702030302020204" pitchFamily="66" charset="0"/>
            </a:endParaRPr>
          </a:p>
          <a:p>
            <a:pPr marL="0" indent="0" algn="just">
              <a:spcBef>
                <a:spcPct val="0"/>
              </a:spcBef>
              <a:buNone/>
              <a:defRPr/>
            </a:pPr>
            <a:r>
              <a:rPr lang="en-US" altLang="en-US" b="1" i="1">
                <a:latin typeface="Comic Sans MS" panose="030F0702030302020204" pitchFamily="66" charset="0"/>
                <a:cs typeface="Times New Roman" pitchFamily="18" charset="0"/>
              </a:rPr>
              <a:t> </a:t>
            </a:r>
          </a:p>
          <a:p>
            <a:pPr marL="0" indent="0" algn="just">
              <a:spcBef>
                <a:spcPct val="0"/>
              </a:spcBef>
              <a:buNone/>
              <a:defRPr/>
            </a:pPr>
            <a:r>
              <a:rPr lang="en-US" altLang="en-US" b="1" i="1">
                <a:latin typeface="Comic Sans MS" panose="030F0702030302020204" pitchFamily="66" charset="0"/>
                <a:cs typeface="Times New Roman" pitchFamily="18" charset="0"/>
              </a:rPr>
              <a:t>C. There are a lot of students in her old school</a:t>
            </a:r>
            <a:r>
              <a:rPr lang="en-US" altLang="en-US" b="1">
                <a:latin typeface="Comic Sans MS" panose="030F0702030302020204" pitchFamily="66" charset="0"/>
                <a:cs typeface="Times New Roman" pitchFamily="18" charset="0"/>
              </a:rPr>
              <a:t>.</a:t>
            </a:r>
            <a:endParaRPr lang="en-US" altLang="en-US" b="1">
              <a:latin typeface="Comic Sans MS" panose="030F0702030302020204" pitchFamily="66" charset="0"/>
            </a:endParaRPr>
          </a:p>
          <a:p>
            <a:pPr marL="0" indent="0" algn="just">
              <a:spcBef>
                <a:spcPct val="0"/>
              </a:spcBef>
              <a:buNone/>
              <a:defRPr/>
            </a:pPr>
            <a:r>
              <a:rPr lang="en-US" altLang="en-US" b="1">
                <a:latin typeface="Comic Sans MS" panose="030F0702030302020204" pitchFamily="66" charset="0"/>
                <a:cs typeface="Times New Roman" pitchFamily="18" charset="0"/>
              </a:rPr>
              <a:t> </a:t>
            </a:r>
          </a:p>
          <a:p>
            <a:pPr marL="0" indent="0" algn="just">
              <a:spcBef>
                <a:spcPct val="0"/>
              </a:spcBef>
              <a:buNone/>
              <a:defRPr/>
            </a:pPr>
            <a:r>
              <a:rPr lang="en-US" altLang="en-US" b="1" i="1">
                <a:latin typeface="Comic Sans MS" panose="030F0702030302020204" pitchFamily="66" charset="0"/>
                <a:cs typeface="Times New Roman" pitchFamily="18" charset="0"/>
              </a:rPr>
              <a:t>D. She misses her friends in Hue</a:t>
            </a:r>
            <a:r>
              <a:rPr lang="en-US" altLang="en-US" b="1">
                <a:latin typeface="Comic Sans MS" panose="030F0702030302020204" pitchFamily="66" charset="0"/>
                <a:cs typeface="Times New Roman" pitchFamily="18" charset="0"/>
              </a:rPr>
              <a:t>.</a:t>
            </a:r>
            <a:endParaRPr lang="en-US" altLang="en-US" b="1">
              <a:latin typeface="Comic Sans MS" panose="030F0702030302020204" pitchFamily="66" charset="0"/>
            </a:endParaRPr>
          </a:p>
          <a:p>
            <a:pPr marL="0" indent="0" algn="just">
              <a:spcBef>
                <a:spcPct val="0"/>
              </a:spcBef>
              <a:buNone/>
              <a:defRPr/>
            </a:pPr>
            <a:r>
              <a:rPr lang="en-US" altLang="en-US" b="1">
                <a:latin typeface="Comic Sans MS" panose="030F0702030302020204" pitchFamily="66" charset="0"/>
                <a:cs typeface="Times New Roman" pitchFamily="18" charset="0"/>
              </a:rPr>
              <a:t> </a:t>
            </a:r>
          </a:p>
          <a:p>
            <a:pPr marL="0" indent="0" algn="just">
              <a:spcBef>
                <a:spcPct val="0"/>
              </a:spcBef>
              <a:buNone/>
              <a:defRPr/>
            </a:pPr>
            <a:r>
              <a:rPr lang="en-US" altLang="en-US" b="1" i="1">
                <a:latin typeface="Comic Sans MS" panose="030F0702030302020204" pitchFamily="66" charset="0"/>
                <a:cs typeface="Times New Roman" pitchFamily="18" charset="0"/>
              </a:rPr>
              <a:t>E.. Hoa is not happy in Ha Noi.</a:t>
            </a:r>
            <a:endParaRPr lang="en-US" altLang="en-US" b="1" dirty="0">
              <a:latin typeface="Comic Sans MS" panose="030F0702030302020204" pitchFamily="66" charset="0"/>
            </a:endParaRPr>
          </a:p>
        </p:txBody>
      </p:sp>
      <p:pic>
        <p:nvPicPr>
          <p:cNvPr id="27651" name="Picture 2" descr="C:\Users\pc\Documents\FLASH CARD\bee.png">
            <a:hlinkClick r:id="rId4" action="ppaction://hlinksldjump"/>
            <a:extLst>
              <a:ext uri="{FF2B5EF4-FFF2-40B4-BE49-F238E27FC236}">
                <a16:creationId xmlns:a16="http://schemas.microsoft.com/office/drawing/2014/main" id="{F8652B5E-E7ED-4797-9927-4256D790E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6950" y="5775326"/>
            <a:ext cx="7810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5032C7F4-14B0-4EB8-9543-5C6EE1694286}"/>
              </a:ext>
            </a:extLst>
          </p:cNvPr>
          <p:cNvSpPr>
            <a:spLocks noChangeArrowheads="1"/>
          </p:cNvSpPr>
          <p:nvPr/>
        </p:nvSpPr>
        <p:spPr bwMode="auto">
          <a:xfrm>
            <a:off x="7239000" y="1752600"/>
            <a:ext cx="609600" cy="457200"/>
          </a:xfrm>
          <a:prstGeom prst="ellipse">
            <a:avLst/>
          </a:prstGeom>
          <a:noFill/>
          <a:ln w="9525">
            <a:solidFill>
              <a:srgbClr val="FF0000"/>
            </a:solidFill>
            <a:round/>
            <a:headEnd/>
            <a:tailEnd/>
          </a:ln>
        </p:spPr>
        <p:txBody>
          <a:bodyPr wrap="none" anchor="ctr">
            <a:scene3d>
              <a:camera prst="orthographicFront"/>
              <a:lightRig rig="soft" dir="t">
                <a:rot lat="0" lon="0" rev="15600000"/>
              </a:lightRig>
            </a:scene3d>
            <a:sp3d extrusionH="57150" prstMaterial="softEdge">
              <a:bevelT w="25400" h="38100"/>
            </a:sp3d>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defRPr/>
            </a:pPr>
            <a:r>
              <a:rPr lang="en-US" altLang="en-US" sz="4400" b="1">
                <a:ln/>
                <a:solidFill>
                  <a:schemeClr val="accent4"/>
                </a:solidFill>
                <a:latin typeface=".VnVogue" pitchFamily="34" charset="0"/>
              </a:rPr>
              <a:t>F</a:t>
            </a:r>
          </a:p>
        </p:txBody>
      </p:sp>
      <p:sp>
        <p:nvSpPr>
          <p:cNvPr id="5" name="Oval 5">
            <a:extLst>
              <a:ext uri="{FF2B5EF4-FFF2-40B4-BE49-F238E27FC236}">
                <a16:creationId xmlns:a16="http://schemas.microsoft.com/office/drawing/2014/main" id="{01B40F45-9581-4A08-8CDE-7A81D3B6876A}"/>
              </a:ext>
            </a:extLst>
          </p:cNvPr>
          <p:cNvSpPr>
            <a:spLocks noChangeArrowheads="1"/>
          </p:cNvSpPr>
          <p:nvPr/>
        </p:nvSpPr>
        <p:spPr bwMode="auto">
          <a:xfrm>
            <a:off x="9860812" y="2720182"/>
            <a:ext cx="609600" cy="457200"/>
          </a:xfrm>
          <a:prstGeom prst="ellipse">
            <a:avLst/>
          </a:prstGeom>
          <a:noFill/>
          <a:ln w="9525">
            <a:solidFill>
              <a:srgbClr val="FF0000"/>
            </a:solidFill>
            <a:round/>
            <a:headEnd/>
            <a:tailEnd/>
          </a:ln>
        </p:spPr>
        <p:txBody>
          <a:bodyPr wrap="none" anchor="ctr">
            <a:scene3d>
              <a:camera prst="orthographicFront"/>
              <a:lightRig rig="soft" dir="t">
                <a:rot lat="0" lon="0" rev="15600000"/>
              </a:lightRig>
            </a:scene3d>
            <a:sp3d extrusionH="57150" prstMaterial="softEdge">
              <a:bevelT w="25400" h="38100"/>
            </a:sp3d>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defRPr/>
            </a:pPr>
            <a:r>
              <a:rPr lang="en-US" altLang="en-US" sz="4400" b="1">
                <a:ln/>
                <a:solidFill>
                  <a:schemeClr val="accent4"/>
                </a:solidFill>
                <a:latin typeface=".VnVogue" pitchFamily="34" charset="0"/>
              </a:rPr>
              <a:t>F</a:t>
            </a:r>
          </a:p>
        </p:txBody>
      </p:sp>
      <p:sp>
        <p:nvSpPr>
          <p:cNvPr id="6" name="Oval 6">
            <a:extLst>
              <a:ext uri="{FF2B5EF4-FFF2-40B4-BE49-F238E27FC236}">
                <a16:creationId xmlns:a16="http://schemas.microsoft.com/office/drawing/2014/main" id="{6D756A97-5768-4280-A40A-4FB7FD11E5AE}"/>
              </a:ext>
            </a:extLst>
          </p:cNvPr>
          <p:cNvSpPr>
            <a:spLocks noChangeArrowheads="1"/>
          </p:cNvSpPr>
          <p:nvPr/>
        </p:nvSpPr>
        <p:spPr bwMode="auto">
          <a:xfrm>
            <a:off x="10044113" y="3790950"/>
            <a:ext cx="609600" cy="457200"/>
          </a:xfrm>
          <a:prstGeom prst="ellipse">
            <a:avLst/>
          </a:prstGeom>
          <a:noFill/>
          <a:ln w="9525">
            <a:solidFill>
              <a:srgbClr val="FF0000"/>
            </a:solidFill>
            <a:round/>
            <a:headEnd/>
            <a:tailEnd/>
          </a:ln>
        </p:spPr>
        <p:txBody>
          <a:bodyPr wrap="none" anchor="ctr">
            <a:scene3d>
              <a:camera prst="orthographicFront"/>
              <a:lightRig rig="soft" dir="t">
                <a:rot lat="0" lon="0" rev="15600000"/>
              </a:lightRig>
            </a:scene3d>
            <a:sp3d extrusionH="57150" prstMaterial="softEdge">
              <a:bevelT w="25400" h="38100"/>
            </a:sp3d>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defRPr/>
            </a:pPr>
            <a:r>
              <a:rPr lang="en-US" altLang="en-US" sz="4400" b="1">
                <a:ln/>
                <a:solidFill>
                  <a:schemeClr val="accent4"/>
                </a:solidFill>
                <a:latin typeface=".VnVogue" pitchFamily="34" charset="0"/>
              </a:rPr>
              <a:t>F</a:t>
            </a:r>
          </a:p>
        </p:txBody>
      </p:sp>
      <p:sp>
        <p:nvSpPr>
          <p:cNvPr id="7" name="Oval 7">
            <a:extLst>
              <a:ext uri="{FF2B5EF4-FFF2-40B4-BE49-F238E27FC236}">
                <a16:creationId xmlns:a16="http://schemas.microsoft.com/office/drawing/2014/main" id="{F4CF8E69-5646-417F-A399-0E039C6E766A}"/>
              </a:ext>
            </a:extLst>
          </p:cNvPr>
          <p:cNvSpPr>
            <a:spLocks noChangeArrowheads="1"/>
          </p:cNvSpPr>
          <p:nvPr/>
        </p:nvSpPr>
        <p:spPr bwMode="auto">
          <a:xfrm>
            <a:off x="7543800" y="4800600"/>
            <a:ext cx="685800" cy="457200"/>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400" b="1">
                <a:solidFill>
                  <a:srgbClr val="FF0066"/>
                </a:solidFill>
                <a:latin typeface=".VnVogue" pitchFamily="34" charset="0"/>
              </a:rPr>
              <a:t>T</a:t>
            </a:r>
          </a:p>
        </p:txBody>
      </p:sp>
      <p:sp>
        <p:nvSpPr>
          <p:cNvPr id="8" name="Oval 8">
            <a:extLst>
              <a:ext uri="{FF2B5EF4-FFF2-40B4-BE49-F238E27FC236}">
                <a16:creationId xmlns:a16="http://schemas.microsoft.com/office/drawing/2014/main" id="{6B566A50-88F9-4021-91AB-36A016D309B9}"/>
              </a:ext>
            </a:extLst>
          </p:cNvPr>
          <p:cNvSpPr>
            <a:spLocks noChangeArrowheads="1"/>
          </p:cNvSpPr>
          <p:nvPr/>
        </p:nvSpPr>
        <p:spPr bwMode="auto">
          <a:xfrm>
            <a:off x="7126288" y="5821363"/>
            <a:ext cx="685800" cy="457200"/>
          </a:xfrm>
          <a:prstGeom prst="ellipse">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4400" b="1">
                <a:solidFill>
                  <a:srgbClr val="FF0066"/>
                </a:solidFill>
                <a:latin typeface="Hadong"/>
              </a:rPr>
              <a:t>T</a:t>
            </a:r>
          </a:p>
        </p:txBody>
      </p:sp>
      <p:pic>
        <p:nvPicPr>
          <p:cNvPr id="2" name="03 Track 3">
            <a:hlinkClick r:id="" action="ppaction://media"/>
            <a:extLst>
              <a:ext uri="{FF2B5EF4-FFF2-40B4-BE49-F238E27FC236}">
                <a16:creationId xmlns:a16="http://schemas.microsoft.com/office/drawing/2014/main" id="{A97A4F93-5440-43D2-8280-5638788B3A11}"/>
              </a:ext>
            </a:extLst>
          </p:cNvPr>
          <p:cNvPicPr>
            <a:picLocks noChangeAspect="1"/>
          </p:cNvPicPr>
          <p:nvPr>
            <a:audioFile r:link="rId2"/>
            <p:extLst>
              <p:ext uri="{DAA4B4D4-6D71-4841-9C94-3DE7FCFB9230}">
                <p14:media xmlns:p14="http://schemas.microsoft.com/office/powerpoint/2010/main" r:link="rId1"/>
              </p:ext>
            </p:extLst>
          </p:nvPr>
        </p:nvPicPr>
        <p:blipFill>
          <a:blip r:embed="rId6">
            <a:duotone>
              <a:prstClr val="black"/>
              <a:schemeClr val="accent4">
                <a:tint val="45000"/>
                <a:satMod val="400000"/>
              </a:schemeClr>
            </a:duotone>
          </a:blip>
          <a:stretch>
            <a:fillRect/>
          </a:stretch>
        </p:blipFill>
        <p:spPr>
          <a:xfrm>
            <a:off x="9332913" y="334962"/>
            <a:ext cx="655638" cy="655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F450B6B-CCB7-4A2B-9C2F-C29425A0F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46526"/>
            <a:ext cx="5105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1">
            <a:extLst>
              <a:ext uri="{FF2B5EF4-FFF2-40B4-BE49-F238E27FC236}">
                <a16:creationId xmlns:a16="http://schemas.microsoft.com/office/drawing/2014/main" id="{61922FD5-0501-4096-8053-58A41937DEB8}"/>
              </a:ext>
            </a:extLst>
          </p:cNvPr>
          <p:cNvSpPr>
            <a:spLocks noChangeArrowheads="1"/>
          </p:cNvSpPr>
          <p:nvPr/>
        </p:nvSpPr>
        <p:spPr bwMode="auto">
          <a:xfrm>
            <a:off x="1524000" y="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2800" b="1">
                <a:latin typeface="Comic Sans MS" panose="030F0702030302020204" pitchFamily="66" charset="0"/>
              </a:rPr>
              <a:t>   Hoa is a new student in class 7A. She is from Hue and her parents still live there. She lives with her uncle and aunt in Ha Noi.</a:t>
            </a:r>
          </a:p>
          <a:p>
            <a:pPr eaLnBrk="1" hangingPunct="1">
              <a:lnSpc>
                <a:spcPct val="100000"/>
              </a:lnSpc>
              <a:spcBef>
                <a:spcPct val="0"/>
              </a:spcBef>
              <a:buClrTx/>
              <a:buFontTx/>
              <a:buNone/>
            </a:pPr>
            <a:r>
              <a:rPr lang="en-US" altLang="en-US" sz="2800" b="1">
                <a:latin typeface="Comic Sans MS" panose="030F0702030302020204" pitchFamily="66" charset="0"/>
              </a:rPr>
              <a:t>   Hoa has lots of friends in Hue. But she doesn’t have any friends in Ha Noi. Many things are different. Her new school is bigger than her old school. Her new school has a lot of students. Her old school doesn’t have many students.</a:t>
            </a:r>
          </a:p>
          <a:p>
            <a:pPr eaLnBrk="1" hangingPunct="1">
              <a:lnSpc>
                <a:spcPct val="100000"/>
              </a:lnSpc>
              <a:spcBef>
                <a:spcPct val="0"/>
              </a:spcBef>
              <a:buClrTx/>
              <a:buFontTx/>
              <a:buNone/>
            </a:pPr>
            <a:r>
              <a:rPr lang="en-US" altLang="en-US" sz="2800" b="1">
                <a:latin typeface="Comic Sans MS" panose="030F0702030302020204" pitchFamily="66" charset="0"/>
              </a:rPr>
              <a:t>   Hoa is unhappy. She misses her parents and her friends.</a:t>
            </a:r>
            <a:endParaRPr lang="vi-VN" altLang="en-US" sz="2800" b="1">
              <a:latin typeface="Arial" panose="020B0604020202020204" pitchFamily="34" charset="0"/>
            </a:endParaRPr>
          </a:p>
        </p:txBody>
      </p:sp>
      <p:pic>
        <p:nvPicPr>
          <p:cNvPr id="28676" name="Picture 4" descr="C:\Users\pc\Documents\FLASH CARD\bug 1.png">
            <a:hlinkClick r:id="rId3" action="ppaction://hlinksldjump"/>
            <a:extLst>
              <a:ext uri="{FF2B5EF4-FFF2-40B4-BE49-F238E27FC236}">
                <a16:creationId xmlns:a16="http://schemas.microsoft.com/office/drawing/2014/main" id="{053318AC-FC4A-443D-AA25-42FA6D3C9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234114"/>
            <a:ext cx="889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1340</Words>
  <Application>Microsoft Office PowerPoint</Application>
  <PresentationFormat>Widescreen</PresentationFormat>
  <Paragraphs>269</Paragraphs>
  <Slides>21</Slides>
  <Notes>1</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.VnVogue</vt:lpstr>
      <vt:lpstr>Arial</vt:lpstr>
      <vt:lpstr>Calibri</vt:lpstr>
      <vt:lpstr>Calibri Light</vt:lpstr>
      <vt:lpstr>Comic</vt:lpstr>
      <vt:lpstr>Comic Sans MS</vt:lpstr>
      <vt:lpstr>Hadong</vt:lpstr>
      <vt:lpstr>Monotype Corsiva</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 Pham</dc:creator>
  <cp:lastModifiedBy>Yen Pham</cp:lastModifiedBy>
  <cp:revision>1</cp:revision>
  <dcterms:created xsi:type="dcterms:W3CDTF">2021-09-04T23:47:34Z</dcterms:created>
  <dcterms:modified xsi:type="dcterms:W3CDTF">2021-09-05T00:11:13Z</dcterms:modified>
</cp:coreProperties>
</file>