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6" r:id="rId2"/>
    <p:sldId id="297" r:id="rId3"/>
    <p:sldId id="298" r:id="rId4"/>
    <p:sldId id="299" r:id="rId5"/>
    <p:sldId id="300" r:id="rId6"/>
    <p:sldId id="309" r:id="rId7"/>
    <p:sldId id="313" r:id="rId8"/>
    <p:sldId id="314" r:id="rId9"/>
    <p:sldId id="289" r:id="rId10"/>
    <p:sldId id="310" r:id="rId11"/>
    <p:sldId id="311" r:id="rId12"/>
    <p:sldId id="312" r:id="rId13"/>
    <p:sldId id="285" r:id="rId14"/>
    <p:sldId id="273" r:id="rId15"/>
    <p:sldId id="274" r:id="rId16"/>
    <p:sldId id="308" r:id="rId17"/>
    <p:sldId id="278" r:id="rId18"/>
    <p:sldId id="264" r:id="rId19"/>
    <p:sldId id="279" r:id="rId20"/>
    <p:sldId id="302" r:id="rId21"/>
    <p:sldId id="25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2AFA7-F016-4B82-BED5-FA51A55F4C3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6077-727A-41A9-B316-F9D6FB6CA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6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08538E2-3322-4AA6-8B1B-DD0789439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DEE3AC8-A997-4375-B3BB-387FEDB7C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8B624A8-231D-480E-A21B-9E1C08DBF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911777-AF75-483E-AA5C-09DCE3374ED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6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605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5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3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2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4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74F3-8DCE-42BB-8735-A83DB64E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F0964-153B-4BC7-B0AE-C0B100C6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82382-7DF0-41EB-BE5D-CD7BF487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D0C72-B8D6-4A5A-A257-43882A02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87696-B219-4AB6-9971-43D200024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1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D4A99C-FA5E-4EB4-8E01-84E2598DE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97991F-751A-4A3A-BF89-3C8000A35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91525A-F08D-461D-9041-D4E80B376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B5F1-8226-4A87-A659-3AF7DA9C4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3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8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AD6543-6EFD-4D06-AEE3-0A43593D5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4ED442-A888-4E0C-A355-6ACDFD768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7857E4-DE5C-487F-B8BC-749BA60D6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158E-BB61-4E83-B644-93DAF1C9A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2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3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1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3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5AB25E-CE4E-45CD-89DF-3A1CB13C3F47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9F8752B-7B4E-4577-92D9-ECAFBAAA8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User\Downloads\ANH%207%20CD1\08%20Track%208.wma" TargetMode="External"/><Relationship Id="rId1" Type="http://schemas.microsoft.com/office/2007/relationships/media" Target="file:///C:\Users\User\Downloads\ANH%207%20CD1\08%20Track%208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User\Downloads\ANH%207%20CD1\09%20Track%209.wma" TargetMode="External"/><Relationship Id="rId1" Type="http://schemas.microsoft.com/office/2007/relationships/media" Target="file:///C:\Users\User\Downloads\ANH%207%20CD1\09%20Track%209.wma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User\Downloads\ANH%207%20CD1\10%20Track%2010.wma" TargetMode="External"/><Relationship Id="rId1" Type="http://schemas.microsoft.com/office/2007/relationships/media" Target="file:///C:\Users\User\Downloads\ANH%207%20CD1\10%20Track%2010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Youth\Millionaire\thinking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0.wmf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letter.wav" TargetMode="External"/><Relationship Id="rId2" Type="http://schemas.openxmlformats.org/officeDocument/2006/relationships/hyperlink" Target="old.wav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438CD0B5-26E1-49E9-8FA6-24EC33DE3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703" y="1447800"/>
            <a:ext cx="81534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Unit 1: BACK TO SCHOOL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 - Names and addresses</a:t>
            </a:r>
            <a:endParaRPr lang="en-US" altLang="en-US" sz="3600" baseline="-250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4AF843E-AD29-4545-A06A-D3E55911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69" y="2719551"/>
            <a:ext cx="3810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62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198EAF4-C3BE-473E-82B9-8E3D23C68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1219200"/>
            <a:ext cx="8858250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Miss Lien	: ____’s your   ________  , Hoa?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Hoa		: It’s Pham. My    ________  is Thi.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Miss Lien	: _____ old are you?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Hoa		: I’m 13.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Miss Lien	: _____ do you live?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Hoa		: 12 Tran Hung Dao street.</a:t>
            </a:r>
          </a:p>
          <a:p>
            <a:pPr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US" altLang="en-US" sz="3100">
                <a:latin typeface="Comic Sans MS" panose="030F0702030302020204" pitchFamily="66" charset="0"/>
                <a:cs typeface="Arial" panose="020B0604020202020204" pitchFamily="34" charset="0"/>
              </a:rPr>
              <a:t>Miss Lien	: Thank you, Hoa.</a:t>
            </a:r>
          </a:p>
        </p:txBody>
      </p:sp>
      <p:sp>
        <p:nvSpPr>
          <p:cNvPr id="11267" name="Rectangle 9">
            <a:extLst>
              <a:ext uri="{FF2B5EF4-FFF2-40B4-BE49-F238E27FC236}">
                <a16:creationId xmlns:a16="http://schemas.microsoft.com/office/drawing/2014/main" id="{86BD35EA-CA94-4713-9964-FE4F45320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04800"/>
            <a:ext cx="79672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Comic Sans MS" panose="030F0702030302020204" pitchFamily="66" charset="0"/>
                <a:cs typeface="Arial" panose="020B0604020202020204" pitchFamily="34" charset="0"/>
              </a:rPr>
              <a:t>Listen. Then practice with a partner: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5E45036-D9B4-4378-9861-1F57F1497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6" y="2290763"/>
            <a:ext cx="969963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28922A6-8CA7-4059-939D-F99BBF0E6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8" y="1219201"/>
            <a:ext cx="344805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family name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F1B64F7-DEC9-4F30-8B0A-D07E4636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3333750"/>
            <a:ext cx="1447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4A87415-03B9-4DB6-A351-862552B9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1163638"/>
            <a:ext cx="12192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59C3C62-4F24-4499-A385-635343268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789114"/>
            <a:ext cx="25146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middle name </a:t>
            </a:r>
          </a:p>
        </p:txBody>
      </p:sp>
      <p:pic>
        <p:nvPicPr>
          <p:cNvPr id="11273" name="Picture 13">
            <a:extLst>
              <a:ext uri="{FF2B5EF4-FFF2-40B4-BE49-F238E27FC236}">
                <a16:creationId xmlns:a16="http://schemas.microsoft.com/office/drawing/2014/main" id="{654464CC-2ACC-4C27-B451-3B5A86C0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215">
            <a:off x="300422" y="4140345"/>
            <a:ext cx="127635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>
            <a:extLst>
              <a:ext uri="{FF2B5EF4-FFF2-40B4-BE49-F238E27FC236}">
                <a16:creationId xmlns:a16="http://schemas.microsoft.com/office/drawing/2014/main" id="{CDB12996-76EE-49BB-87D8-1EA41569B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915">
            <a:off x="165835" y="4157662"/>
            <a:ext cx="2419351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8 Track 8">
            <a:hlinkClick r:id="" action="ppaction://media"/>
            <a:extLst>
              <a:ext uri="{FF2B5EF4-FFF2-40B4-BE49-F238E27FC236}">
                <a16:creationId xmlns:a16="http://schemas.microsoft.com/office/drawing/2014/main" id="{9E135B89-6122-49EB-8F2E-8E392A829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8000" y="3303933"/>
            <a:ext cx="706438" cy="70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AB893F2-A135-4BD6-8C12-0B8160A04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4813" y="315913"/>
            <a:ext cx="1905000" cy="424732"/>
          </a:xfrm>
          <a:solidFill>
            <a:srgbClr val="00B050"/>
          </a:solidFill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chemeClr val="bg1"/>
                </a:solidFill>
                <a:latin typeface="Comic Sans MS" panose="030F0702030302020204" pitchFamily="66" charset="0"/>
              </a:rPr>
              <a:t>Answer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99828F8-FF5B-48E1-8081-1C40AE41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4" y="1001713"/>
            <a:ext cx="44465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None/>
              <a:defRPr/>
            </a:pPr>
            <a:r>
              <a:rPr lang="en-US" altLang="en-US" sz="2400" b="1" kern="0">
                <a:latin typeface="Comic Sans MS" panose="030F0702030302020204" pitchFamily="66" charset="0"/>
              </a:rPr>
              <a:t>a. Who is Hoa talking to?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3D0C246-5FFF-4CFE-A9C6-96FCEEE0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4" y="2297113"/>
            <a:ext cx="562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b. What is Hoa’s family name?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3E074D9-69AA-4712-85F1-CE980E9D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3287713"/>
            <a:ext cx="578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c. What is her middle name?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11A28BC-0170-41B3-AB6B-6898A007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4659313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d. Where does she live?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2D523EAF-4D88-4AFC-81A4-87E0B4FF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1611313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* Hoa talking to Miss Lien.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A6B2971-55BB-40BC-9CA7-34CA07D9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2792413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* It’s Pham.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624B5E02-6D7A-4CAF-A3AD-AF80AAAF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4" y="4164013"/>
            <a:ext cx="614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* Her middle name is Thi.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5D18F232-975C-4259-9F2E-C034F411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813" y="5410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* She lives at 12 Tran Hung Dao street.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rocess 31">
            <a:extLst>
              <a:ext uri="{FF2B5EF4-FFF2-40B4-BE49-F238E27FC236}">
                <a16:creationId xmlns:a16="http://schemas.microsoft.com/office/drawing/2014/main" id="{CB04D5C9-2B13-4075-A89B-4DE1505B93F2}"/>
              </a:ext>
            </a:extLst>
          </p:cNvPr>
          <p:cNvSpPr/>
          <p:nvPr/>
        </p:nvSpPr>
        <p:spPr>
          <a:xfrm>
            <a:off x="914400" y="-685800"/>
            <a:ext cx="10058400" cy="79632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4C4638-A157-48E4-A456-A801263B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982664"/>
            <a:ext cx="83820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 </a:t>
            </a:r>
            <a:r>
              <a:rPr lang="en-US" altLang="en-US" sz="2400" i="1">
                <a:latin typeface="Comic Sans MS" panose="030F0702030302020204" pitchFamily="66" charset="0"/>
              </a:rPr>
              <a:t>…………………</a:t>
            </a:r>
            <a:r>
              <a:rPr lang="en-US" altLang="en-US" sz="2400">
                <a:latin typeface="Comic Sans MS" panose="030F0702030302020204" pitchFamily="66" charset="0"/>
              </a:rPr>
              <a:t>is that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That is Nam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 No ………………is the girl talking to Miss Lien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Her name’s Hoa . She’s a new student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:…………… class is she in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She’s in our class – class 7A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    </a:t>
            </a:r>
            <a:r>
              <a:rPr lang="en-US" altLang="en-US" sz="2400" i="1">
                <a:latin typeface="Comic Sans MS" panose="030F0702030302020204" pitchFamily="66" charset="0"/>
              </a:rPr>
              <a:t>……….</a:t>
            </a:r>
            <a:r>
              <a:rPr lang="en-US" altLang="en-US" sz="2400">
                <a:latin typeface="Comic Sans MS" panose="030F0702030302020204" pitchFamily="66" charset="0"/>
              </a:rPr>
              <a:t>    does she live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She lives on Tran Hung Dao street with her aunt and uncle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 </a:t>
            </a:r>
            <a:r>
              <a:rPr lang="en-US" altLang="en-US" sz="2400" i="1">
                <a:latin typeface="Comic Sans MS" panose="030F0702030302020204" pitchFamily="66" charset="0"/>
              </a:rPr>
              <a:t>……….</a:t>
            </a:r>
            <a:r>
              <a:rPr lang="en-US" altLang="en-US" sz="2400">
                <a:latin typeface="Comic Sans MS" panose="030F0702030302020204" pitchFamily="66" charset="0"/>
              </a:rPr>
              <a:t>     do her parents live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They live in Hue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Nga : She’s tall . </a:t>
            </a:r>
            <a:r>
              <a:rPr lang="en-US" altLang="en-US" sz="2400" i="1">
                <a:latin typeface="Comic Sans MS" panose="030F0702030302020204" pitchFamily="66" charset="0"/>
              </a:rPr>
              <a:t>………</a:t>
            </a:r>
            <a:r>
              <a:rPr lang="en-US" altLang="en-US" sz="2400">
                <a:latin typeface="Comic Sans MS" panose="030F0702030302020204" pitchFamily="66" charset="0"/>
              </a:rPr>
              <a:t>old is she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Lan : She’s 13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4D984DD-720C-45C4-AD3C-2B9A4CA7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998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2D53FCB-0B0E-424D-B044-252C5C0C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7145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Who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F36ADBD-4101-44FD-8D16-CFB27A72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246221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Which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5BF0F8F-F6ED-470C-86AF-2EE0F7AD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7E34BC9-BF22-44AC-91E5-9F57D2BF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2941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812F1E6-9501-45B8-B15B-A9D605D2B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4348" name="TextBox 15">
            <a:extLst>
              <a:ext uri="{FF2B5EF4-FFF2-40B4-BE49-F238E27FC236}">
                <a16:creationId xmlns:a16="http://schemas.microsoft.com/office/drawing/2014/main" id="{8847E0B7-9720-4336-989C-0DEE7B15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1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Write. Complete this dialogue.</a:t>
            </a:r>
          </a:p>
        </p:txBody>
      </p:sp>
      <p:pic>
        <p:nvPicPr>
          <p:cNvPr id="14349" name="Picture 19">
            <a:extLst>
              <a:ext uri="{FF2B5EF4-FFF2-40B4-BE49-F238E27FC236}">
                <a16:creationId xmlns:a16="http://schemas.microsoft.com/office/drawing/2014/main" id="{46F0FC54-C273-4A98-A38C-9C733610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691064"/>
            <a:ext cx="17335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3">
            <a:extLst>
              <a:ext uri="{FF2B5EF4-FFF2-40B4-BE49-F238E27FC236}">
                <a16:creationId xmlns:a16="http://schemas.microsoft.com/office/drawing/2014/main" id="{25D5624E-36CB-4F53-B0BF-EFAAD822E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792664"/>
            <a:ext cx="14287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FA39D5FF-00AD-4F78-85C0-A573A5A80729}"/>
              </a:ext>
            </a:extLst>
          </p:cNvPr>
          <p:cNvSpPr/>
          <p:nvPr/>
        </p:nvSpPr>
        <p:spPr>
          <a:xfrm>
            <a:off x="9474201" y="2946400"/>
            <a:ext cx="1071563" cy="1524000"/>
          </a:xfrm>
          <a:prstGeom prst="cloudCallout">
            <a:avLst>
              <a:gd name="adj1" fmla="val -21085"/>
              <a:gd name="adj2" fmla="val 701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52" name="Picture 29">
            <a:extLst>
              <a:ext uri="{FF2B5EF4-FFF2-40B4-BE49-F238E27FC236}">
                <a16:creationId xmlns:a16="http://schemas.microsoft.com/office/drawing/2014/main" id="{4C4D2E14-3DE0-4F27-85A0-37D02E13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1" y="3138488"/>
            <a:ext cx="657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C7BA64C8-136A-48CC-AA75-AD8459FD21A0}"/>
              </a:ext>
            </a:extLst>
          </p:cNvPr>
          <p:cNvSpPr/>
          <p:nvPr/>
        </p:nvSpPr>
        <p:spPr>
          <a:xfrm>
            <a:off x="914400" y="-685800"/>
            <a:ext cx="10439400" cy="79632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18495" name="Group 63">
            <a:extLst>
              <a:ext uri="{FF2B5EF4-FFF2-40B4-BE49-F238E27FC236}">
                <a16:creationId xmlns:a16="http://schemas.microsoft.com/office/drawing/2014/main" id="{69CF78F5-F9C6-4E3D-A4B1-41A62D84C932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828800" y="533400"/>
          <a:ext cx="8534400" cy="323849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0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2" name="AutoShape 30">
            <a:extLst>
              <a:ext uri="{FF2B5EF4-FFF2-40B4-BE49-F238E27FC236}">
                <a16:creationId xmlns:a16="http://schemas.microsoft.com/office/drawing/2014/main" id="{D14C0DD8-629C-4906-93EC-0880E6C61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3962400" cy="609600"/>
          </a:xfrm>
          <a:prstGeom prst="wedgeEllipseCallout">
            <a:avLst>
              <a:gd name="adj1" fmla="val 37139"/>
              <a:gd name="adj2" fmla="val 119273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What’s your name?</a:t>
            </a:r>
          </a:p>
        </p:txBody>
      </p:sp>
      <p:sp>
        <p:nvSpPr>
          <p:cNvPr id="18463" name="AutoShape 31">
            <a:extLst>
              <a:ext uri="{FF2B5EF4-FFF2-40B4-BE49-F238E27FC236}">
                <a16:creationId xmlns:a16="http://schemas.microsoft.com/office/drawing/2014/main" id="{2595A85B-79CA-41F0-9ACC-77060800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3429000" cy="609600"/>
          </a:xfrm>
          <a:prstGeom prst="wedgeEllipseCallout">
            <a:avLst>
              <a:gd name="adj1" fmla="val -50648"/>
              <a:gd name="adj2" fmla="val 126042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My name is Lan</a:t>
            </a:r>
          </a:p>
        </p:txBody>
      </p:sp>
      <p:sp>
        <p:nvSpPr>
          <p:cNvPr id="18464" name="AutoShape 32">
            <a:extLst>
              <a:ext uri="{FF2B5EF4-FFF2-40B4-BE49-F238E27FC236}">
                <a16:creationId xmlns:a16="http://schemas.microsoft.com/office/drawing/2014/main" id="{193D6951-5DCC-4832-8510-A2921F4B9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67200"/>
            <a:ext cx="3962400" cy="609600"/>
          </a:xfrm>
          <a:prstGeom prst="wedgeEllipseCallout">
            <a:avLst>
              <a:gd name="adj1" fmla="val 37139"/>
              <a:gd name="adj2" fmla="val 144273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How old are you ?</a:t>
            </a:r>
          </a:p>
        </p:txBody>
      </p:sp>
      <p:sp>
        <p:nvSpPr>
          <p:cNvPr id="18465" name="AutoShape 33">
            <a:extLst>
              <a:ext uri="{FF2B5EF4-FFF2-40B4-BE49-F238E27FC236}">
                <a16:creationId xmlns:a16="http://schemas.microsoft.com/office/drawing/2014/main" id="{F6452512-EC71-4429-AAFD-CD7F4B133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191000"/>
            <a:ext cx="3733800" cy="609600"/>
          </a:xfrm>
          <a:prstGeom prst="wedgeEllipseCallout">
            <a:avLst>
              <a:gd name="adj1" fmla="val -53102"/>
              <a:gd name="adj2" fmla="val 138282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I am 13 years old</a:t>
            </a:r>
          </a:p>
        </p:txBody>
      </p:sp>
      <p:sp>
        <p:nvSpPr>
          <p:cNvPr id="18466" name="AutoShape 34">
            <a:extLst>
              <a:ext uri="{FF2B5EF4-FFF2-40B4-BE49-F238E27FC236}">
                <a16:creationId xmlns:a16="http://schemas.microsoft.com/office/drawing/2014/main" id="{99E2C9E3-4B0C-4E8D-B743-9108B109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14800"/>
            <a:ext cx="4648200" cy="762000"/>
          </a:xfrm>
          <a:prstGeom prst="wedgeEllipseCallout">
            <a:avLst>
              <a:gd name="adj1" fmla="val 24352"/>
              <a:gd name="adj2" fmla="val 104167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Which class are you in ? </a:t>
            </a:r>
          </a:p>
        </p:txBody>
      </p:sp>
      <p:sp>
        <p:nvSpPr>
          <p:cNvPr id="18467" name="AutoShape 35">
            <a:extLst>
              <a:ext uri="{FF2B5EF4-FFF2-40B4-BE49-F238E27FC236}">
                <a16:creationId xmlns:a16="http://schemas.microsoft.com/office/drawing/2014/main" id="{A406589C-43A2-4F0C-96A5-6FD0BED4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538" y="4229100"/>
            <a:ext cx="3429000" cy="609600"/>
          </a:xfrm>
          <a:prstGeom prst="wedgeEllipseCallout">
            <a:avLst>
              <a:gd name="adj1" fmla="val -50648"/>
              <a:gd name="adj2" fmla="val 146875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I am in class 7A</a:t>
            </a:r>
          </a:p>
        </p:txBody>
      </p:sp>
      <p:sp>
        <p:nvSpPr>
          <p:cNvPr id="18468" name="AutoShape 36">
            <a:extLst>
              <a:ext uri="{FF2B5EF4-FFF2-40B4-BE49-F238E27FC236}">
                <a16:creationId xmlns:a16="http://schemas.microsoft.com/office/drawing/2014/main" id="{29971D38-FEFD-4CF1-ADF5-E3402CF8C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91000"/>
            <a:ext cx="4648200" cy="762000"/>
          </a:xfrm>
          <a:prstGeom prst="wedgeEllipseCallout">
            <a:avLst>
              <a:gd name="adj1" fmla="val 24352"/>
              <a:gd name="adj2" fmla="val 114167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Where do you live ? </a:t>
            </a:r>
          </a:p>
        </p:txBody>
      </p:sp>
      <p:sp>
        <p:nvSpPr>
          <p:cNvPr id="18469" name="AutoShape 37">
            <a:extLst>
              <a:ext uri="{FF2B5EF4-FFF2-40B4-BE49-F238E27FC236}">
                <a16:creationId xmlns:a16="http://schemas.microsoft.com/office/drawing/2014/main" id="{E1916EC4-2469-4677-AE11-596417AB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4152900"/>
            <a:ext cx="3733800" cy="914400"/>
          </a:xfrm>
          <a:prstGeom prst="wedgeEllipseCallout">
            <a:avLst>
              <a:gd name="adj1" fmla="val -46514"/>
              <a:gd name="adj2" fmla="val 106250"/>
            </a:avLst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cs typeface="Arial" panose="020B0604020202020204" pitchFamily="34" charset="0"/>
              </a:rPr>
              <a:t>I live at </a:t>
            </a:r>
            <a:r>
              <a:rPr lang="en-US" altLang="en-US" sz="2000" b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12 THĐ street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8473" name="Text Box 41">
            <a:extLst>
              <a:ext uri="{FF2B5EF4-FFF2-40B4-BE49-F238E27FC236}">
                <a16:creationId xmlns:a16="http://schemas.microsoft.com/office/drawing/2014/main" id="{967A1890-08E2-4E92-967A-C8232FC5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764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Lan</a:t>
            </a:r>
          </a:p>
        </p:txBody>
      </p:sp>
      <p:sp>
        <p:nvSpPr>
          <p:cNvPr id="18474" name="Text Box 42">
            <a:extLst>
              <a:ext uri="{FF2B5EF4-FFF2-40B4-BE49-F238E27FC236}">
                <a16:creationId xmlns:a16="http://schemas.microsoft.com/office/drawing/2014/main" id="{D5D5C11D-3D4B-4EDB-9E02-6E4CB3DD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DD0E8382-998D-4176-A008-024F2120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764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7A</a:t>
            </a:r>
          </a:p>
        </p:txBody>
      </p:sp>
      <p:sp>
        <p:nvSpPr>
          <p:cNvPr id="18487" name="Text Box 55">
            <a:extLst>
              <a:ext uri="{FF2B5EF4-FFF2-40B4-BE49-F238E27FC236}">
                <a16:creationId xmlns:a16="http://schemas.microsoft.com/office/drawing/2014/main" id="{C08074A7-F1A6-4EF5-9274-34FBA015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00201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12 THĐ street</a:t>
            </a:r>
          </a:p>
        </p:txBody>
      </p:sp>
      <p:pic>
        <p:nvPicPr>
          <p:cNvPr id="15404" name="Picture 15">
            <a:extLst>
              <a:ext uri="{FF2B5EF4-FFF2-40B4-BE49-F238E27FC236}">
                <a16:creationId xmlns:a16="http://schemas.microsoft.com/office/drawing/2014/main" id="{4CB80A0F-D568-46D6-B85C-22FDFFFC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35563"/>
            <a:ext cx="17335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16">
            <a:extLst>
              <a:ext uri="{FF2B5EF4-FFF2-40B4-BE49-F238E27FC236}">
                <a16:creationId xmlns:a16="http://schemas.microsoft.com/office/drawing/2014/main" id="{B10F72E4-74C4-48F2-8B0B-9023E27A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1428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2" grpId="0" animBg="1"/>
      <p:bldP spid="18462" grpId="1" animBg="1"/>
      <p:bldP spid="18463" grpId="0" animBg="1"/>
      <p:bldP spid="18463" grpId="1" animBg="1"/>
      <p:bldP spid="18464" grpId="0" animBg="1"/>
      <p:bldP spid="18464" grpId="1" animBg="1"/>
      <p:bldP spid="18465" grpId="0" animBg="1"/>
      <p:bldP spid="18465" grpId="1" animBg="1"/>
      <p:bldP spid="18466" grpId="0" animBg="1"/>
      <p:bldP spid="18466" grpId="1" animBg="1"/>
      <p:bldP spid="18467" grpId="0" animBg="1"/>
      <p:bldP spid="18467" grpId="1" animBg="1"/>
      <p:bldP spid="18468" grpId="0" animBg="1"/>
      <p:bldP spid="18468" grpId="1" animBg="1"/>
      <p:bldP spid="18469" grpId="0" animBg="1"/>
      <p:bldP spid="18469" grpId="1" animBg="1"/>
      <p:bldP spid="18473" grpId="0"/>
      <p:bldP spid="18474" grpId="0"/>
      <p:bldP spid="18486" grpId="0"/>
      <p:bldP spid="184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62838BDE-4204-4AAC-8613-04BCC5F5B08E}"/>
              </a:ext>
            </a:extLst>
          </p:cNvPr>
          <p:cNvSpPr/>
          <p:nvPr/>
        </p:nvSpPr>
        <p:spPr>
          <a:xfrm>
            <a:off x="914400" y="-685800"/>
            <a:ext cx="10058400" cy="79632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E05635DA-B8F4-4D46-A71B-2CAF6AD7E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382000" cy="4038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Nam </a:t>
            </a:r>
            <a:r>
              <a:rPr lang="en-US" altLang="en-US" b="1">
                <a:latin typeface="Comic Sans MS" panose="030F0702030302020204" pitchFamily="66" charset="0"/>
              </a:rPr>
              <a:t>: Where do you live, Hoa?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Hoa</a:t>
            </a:r>
            <a:r>
              <a:rPr lang="en-US" altLang="en-US" b="1">
                <a:latin typeface="Comic Sans MS" panose="030F0702030302020204" pitchFamily="66" charset="0"/>
              </a:rPr>
              <a:t>  : I live at 12 Tran Hung Dao street.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Nam</a:t>
            </a:r>
            <a:r>
              <a:rPr lang="en-US" altLang="en-US" b="1">
                <a:latin typeface="Comic Sans MS" panose="030F0702030302020204" pitchFamily="66" charset="0"/>
              </a:rPr>
              <a:t> : How far is it from your house to school?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Hoa</a:t>
            </a:r>
            <a:r>
              <a:rPr lang="en-US" altLang="en-US" b="1">
                <a:latin typeface="Comic Sans MS" panose="030F0702030302020204" pitchFamily="66" charset="0"/>
              </a:rPr>
              <a:t>  : It’s not far, about one kilometer.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Nam</a:t>
            </a:r>
            <a:r>
              <a:rPr lang="en-US" altLang="en-US" b="1">
                <a:latin typeface="Comic Sans MS" panose="030F0702030302020204" pitchFamily="66" charset="0"/>
              </a:rPr>
              <a:t> : How do you go to school?</a:t>
            </a:r>
          </a:p>
          <a:p>
            <a:pPr marL="0" indent="0">
              <a:buNone/>
            </a:pPr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Hoa </a:t>
            </a:r>
            <a:r>
              <a:rPr lang="en-US" altLang="en-US" b="1">
                <a:latin typeface="Comic Sans MS" panose="030F0702030302020204" pitchFamily="66" charset="0"/>
              </a:rPr>
              <a:t> : I go to school by bike.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0410ACF-404E-4596-B0C4-DB2FA7DB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762001"/>
            <a:ext cx="4317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2800" b="1">
                <a:solidFill>
                  <a:srgbClr val="6600CC"/>
                </a:solidFill>
                <a:latin typeface="Comic Sans MS" panose="030F0702030302020204" pitchFamily="66" charset="0"/>
              </a:rPr>
              <a:t> Practice the dialogue :</a:t>
            </a:r>
          </a:p>
        </p:txBody>
      </p:sp>
      <p:pic>
        <p:nvPicPr>
          <p:cNvPr id="2" name="09 Track 9">
            <a:hlinkClick r:id="" action="ppaction://media"/>
            <a:extLst>
              <a:ext uri="{FF2B5EF4-FFF2-40B4-BE49-F238E27FC236}">
                <a16:creationId xmlns:a16="http://schemas.microsoft.com/office/drawing/2014/main" id="{6D35966F-8102-4083-A256-66D336963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33267" y="432560"/>
            <a:ext cx="853316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:a16="http://schemas.microsoft.com/office/drawing/2014/main" id="{FB114C1C-D8F0-45D0-AC5E-C218B6DD7353}"/>
              </a:ext>
            </a:extLst>
          </p:cNvPr>
          <p:cNvGrpSpPr>
            <a:grpSpLocks/>
          </p:cNvGrpSpPr>
          <p:nvPr/>
        </p:nvGrpSpPr>
        <p:grpSpPr bwMode="auto">
          <a:xfrm>
            <a:off x="483476" y="1574801"/>
            <a:ext cx="5155324" cy="1890713"/>
            <a:chOff x="1104900" y="1575485"/>
            <a:chExt cx="3009900" cy="1889528"/>
          </a:xfrm>
        </p:grpSpPr>
        <p:pic>
          <p:nvPicPr>
            <p:cNvPr id="17432" name="Picture 23" descr="Post office Royalty Free Vector Image - VectorStock | Kids frames, Post  office, Bullet journal hand lettering">
              <a:extLst>
                <a:ext uri="{FF2B5EF4-FFF2-40B4-BE49-F238E27FC236}">
                  <a16:creationId xmlns:a16="http://schemas.microsoft.com/office/drawing/2014/main" id="{32274E93-7688-444D-B3EF-2F4330C0E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1575485"/>
              <a:ext cx="3009900" cy="18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B8FE36-F11C-4FA0-8962-1BC94552CDF9}"/>
                </a:ext>
              </a:extLst>
            </p:cNvPr>
            <p:cNvSpPr/>
            <p:nvPr/>
          </p:nvSpPr>
          <p:spPr>
            <a:xfrm>
              <a:off x="1104900" y="3276218"/>
              <a:ext cx="3009900" cy="188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7411" name="Rectangle 12">
            <a:extLst>
              <a:ext uri="{FF2B5EF4-FFF2-40B4-BE49-F238E27FC236}">
                <a16:creationId xmlns:a16="http://schemas.microsoft.com/office/drawing/2014/main" id="{B267388A-A307-40E9-8ED0-9D7580F9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3026"/>
            <a:ext cx="59634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Ask and answer with a partner:</a:t>
            </a: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9458DD36-B4FC-4EC0-B8E9-C955EB99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3" y="549276"/>
            <a:ext cx="10594427" cy="7694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Comic Sans MS" panose="030F0702030302020204" pitchFamily="66" charset="0"/>
              </a:rPr>
              <a:t>     How far is it from </a:t>
            </a:r>
            <a:r>
              <a:rPr lang="en-US" altLang="en-US" sz="2000" b="1" u="sng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altLang="en-US" sz="2000" b="1">
                <a:solidFill>
                  <a:srgbClr val="006600"/>
                </a:solidFill>
                <a:latin typeface="Comic Sans MS" panose="030F0702030302020204" pitchFamily="66" charset="0"/>
              </a:rPr>
              <a:t> ............... to </a:t>
            </a:r>
            <a:r>
              <a:rPr lang="en-US" altLang="en-US" sz="2000" b="1" u="sng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US" altLang="en-US" sz="2000" b="1">
                <a:solidFill>
                  <a:srgbClr val="006600"/>
                </a:solidFill>
                <a:latin typeface="Comic Sans MS" panose="030F0702030302020204" pitchFamily="66" charset="0"/>
              </a:rPr>
              <a:t> ............ ?</a:t>
            </a:r>
          </a:p>
          <a:p>
            <a:pPr eaLnBrk="1" hangingPunct="1">
              <a:buClr>
                <a:schemeClr val="hlink"/>
              </a:buClr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2000" b="1">
                <a:solidFill>
                  <a:srgbClr val="0066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000" b="1">
                <a:solidFill>
                  <a:srgbClr val="0000FF"/>
                </a:solidFill>
                <a:latin typeface="Comic Sans MS" panose="030F0702030302020204" pitchFamily="66" charset="0"/>
              </a:rPr>
              <a:t>It’s about ………….. kilometer (s) / meter (s)</a:t>
            </a: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7B208C44-AB95-48FE-B590-86BA70E9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18288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702030302020204" pitchFamily="66" charset="0"/>
              </a:rPr>
              <a:t>Post office </a:t>
            </a: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6231F128-5129-48DF-9A0E-AF13F7E6C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16002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702030302020204" pitchFamily="66" charset="0"/>
              </a:rPr>
              <a:t>Market  </a:t>
            </a: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E3926025-6476-4BCD-9AE8-D665B29FF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6019800"/>
            <a:ext cx="2286000" cy="457200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702030302020204" pitchFamily="66" charset="0"/>
              </a:rPr>
              <a:t>Movie theater </a:t>
            </a: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16F66CDE-88A1-4CED-BF01-A893D463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943600"/>
            <a:ext cx="1752600" cy="4572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702030302020204" pitchFamily="66" charset="0"/>
              </a:rPr>
              <a:t>Bus stop  </a:t>
            </a:r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3103E37F-3EEE-4074-9BD3-41BDCA017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733800"/>
            <a:ext cx="2514600" cy="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84F762F9-1346-41E3-A2F5-0C00CB680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5428" y="3707961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>
            <a:extLst>
              <a:ext uri="{FF2B5EF4-FFF2-40B4-BE49-F238E27FC236}">
                <a16:creationId xmlns:a16="http://schemas.microsoft.com/office/drawing/2014/main" id="{1BBEE323-0EDB-438C-AD8F-7E7BE6BE42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6248400"/>
            <a:ext cx="2514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>
            <a:extLst>
              <a:ext uri="{FF2B5EF4-FFF2-40B4-BE49-F238E27FC236}">
                <a16:creationId xmlns:a16="http://schemas.microsoft.com/office/drawing/2014/main" id="{07E3178F-DDCB-469C-B299-AD7A5EBF3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7366" y="3581400"/>
            <a:ext cx="0" cy="2133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B7D2C154-0715-4002-9AF1-9BDC54B72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352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1 kilometer </a:t>
            </a: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CDCB5991-633D-4649-9F8E-B20222641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72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500 meters </a:t>
            </a: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4392BFEB-1446-4D03-9955-9619FB31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2720" y="4140993"/>
            <a:ext cx="685800" cy="10144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3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km </a:t>
            </a: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411565C6-25D0-4BB6-B031-2F0B9E04C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76" y="3978438"/>
            <a:ext cx="838200" cy="10144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200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m </a:t>
            </a:r>
          </a:p>
        </p:txBody>
      </p:sp>
      <p:grpSp>
        <p:nvGrpSpPr>
          <p:cNvPr id="17425" name="Group 19">
            <a:extLst>
              <a:ext uri="{FF2B5EF4-FFF2-40B4-BE49-F238E27FC236}">
                <a16:creationId xmlns:a16="http://schemas.microsoft.com/office/drawing/2014/main" id="{F6AC58C9-B02C-41CF-A6DA-E5846E521F3C}"/>
              </a:ext>
            </a:extLst>
          </p:cNvPr>
          <p:cNvGrpSpPr>
            <a:grpSpLocks/>
          </p:cNvGrpSpPr>
          <p:nvPr/>
        </p:nvGrpSpPr>
        <p:grpSpPr bwMode="auto">
          <a:xfrm>
            <a:off x="5964237" y="4038601"/>
            <a:ext cx="4840395" cy="1871663"/>
            <a:chOff x="4538132" y="2667000"/>
            <a:chExt cx="4605868" cy="2600762"/>
          </a:xfrm>
        </p:grpSpPr>
        <p:pic>
          <p:nvPicPr>
            <p:cNvPr id="17428" name="Picture 2" descr="Flat bus stop on blue sky background Royalty Free Vector">
              <a:extLst>
                <a:ext uri="{FF2B5EF4-FFF2-40B4-BE49-F238E27FC236}">
                  <a16:creationId xmlns:a16="http://schemas.microsoft.com/office/drawing/2014/main" id="{F061671F-F314-40DF-AC02-48AA2D36A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132" y="2667000"/>
              <a:ext cx="4605868" cy="259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21">
              <a:extLst>
                <a:ext uri="{FF2B5EF4-FFF2-40B4-BE49-F238E27FC236}">
                  <a16:creationId xmlns:a16="http://schemas.microsoft.com/office/drawing/2014/main" id="{36E8FF91-C68C-4D4E-B9A9-FEBCE30CC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0302" y="3657600"/>
              <a:ext cx="1501528" cy="98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CEF407-AA44-42FC-B358-2B3214791267}"/>
                </a:ext>
              </a:extLst>
            </p:cNvPr>
            <p:cNvSpPr/>
            <p:nvPr/>
          </p:nvSpPr>
          <p:spPr>
            <a:xfrm>
              <a:off x="4538132" y="4877316"/>
              <a:ext cx="4605868" cy="3794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omic Sans MS" panose="030F0702030302020204" pitchFamily="66" charset="0"/>
              </a:endParaRPr>
            </a:p>
          </p:txBody>
        </p:sp>
        <p:pic>
          <p:nvPicPr>
            <p:cNvPr id="17431" name="Picture 23">
              <a:extLst>
                <a:ext uri="{FF2B5EF4-FFF2-40B4-BE49-F238E27FC236}">
                  <a16:creationId xmlns:a16="http://schemas.microsoft.com/office/drawing/2014/main" id="{36A1B139-51BD-407A-8F23-C0ABD210C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754" y="4256614"/>
              <a:ext cx="2212828" cy="101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6" name="Picture 21" descr="3,140 People In Movie Theater Illustrations &amp;amp; Clip Art - iStock">
            <a:extLst>
              <a:ext uri="{FF2B5EF4-FFF2-40B4-BE49-F238E27FC236}">
                <a16:creationId xmlns:a16="http://schemas.microsoft.com/office/drawing/2014/main" id="{94E5998C-649A-4973-9400-8FC820ED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57" y="4078288"/>
            <a:ext cx="438100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25" descr="How To Draw Market Scenery step by step easy || Market Drawing - YouTube">
            <a:extLst>
              <a:ext uri="{FF2B5EF4-FFF2-40B4-BE49-F238E27FC236}">
                <a16:creationId xmlns:a16="http://schemas.microsoft.com/office/drawing/2014/main" id="{4D4E792D-5149-420D-A8CC-69192EF40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1820863"/>
            <a:ext cx="478959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 autoUpdateAnimBg="0"/>
      <p:bldP spid="31758" grpId="0" animBg="1" autoUpdateAnimBg="0"/>
      <p:bldP spid="31759" grpId="0" animBg="1" autoUpdateAnimBg="0"/>
      <p:bldP spid="31760" grpId="0" animBg="1" autoUpdateAnimBg="0"/>
      <p:bldP spid="31761" grpId="0" animBg="1" autoUpdateAnimBg="0"/>
      <p:bldP spid="31766" grpId="0" autoUpdateAnimBg="0"/>
      <p:bldP spid="31767" grpId="0" autoUpdateAnimBg="0"/>
      <p:bldP spid="31768" grpId="0" animBg="1" autoUpdateAnimBg="0"/>
      <p:bldP spid="3176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17290E4D-D3EC-4E51-8D1C-CC852DD7D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174" name="Rectangle 6">
            <a:extLst>
              <a:ext uri="{FF2B5EF4-FFF2-40B4-BE49-F238E27FC236}">
                <a16:creationId xmlns:a16="http://schemas.microsoft.com/office/drawing/2014/main" id="{272429B9-CA96-4D06-96D6-BB728B3A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8915400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latin typeface="Comic Sans MS" panose="030F0702030302020204" pitchFamily="66" charset="0"/>
              </a:rPr>
              <a:t>a. Is Lan’s house near from school / market?</a:t>
            </a:r>
            <a:endParaRPr lang="en-US" altLang="en-US" sz="2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6600"/>
                </a:solidFill>
                <a:latin typeface="Comic Sans MS" panose="030F0702030302020204" pitchFamily="66" charset="0"/>
              </a:rPr>
              <a:t>b. Is Lan’s house far from the  movie theater?</a:t>
            </a:r>
            <a:endParaRPr lang="en-US" altLang="en-US" sz="280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Oval 9">
            <a:extLst>
              <a:ext uri="{FF2B5EF4-FFF2-40B4-BE49-F238E27FC236}">
                <a16:creationId xmlns:a16="http://schemas.microsoft.com/office/drawing/2014/main" id="{5BF9FAC0-1147-4699-879F-3AD1D42A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151" y="5633019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5848" name="Oval 8">
            <a:extLst>
              <a:ext uri="{FF2B5EF4-FFF2-40B4-BE49-F238E27FC236}">
                <a16:creationId xmlns:a16="http://schemas.microsoft.com/office/drawing/2014/main" id="{051722F2-61BD-4AE6-A3CB-AD5420864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106" y="4098495"/>
            <a:ext cx="457200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5847" name="Oval 7">
            <a:extLst>
              <a:ext uri="{FF2B5EF4-FFF2-40B4-BE49-F238E27FC236}">
                <a16:creationId xmlns:a16="http://schemas.microsoft.com/office/drawing/2014/main" id="{6D6D9113-0B70-4F4C-B7B1-9D68718A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132" y="2987388"/>
            <a:ext cx="381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5846" name="Oval 6">
            <a:extLst>
              <a:ext uri="{FF2B5EF4-FFF2-40B4-BE49-F238E27FC236}">
                <a16:creationId xmlns:a16="http://schemas.microsoft.com/office/drawing/2014/main" id="{9FEBECC6-1DA4-4811-BCFE-EC66071F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786" y="1711472"/>
            <a:ext cx="3810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AB6061D1-5F8E-4AD9-A259-B9BC0E94D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7" y="915988"/>
            <a:ext cx="7851775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 b="1" i="1">
                <a:latin typeface="Comic Sans MS" panose="030F0702030302020204" pitchFamily="66" charset="0"/>
              </a:rPr>
              <a:t>1. From school to Lan’s house.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Comic Sans MS" panose="030F0702030302020204" pitchFamily="66" charset="0"/>
              </a:rPr>
              <a:t>	</a:t>
            </a:r>
            <a:r>
              <a:rPr lang="en-US" altLang="en-US" b="1" i="1">
                <a:solidFill>
                  <a:srgbClr val="006600"/>
                </a:solidFill>
                <a:latin typeface="Comic Sans MS" panose="030F0702030302020204" pitchFamily="66" charset="0"/>
              </a:rPr>
              <a:t>a.200m   b.300m    c. 600m</a:t>
            </a:r>
            <a:r>
              <a:rPr lang="en-US" altLang="en-US" b="1" i="1">
                <a:latin typeface="Comic Sans MS" panose="030F0702030302020204" pitchFamily="66" charset="0"/>
              </a:rPr>
              <a:t> </a:t>
            </a: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Comic Sans MS" panose="030F0702030302020204" pitchFamily="66" charset="0"/>
              </a:rPr>
              <a:t> 2. Lan’s house to the post office.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6600"/>
                </a:solidFill>
                <a:latin typeface="Comic Sans MS" panose="030F0702030302020204" pitchFamily="66" charset="0"/>
              </a:rPr>
              <a:t>	a. 400m  	b.500m	c.700m</a:t>
            </a:r>
            <a:endParaRPr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Comic Sans MS" panose="030F0702030302020204" pitchFamily="66" charset="0"/>
              </a:rPr>
              <a:t> 3. Lan’s school to the movie theater.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Comic Sans MS" panose="030F0702030302020204" pitchFamily="66" charset="0"/>
              </a:rPr>
              <a:t> 	</a:t>
            </a:r>
            <a:r>
              <a:rPr lang="en-US" altLang="en-US" b="1" i="1">
                <a:solidFill>
                  <a:srgbClr val="006600"/>
                </a:solidFill>
                <a:latin typeface="Comic Sans MS" panose="030F0702030302020204" pitchFamily="66" charset="0"/>
              </a:rPr>
              <a:t>a.2km 	b.3km  	c.4km</a:t>
            </a:r>
            <a:r>
              <a:rPr lang="en-US" altLang="en-US" b="1" i="1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Comic Sans MS" panose="030F0702030302020204" pitchFamily="66" charset="0"/>
              </a:rPr>
              <a:t>4. Movie theater to the post office.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6600"/>
                </a:solidFill>
                <a:latin typeface="Comic Sans MS" panose="030F0702030302020204" pitchFamily="66" charset="0"/>
              </a:rPr>
              <a:t>	a.2km  	b.5km 	c. 6km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63" name="Rectangle 5">
            <a:extLst>
              <a:ext uri="{FF2B5EF4-FFF2-40B4-BE49-F238E27FC236}">
                <a16:creationId xmlns:a16="http://schemas.microsoft.com/office/drawing/2014/main" id="{B893E596-9BCD-4191-9E1C-4EEDCDEA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92088"/>
            <a:ext cx="90380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Listen four dialogues and find the distances of the places.</a:t>
            </a:r>
          </a:p>
        </p:txBody>
      </p:sp>
      <p:pic>
        <p:nvPicPr>
          <p:cNvPr id="19464" name="Picture 4">
            <a:extLst>
              <a:ext uri="{FF2B5EF4-FFF2-40B4-BE49-F238E27FC236}">
                <a16:creationId xmlns:a16="http://schemas.microsoft.com/office/drawing/2014/main" id="{9B684009-D1EB-4153-9B3E-2B3EEE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5102226"/>
            <a:ext cx="19510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0 Track 10.wma">
            <a:hlinkClick r:id="" action="ppaction://media"/>
            <a:extLst>
              <a:ext uri="{FF2B5EF4-FFF2-40B4-BE49-F238E27FC236}">
                <a16:creationId xmlns:a16="http://schemas.microsoft.com/office/drawing/2014/main" id="{81D749BF-9DA5-4734-B9BB-6259AE96A33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6" y="1355725"/>
            <a:ext cx="898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F43203-F91D-4814-BB08-47DFFD372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6039"/>
            <a:ext cx="6870700" cy="788987"/>
          </a:xfrm>
        </p:spPr>
        <p:txBody>
          <a:bodyPr/>
          <a:lstStyle/>
          <a:p>
            <a:r>
              <a:rPr lang="en-US" altLang="en-US" sz="36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A survey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4407AB1-A95A-401F-A857-F99A2C5CF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0350" y="1406526"/>
            <a:ext cx="8229600" cy="5211763"/>
          </a:xfrm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>
              <a:latin typeface="Comic Sans MS" panose="030F0702030302020204" pitchFamily="66" charset="0"/>
            </a:endParaRPr>
          </a:p>
          <a:p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5C74771-F0DF-43EC-9121-804346298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703638"/>
            <a:ext cx="73152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Name:......................................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Address:...................................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Distance:..................................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Mean of transport:.......................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B9EAD5D6-C5D9-4EE4-A2A1-3B780116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08038"/>
            <a:ext cx="84582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- What is your name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- Where do you  live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- How far it is from your  house  to school 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702030302020204" pitchFamily="66" charset="0"/>
              </a:rPr>
              <a:t>- How do you go to school ?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7ECEE002-58AE-49FA-8D90-1851FFF4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46438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702030302020204" pitchFamily="66" charset="0"/>
              </a:rPr>
              <a:t>*Fill in the survey form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E1F32D4C-09CB-4F89-9576-9E37DEF62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8560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Comic Sans MS" panose="030F0702030302020204" pitchFamily="66" charset="0"/>
              </a:rPr>
              <a:t>Tran Van An 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E0137F27-DC70-4523-A367-3400DD39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333875"/>
            <a:ext cx="49593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Comic Sans MS" panose="030F0702030302020204" pitchFamily="66" charset="0"/>
              </a:rPr>
              <a:t>50 Tran Hung Dao Street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99DD2296-9B6B-420F-A492-B8D5404B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0383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Comic Sans MS" panose="030F0702030302020204" pitchFamily="66" charset="0"/>
              </a:rPr>
              <a:t> motorbike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D13A7500-D3D1-4BB8-8098-3C5BFAB7E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4822826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Comic Sans MS" panose="030F0702030302020204" pitchFamily="66" charset="0"/>
              </a:rPr>
              <a:t>3 kilometers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 animBg="1"/>
      <p:bldP spid="10245" grpId="0"/>
      <p:bldP spid="10246" grpId="0"/>
      <p:bldP spid="10247" grpId="0"/>
      <p:bldP spid="10248" grpId="0"/>
      <p:bldP spid="10250" grpId="0"/>
      <p:bldP spid="102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9B146CE-CD74-4BA7-9E30-6C2B8D19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57188"/>
            <a:ext cx="8494713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1 . ……………………  is your family name ?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It’s Nguyen</a:t>
            </a: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2. . …………………… are you ?		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I’m thirteen.</a:t>
            </a: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3. . …………………… does Minh live ? 	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 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24 Ngo Quyen Street.</a:t>
            </a: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4. . …………………… do you live with ? 	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My parents.</a:t>
            </a: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5. . …………………… is it from your house to the market?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About 2 kilometers.</a:t>
            </a:r>
            <a:endParaRPr lang="en-US" altLang="en-US" sz="24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6. . …………………… do you have English ? 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 On Tuesday and Wednesday .</a:t>
            </a:r>
            <a:r>
              <a:rPr lang="en-US" altLang="en-US" sz="2400" b="1" i="1">
                <a:latin typeface="Comic Sans MS" panose="030F0702030302020204" pitchFamily="66" charset="0"/>
              </a:rPr>
              <a:t> </a:t>
            </a:r>
            <a:endParaRPr lang="en-US" altLang="en-US" sz="2400" b="1">
              <a:latin typeface="Comic Sans MS" panose="030F0702030302020204" pitchFamily="66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7. . …………………… are you  unhappy ? 		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Because I miss  my friends.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8. ………………………do you go to school 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omic Sans MS" panose="030F0702030302020204" pitchFamily="66" charset="0"/>
              </a:rPr>
              <a:t>	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400" b="1" i="1">
                <a:solidFill>
                  <a:srgbClr val="FF0000"/>
                </a:solidFill>
                <a:latin typeface="Comic Sans MS" panose="030F0702030302020204" pitchFamily="66" charset="0"/>
              </a:rPr>
              <a:t>By bus.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CE871A96-7F15-4BA6-995A-38913DC6F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What 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E212D6B1-10EB-4233-9C52-07F09E492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How old  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E36802DC-9054-44CB-B429-E7706E317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Where 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954AD06C-3249-461F-BE53-7E72A9728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Who 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6668AAD2-AF7A-4BF9-BCD4-236B518B6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89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How 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C5F5046D-E37E-4750-B358-CB9C61429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3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When </a:t>
            </a:r>
          </a:p>
        </p:txBody>
      </p:sp>
      <p:sp>
        <p:nvSpPr>
          <p:cNvPr id="36874" name="Text Box 10">
            <a:extLst>
              <a:ext uri="{FF2B5EF4-FFF2-40B4-BE49-F238E27FC236}">
                <a16:creationId xmlns:a16="http://schemas.microsoft.com/office/drawing/2014/main" id="{27A56583-8E46-4CE9-BF7B-00DA5AD3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Why 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9FA83B37-2D6B-45C2-95E7-F1C6A9A6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363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Comic Sans MS" panose="030F0702030302020204" pitchFamily="66" charset="0"/>
              </a:rPr>
              <a:t>How far 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75240F3C-3082-4E02-84E0-841F4E76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8686800" cy="4000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Exercise I. Using Wh-question words to fill in the blanks</a:t>
            </a:r>
          </a:p>
        </p:txBody>
      </p:sp>
      <p:pic>
        <p:nvPicPr>
          <p:cNvPr id="21516" name="Picture 2">
            <a:extLst>
              <a:ext uri="{FF2B5EF4-FFF2-40B4-BE49-F238E27FC236}">
                <a16:creationId xmlns:a16="http://schemas.microsoft.com/office/drawing/2014/main" id="{20BC426B-9014-4236-B2C3-3E7ECFD8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0"/>
            <a:ext cx="263683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Box 3">
            <a:extLst>
              <a:ext uri="{FF2B5EF4-FFF2-40B4-BE49-F238E27FC236}">
                <a16:creationId xmlns:a16="http://schemas.microsoft.com/office/drawing/2014/main" id="{EEAA33C6-4D69-4A66-9015-A4492CFC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213" y="4876800"/>
            <a:ext cx="146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Wh-words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ckboard">
            <a:extLst>
              <a:ext uri="{FF2B5EF4-FFF2-40B4-BE49-F238E27FC236}">
                <a16:creationId xmlns:a16="http://schemas.microsoft.com/office/drawing/2014/main" id="{EF6A554B-D320-43CD-BCE2-F3DB17A70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3" y="0"/>
            <a:ext cx="1235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F10DABC4-4FA2-4A5F-B920-363B0EB0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600201"/>
            <a:ext cx="11953461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AFC4AC8-2B2B-4767-9725-1A23E846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7526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Where is Hoa from?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76DB053C-5728-40AF-B19F-792BE5BEB81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biglogo">
            <a:hlinkClick r:id="" action="ppaction://noaction">
              <a:snd r:embed="rId8" name="millionaire3.wav"/>
            </a:hlinkClick>
            <a:extLst>
              <a:ext uri="{FF2B5EF4-FFF2-40B4-BE49-F238E27FC236}">
                <a16:creationId xmlns:a16="http://schemas.microsoft.com/office/drawing/2014/main" id="{83459553-7999-4816-A40F-5C321288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31">
            <a:extLst>
              <a:ext uri="{FF2B5EF4-FFF2-40B4-BE49-F238E27FC236}">
                <a16:creationId xmlns:a16="http://schemas.microsoft.com/office/drawing/2014/main" id="{6C667586-1428-4F41-A9BD-0E7EA2EDDE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millionaire?</a:t>
            </a:r>
          </a:p>
        </p:txBody>
      </p:sp>
      <p:pic>
        <p:nvPicPr>
          <p:cNvPr id="3080" name="Picture 5">
            <a:extLst>
              <a:ext uri="{FF2B5EF4-FFF2-40B4-BE49-F238E27FC236}">
                <a16:creationId xmlns:a16="http://schemas.microsoft.com/office/drawing/2014/main" id="{0A9285C9-ADE2-4851-8AAC-EF470FEF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1" name="Straight Connector 20">
            <a:extLst>
              <a:ext uri="{FF2B5EF4-FFF2-40B4-BE49-F238E27FC236}">
                <a16:creationId xmlns:a16="http://schemas.microsoft.com/office/drawing/2014/main" id="{3F7DDA5F-3024-47B6-9C14-CC9CE9C6F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733426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82" name="Picture 5">
            <a:extLst>
              <a:ext uri="{FF2B5EF4-FFF2-40B4-BE49-F238E27FC236}">
                <a16:creationId xmlns:a16="http://schemas.microsoft.com/office/drawing/2014/main" id="{B538E079-C288-4E0D-BFBA-327A3C6B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5">
            <a:extLst>
              <a:ext uri="{FF2B5EF4-FFF2-40B4-BE49-F238E27FC236}">
                <a16:creationId xmlns:a16="http://schemas.microsoft.com/office/drawing/2014/main" id="{2E0FD9EF-FA1D-4C1E-95A6-1BF4EF5A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>
            <a:extLst>
              <a:ext uri="{FF2B5EF4-FFF2-40B4-BE49-F238E27FC236}">
                <a16:creationId xmlns:a16="http://schemas.microsoft.com/office/drawing/2014/main" id="{00D8C7A3-ACED-4AAB-B6A3-8ED78B16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39DADCC8-C7E9-49EE-B4C7-24C5805C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7244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B. She is from Hue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7AEA1F-3486-4347-97F7-6629D3A1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641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B. She is from Hue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5D40E-89A8-4D46-B3AD-EC86A274A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D. She from Hue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19FBD3-C92C-4A7F-BD69-7A0DB93C4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6" y="5486401"/>
            <a:ext cx="3432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C. She is from Ha Noi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3D1A149C-3BF5-4DED-B354-C059D3A7AC5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1295400" cy="685800"/>
            <a:chOff x="2971800" y="3886200"/>
            <a:chExt cx="1295400" cy="685800"/>
          </a:xfrm>
        </p:grpSpPr>
        <p:sp>
          <p:nvSpPr>
            <p:cNvPr id="3095" name="AutoShape 27">
              <a:extLst>
                <a:ext uri="{FF2B5EF4-FFF2-40B4-BE49-F238E27FC236}">
                  <a16:creationId xmlns:a16="http://schemas.microsoft.com/office/drawing/2014/main" id="{E760DBCF-5795-4ECD-8CFB-81904D1E85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3096" name="AutoShape 22">
              <a:extLst>
                <a:ext uri="{FF2B5EF4-FFF2-40B4-BE49-F238E27FC236}">
                  <a16:creationId xmlns:a16="http://schemas.microsoft.com/office/drawing/2014/main" id="{4D68E837-6286-4B1D-9A7A-12AA6BDE0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3097" name="Oval 26">
              <a:extLst>
                <a:ext uri="{FF2B5EF4-FFF2-40B4-BE49-F238E27FC236}">
                  <a16:creationId xmlns:a16="http://schemas.microsoft.com/office/drawing/2014/main" id="{6F64E02B-D371-42FD-A1C1-3C6EA58A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3098" name="Oval 25">
              <a:extLst>
                <a:ext uri="{FF2B5EF4-FFF2-40B4-BE49-F238E27FC236}">
                  <a16:creationId xmlns:a16="http://schemas.microsoft.com/office/drawing/2014/main" id="{B4D5F534-7BAC-4284-A33F-EC49E2006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3099" name="Oval 23">
              <a:extLst>
                <a:ext uri="{FF2B5EF4-FFF2-40B4-BE49-F238E27FC236}">
                  <a16:creationId xmlns:a16="http://schemas.microsoft.com/office/drawing/2014/main" id="{B7269FCE-6F75-40CF-A60E-5235E4A05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00" name="AutoShape 24">
              <a:extLst>
                <a:ext uri="{FF2B5EF4-FFF2-40B4-BE49-F238E27FC236}">
                  <a16:creationId xmlns:a16="http://schemas.microsoft.com/office/drawing/2014/main" id="{231B4EB9-2CBF-471F-97BD-654BA8E45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3101" name="Oval 18">
              <a:extLst>
                <a:ext uri="{FF2B5EF4-FFF2-40B4-BE49-F238E27FC236}">
                  <a16:creationId xmlns:a16="http://schemas.microsoft.com/office/drawing/2014/main" id="{3694866C-06AC-48BA-908B-4DFB0A281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090" name="Oval 19">
            <a:extLst>
              <a:ext uri="{FF2B5EF4-FFF2-40B4-BE49-F238E27FC236}">
                <a16:creationId xmlns:a16="http://schemas.microsoft.com/office/drawing/2014/main" id="{404921F4-79CB-43FF-8162-D6278A081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3091" name="Picture 21">
            <a:extLst>
              <a:ext uri="{FF2B5EF4-FFF2-40B4-BE49-F238E27FC236}">
                <a16:creationId xmlns:a16="http://schemas.microsoft.com/office/drawing/2014/main" id="{DFA12392-93CD-4F1E-8015-A0EDDB26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916364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Oval 17">
            <a:extLst>
              <a:ext uri="{FF2B5EF4-FFF2-40B4-BE49-F238E27FC236}">
                <a16:creationId xmlns:a16="http://schemas.microsoft.com/office/drawing/2014/main" id="{27246E09-06E4-4327-BD58-E08CC4AF7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01772C-865F-43FA-8179-690264B5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00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I am from Hue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435572A-0D9E-4FD9-831D-4587A4110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7737A79-9A85-4504-9676-253ECBBF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II. Fill the blanks, using “on”, “in”, or “at”: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965BECC-36A5-41B4-A9C3-0E38D8FA3C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676401"/>
            <a:ext cx="90678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1. She lives …………….Hoan kiem street.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2. He is waiting for you ………….. the bus  stop no 1.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3. We live …………….Yen bai city.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4. They have a house …………………ho chi minh city.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5. Mary lives with her parents ……………39 yen ninh road.</a:t>
            </a:r>
          </a:p>
          <a:p>
            <a:pPr marL="0" indent="0">
              <a:spcBef>
                <a:spcPct val="60000"/>
              </a:spcBef>
              <a:buNone/>
            </a:pPr>
            <a:r>
              <a:rPr lang="en-US" altLang="en-US" sz="2400" b="1" cap="none">
                <a:latin typeface="Comic Sans MS" panose="030F0702030302020204" pitchFamily="66" charset="0"/>
              </a:rPr>
              <a:t>6. Hoa doesn’t live ………….Hue now. She is staying with her aunt and uncle ………………tran hung dao street, ha noi city.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68C5A-C082-4C41-BBD1-E4CA84D2CE22}"/>
              </a:ext>
            </a:extLst>
          </p:cNvPr>
          <p:cNvSpPr/>
          <p:nvPr/>
        </p:nvSpPr>
        <p:spPr>
          <a:xfrm>
            <a:off x="3505200" y="1676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BCAA4-6D04-49CD-A9BE-BC31B30185AD}"/>
              </a:ext>
            </a:extLst>
          </p:cNvPr>
          <p:cNvSpPr/>
          <p:nvPr/>
        </p:nvSpPr>
        <p:spPr>
          <a:xfrm>
            <a:off x="5185872" y="2378365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9F1FA-F7A6-4CA0-A2AE-C4E83DB436C3}"/>
              </a:ext>
            </a:extLst>
          </p:cNvPr>
          <p:cNvSpPr/>
          <p:nvPr/>
        </p:nvSpPr>
        <p:spPr>
          <a:xfrm>
            <a:off x="3166242" y="30480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F8B86-3CC1-4E73-B735-02CB35C47C91}"/>
              </a:ext>
            </a:extLst>
          </p:cNvPr>
          <p:cNvSpPr/>
          <p:nvPr/>
        </p:nvSpPr>
        <p:spPr>
          <a:xfrm>
            <a:off x="6226066" y="4362387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CD308-3694-4C24-B10A-D99AD44805DA}"/>
              </a:ext>
            </a:extLst>
          </p:cNvPr>
          <p:cNvSpPr/>
          <p:nvPr/>
        </p:nvSpPr>
        <p:spPr>
          <a:xfrm>
            <a:off x="4953000" y="3660423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46923-2453-4E1F-9D56-C852F352D4D3}"/>
              </a:ext>
            </a:extLst>
          </p:cNvPr>
          <p:cNvSpPr/>
          <p:nvPr/>
        </p:nvSpPr>
        <p:spPr>
          <a:xfrm>
            <a:off x="3853248" y="5444943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7D76A9-759F-4884-8E68-2389839B6D60}"/>
              </a:ext>
            </a:extLst>
          </p:cNvPr>
          <p:cNvSpPr/>
          <p:nvPr/>
        </p:nvSpPr>
        <p:spPr>
          <a:xfrm>
            <a:off x="4577148" y="5032022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22539" name="Picture 13">
            <a:extLst>
              <a:ext uri="{FF2B5EF4-FFF2-40B4-BE49-F238E27FC236}">
                <a16:creationId xmlns:a16="http://schemas.microsoft.com/office/drawing/2014/main" id="{904E41A6-B6C7-4F02-8751-2F052AB1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5519738"/>
            <a:ext cx="17335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>
            <a:extLst>
              <a:ext uri="{FF2B5EF4-FFF2-40B4-BE49-F238E27FC236}">
                <a16:creationId xmlns:a16="http://schemas.microsoft.com/office/drawing/2014/main" id="{0350045A-752B-414F-B392-2445FB525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00151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III. Ask and answer about the distance.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4D6BC-D9AB-47C5-81C1-7C23DD4C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1662113"/>
            <a:ext cx="777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How far is it from…………….to…………….?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→ It is (about)………………………..m/ km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6C844-9ED5-49E5-8152-2A3E8EC8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90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Your house / school / 3km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2. The museum / the movies / 7 km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3. Ba’s house / the post office / 900m</a:t>
            </a:r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4B39B87D-AB1E-4442-B94E-2A761446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5943601"/>
            <a:ext cx="12747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>
            <a:extLst>
              <a:ext uri="{FF2B5EF4-FFF2-40B4-BE49-F238E27FC236}">
                <a16:creationId xmlns:a16="http://schemas.microsoft.com/office/drawing/2014/main" id="{0E5583AF-B98A-4175-BF87-666655FAF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9" y="5838825"/>
            <a:ext cx="12906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6A8FCD5-A5FC-4116-9674-9CFD0113A0A1}"/>
              </a:ext>
            </a:extLst>
          </p:cNvPr>
          <p:cNvSpPr/>
          <p:nvPr/>
        </p:nvSpPr>
        <p:spPr>
          <a:xfrm>
            <a:off x="914400" y="-685800"/>
            <a:ext cx="10058400" cy="79632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437" name="WordArt 5">
            <a:extLst>
              <a:ext uri="{FF2B5EF4-FFF2-40B4-BE49-F238E27FC236}">
                <a16:creationId xmlns:a16="http://schemas.microsoft.com/office/drawing/2014/main" id="{488B2C4A-33C3-4F2A-98CD-30D8477FFC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3276600" y="1600200"/>
            <a:ext cx="54102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51281"/>
              </a:avLst>
            </a:prstTxWarp>
          </a:bodyPr>
          <a:lstStyle/>
          <a:p>
            <a:pPr algn="ctr"/>
            <a:r>
              <a:rPr lang="en-US" sz="3600" kern="10">
                <a:latin typeface="Monotype Corsiva" panose="03010101010201010101" pitchFamily="66" charset="0"/>
              </a:rPr>
              <a:t>Thanks for listening</a:t>
            </a:r>
          </a:p>
        </p:txBody>
      </p:sp>
      <p:pic>
        <p:nvPicPr>
          <p:cNvPr id="24582" name="Picture 2">
            <a:extLst>
              <a:ext uri="{FF2B5EF4-FFF2-40B4-BE49-F238E27FC236}">
                <a16:creationId xmlns:a16="http://schemas.microsoft.com/office/drawing/2014/main" id="{57E9C555-7BD8-4F4D-9AB4-9DDC5000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25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board">
            <a:extLst>
              <a:ext uri="{FF2B5EF4-FFF2-40B4-BE49-F238E27FC236}">
                <a16:creationId xmlns:a16="http://schemas.microsoft.com/office/drawing/2014/main" id="{F67A33F3-43B1-4C38-88FC-9E324E64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14A1CDED-DF96-479E-885E-15691E9C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1600201"/>
            <a:ext cx="1159896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8745084-9930-4250-9A21-A5D6C54F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Where do Hoa’s parents live 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5E0B87B2-2D35-40DB-8E64-4AA25B1DA78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biglogo">
            <a:hlinkClick r:id="" action="ppaction://noaction">
              <a:snd r:embed="rId8" name="millionaire3.wav"/>
            </a:hlinkClick>
            <a:extLst>
              <a:ext uri="{FF2B5EF4-FFF2-40B4-BE49-F238E27FC236}">
                <a16:creationId xmlns:a16="http://schemas.microsoft.com/office/drawing/2014/main" id="{60C3D44D-6408-45DC-AABF-F66D0AB5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01600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31">
            <a:extLst>
              <a:ext uri="{FF2B5EF4-FFF2-40B4-BE49-F238E27FC236}">
                <a16:creationId xmlns:a16="http://schemas.microsoft.com/office/drawing/2014/main" id="{6E9BB067-AAF8-4A79-8B99-95ADB0990C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millionaire?</a:t>
            </a:r>
          </a:p>
        </p:txBody>
      </p:sp>
      <p:pic>
        <p:nvPicPr>
          <p:cNvPr id="4104" name="Picture 5">
            <a:extLst>
              <a:ext uri="{FF2B5EF4-FFF2-40B4-BE49-F238E27FC236}">
                <a16:creationId xmlns:a16="http://schemas.microsoft.com/office/drawing/2014/main" id="{26B0822B-21A7-48D7-9EDD-1889FB17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5" name="Straight Connector 20">
            <a:extLst>
              <a:ext uri="{FF2B5EF4-FFF2-40B4-BE49-F238E27FC236}">
                <a16:creationId xmlns:a16="http://schemas.microsoft.com/office/drawing/2014/main" id="{4AF3EA8B-8A16-4957-A344-896FB08F7E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733426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6" name="Picture 5">
            <a:extLst>
              <a:ext uri="{FF2B5EF4-FFF2-40B4-BE49-F238E27FC236}">
                <a16:creationId xmlns:a16="http://schemas.microsoft.com/office/drawing/2014/main" id="{854ACDEA-C669-4FD1-BF8F-701E9FCD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5">
            <a:extLst>
              <a:ext uri="{FF2B5EF4-FFF2-40B4-BE49-F238E27FC236}">
                <a16:creationId xmlns:a16="http://schemas.microsoft.com/office/drawing/2014/main" id="{C7A962F4-867F-4D8E-B8D3-199E2F48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B0466D2-9771-48F2-9643-4C6E710B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2DF04B87-58DF-4DAA-B2F0-616EB6B2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410200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C. They live in Hue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4EBA0-57FA-4A01-A938-81CE9588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514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B. They live in Ha Noi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C4FB1-1E44-4A84-8078-99D6A83C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49751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D. They lives in Hue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457B86-2EF5-471C-B4B3-F46F59130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1" y="5549901"/>
            <a:ext cx="3508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    C. They live in Hue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2B8B4B5C-662D-46A4-8A77-67D9F51D6CBD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1295400" cy="685800"/>
            <a:chOff x="2971800" y="3886200"/>
            <a:chExt cx="1295400" cy="685800"/>
          </a:xfrm>
        </p:grpSpPr>
        <p:sp>
          <p:nvSpPr>
            <p:cNvPr id="4119" name="AutoShape 27">
              <a:extLst>
                <a:ext uri="{FF2B5EF4-FFF2-40B4-BE49-F238E27FC236}">
                  <a16:creationId xmlns:a16="http://schemas.microsoft.com/office/drawing/2014/main" id="{D4443511-F49A-4E20-B05F-381EBFCF5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4120" name="AutoShape 22">
              <a:extLst>
                <a:ext uri="{FF2B5EF4-FFF2-40B4-BE49-F238E27FC236}">
                  <a16:creationId xmlns:a16="http://schemas.microsoft.com/office/drawing/2014/main" id="{4682D476-BB62-4549-85E1-4217CBD958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4121" name="Oval 26">
              <a:extLst>
                <a:ext uri="{FF2B5EF4-FFF2-40B4-BE49-F238E27FC236}">
                  <a16:creationId xmlns:a16="http://schemas.microsoft.com/office/drawing/2014/main" id="{6A0E055A-F092-46D5-8579-A1AEA286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4122" name="Oval 25">
              <a:extLst>
                <a:ext uri="{FF2B5EF4-FFF2-40B4-BE49-F238E27FC236}">
                  <a16:creationId xmlns:a16="http://schemas.microsoft.com/office/drawing/2014/main" id="{84030C13-5D2C-4626-9289-55E2C0D0F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4123" name="Oval 23">
              <a:extLst>
                <a:ext uri="{FF2B5EF4-FFF2-40B4-BE49-F238E27FC236}">
                  <a16:creationId xmlns:a16="http://schemas.microsoft.com/office/drawing/2014/main" id="{FC11A20A-C57F-4F11-A622-024BFD58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24" name="AutoShape 24">
              <a:extLst>
                <a:ext uri="{FF2B5EF4-FFF2-40B4-BE49-F238E27FC236}">
                  <a16:creationId xmlns:a16="http://schemas.microsoft.com/office/drawing/2014/main" id="{02D053DE-FEC1-4A79-A252-7D561C187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4125" name="Oval 18">
              <a:extLst>
                <a:ext uri="{FF2B5EF4-FFF2-40B4-BE49-F238E27FC236}">
                  <a16:creationId xmlns:a16="http://schemas.microsoft.com/office/drawing/2014/main" id="{42524301-1690-4EF5-B807-2E6EC42D0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4114" name="Oval 19">
            <a:extLst>
              <a:ext uri="{FF2B5EF4-FFF2-40B4-BE49-F238E27FC236}">
                <a16:creationId xmlns:a16="http://schemas.microsoft.com/office/drawing/2014/main" id="{DD70B17B-04E1-4369-A50B-2EDCA611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4115" name="Picture 21">
            <a:extLst>
              <a:ext uri="{FF2B5EF4-FFF2-40B4-BE49-F238E27FC236}">
                <a16:creationId xmlns:a16="http://schemas.microsoft.com/office/drawing/2014/main" id="{FE57C478-6C0E-4312-B1A5-3784F5D5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916364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Oval 17">
            <a:extLst>
              <a:ext uri="{FF2B5EF4-FFF2-40B4-BE49-F238E27FC236}">
                <a16:creationId xmlns:a16="http://schemas.microsoft.com/office/drawing/2014/main" id="{56C9B6AD-8E75-4031-AC39-2F26C350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338F65-8B02-4883-9384-9845C3D1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800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They live on Hue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DD09E97-4461-4016-82C8-3F9B5405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111" grpId="0" animBg="1"/>
      <p:bldP spid="27" grpId="0"/>
      <p:bldP spid="28" grpId="0"/>
      <p:bldP spid="28" grpId="1"/>
      <p:bldP spid="29" grpId="0"/>
      <p:bldP spid="29" grpId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ckboard">
            <a:extLst>
              <a:ext uri="{FF2B5EF4-FFF2-40B4-BE49-F238E27FC236}">
                <a16:creationId xmlns:a16="http://schemas.microsoft.com/office/drawing/2014/main" id="{79006415-EA63-4F0E-AD2F-910FAD65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>
            <a:extLst>
              <a:ext uri="{FF2B5EF4-FFF2-40B4-BE49-F238E27FC236}">
                <a16:creationId xmlns:a16="http://schemas.microsoft.com/office/drawing/2014/main" id="{E95768A8-F1F1-48EB-BF01-454F6CC88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8" y="1600201"/>
            <a:ext cx="11658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27EFC570-7E0C-4269-A3CF-7B7962BD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Which class is Hoa in?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314CCFDE-49A6-4E87-A2CF-E4C9B11B658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biglogo">
            <a:hlinkClick r:id="" action="ppaction://noaction">
              <a:snd r:embed="rId8" name="millionaire3.wav"/>
            </a:hlinkClick>
            <a:extLst>
              <a:ext uri="{FF2B5EF4-FFF2-40B4-BE49-F238E27FC236}">
                <a16:creationId xmlns:a16="http://schemas.microsoft.com/office/drawing/2014/main" id="{430D3E64-8ECE-4286-867D-4EDC978F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7475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WordArt 31">
            <a:extLst>
              <a:ext uri="{FF2B5EF4-FFF2-40B4-BE49-F238E27FC236}">
                <a16:creationId xmlns:a16="http://schemas.microsoft.com/office/drawing/2014/main" id="{99CCAD27-6DA6-4DCA-A6E5-0794368636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millionaire?</a:t>
            </a:r>
          </a:p>
        </p:txBody>
      </p:sp>
      <p:pic>
        <p:nvPicPr>
          <p:cNvPr id="5128" name="Picture 5">
            <a:extLst>
              <a:ext uri="{FF2B5EF4-FFF2-40B4-BE49-F238E27FC236}">
                <a16:creationId xmlns:a16="http://schemas.microsoft.com/office/drawing/2014/main" id="{2B983B6A-FB16-49F4-AAA0-924E8F27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9" name="Straight Connector 20">
            <a:extLst>
              <a:ext uri="{FF2B5EF4-FFF2-40B4-BE49-F238E27FC236}">
                <a16:creationId xmlns:a16="http://schemas.microsoft.com/office/drawing/2014/main" id="{0393B62C-EFA3-471E-B4F3-41F12A4951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733426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30" name="Picture 5">
            <a:extLst>
              <a:ext uri="{FF2B5EF4-FFF2-40B4-BE49-F238E27FC236}">
                <a16:creationId xmlns:a16="http://schemas.microsoft.com/office/drawing/2014/main" id="{63402EF1-0CFF-4FE0-AC82-E52EC96D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990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>
            <a:extLst>
              <a:ext uri="{FF2B5EF4-FFF2-40B4-BE49-F238E27FC236}">
                <a16:creationId xmlns:a16="http://schemas.microsoft.com/office/drawing/2014/main" id="{012582C7-55A8-4943-BB51-94DD22DD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5">
            <a:extLst>
              <a:ext uri="{FF2B5EF4-FFF2-40B4-BE49-F238E27FC236}">
                <a16:creationId xmlns:a16="http://schemas.microsoft.com/office/drawing/2014/main" id="{D1AC449E-BDFE-423D-AA7A-FA125C04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72707D91-C9B1-45A4-AE32-8EC4120C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35513"/>
            <a:ext cx="4038600" cy="609600"/>
          </a:xfrm>
          <a:prstGeom prst="hexagon">
            <a:avLst>
              <a:gd name="adj" fmla="val 61619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A. She is in class 7A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D41533-35CE-403D-BCBA-02E7B217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514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B. I am in class 7A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21335C-4F0B-4738-99BB-E902702C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549751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D. I am in class 6A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EBC16-6BC6-488C-B3FB-16FB03FF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6" y="5537200"/>
            <a:ext cx="305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C. She is in class 6A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B949D491-8B9F-4684-B628-16EBB2695CB5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1295400" cy="685800"/>
            <a:chOff x="2971800" y="3886200"/>
            <a:chExt cx="1295400" cy="685800"/>
          </a:xfrm>
        </p:grpSpPr>
        <p:sp>
          <p:nvSpPr>
            <p:cNvPr id="5143" name="AutoShape 27">
              <a:extLst>
                <a:ext uri="{FF2B5EF4-FFF2-40B4-BE49-F238E27FC236}">
                  <a16:creationId xmlns:a16="http://schemas.microsoft.com/office/drawing/2014/main" id="{52D19AF0-AE46-410B-8D45-8D2F0B5C78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5144" name="AutoShape 22">
              <a:extLst>
                <a:ext uri="{FF2B5EF4-FFF2-40B4-BE49-F238E27FC236}">
                  <a16:creationId xmlns:a16="http://schemas.microsoft.com/office/drawing/2014/main" id="{384E12CA-2721-4A81-AFAA-1F706A70EC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5145" name="Oval 26">
              <a:extLst>
                <a:ext uri="{FF2B5EF4-FFF2-40B4-BE49-F238E27FC236}">
                  <a16:creationId xmlns:a16="http://schemas.microsoft.com/office/drawing/2014/main" id="{52E86AE5-8747-4DF8-83B2-7E93190AC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5146" name="Oval 25">
              <a:extLst>
                <a:ext uri="{FF2B5EF4-FFF2-40B4-BE49-F238E27FC236}">
                  <a16:creationId xmlns:a16="http://schemas.microsoft.com/office/drawing/2014/main" id="{22235D94-4111-44C0-89E8-5EDC3910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5147" name="Oval 23">
              <a:extLst>
                <a:ext uri="{FF2B5EF4-FFF2-40B4-BE49-F238E27FC236}">
                  <a16:creationId xmlns:a16="http://schemas.microsoft.com/office/drawing/2014/main" id="{D7474911-068C-4668-8B36-B38A492D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48" name="AutoShape 24">
              <a:extLst>
                <a:ext uri="{FF2B5EF4-FFF2-40B4-BE49-F238E27FC236}">
                  <a16:creationId xmlns:a16="http://schemas.microsoft.com/office/drawing/2014/main" id="{35115955-2FEF-4ACC-ABBA-22B09349A1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5149" name="Oval 18">
              <a:extLst>
                <a:ext uri="{FF2B5EF4-FFF2-40B4-BE49-F238E27FC236}">
                  <a16:creationId xmlns:a16="http://schemas.microsoft.com/office/drawing/2014/main" id="{465CC03D-8CE8-4F59-8920-2A9A0A2C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138" name="Oval 19">
            <a:extLst>
              <a:ext uri="{FF2B5EF4-FFF2-40B4-BE49-F238E27FC236}">
                <a16:creationId xmlns:a16="http://schemas.microsoft.com/office/drawing/2014/main" id="{261856B5-F53B-42E3-A0FD-5034B6CB1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5139" name="Picture 21">
            <a:extLst>
              <a:ext uri="{FF2B5EF4-FFF2-40B4-BE49-F238E27FC236}">
                <a16:creationId xmlns:a16="http://schemas.microsoft.com/office/drawing/2014/main" id="{7D78F43F-423C-433A-94E4-9D4535C1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916364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Oval 17">
            <a:extLst>
              <a:ext uri="{FF2B5EF4-FFF2-40B4-BE49-F238E27FC236}">
                <a16:creationId xmlns:a16="http://schemas.microsoft.com/office/drawing/2014/main" id="{28577C2D-0DD2-4CAF-AC00-477C213C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F2749C-94C5-4481-A848-285EA0D9D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80853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   A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She is in class 7A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1E0080-C2F2-4956-AF53-293365F3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8" grpId="0"/>
      <p:bldP spid="28" grpId="1"/>
      <p:bldP spid="29" grpId="0"/>
      <p:bldP spid="29" grpId="1"/>
      <p:bldP spid="56" grpId="0"/>
      <p:bldP spid="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ackboard">
            <a:extLst>
              <a:ext uri="{FF2B5EF4-FFF2-40B4-BE49-F238E27FC236}">
                <a16:creationId xmlns:a16="http://schemas.microsoft.com/office/drawing/2014/main" id="{4B39FE5C-536D-4667-A786-AE2E8226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DCC65882-DB47-435F-9D70-E585F157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0082F"/>
              </a:clrFrom>
              <a:clrTo>
                <a:srgbClr val="1008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1600201"/>
            <a:ext cx="11688416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BC0152A6-3FD0-4167-A506-6F8FC88C8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7526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Hoa is staying with …………..</a:t>
            </a:r>
          </a:p>
        </p:txBody>
      </p:sp>
      <p:pic>
        <p:nvPicPr>
          <p:cNvPr id="4108" name="thinking.wav">
            <a:hlinkClick r:id="" action="ppaction://media"/>
            <a:extLst>
              <a:ext uri="{FF2B5EF4-FFF2-40B4-BE49-F238E27FC236}">
                <a16:creationId xmlns:a16="http://schemas.microsoft.com/office/drawing/2014/main" id="{945D5D1A-E3C6-4720-BDC9-20E6DE254D4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1600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3" descr="biglogo">
            <a:hlinkClick r:id="" action="ppaction://noaction">
              <a:snd r:embed="rId8" name="millionaire3.wav"/>
            </a:hlinkClick>
            <a:extLst>
              <a:ext uri="{FF2B5EF4-FFF2-40B4-BE49-F238E27FC236}">
                <a16:creationId xmlns:a16="http://schemas.microsoft.com/office/drawing/2014/main" id="{15E7048B-EFBB-42C7-8DF9-4C405084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69875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WordArt 31">
            <a:extLst>
              <a:ext uri="{FF2B5EF4-FFF2-40B4-BE49-F238E27FC236}">
                <a16:creationId xmlns:a16="http://schemas.microsoft.com/office/drawing/2014/main" id="{B17BBBF1-67A8-4B1C-A2D5-8F77481F1F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04800"/>
            <a:ext cx="451485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Who's a millionaire?</a:t>
            </a:r>
          </a:p>
        </p:txBody>
      </p:sp>
      <p:pic>
        <p:nvPicPr>
          <p:cNvPr id="6152" name="Picture 5">
            <a:extLst>
              <a:ext uri="{FF2B5EF4-FFF2-40B4-BE49-F238E27FC236}">
                <a16:creationId xmlns:a16="http://schemas.microsoft.com/office/drawing/2014/main" id="{145DB521-5B93-42DD-97B9-581D64E0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3" name="Straight Connector 20">
            <a:extLst>
              <a:ext uri="{FF2B5EF4-FFF2-40B4-BE49-F238E27FC236}">
                <a16:creationId xmlns:a16="http://schemas.microsoft.com/office/drawing/2014/main" id="{38CAF1D4-7AB8-4D9E-B327-E16A95CC7B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733426"/>
            <a:ext cx="7162800" cy="285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4" name="Picture 5">
            <a:extLst>
              <a:ext uri="{FF2B5EF4-FFF2-40B4-BE49-F238E27FC236}">
                <a16:creationId xmlns:a16="http://schemas.microsoft.com/office/drawing/2014/main" id="{6F1B1C80-F662-48B0-9F87-2645DE98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>
            <a:extLst>
              <a:ext uri="{FF2B5EF4-FFF2-40B4-BE49-F238E27FC236}">
                <a16:creationId xmlns:a16="http://schemas.microsoft.com/office/drawing/2014/main" id="{31B620F6-0136-4ED5-9FF0-AA480F3E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>
            <a:extLst>
              <a:ext uri="{FF2B5EF4-FFF2-40B4-BE49-F238E27FC236}">
                <a16:creationId xmlns:a16="http://schemas.microsoft.com/office/drawing/2014/main" id="{8CC4EA2F-512F-42AD-8EA6-CD040A95B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AutoShape 15">
            <a:extLst>
              <a:ext uri="{FF2B5EF4-FFF2-40B4-BE49-F238E27FC236}">
                <a16:creationId xmlns:a16="http://schemas.microsoft.com/office/drawing/2014/main" id="{593586C2-CAEA-4E45-BFBA-E05EC93D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4191000" cy="762000"/>
          </a:xfrm>
          <a:prstGeom prst="hexagon">
            <a:avLst>
              <a:gd name="adj" fmla="val 51155"/>
              <a:gd name="vf" fmla="val 115470"/>
            </a:avLst>
          </a:prstGeom>
          <a:solidFill>
            <a:srgbClr val="00FF00"/>
          </a:solidFill>
          <a:ln w="38100" cmpd="dbl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Comic Sans MS" panose="030F0702030302020204" pitchFamily="66" charset="0"/>
              </a:rPr>
              <a:t>B. her uncle and aunt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C81453-6170-4C7E-9A12-CEB66E839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4902201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B. her uncle and aunt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268CAC-2A61-4F00-ABBD-C4F1E54CD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486401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D. her uncle.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79F4D6-AD37-413F-ACF5-2316AB10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486401"/>
            <a:ext cx="388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C. her parents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grpSp>
        <p:nvGrpSpPr>
          <p:cNvPr id="2" name="Group 60">
            <a:extLst>
              <a:ext uri="{FF2B5EF4-FFF2-40B4-BE49-F238E27FC236}">
                <a16:creationId xmlns:a16="http://schemas.microsoft.com/office/drawing/2014/main" id="{43FBC444-FFDD-4986-A00E-BD7AFDC7E126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886200"/>
            <a:ext cx="1295400" cy="685800"/>
            <a:chOff x="2971800" y="3886200"/>
            <a:chExt cx="1295400" cy="685800"/>
          </a:xfrm>
        </p:grpSpPr>
        <p:sp>
          <p:nvSpPr>
            <p:cNvPr id="6167" name="AutoShape 27">
              <a:extLst>
                <a:ext uri="{FF2B5EF4-FFF2-40B4-BE49-F238E27FC236}">
                  <a16:creationId xmlns:a16="http://schemas.microsoft.com/office/drawing/2014/main" id="{541F21C1-C2E8-49CF-8ED7-4822A8C655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10000" y="4114800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6168" name="AutoShape 22">
              <a:extLst>
                <a:ext uri="{FF2B5EF4-FFF2-40B4-BE49-F238E27FC236}">
                  <a16:creationId xmlns:a16="http://schemas.microsoft.com/office/drawing/2014/main" id="{AA614325-FF33-4307-9B20-8D390B013E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00400" y="4125684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6169" name="Oval 26">
              <a:extLst>
                <a:ext uri="{FF2B5EF4-FFF2-40B4-BE49-F238E27FC236}">
                  <a16:creationId xmlns:a16="http://schemas.microsoft.com/office/drawing/2014/main" id="{67492909-1C1C-495F-AD07-4816BA525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6170" name="Oval 25">
              <a:extLst>
                <a:ext uri="{FF2B5EF4-FFF2-40B4-BE49-F238E27FC236}">
                  <a16:creationId xmlns:a16="http://schemas.microsoft.com/office/drawing/2014/main" id="{F335C8D6-FD03-41F3-8509-EC630909A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6171" name="Oval 23">
              <a:extLst>
                <a:ext uri="{FF2B5EF4-FFF2-40B4-BE49-F238E27FC236}">
                  <a16:creationId xmlns:a16="http://schemas.microsoft.com/office/drawing/2014/main" id="{00DB19A1-30C2-4ACA-A36F-D27B579D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9624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72" name="AutoShape 24">
              <a:extLst>
                <a:ext uri="{FF2B5EF4-FFF2-40B4-BE49-F238E27FC236}">
                  <a16:creationId xmlns:a16="http://schemas.microsoft.com/office/drawing/2014/main" id="{34B4972B-51B3-48EE-900D-FCC655DAD9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05200" y="4125686"/>
              <a:ext cx="304800" cy="304800"/>
            </a:xfrm>
            <a:prstGeom prst="flowChartDisplay">
              <a:avLst/>
            </a:prstGeom>
            <a:solidFill>
              <a:srgbClr val="0000FF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  <p:sp>
          <p:nvSpPr>
            <p:cNvPr id="6173" name="Oval 18">
              <a:extLst>
                <a:ext uri="{FF2B5EF4-FFF2-40B4-BE49-F238E27FC236}">
                  <a16:creationId xmlns:a16="http://schemas.microsoft.com/office/drawing/2014/main" id="{5EBEBEFB-BDEF-4A7C-BBBC-2851B61B9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886200"/>
              <a:ext cx="1295400" cy="685800"/>
            </a:xfrm>
            <a:prstGeom prst="ellips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6162" name="Oval 19">
            <a:extLst>
              <a:ext uri="{FF2B5EF4-FFF2-40B4-BE49-F238E27FC236}">
                <a16:creationId xmlns:a16="http://schemas.microsoft.com/office/drawing/2014/main" id="{92F727F9-A997-4451-906B-7CC26F3E3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pic>
        <p:nvPicPr>
          <p:cNvPr id="6163" name="Picture 21">
            <a:extLst>
              <a:ext uri="{FF2B5EF4-FFF2-40B4-BE49-F238E27FC236}">
                <a16:creationId xmlns:a16="http://schemas.microsoft.com/office/drawing/2014/main" id="{B8785D19-655E-47C8-8CA0-2424A633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05200" y="3916364"/>
            <a:ext cx="514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Oval 17">
            <a:extLst>
              <a:ext uri="{FF2B5EF4-FFF2-40B4-BE49-F238E27FC236}">
                <a16:creationId xmlns:a16="http://schemas.microsoft.com/office/drawing/2014/main" id="{B8B35F12-7854-49EA-B818-0EDBF44C7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86200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0F4509-703A-48D4-8177-8F38DF3F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11713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her</a:t>
            </a:r>
            <a:r>
              <a:rPr lang="en-US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b="1">
                <a:solidFill>
                  <a:schemeClr val="bg1"/>
                </a:solidFill>
                <a:latin typeface="Comic Sans MS" panose="030F0702030302020204" pitchFamily="66" charset="0"/>
              </a:rPr>
              <a:t>friends</a:t>
            </a: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8C15EF1-07C2-4F5E-8CB4-B3239D46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886200"/>
            <a:ext cx="1262063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50:50</a:t>
            </a:r>
          </a:p>
        </p:txBody>
      </p:sp>
    </p:spTree>
  </p:cSld>
  <p:clrMapOvr>
    <a:masterClrMapping/>
  </p:clrMapOvr>
  <p:transition spd="slow">
    <p:wipe dir="d"/>
    <p:sndAc>
      <p:stSnd>
        <p:snd r:embed="rId3" name="millionaire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099" grpId="0"/>
      <p:bldP spid="4111" grpId="0" animBg="1"/>
      <p:bldP spid="27" grpId="0"/>
      <p:bldP spid="27" grpId="1"/>
      <p:bldP spid="28" grpId="0"/>
      <p:bldP spid="28" grpId="1"/>
      <p:bldP spid="29" grpId="0"/>
      <p:bldP spid="29" grpId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51A678B-F95B-43B2-A730-358635DCA82A}"/>
              </a:ext>
            </a:extLst>
          </p:cNvPr>
          <p:cNvSpPr/>
          <p:nvPr/>
        </p:nvSpPr>
        <p:spPr>
          <a:xfrm>
            <a:off x="914400" y="-152400"/>
            <a:ext cx="10058400" cy="7429812"/>
          </a:xfrm>
          <a:prstGeom prst="flowChartProcess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988BBAFC-E990-4D93-8CF3-5104B031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1"/>
            <a:ext cx="81534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Unit 1: BACK TO SCHOOL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 - Names and addresses</a:t>
            </a:r>
            <a:endParaRPr lang="en-US" altLang="en-US" sz="3600" baseline="-2500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2F1BEEA1-9C5F-4690-AC46-E126268B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38100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E568371-5A69-4DFB-8E9F-B24F869C6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89063"/>
            <a:ext cx="4267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 - family name (n): </a:t>
            </a:r>
          </a:p>
        </p:txBody>
      </p:sp>
      <p:sp>
        <p:nvSpPr>
          <p:cNvPr id="5" name="Text Box 5">
            <a:hlinkClick r:id="rId2" action="ppaction://hlinkfile"/>
            <a:extLst>
              <a:ext uri="{FF2B5EF4-FFF2-40B4-BE49-F238E27FC236}">
                <a16:creationId xmlns:a16="http://schemas.microsoft.com/office/drawing/2014/main" id="{98CF9DB7-DE4C-49FB-8EB4-15ACCD90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1371601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 họ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8B19060C-ACB0-4D5A-8987-99489B53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54213"/>
            <a:ext cx="464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 - middle name (n):</a:t>
            </a:r>
          </a:p>
        </p:txBody>
      </p:sp>
      <p:sp>
        <p:nvSpPr>
          <p:cNvPr id="9" name="Text Box 20">
            <a:hlinkClick r:id="rId3"/>
            <a:extLst>
              <a:ext uri="{FF2B5EF4-FFF2-40B4-BE49-F238E27FC236}">
                <a16:creationId xmlns:a16="http://schemas.microsoft.com/office/drawing/2014/main" id="{E88DCACE-A132-40D3-A92C-0B51C9078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2057401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tên lót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973B966-343A-4624-8BE5-9D87EAA8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532063"/>
            <a:ext cx="3941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 - distance (n):</a:t>
            </a:r>
          </a:p>
        </p:txBody>
      </p:sp>
      <p:sp>
        <p:nvSpPr>
          <p:cNvPr id="11" name="Text Box 5">
            <a:hlinkClick r:id="rId2" action="ppaction://hlinkfile"/>
            <a:extLst>
              <a:ext uri="{FF2B5EF4-FFF2-40B4-BE49-F238E27FC236}">
                <a16:creationId xmlns:a16="http://schemas.microsoft.com/office/drawing/2014/main" id="{029CB2C3-78AF-47CF-84D4-3831F5A1E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2600326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 khoảng cách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128C068C-17B1-48B2-89FD-81DD6B392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41663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 - far (adj) :</a:t>
            </a:r>
          </a:p>
        </p:txBody>
      </p:sp>
      <p:sp>
        <p:nvSpPr>
          <p:cNvPr id="13" name="Text Box 5">
            <a:hlinkClick r:id="rId2" action="ppaction://hlinkfile"/>
            <a:extLst>
              <a:ext uri="{FF2B5EF4-FFF2-40B4-BE49-F238E27FC236}">
                <a16:creationId xmlns:a16="http://schemas.microsoft.com/office/drawing/2014/main" id="{9EC4BFE3-10E5-4678-96AF-2CA316EB3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313848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 xa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43764A23-B5E4-4D50-96B6-230A7691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43326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 - means of transport (n) :</a:t>
            </a:r>
          </a:p>
        </p:txBody>
      </p:sp>
      <p:sp>
        <p:nvSpPr>
          <p:cNvPr id="15" name="Text Box 5">
            <a:hlinkClick r:id="rId2" action="ppaction://hlinkfile"/>
            <a:extLst>
              <a:ext uri="{FF2B5EF4-FFF2-40B4-BE49-F238E27FC236}">
                <a16:creationId xmlns:a16="http://schemas.microsoft.com/office/drawing/2014/main" id="{90CF348B-E932-4D2C-B012-4E057044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4459288"/>
            <a:ext cx="517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Comic Sans MS" panose="030F0702030302020204" pitchFamily="66" charset="0"/>
              </a:rPr>
              <a:t> phương tiện giao thông </a:t>
            </a:r>
          </a:p>
        </p:txBody>
      </p:sp>
      <p:sp>
        <p:nvSpPr>
          <p:cNvPr id="8204" name="TextBox 23">
            <a:extLst>
              <a:ext uri="{FF2B5EF4-FFF2-40B4-BE49-F238E27FC236}">
                <a16:creationId xmlns:a16="http://schemas.microsoft.com/office/drawing/2014/main" id="{F1082A6B-A8AB-413F-988A-585A70917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71488"/>
            <a:ext cx="441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vi-VN" altLang="en-US" sz="3600" b="1">
                <a:solidFill>
                  <a:srgbClr val="FF0000"/>
                </a:solidFill>
                <a:latin typeface="Comic"/>
              </a:rPr>
              <a:t>.</a:t>
            </a:r>
            <a:r>
              <a:rPr lang="vi-VN" altLang="en-US" sz="3600" b="1" u="sng">
                <a:solidFill>
                  <a:srgbClr val="FF0000"/>
                </a:solidFill>
                <a:latin typeface="Comic"/>
              </a:rPr>
              <a:t> </a:t>
            </a:r>
            <a:r>
              <a:rPr lang="en-US" altLang="en-US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VOCABULARIES</a:t>
            </a:r>
            <a:endParaRPr lang="vi-VN" altLang="en-US" sz="3600" b="1" u="sng">
              <a:solidFill>
                <a:srgbClr val="FF0000"/>
              </a:solidFill>
              <a:latin typeface="Com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94B548F5-B2AF-4A51-B483-11ED5054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415926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II</a:t>
            </a:r>
            <a:r>
              <a:rPr lang="vi-VN" altLang="en-US" sz="3600" b="1">
                <a:solidFill>
                  <a:srgbClr val="FF0000"/>
                </a:solidFill>
                <a:latin typeface="Comic"/>
              </a:rPr>
              <a:t>. </a:t>
            </a:r>
            <a:r>
              <a:rPr lang="en-US" altLang="en-US" sz="3600" b="1" u="sng">
                <a:solidFill>
                  <a:srgbClr val="FF0000"/>
                </a:solidFill>
                <a:latin typeface="Comic Sans MS" panose="030F0702030302020204" pitchFamily="66" charset="0"/>
              </a:rPr>
              <a:t>STRUCTURES</a:t>
            </a:r>
            <a:endParaRPr lang="vi-VN" altLang="en-US" sz="3600" b="1" u="sng">
              <a:solidFill>
                <a:srgbClr val="FF0000"/>
              </a:solidFill>
              <a:latin typeface="Comic"/>
            </a:endParaRP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04797E66-3D5D-4CBD-BDB7-31BC550E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50951"/>
            <a:ext cx="9067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-How far is it from your house to your school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-What’s the distance between your house and your school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-Where do you live 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I live on Tran Hung Dao Street./ I live at 4 Dien Bien Phu Street.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-What’s your address?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My address is 4 Nguyen Du Street.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8FFCB1C2-F9E5-4A0C-A5B5-F08638D9C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82689"/>
            <a:ext cx="10210800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2800" b="1" u="sng">
                <a:solidFill>
                  <a:schemeClr val="tx2"/>
                </a:solidFill>
                <a:latin typeface="Comic Sans MS" panose="030F0702030302020204" pitchFamily="66" charset="0"/>
              </a:rPr>
              <a:t>Pham</a:t>
            </a:r>
            <a:r>
              <a:rPr kumimoji="1" lang="en-US" altLang="en-US" sz="2800" b="1" u="sng">
                <a:latin typeface="Comic Sans MS" panose="030F0702030302020204" pitchFamily="66" charset="0"/>
              </a:rPr>
              <a:t> </a:t>
            </a:r>
            <a:r>
              <a:rPr kumimoji="1" lang="en-US" altLang="en-US" sz="2800" b="1">
                <a:latin typeface="Comic Sans MS" panose="030F0702030302020204" pitchFamily="66" charset="0"/>
              </a:rPr>
              <a:t>       </a:t>
            </a:r>
            <a:r>
              <a:rPr kumimoji="1" lang="en-US" altLang="en-US" sz="2800" b="1" u="sng">
                <a:solidFill>
                  <a:srgbClr val="0000FF"/>
                </a:solidFill>
                <a:latin typeface="Comic Sans MS" panose="030F0702030302020204" pitchFamily="66" charset="0"/>
              </a:rPr>
              <a:t>Thi</a:t>
            </a:r>
            <a:r>
              <a:rPr kumimoji="1" lang="en-US" altLang="en-US" sz="2800" b="1" u="sng">
                <a:latin typeface="Comic Sans MS" panose="030F0702030302020204" pitchFamily="66" charset="0"/>
              </a:rPr>
              <a:t> </a:t>
            </a:r>
            <a:r>
              <a:rPr kumimoji="1" lang="en-US" altLang="en-US" sz="2800" b="1">
                <a:latin typeface="Comic Sans MS" panose="030F0702030302020204" pitchFamily="66" charset="0"/>
              </a:rPr>
              <a:t>        </a:t>
            </a:r>
            <a:r>
              <a:rPr kumimoji="1" lang="en-US" altLang="en-US" sz="2800" b="1" u="sng">
                <a:solidFill>
                  <a:srgbClr val="00B050"/>
                </a:solidFill>
                <a:latin typeface="Comic Sans MS" panose="030F0702030302020204" pitchFamily="66" charset="0"/>
              </a:rPr>
              <a:t>Hoa </a:t>
            </a:r>
            <a:r>
              <a:rPr kumimoji="1" lang="en-US" altLang="en-US" sz="2800" b="1">
                <a:latin typeface="Comic Sans MS" panose="030F0702030302020204" pitchFamily="66" charset="0"/>
              </a:rPr>
              <a:t>    </a:t>
            </a:r>
            <a:r>
              <a:rPr kumimoji="1" lang="en-US" altLang="en-US" sz="2400" b="1" u="sng">
                <a:latin typeface="Comic Sans MS" panose="030F0702030302020204" pitchFamily="66" charset="0"/>
              </a:rPr>
              <a:t>12 Tran Hung Dao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sz="2400" b="1">
                <a:latin typeface="Comic Sans MS" panose="030F0702030302020204" pitchFamily="66" charset="0"/>
              </a:rPr>
              <a:t>						</a:t>
            </a:r>
            <a:r>
              <a:rPr kumimoji="1" lang="en-US" altLang="en-US" sz="2400" b="1" u="sng">
                <a:latin typeface="Comic Sans MS" panose="030F0702030302020204" pitchFamily="66" charset="0"/>
              </a:rPr>
              <a:t>Street</a:t>
            </a:r>
            <a:r>
              <a:rPr kumimoji="1" lang="en-US" altLang="en-US" sz="2400"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kumimoji="1" lang="en-US" altLang="en-US" sz="2800" u="sng">
              <a:latin typeface="Comic Sans MS" panose="030F0702030302020204" pitchFamily="66" charset="0"/>
            </a:endParaRPr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34614A15-22B8-41C2-B1D1-D1FEFB387612}"/>
              </a:ext>
            </a:extLst>
          </p:cNvPr>
          <p:cNvGrpSpPr>
            <a:grpSpLocks/>
          </p:cNvGrpSpPr>
          <p:nvPr/>
        </p:nvGrpSpPr>
        <p:grpSpPr bwMode="auto">
          <a:xfrm>
            <a:off x="1671638" y="1670051"/>
            <a:ext cx="3124200" cy="1128713"/>
            <a:chOff x="-144" y="1104"/>
            <a:chExt cx="1968" cy="711"/>
          </a:xfrm>
        </p:grpSpPr>
        <p:sp>
          <p:nvSpPr>
            <p:cNvPr id="10257" name="Text Box 5">
              <a:extLst>
                <a:ext uri="{FF2B5EF4-FFF2-40B4-BE49-F238E27FC236}">
                  <a16:creationId xmlns:a16="http://schemas.microsoft.com/office/drawing/2014/main" id="{50F7F0E1-6536-422C-8F7C-A94F22309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4" y="1488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Comic Sans MS" panose="030F0702030302020204" pitchFamily="66" charset="0"/>
                </a:rPr>
                <a:t> </a:t>
              </a:r>
              <a:r>
                <a:rPr lang="en-US" altLang="en-US" sz="2800" i="1">
                  <a:latin typeface="Comic Sans MS" panose="030F0702030302020204" pitchFamily="66" charset="0"/>
                </a:rPr>
                <a:t>Family name</a:t>
              </a:r>
              <a:r>
                <a:rPr lang="en-US" altLang="en-US" sz="280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258" name="Line 6">
              <a:extLst>
                <a:ext uri="{FF2B5EF4-FFF2-40B4-BE49-F238E27FC236}">
                  <a16:creationId xmlns:a16="http://schemas.microsoft.com/office/drawing/2014/main" id="{2C50CBBF-BF62-44C7-87AA-26C92EDED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104"/>
              <a:ext cx="0" cy="43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7">
            <a:extLst>
              <a:ext uri="{FF2B5EF4-FFF2-40B4-BE49-F238E27FC236}">
                <a16:creationId xmlns:a16="http://schemas.microsoft.com/office/drawing/2014/main" id="{FD03F74D-D21E-4A14-8301-21DF3397B21B}"/>
              </a:ext>
            </a:extLst>
          </p:cNvPr>
          <p:cNvGrpSpPr>
            <a:grpSpLocks/>
          </p:cNvGrpSpPr>
          <p:nvPr/>
        </p:nvGrpSpPr>
        <p:grpSpPr bwMode="auto">
          <a:xfrm>
            <a:off x="3576638" y="1684339"/>
            <a:ext cx="2819400" cy="1978025"/>
            <a:chOff x="1200" y="1152"/>
            <a:chExt cx="1776" cy="1080"/>
          </a:xfrm>
        </p:grpSpPr>
        <p:sp>
          <p:nvSpPr>
            <p:cNvPr id="10255" name="Text Box 8">
              <a:extLst>
                <a:ext uri="{FF2B5EF4-FFF2-40B4-BE49-F238E27FC236}">
                  <a16:creationId xmlns:a16="http://schemas.microsoft.com/office/drawing/2014/main" id="{27424BDA-3EB2-452E-BD42-FB367AC8D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948"/>
              <a:ext cx="177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00FF"/>
                  </a:solidFill>
                  <a:latin typeface="Comic Sans MS" panose="030F0702030302020204" pitchFamily="66" charset="0"/>
                </a:rPr>
                <a:t>middle name</a:t>
              </a:r>
              <a:r>
                <a:rPr lang="en-US" altLang="en-US" sz="2800">
                  <a:latin typeface="Comic Sans MS" panose="030F0702030302020204" pitchFamily="66" charset="0"/>
                </a:rPr>
                <a:t>  </a:t>
              </a:r>
            </a:p>
          </p:txBody>
        </p:sp>
        <p:sp>
          <p:nvSpPr>
            <p:cNvPr id="10256" name="Line 9">
              <a:extLst>
                <a:ext uri="{FF2B5EF4-FFF2-40B4-BE49-F238E27FC236}">
                  <a16:creationId xmlns:a16="http://schemas.microsoft.com/office/drawing/2014/main" id="{CB6C6310-63F0-41CF-878E-5E83AF357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91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8" name="Group 10">
            <a:extLst>
              <a:ext uri="{FF2B5EF4-FFF2-40B4-BE49-F238E27FC236}">
                <a16:creationId xmlns:a16="http://schemas.microsoft.com/office/drawing/2014/main" id="{AFDEFB87-2EA9-412B-AE4E-58C1E4BBB9D1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1651001"/>
            <a:ext cx="2971800" cy="2651125"/>
            <a:chOff x="3123" y="1101"/>
            <a:chExt cx="1872" cy="1670"/>
          </a:xfrm>
        </p:grpSpPr>
        <p:sp>
          <p:nvSpPr>
            <p:cNvPr id="10253" name="Text Box 11">
              <a:extLst>
                <a:ext uri="{FF2B5EF4-FFF2-40B4-BE49-F238E27FC236}">
                  <a16:creationId xmlns:a16="http://schemas.microsoft.com/office/drawing/2014/main" id="{FCDDBBE9-AF1D-488B-BECF-F3B79B724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" y="240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B050"/>
                  </a:solidFill>
                  <a:latin typeface="Comic Sans MS" panose="030F0702030302020204" pitchFamily="66" charset="0"/>
                </a:rPr>
                <a:t>first name</a:t>
              </a:r>
              <a:r>
                <a:rPr lang="en-US" altLang="en-US">
                  <a:solidFill>
                    <a:srgbClr val="00B050"/>
                  </a:solidFill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254" name="Line 12">
              <a:extLst>
                <a:ext uri="{FF2B5EF4-FFF2-40B4-BE49-F238E27FC236}">
                  <a16:creationId xmlns:a16="http://schemas.microsoft.com/office/drawing/2014/main" id="{A01C585A-D1F9-49A7-AD64-4CA1BDEC9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" y="1101"/>
              <a:ext cx="0" cy="14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1" name="Group 13">
            <a:extLst>
              <a:ext uri="{FF2B5EF4-FFF2-40B4-BE49-F238E27FC236}">
                <a16:creationId xmlns:a16="http://schemas.microsoft.com/office/drawing/2014/main" id="{BE7D3174-C646-46E7-8B16-590F78BEF647}"/>
              </a:ext>
            </a:extLst>
          </p:cNvPr>
          <p:cNvGrpSpPr>
            <a:grpSpLocks/>
          </p:cNvGrpSpPr>
          <p:nvPr/>
        </p:nvGrpSpPr>
        <p:grpSpPr bwMode="auto">
          <a:xfrm>
            <a:off x="8148638" y="2011363"/>
            <a:ext cx="2443162" cy="3408362"/>
            <a:chOff x="4221" y="1152"/>
            <a:chExt cx="1539" cy="2372"/>
          </a:xfrm>
        </p:grpSpPr>
        <p:sp>
          <p:nvSpPr>
            <p:cNvPr id="10251" name="Text Box 14">
              <a:extLst>
                <a:ext uri="{FF2B5EF4-FFF2-40B4-BE49-F238E27FC236}">
                  <a16:creationId xmlns:a16="http://schemas.microsoft.com/office/drawing/2014/main" id="{81583021-8CDE-47A3-BAB0-79ED3284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" y="3120"/>
              <a:ext cx="153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00FF"/>
                  </a:solidFill>
                  <a:latin typeface="Comic Sans MS" panose="030F0702030302020204" pitchFamily="66" charset="0"/>
                </a:rPr>
                <a:t>address</a:t>
              </a:r>
              <a:r>
                <a:rPr lang="en-US" altLang="en-US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0252" name="Line 15">
              <a:extLst>
                <a:ext uri="{FF2B5EF4-FFF2-40B4-BE49-F238E27FC236}">
                  <a16:creationId xmlns:a16="http://schemas.microsoft.com/office/drawing/2014/main" id="{7E2490F8-9ED5-4BD3-BBE5-AF12B9B76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1152"/>
              <a:ext cx="0" cy="20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4" name="Group 16">
            <a:extLst>
              <a:ext uri="{FF2B5EF4-FFF2-40B4-BE49-F238E27FC236}">
                <a16:creationId xmlns:a16="http://schemas.microsoft.com/office/drawing/2014/main" id="{23D3E9A2-189D-4CB1-BC43-FF2EDCFEA1DB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4724401"/>
            <a:ext cx="4476750" cy="1611313"/>
            <a:chOff x="156" y="2976"/>
            <a:chExt cx="3960" cy="1015"/>
          </a:xfrm>
        </p:grpSpPr>
        <p:sp>
          <p:nvSpPr>
            <p:cNvPr id="10249" name="AutoShape 17">
              <a:extLst>
                <a:ext uri="{FF2B5EF4-FFF2-40B4-BE49-F238E27FC236}">
                  <a16:creationId xmlns:a16="http://schemas.microsoft.com/office/drawing/2014/main" id="{0851C006-4B69-445F-8766-9A0FB17E17F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980" y="1152"/>
              <a:ext cx="312" cy="3960"/>
            </a:xfrm>
            <a:prstGeom prst="leftBrace">
              <a:avLst>
                <a:gd name="adj1" fmla="val 105769"/>
                <a:gd name="adj2" fmla="val 50000"/>
              </a:avLst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omic Sans MS" panose="030F0702030302020204" pitchFamily="66" charset="0"/>
              </a:endParaRPr>
            </a:p>
          </p:txBody>
        </p:sp>
        <p:sp>
          <p:nvSpPr>
            <p:cNvPr id="10250" name="Text Box 18">
              <a:extLst>
                <a:ext uri="{FF2B5EF4-FFF2-40B4-BE49-F238E27FC236}">
                  <a16:creationId xmlns:a16="http://schemas.microsoft.com/office/drawing/2014/main" id="{C8EA04A2-95F8-4982-9C10-F822F9070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12"/>
              <a:ext cx="172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Comic Sans MS" panose="030F0702030302020204" pitchFamily="66" charset="0"/>
                </a:rPr>
                <a:t>full name</a:t>
              </a:r>
            </a:p>
          </p:txBody>
        </p:sp>
      </p:grpSp>
      <p:pic>
        <p:nvPicPr>
          <p:cNvPr id="10248" name="Picture 2">
            <a:extLst>
              <a:ext uri="{FF2B5EF4-FFF2-40B4-BE49-F238E27FC236}">
                <a16:creationId xmlns:a16="http://schemas.microsoft.com/office/drawing/2014/main" id="{7A804DB1-6CD9-4557-84D3-A5E426E2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5105400"/>
            <a:ext cx="2962276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</TotalTime>
  <Words>1241</Words>
  <Application>Microsoft Office PowerPoint</Application>
  <PresentationFormat>Widescreen</PresentationFormat>
  <Paragraphs>217</Paragraphs>
  <Slides>22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</vt:lpstr>
      <vt:lpstr>Comic Sans MS</vt:lpstr>
      <vt:lpstr>Monotype Corsiva</vt:lpstr>
      <vt:lpstr>Tahoma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survey</vt:lpstr>
      <vt:lpstr>PowerPoint Presentation</vt:lpstr>
      <vt:lpstr>II. Fill the blanks, using “on”, “in”, or “at”: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Pham</dc:creator>
  <cp:lastModifiedBy>Yen Pham</cp:lastModifiedBy>
  <cp:revision>4</cp:revision>
  <dcterms:created xsi:type="dcterms:W3CDTF">2021-09-04T23:56:23Z</dcterms:created>
  <dcterms:modified xsi:type="dcterms:W3CDTF">2021-09-05T00:10:36Z</dcterms:modified>
</cp:coreProperties>
</file>