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7" r:id="rId2"/>
  </p:sldMasterIdLst>
  <p:sldIdLst>
    <p:sldId id="273" r:id="rId3"/>
    <p:sldId id="261" r:id="rId4"/>
    <p:sldId id="267" r:id="rId5"/>
    <p:sldId id="262" r:id="rId6"/>
    <p:sldId id="268" r:id="rId7"/>
    <p:sldId id="265" r:id="rId8"/>
    <p:sldId id="269" r:id="rId9"/>
    <p:sldId id="256" r:id="rId10"/>
    <p:sldId id="257" r:id="rId11"/>
    <p:sldId id="260" r:id="rId12"/>
    <p:sldId id="263" r:id="rId13"/>
    <p:sldId id="270" r:id="rId14"/>
    <p:sldId id="264" r:id="rId15"/>
    <p:sldId id="271" r:id="rId16"/>
    <p:sldId id="266" r:id="rId17"/>
    <p:sldId id="272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140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1DD26-FAF2-4762-8D86-78440934DB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22B56F-1EA9-4C94-B1C7-B687AAB548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001BB1-4A94-4150-B40F-EC70B96D5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BFCD-4FEE-4025-AFFC-B0B8894D0BED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282169-4C83-42F3-8D68-43FF1BCA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BCA279-F698-465E-9E13-1E70F904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46E1-D490-4712-9200-F462272FB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377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22D31-9D06-4710-B392-1DCEB141D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149B79-13AD-48C6-A1F2-D1A62BF737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24822E-F0E9-4200-B8A3-556BC666B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BFCD-4FEE-4025-AFFC-B0B8894D0BED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167FB-040F-45A6-B0EC-73E2C19E8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0252E3-D8B2-4A1E-9B45-12BC3FABA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46E1-D490-4712-9200-F462272FB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24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2614CE-871D-4C76-9D9F-5F98F0223F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C95C0B-E818-4E4D-8A0B-D2FC0D6760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2D017-84A2-4062-84CD-176A10596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BFCD-4FEE-4025-AFFC-B0B8894D0BED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DF4AE6-D827-44EF-A9FA-D110659B1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375D96-17F8-4E9D-8AC7-8B2EECF11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46E1-D490-4712-9200-F462272FB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1324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BFCD-4FEE-4025-AFFC-B0B8894D0BED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46E1-D490-4712-9200-F462272FB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0547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BFCD-4FEE-4025-AFFC-B0B8894D0BED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46E1-D490-4712-9200-F462272FB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5133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BFCD-4FEE-4025-AFFC-B0B8894D0BED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46E1-D490-4712-9200-F462272FB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844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BFCD-4FEE-4025-AFFC-B0B8894D0BED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46E1-D490-4712-9200-F462272FB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7082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BFCD-4FEE-4025-AFFC-B0B8894D0BED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46E1-D490-4712-9200-F462272FB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853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BFCD-4FEE-4025-AFFC-B0B8894D0BED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46E1-D490-4712-9200-F462272FB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5748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BFCD-4FEE-4025-AFFC-B0B8894D0BED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46E1-D490-4712-9200-F462272FB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3484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BFCD-4FEE-4025-AFFC-B0B8894D0BED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46E1-D490-4712-9200-F462272FB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048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73700-1ECB-4D3F-AC1A-876FECF42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443CE0-747A-458E-A688-6C03AD0E0C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EAAE7F-3A20-4A75-AE5D-4BF5F721B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BFCD-4FEE-4025-AFFC-B0B8894D0BED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644CDB-F5FA-4FAE-BF24-F34679A24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F25B9-DDDA-4CC2-B04B-F4D2CA95F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46E1-D490-4712-9200-F462272FB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8640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BFCD-4FEE-4025-AFFC-B0B8894D0BED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46E1-D490-4712-9200-F462272FB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8979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BFCD-4FEE-4025-AFFC-B0B8894D0BED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46E1-D490-4712-9200-F462272FB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204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BFCD-4FEE-4025-AFFC-B0B8894D0BED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46E1-D490-4712-9200-F462272FB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8733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BFCD-4FEE-4025-AFFC-B0B8894D0BED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46E1-D490-4712-9200-F462272FB13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251358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BFCD-4FEE-4025-AFFC-B0B8894D0BED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46E1-D490-4712-9200-F462272FB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7734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BFCD-4FEE-4025-AFFC-B0B8894D0BED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46E1-D490-4712-9200-F462272FB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903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BFCD-4FEE-4025-AFFC-B0B8894D0BED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46E1-D490-4712-9200-F462272FB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4259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BFCD-4FEE-4025-AFFC-B0B8894D0BED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46E1-D490-4712-9200-F462272FB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2754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BFCD-4FEE-4025-AFFC-B0B8894D0BED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46E1-D490-4712-9200-F462272FB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2649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73700-1ECB-4D3F-AC1A-876FECF42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443CE0-747A-458E-A688-6C03AD0E0C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EAAE7F-3A20-4A75-AE5D-4BF5F721B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BFCD-4FEE-4025-AFFC-B0B8894D0BED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644CDB-F5FA-4FAE-BF24-F34679A24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F25B9-DDDA-4CC2-B04B-F4D2CA95F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46E1-D490-4712-9200-F462272FB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508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8F68E-EA9E-463B-9342-204FB316F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CB23B8-C76F-440C-89E6-4461444CB9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6C42D-FB14-4150-BF86-EC66B85B6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BFCD-4FEE-4025-AFFC-B0B8894D0BED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433183-F175-45CB-A88B-D58863262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EFA4-F772-4E6F-8F77-5DC496B7D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46E1-D490-4712-9200-F462272FB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836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8142B-0B08-4A0A-9050-4E94CA215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E70F8-4B7B-4D58-8373-B47F422C0F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DAC994-3932-49EC-AD50-95C454E4EB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5C9621-D24C-44AB-B9A1-78486BA0C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BFCD-4FEE-4025-AFFC-B0B8894D0BED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25F72B-555B-45D8-9762-E06B468AA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76BA96-56E1-4147-AA56-96463BDE5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46E1-D490-4712-9200-F462272FB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664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2C3A3-4881-48C5-A4C3-E077E5F97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CD3896-9B3B-4BEC-8DF1-308F873C80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EAC09E-087D-43C1-860D-F890DE4200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B489BF-3D7A-4EE8-AA30-517D7C8E3A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760AEB-971C-4B11-B8F6-537C0A2C87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0B9C9F-0FE1-4E71-A06D-5B9DED497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BFCD-4FEE-4025-AFFC-B0B8894D0BED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7B1B17-BE60-4491-945C-76F65F55B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D84F0E-01F0-45A1-9FFD-E2EEC6452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46E1-D490-4712-9200-F462272FB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52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86356-31B7-4F7D-84C4-111CEFE4C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B70043-A905-4301-9710-24B857ABA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BFCD-4FEE-4025-AFFC-B0B8894D0BED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A092D5-37F8-4933-9007-43BD1E919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D39D6A-43F2-4CEE-85ED-C16F62B79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46E1-D490-4712-9200-F462272FB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123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ABE382-FC2F-4086-A750-0D3E0E8CA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BFCD-4FEE-4025-AFFC-B0B8894D0BED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656660-2513-4069-8EA4-A226C99A2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B10E05-21DC-4A2B-9DCF-36524CAB4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46E1-D490-4712-9200-F462272FB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882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BB378-F206-4BC8-8F91-AB2B8B02B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1B95E-0B99-478B-B982-5C524EBE8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9BC060-8972-4CDC-BE50-79F9009C57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1B56AF-9FFC-464C-A558-579947F4C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BFCD-4FEE-4025-AFFC-B0B8894D0BED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098990-7C59-45E1-BC83-543D4E833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E82733-0D41-4C93-BE80-47C0FCFD8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46E1-D490-4712-9200-F462272FB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525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CD586-EE6D-46F8-B7EB-E8788A8C0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E2403E-93B1-46CD-BFB9-A5B5B4F998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9AF82D-E2E1-499B-9650-2F6A6CA10F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2641CE-7EF6-4A3D-96E0-FB96B928A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BFCD-4FEE-4025-AFFC-B0B8894D0BED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B14437-198F-4CE7-BCCE-D28F770B6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375314-0EDA-4543-9603-BA38C621D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46E1-D490-4712-9200-F462272FB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94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51CCEA-F2FF-434B-B65E-8286A6AAD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6B17CE-5238-42A6-AB2B-CC71FE3A52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DE2C73-C634-4E79-B764-DB385C7268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2BFCD-4FEE-4025-AFFC-B0B8894D0BED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DEB1F9-74D1-4C71-920E-077D2C7F73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01E45-C361-48F4-865D-DD3C401BDA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C46E1-D490-4712-9200-F462272FB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960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022BFCD-4FEE-4025-AFFC-B0B8894D0BED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8DC46E1-D490-4712-9200-F462272FB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220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  <p:sldLayoutId id="2147483735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BC05ACA7-E5B0-444D-92B7-00CBD246369C}"/>
              </a:ext>
            </a:extLst>
          </p:cNvPr>
          <p:cNvSpPr/>
          <p:nvPr/>
        </p:nvSpPr>
        <p:spPr>
          <a:xfrm>
            <a:off x="-206636" y="-458455"/>
            <a:ext cx="12356794" cy="8156722"/>
          </a:xfrm>
          <a:prstGeom prst="flowChartProcess">
            <a:avLst/>
          </a:prstGeom>
          <a:solidFill>
            <a:schemeClr val="bg1"/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60857369-E658-4BE9-ABCD-CAE202EB65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5061" y="762000"/>
            <a:ext cx="8153400" cy="147732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Unit 1: BACK TO SCHOOL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(Practice)</a:t>
            </a:r>
          </a:p>
        </p:txBody>
      </p:sp>
      <p:pic>
        <p:nvPicPr>
          <p:cNvPr id="5" name="Picture 13">
            <a:extLst>
              <a:ext uri="{FF2B5EF4-FFF2-40B4-BE49-F238E27FC236}">
                <a16:creationId xmlns:a16="http://schemas.microsoft.com/office/drawing/2014/main" id="{7FA1E391-357B-4A20-8941-C555D37D6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12735">
            <a:off x="-92018" y="4326384"/>
            <a:ext cx="1838325" cy="322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3384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2E193BA-F3F3-4EB4-8F37-19AE76E832DF}"/>
              </a:ext>
            </a:extLst>
          </p:cNvPr>
          <p:cNvSpPr txBox="1"/>
          <p:nvPr/>
        </p:nvSpPr>
        <p:spPr>
          <a:xfrm>
            <a:off x="335446" y="73027"/>
            <a:ext cx="11323154" cy="33550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1733550" algn="l"/>
                <a:tab pos="3067050" algn="l"/>
                <a:tab pos="4533900" algn="l"/>
              </a:tabLst>
            </a:pPr>
            <a:r>
              <a:rPr lang="en-US" sz="2400" b="1" i="1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VII. </a:t>
            </a:r>
            <a:r>
              <a:rPr lang="en-US" sz="2400" b="1" i="1" u="sng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Choose the best answers:</a:t>
            </a:r>
            <a:endParaRPr lang="en-US" sz="2400" u="sng">
              <a:solidFill>
                <a:srgbClr val="FF000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tabLst>
                <a:tab pos="1733550" algn="l"/>
                <a:tab pos="3067050" algn="l"/>
                <a:tab pos="4533900" algn="l"/>
              </a:tabLst>
            </a:pPr>
            <a:r>
              <a:rPr lang="en-US" sz="2400" kern="10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Hi! My name’s John. I live in London. It is only 8 km from my house to my school. I usually go by bus. There is often a lot of traffic, so it can be quite slow. I usually leave home at 8 o’clock, and get to school at twenty past eight. The journey home is always terrible. Sometimes I get home in forty-five minutes!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8B4BCF-3328-43A9-8479-49F48F32C81C}"/>
              </a:ext>
            </a:extLst>
          </p:cNvPr>
          <p:cNvSpPr txBox="1"/>
          <p:nvPr/>
        </p:nvSpPr>
        <p:spPr>
          <a:xfrm>
            <a:off x="196297" y="3319634"/>
            <a:ext cx="6097656" cy="27959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+mj-lt"/>
              <a:buAutoNum type="arabicPeriod"/>
              <a:tabLst>
                <a:tab pos="1733550" algn="l"/>
                <a:tab pos="3067050" algn="l"/>
                <a:tab pos="4533900" algn="l"/>
              </a:tabLst>
            </a:pPr>
            <a:r>
              <a:rPr lang="en-US" sz="2400" kern="10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Where is John from?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lphaUcPeriod"/>
              <a:tabLst>
                <a:tab pos="1733550" algn="l"/>
                <a:tab pos="3067050" algn="l"/>
                <a:tab pos="4533900" algn="l"/>
              </a:tabLst>
            </a:pPr>
            <a:r>
              <a:rPr lang="en-US" sz="2400" kern="10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Tokyo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lphaUcPeriod"/>
              <a:tabLst>
                <a:tab pos="1733550" algn="l"/>
                <a:tab pos="3067050" algn="l"/>
                <a:tab pos="4533900" algn="l"/>
              </a:tabLst>
            </a:pPr>
            <a:r>
              <a:rPr lang="en-US" sz="2400" kern="10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London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lphaUcPeriod"/>
              <a:tabLst>
                <a:tab pos="1733550" algn="l"/>
                <a:tab pos="3067050" algn="l"/>
                <a:tab pos="4533900" algn="l"/>
              </a:tabLst>
            </a:pPr>
            <a:r>
              <a:rPr lang="en-US" sz="2400" kern="10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New York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lphaUcPeriod"/>
              <a:tabLst>
                <a:tab pos="1733550" algn="l"/>
                <a:tab pos="3067050" algn="l"/>
                <a:tab pos="4533900" algn="l"/>
              </a:tabLst>
            </a:pPr>
            <a:r>
              <a:rPr lang="en-US" sz="2400" kern="10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No information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7F1B9D-642D-4EE4-BD93-F9D744A080B4}"/>
              </a:ext>
            </a:extLst>
          </p:cNvPr>
          <p:cNvSpPr txBox="1"/>
          <p:nvPr/>
        </p:nvSpPr>
        <p:spPr>
          <a:xfrm>
            <a:off x="5245376" y="3200365"/>
            <a:ext cx="6097656" cy="33550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tabLst>
                <a:tab pos="1733550" algn="l"/>
                <a:tab pos="3067050" algn="l"/>
                <a:tab pos="4533900" algn="l"/>
              </a:tabLst>
            </a:pPr>
            <a:r>
              <a:rPr lang="en-US" sz="2400" kern="10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2. How far is it from John’s house to his school?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lphaUcPeriod"/>
              <a:tabLst>
                <a:tab pos="1733550" algn="l"/>
                <a:tab pos="3067050" algn="l"/>
                <a:tab pos="4533900" algn="l"/>
              </a:tabLst>
            </a:pPr>
            <a:r>
              <a:rPr lang="en-US" sz="2400" kern="10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One kilometer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lphaUcPeriod"/>
              <a:tabLst>
                <a:tab pos="1733550" algn="l"/>
                <a:tab pos="3067050" algn="l"/>
                <a:tab pos="4533900" algn="l"/>
              </a:tabLst>
            </a:pPr>
            <a:r>
              <a:rPr lang="en-US" sz="2400" kern="10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Seven kilometers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lphaUcPeriod"/>
              <a:tabLst>
                <a:tab pos="1733550" algn="l"/>
                <a:tab pos="3067050" algn="l"/>
                <a:tab pos="4533900" algn="l"/>
              </a:tabLst>
            </a:pPr>
            <a:r>
              <a:rPr lang="en-US" sz="2400" kern="10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Eight kilometers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lphaUcPeriod"/>
              <a:tabLst>
                <a:tab pos="1733550" algn="l"/>
                <a:tab pos="3067050" algn="l"/>
                <a:tab pos="4533900" algn="l"/>
              </a:tabLst>
            </a:pPr>
            <a:r>
              <a:rPr lang="en-US" sz="2400" kern="10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Nine kilometers</a:t>
            </a:r>
          </a:p>
        </p:txBody>
      </p:sp>
    </p:spTree>
    <p:extLst>
      <p:ext uri="{BB962C8B-B14F-4D97-AF65-F5344CB8AC3E}">
        <p14:creationId xmlns:p14="http://schemas.microsoft.com/office/powerpoint/2010/main" val="841282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0001F5A-89CC-4AA5-BAA0-BEB7FF961B8D}"/>
              </a:ext>
            </a:extLst>
          </p:cNvPr>
          <p:cNvSpPr txBox="1"/>
          <p:nvPr/>
        </p:nvSpPr>
        <p:spPr>
          <a:xfrm>
            <a:off x="236469" y="1997309"/>
            <a:ext cx="6097656" cy="2570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tabLst>
                <a:tab pos="1733550" algn="l"/>
                <a:tab pos="3067050" algn="l"/>
                <a:tab pos="4533900" algn="l"/>
              </a:tabLst>
            </a:pPr>
            <a:r>
              <a:rPr lang="en-US" sz="2200" kern="100">
                <a:latin typeface="Comic Sans MS" panose="030F0702030302020204" pitchFamily="66" charset="0"/>
                <a:ea typeface="SimSun" panose="02010600030101010101" pitchFamily="2" charset="-122"/>
              </a:rPr>
              <a:t>3.</a:t>
            </a:r>
            <a:r>
              <a:rPr lang="en-US" sz="2200" kern="10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How does he go to school?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lphaUcPeriod"/>
              <a:tabLst>
                <a:tab pos="1733550" algn="l"/>
                <a:tab pos="3067050" algn="l"/>
                <a:tab pos="4533900" algn="l"/>
              </a:tabLst>
            </a:pPr>
            <a:r>
              <a:rPr lang="en-US" sz="2200" kern="10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By bike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lphaUcPeriod"/>
              <a:tabLst>
                <a:tab pos="1733550" algn="l"/>
                <a:tab pos="3067050" algn="l"/>
                <a:tab pos="4533900" algn="l"/>
              </a:tabLst>
            </a:pPr>
            <a:r>
              <a:rPr lang="en-US" sz="2200" kern="10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By bus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lphaUcPeriod"/>
              <a:tabLst>
                <a:tab pos="1733550" algn="l"/>
                <a:tab pos="3067050" algn="l"/>
                <a:tab pos="4533900" algn="l"/>
              </a:tabLst>
            </a:pPr>
            <a:r>
              <a:rPr lang="en-US" sz="2200" kern="10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By car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lphaUcPeriod"/>
              <a:tabLst>
                <a:tab pos="1733550" algn="l"/>
                <a:tab pos="3067050" algn="l"/>
                <a:tab pos="4533900" algn="l"/>
              </a:tabLst>
            </a:pPr>
            <a:r>
              <a:rPr lang="en-US" sz="2200" kern="10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By train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EFF319-35E3-4A3F-8ED6-C0C985D3BE3C}"/>
              </a:ext>
            </a:extLst>
          </p:cNvPr>
          <p:cNvSpPr txBox="1"/>
          <p:nvPr/>
        </p:nvSpPr>
        <p:spPr>
          <a:xfrm>
            <a:off x="6563968" y="2140378"/>
            <a:ext cx="6097656" cy="25772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tabLst>
                <a:tab pos="1733550" algn="l"/>
                <a:tab pos="3067050" algn="l"/>
                <a:tab pos="4533900" algn="l"/>
              </a:tabLst>
            </a:pPr>
            <a:r>
              <a:rPr lang="en-US" sz="2200" kern="10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5.What time does he get to school?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lphaUcPeriod"/>
              <a:tabLst>
                <a:tab pos="266700" algn="l"/>
                <a:tab pos="1733550" algn="l"/>
                <a:tab pos="3067050" algn="l"/>
                <a:tab pos="4533900" algn="l"/>
              </a:tabLst>
            </a:pPr>
            <a:r>
              <a:rPr lang="en-US" sz="2200" kern="10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Eight o’clock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lphaUcPeriod"/>
              <a:tabLst>
                <a:tab pos="266700" algn="l"/>
                <a:tab pos="1733550" algn="l"/>
                <a:tab pos="3067050" algn="l"/>
                <a:tab pos="4533900" algn="l"/>
              </a:tabLst>
            </a:pPr>
            <a:r>
              <a:rPr lang="en-US" sz="2200" kern="10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Twenty past eight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lphaUcPeriod"/>
              <a:tabLst>
                <a:tab pos="266700" algn="l"/>
                <a:tab pos="1733550" algn="l"/>
                <a:tab pos="3067050" algn="l"/>
                <a:tab pos="4533900" algn="l"/>
              </a:tabLst>
            </a:pPr>
            <a:r>
              <a:rPr lang="en-US" sz="2200" kern="10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Forty-five minutes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lphaUcPeriod"/>
              <a:tabLst>
                <a:tab pos="266700" algn="l"/>
                <a:tab pos="1733550" algn="l"/>
                <a:tab pos="3067050" algn="l"/>
                <a:tab pos="4533900" algn="l"/>
              </a:tabLst>
            </a:pPr>
            <a:r>
              <a:rPr lang="en-US" sz="2200" kern="10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Five o’clock</a:t>
            </a:r>
            <a:endParaRPr lang="en-US" sz="2200">
              <a:latin typeface="Comic Sans MS" panose="030F0702030302020204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D48A7A-3324-49F6-8C71-6B77218F30DB}"/>
              </a:ext>
            </a:extLst>
          </p:cNvPr>
          <p:cNvSpPr txBox="1"/>
          <p:nvPr/>
        </p:nvSpPr>
        <p:spPr>
          <a:xfrm>
            <a:off x="236469" y="4400288"/>
            <a:ext cx="6097656" cy="2570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tabLst>
                <a:tab pos="1733550" algn="l"/>
                <a:tab pos="3067050" algn="l"/>
                <a:tab pos="4533900" algn="l"/>
              </a:tabLst>
            </a:pPr>
            <a:r>
              <a:rPr lang="en-US" sz="2200" kern="10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4.What time does he usually leave home?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lphaUcPeriod"/>
              <a:tabLst>
                <a:tab pos="1733550" algn="l"/>
                <a:tab pos="3067050" algn="l"/>
                <a:tab pos="4533900" algn="l"/>
              </a:tabLst>
            </a:pPr>
            <a:r>
              <a:rPr lang="en-US" sz="2200" kern="10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Eight o’clock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lphaUcPeriod"/>
              <a:tabLst>
                <a:tab pos="1733550" algn="l"/>
                <a:tab pos="3067050" algn="l"/>
                <a:tab pos="4533900" algn="l"/>
              </a:tabLst>
            </a:pPr>
            <a:r>
              <a:rPr lang="en-US" sz="2200" kern="10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Twenty past eight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lphaUcPeriod"/>
              <a:tabLst>
                <a:tab pos="1733550" algn="l"/>
                <a:tab pos="3067050" algn="l"/>
                <a:tab pos="4533900" algn="l"/>
              </a:tabLst>
            </a:pPr>
            <a:r>
              <a:rPr lang="en-US" sz="2200" kern="10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Forty-five minutes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lphaUcPeriod"/>
              <a:tabLst>
                <a:tab pos="1733550" algn="l"/>
                <a:tab pos="3067050" algn="l"/>
                <a:tab pos="4533900" algn="l"/>
              </a:tabLst>
            </a:pPr>
            <a:r>
              <a:rPr lang="en-US" sz="2200" kern="10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Five o’clock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F043F9-F0A3-49B3-9B0E-C760B86DBB47}"/>
              </a:ext>
            </a:extLst>
          </p:cNvPr>
          <p:cNvSpPr txBox="1"/>
          <p:nvPr/>
        </p:nvSpPr>
        <p:spPr>
          <a:xfrm>
            <a:off x="335446" y="46337"/>
            <a:ext cx="1132315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tabLst>
                <a:tab pos="1733550" algn="l"/>
                <a:tab pos="3067050" algn="l"/>
                <a:tab pos="4533900" algn="l"/>
              </a:tabLst>
            </a:pPr>
            <a:r>
              <a:rPr lang="en-US" sz="2200" b="1" i="1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VII. </a:t>
            </a:r>
            <a:r>
              <a:rPr lang="en-US" sz="2200" b="1" i="1" u="sng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Choose the best answers:</a:t>
            </a:r>
            <a:endParaRPr lang="en-US" sz="2200" u="sng">
              <a:solidFill>
                <a:srgbClr val="FF000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1733550" algn="l"/>
                <a:tab pos="3067050" algn="l"/>
                <a:tab pos="4533900" algn="l"/>
              </a:tabLst>
            </a:pPr>
            <a:r>
              <a:rPr lang="en-US" sz="2200" kern="10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Hi! My name’s John. I live in London. It is only 8 km from my house to my school. I usually go by bus. There is often a lot of traffic, so it can be quite slow. I usually leave home at 8 o’clock, and get to school at twenty past eight. The journey home is always terrible. Sometimes I get home in forty-five minutes!</a:t>
            </a:r>
          </a:p>
        </p:txBody>
      </p:sp>
    </p:spTree>
    <p:extLst>
      <p:ext uri="{BB962C8B-B14F-4D97-AF65-F5344CB8AC3E}">
        <p14:creationId xmlns:p14="http://schemas.microsoft.com/office/powerpoint/2010/main" val="476002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04CB101-B94C-4EEB-BDC0-EB8A0A9EEB03}"/>
              </a:ext>
            </a:extLst>
          </p:cNvPr>
          <p:cNvSpPr txBox="1"/>
          <p:nvPr/>
        </p:nvSpPr>
        <p:spPr>
          <a:xfrm>
            <a:off x="862219" y="794747"/>
            <a:ext cx="7834520" cy="2539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1733550" algn="l"/>
                <a:tab pos="3067050" algn="l"/>
                <a:tab pos="4533900" algn="l"/>
              </a:tabLst>
            </a:pPr>
            <a:r>
              <a:rPr lang="en-US" sz="1800" b="1" u="sng" kern="10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Keys:</a:t>
            </a:r>
            <a:endParaRPr lang="en-US" sz="1800" u="sng" kern="100">
              <a:solidFill>
                <a:srgbClr val="FF0000"/>
              </a:solidFill>
              <a:effectLst/>
              <a:latin typeface="Comic Sans MS" panose="030F0702030302020204" pitchFamily="66" charset="0"/>
              <a:ea typeface="SimSun" panose="02010600030101010101" pitchFamily="2" charset="-122"/>
            </a:endParaRPr>
          </a:p>
          <a:p>
            <a:pPr marL="342900" indent="-342900">
              <a:lnSpc>
                <a:spcPct val="150000"/>
              </a:lnSpc>
              <a:buAutoNum type="arabicPeriod"/>
              <a:tabLst>
                <a:tab pos="1733550" algn="l"/>
                <a:tab pos="3067050" algn="l"/>
                <a:tab pos="4533900" algn="l"/>
              </a:tabLst>
            </a:pPr>
            <a:r>
              <a:rPr lang="en-US" sz="1800" kern="10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B      	</a:t>
            </a:r>
          </a:p>
          <a:p>
            <a:pPr>
              <a:lnSpc>
                <a:spcPct val="150000"/>
              </a:lnSpc>
              <a:tabLst>
                <a:tab pos="1733550" algn="l"/>
                <a:tab pos="3067050" algn="l"/>
                <a:tab pos="4533900" algn="l"/>
              </a:tabLst>
            </a:pPr>
            <a:r>
              <a:rPr lang="en-US" sz="1800" kern="10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2. C         	</a:t>
            </a:r>
          </a:p>
          <a:p>
            <a:pPr>
              <a:lnSpc>
                <a:spcPct val="150000"/>
              </a:lnSpc>
              <a:tabLst>
                <a:tab pos="1733550" algn="l"/>
                <a:tab pos="3067050" algn="l"/>
                <a:tab pos="4533900" algn="l"/>
              </a:tabLst>
            </a:pPr>
            <a:r>
              <a:rPr lang="en-US" sz="1800" kern="10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3. B     		</a:t>
            </a:r>
          </a:p>
          <a:p>
            <a:pPr>
              <a:lnSpc>
                <a:spcPct val="150000"/>
              </a:lnSpc>
              <a:tabLst>
                <a:tab pos="1733550" algn="l"/>
                <a:tab pos="3067050" algn="l"/>
                <a:tab pos="4533900" algn="l"/>
              </a:tabLst>
            </a:pPr>
            <a:r>
              <a:rPr lang="en-US" sz="1800" kern="10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4. A		</a:t>
            </a:r>
          </a:p>
          <a:p>
            <a:pPr>
              <a:lnSpc>
                <a:spcPct val="150000"/>
              </a:lnSpc>
              <a:tabLst>
                <a:tab pos="1733550" algn="l"/>
                <a:tab pos="3067050" algn="l"/>
                <a:tab pos="4533900" algn="l"/>
              </a:tabLst>
            </a:pPr>
            <a:r>
              <a:rPr lang="en-US" sz="1800" kern="10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5. B</a:t>
            </a:r>
          </a:p>
        </p:txBody>
      </p:sp>
    </p:spTree>
    <p:extLst>
      <p:ext uri="{BB962C8B-B14F-4D97-AF65-F5344CB8AC3E}">
        <p14:creationId xmlns:p14="http://schemas.microsoft.com/office/powerpoint/2010/main" val="2848554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C47951E-92C8-4617-A450-D5BED1FABA3B}"/>
              </a:ext>
            </a:extLst>
          </p:cNvPr>
          <p:cNvSpPr txBox="1"/>
          <p:nvPr/>
        </p:nvSpPr>
        <p:spPr>
          <a:xfrm>
            <a:off x="218663" y="476044"/>
            <a:ext cx="11350486" cy="5905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200" b="1" i="1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VIII. Complete the dialogue.</a:t>
            </a:r>
            <a:endParaRPr lang="en-US" sz="2200">
              <a:solidFill>
                <a:srgbClr val="FF000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20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Miss Thanh: Good morning. ________  ________  ________  ________?</a:t>
            </a:r>
            <a:endParaRPr lang="en-US" sz="220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20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Phuong:	My name’s Phuong.</a:t>
            </a:r>
            <a:endParaRPr lang="en-US" sz="220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20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Miss Thanh: ________  ________  ________  ________  ________?</a:t>
            </a:r>
            <a:endParaRPr lang="en-US" sz="220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20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Phuong:	It’s Tran. My middle name is Minh.</a:t>
            </a:r>
            <a:endParaRPr lang="en-US" sz="220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20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Miss Thanh: ________  ________  ________  ________  , Phuong?</a:t>
            </a:r>
            <a:endParaRPr lang="en-US" sz="220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20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Phuong:	I’m thirteen years old.</a:t>
            </a:r>
            <a:endParaRPr lang="en-US" sz="220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20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Miss Thanh: ________  ________  ________  _______?</a:t>
            </a:r>
            <a:endParaRPr lang="en-US" sz="220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20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Phuong:	I live at 162/ 10B Hoang Van Thu Street.</a:t>
            </a:r>
            <a:endParaRPr lang="en-US" sz="220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20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Miss Thanh: ________  ________  _______  ________  from your house to school?</a:t>
            </a:r>
            <a:endParaRPr lang="en-US" sz="220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20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Phuong:	It’s about one kilometer</a:t>
            </a:r>
            <a:endParaRPr lang="en-US" sz="220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20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Miss Thanh: ________  ________  ________ go to school  ?</a:t>
            </a:r>
            <a:endParaRPr lang="en-US" sz="220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20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Phuong:	 I go to school by bike.</a:t>
            </a:r>
            <a:endParaRPr lang="en-US" sz="220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20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20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4831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E402FAF-97F3-4005-AAE3-0211657B15E0}"/>
              </a:ext>
            </a:extLst>
          </p:cNvPr>
          <p:cNvSpPr txBox="1"/>
          <p:nvPr/>
        </p:nvSpPr>
        <p:spPr>
          <a:xfrm>
            <a:off x="218663" y="476044"/>
            <a:ext cx="11350486" cy="55165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200" b="1" i="1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VIII. Complete the dialogue.</a:t>
            </a:r>
            <a:endParaRPr lang="en-US" sz="2200">
              <a:solidFill>
                <a:srgbClr val="FF000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20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Miss Thanh: Good morning. </a:t>
            </a:r>
            <a:r>
              <a:rPr lang="en-US" sz="2200" u="sng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en-US" sz="220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u="sng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220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u="sng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en-US" sz="220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u="sng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name</a:t>
            </a:r>
            <a:r>
              <a:rPr lang="en-US" sz="220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20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20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Phuong:	My name’s Phuong.</a:t>
            </a:r>
            <a:endParaRPr lang="en-US" sz="220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20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Miss Thanh: </a:t>
            </a:r>
            <a:r>
              <a:rPr lang="en-US" sz="2200" u="sng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en-US" sz="220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u="sng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220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u="sng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en-US" sz="220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u="sng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family</a:t>
            </a:r>
            <a:r>
              <a:rPr lang="en-US" sz="220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u="sng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name</a:t>
            </a:r>
            <a:r>
              <a:rPr lang="en-US" sz="220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20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20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Phuong:	It’s Tran. My middle name is Minh.</a:t>
            </a:r>
            <a:endParaRPr lang="en-US" sz="220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20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Miss Thanh: </a:t>
            </a:r>
            <a:r>
              <a:rPr lang="en-US" sz="2200" u="sng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en-US" sz="220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u="sng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old</a:t>
            </a:r>
            <a:r>
              <a:rPr lang="en-US" sz="220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u="sng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en-US" sz="220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u="sng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en-US" sz="220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Phuong?</a:t>
            </a:r>
            <a:endParaRPr lang="en-US" sz="220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20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Phuong:	I’m thirteen years old.</a:t>
            </a:r>
            <a:endParaRPr lang="en-US" sz="220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20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Miss Thanh: </a:t>
            </a:r>
            <a:r>
              <a:rPr lang="en-US" sz="2200" u="sng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r>
              <a:rPr lang="en-US" sz="220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u="sng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en-US" sz="220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u="sng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en-US" sz="220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u="sng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live</a:t>
            </a:r>
            <a:r>
              <a:rPr lang="en-US" sz="220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20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20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Phuong:	I live at 162/ 10B Hoang Van Thu Street.</a:t>
            </a:r>
            <a:endParaRPr lang="en-US" sz="220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20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Miss Thanh: </a:t>
            </a:r>
            <a:r>
              <a:rPr lang="en-US" sz="2200" u="sng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en-US" sz="220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u="sng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far</a:t>
            </a:r>
            <a:r>
              <a:rPr lang="en-US" sz="220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u="sng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220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u="sng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en-US" sz="220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from your house to school?</a:t>
            </a:r>
            <a:endParaRPr lang="en-US" sz="220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20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Phuong:	It’s about one kilometer</a:t>
            </a:r>
            <a:endParaRPr lang="en-US" sz="220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20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Miss Thanh: </a:t>
            </a:r>
            <a:r>
              <a:rPr lang="en-US" sz="2200" u="sng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en-US" sz="220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u="sng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en-US" sz="220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u="sng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en-US" sz="220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go to school  ?</a:t>
            </a:r>
            <a:endParaRPr lang="en-US" sz="220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20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Phuong:	 I go to school by bike.</a:t>
            </a:r>
            <a:endParaRPr lang="en-US" sz="220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20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20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905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A7475A-D379-45BC-9CD0-24BB9824B800}"/>
              </a:ext>
            </a:extLst>
          </p:cNvPr>
          <p:cNvSpPr txBox="1"/>
          <p:nvPr/>
        </p:nvSpPr>
        <p:spPr>
          <a:xfrm>
            <a:off x="216175" y="623528"/>
            <a:ext cx="10796381" cy="4052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300"/>
              </a:spcBef>
              <a:spcAft>
                <a:spcPts val="1000"/>
              </a:spcAft>
            </a:pPr>
            <a:r>
              <a:rPr lang="en-US" sz="2400" b="1" i="1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IX</a:t>
            </a:r>
            <a:r>
              <a:rPr lang="en-US" sz="2400" b="1" i="1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i="1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Supply the correct forms of the verbs in brackets.</a:t>
            </a:r>
            <a:endParaRPr lang="en-US" sz="2400">
              <a:solidFill>
                <a:srgbClr val="FF000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1000"/>
              </a:spcAft>
            </a:pPr>
            <a:r>
              <a:rPr lang="en-US" sz="240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 (be) ________ a new student in class 7A. Her parents (live) ________ in Hue, and she (live) ________ with her uncle and aunt in Ha Noi. Hoa (have) ________ a lot of friends in Hue, but she (not have) any friends in Ha Noi. Many things (be) ________ different. Her new school (be) ________	bigger than her old school. Her new school (have) ________ lots of students. Her old school (not have) ________ many students. Hoa(be) ________ unhappy. She (miss) ________ her parents and her friends.</a:t>
            </a:r>
            <a:endParaRPr lang="en-US" sz="240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4865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F836151-A951-4033-A44A-98E275D574FE}"/>
              </a:ext>
            </a:extLst>
          </p:cNvPr>
          <p:cNvSpPr txBox="1"/>
          <p:nvPr/>
        </p:nvSpPr>
        <p:spPr>
          <a:xfrm>
            <a:off x="216175" y="623528"/>
            <a:ext cx="10796381" cy="3627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300"/>
              </a:spcBef>
              <a:spcAft>
                <a:spcPts val="1000"/>
              </a:spcAft>
            </a:pPr>
            <a:r>
              <a:rPr lang="en-US" sz="2400" b="1" i="1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IX</a:t>
            </a:r>
            <a:r>
              <a:rPr lang="en-US" sz="2400" b="1" i="1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Supply the correct forms of the verbs in brackets.</a:t>
            </a:r>
            <a:endParaRPr lang="en-US" sz="2400">
              <a:solidFill>
                <a:srgbClr val="FF000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1000"/>
              </a:spcAft>
            </a:pPr>
            <a:r>
              <a:rPr lang="en-US" sz="240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	Hoa (be) </a:t>
            </a:r>
            <a:r>
              <a:rPr lang="en-US" sz="2400" u="sng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240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new student in class 7A. Her parents (live) </a:t>
            </a:r>
            <a:r>
              <a:rPr lang="en-US" sz="2400" u="sng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live</a:t>
            </a:r>
            <a:r>
              <a:rPr lang="en-US" sz="240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Hue, and she (live) </a:t>
            </a:r>
            <a:r>
              <a:rPr lang="en-US" sz="2400" u="sng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lives</a:t>
            </a:r>
            <a:r>
              <a:rPr lang="en-US" sz="240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with her uncle and aunt in Ha Noi. Hoa (have) </a:t>
            </a:r>
            <a:r>
              <a:rPr lang="en-US" sz="2400" u="sng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lang="en-US" sz="240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lot of friends in Hue, but she (not have) </a:t>
            </a:r>
            <a:r>
              <a:rPr lang="en-US" sz="2400" u="sng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does not have </a:t>
            </a:r>
            <a:r>
              <a:rPr lang="en-US" sz="240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any friends in Ha Noi. Many things (be) </a:t>
            </a:r>
            <a:r>
              <a:rPr lang="en-US" sz="2400" u="sng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en-US" sz="240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different. Her new school (be) </a:t>
            </a:r>
            <a:r>
              <a:rPr lang="en-US" sz="2400" u="sng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240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bigger than her old school. Her new school (have) </a:t>
            </a:r>
            <a:r>
              <a:rPr lang="en-US" sz="2400" u="sng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lang="en-US" sz="240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lots of students. Her old school (not have) </a:t>
            </a:r>
            <a:r>
              <a:rPr lang="en-US" sz="2400" u="sng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does not have </a:t>
            </a:r>
            <a:r>
              <a:rPr lang="en-US" sz="240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many students. Hoa(be) </a:t>
            </a:r>
            <a:r>
              <a:rPr lang="en-US" sz="2400" u="sng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240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unhappy. She (miss) </a:t>
            </a:r>
            <a:r>
              <a:rPr lang="en-US" sz="2400" u="sng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misses</a:t>
            </a:r>
            <a:r>
              <a:rPr lang="en-US" sz="240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her parents and her friends.</a:t>
            </a:r>
            <a:endParaRPr lang="en-US" sz="240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0208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8498182-ECFC-432F-B25E-30B56A7252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275" y="3791443"/>
            <a:ext cx="3981450" cy="3066557"/>
          </a:xfrm>
          <a:prstGeom prst="rect">
            <a:avLst/>
          </a:prstGeom>
        </p:spPr>
      </p:pic>
      <p:sp>
        <p:nvSpPr>
          <p:cNvPr id="6" name="WordArt 5">
            <a:extLst>
              <a:ext uri="{FF2B5EF4-FFF2-40B4-BE49-F238E27FC236}">
                <a16:creationId xmlns:a16="http://schemas.microsoft.com/office/drawing/2014/main" id="{C3C8F341-ADFC-400B-B0FA-BA9EAF7548C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10800000" flipH="1" flipV="1">
            <a:off x="3055882" y="1789387"/>
            <a:ext cx="5410200" cy="2971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2251281"/>
              </a:avLst>
            </a:prstTxWarp>
          </a:bodyPr>
          <a:lstStyle/>
          <a:p>
            <a:pPr algn="ctr"/>
            <a:r>
              <a:rPr lang="en-US" sz="3600" kern="10">
                <a:latin typeface="Monotype Corsiva" panose="03010101010201010101" pitchFamily="66" charset="0"/>
              </a:rPr>
              <a:t>Thanks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178931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486A8B6-1178-4FCF-AD21-97FE4BB14F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6403695"/>
              </p:ext>
            </p:extLst>
          </p:nvPr>
        </p:nvGraphicFramePr>
        <p:xfrm>
          <a:off x="498598" y="1470361"/>
          <a:ext cx="8555950" cy="97771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2138323">
                  <a:extLst>
                    <a:ext uri="{9D8B030D-6E8A-4147-A177-3AD203B41FA5}">
                      <a16:colId xmlns:a16="http://schemas.microsoft.com/office/drawing/2014/main" val="1958339999"/>
                    </a:ext>
                  </a:extLst>
                </a:gridCol>
                <a:gridCol w="2139209">
                  <a:extLst>
                    <a:ext uri="{9D8B030D-6E8A-4147-A177-3AD203B41FA5}">
                      <a16:colId xmlns:a16="http://schemas.microsoft.com/office/drawing/2014/main" val="1388691832"/>
                    </a:ext>
                  </a:extLst>
                </a:gridCol>
                <a:gridCol w="2139209">
                  <a:extLst>
                    <a:ext uri="{9D8B030D-6E8A-4147-A177-3AD203B41FA5}">
                      <a16:colId xmlns:a16="http://schemas.microsoft.com/office/drawing/2014/main" val="3279345945"/>
                    </a:ext>
                  </a:extLst>
                </a:gridCol>
                <a:gridCol w="2139209">
                  <a:extLst>
                    <a:ext uri="{9D8B030D-6E8A-4147-A177-3AD203B41FA5}">
                      <a16:colId xmlns:a16="http://schemas.microsoft.com/office/drawing/2014/main" val="322680242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en-US" sz="2400">
                          <a:effectLst/>
                          <a:latin typeface="Comic Sans MS" panose="030F0702030302020204" pitchFamily="66" charset="0"/>
                        </a:rPr>
                        <a:t>n_c_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en-US" sz="2400">
                          <a:effectLst/>
                          <a:latin typeface="Comic Sans MS" panose="030F0702030302020204" pitchFamily="66" charset="0"/>
                        </a:rPr>
                        <a:t>p_r_nt</a:t>
                      </a:r>
                      <a:endParaRPr lang="en-US" sz="2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en-US" sz="2400">
                          <a:effectLst/>
                          <a:latin typeface="Comic Sans MS" panose="030F0702030302020204" pitchFamily="66" charset="0"/>
                        </a:rPr>
                        <a:t>d_ff_r_nt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en-US" sz="2400">
                          <a:effectLst/>
                          <a:latin typeface="Comic Sans MS" panose="030F0702030302020204" pitchFamily="66" charset="0"/>
                        </a:rPr>
                        <a:t>h_pp_</a:t>
                      </a:r>
                      <a:endParaRPr lang="en-US" sz="2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en-US" sz="2400">
                          <a:effectLst/>
                          <a:latin typeface="Comic Sans MS" panose="030F0702030302020204" pitchFamily="66" charset="0"/>
                        </a:rPr>
                        <a:t>b_sy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en-US" sz="2400">
                          <a:effectLst/>
                          <a:latin typeface="Comic Sans MS" panose="030F0702030302020204" pitchFamily="66" charset="0"/>
                        </a:rPr>
                        <a:t>p_ett_</a:t>
                      </a:r>
                      <a:endParaRPr lang="en-US" sz="2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en-US" sz="2400">
                          <a:effectLst/>
                          <a:latin typeface="Comic Sans MS" panose="030F0702030302020204" pitchFamily="66" charset="0"/>
                        </a:rPr>
                        <a:t>m_ss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en-US" sz="2400">
                          <a:effectLst/>
                          <a:latin typeface="Comic Sans MS" panose="030F0702030302020204" pitchFamily="66" charset="0"/>
                        </a:rPr>
                        <a:t>m_  _t</a:t>
                      </a:r>
                      <a:endParaRPr lang="en-US" sz="2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9802980"/>
                  </a:ext>
                </a:extLst>
              </a:tr>
            </a:tbl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80A7976F-31CD-4A2C-B0CE-B2B719A603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213" y="765677"/>
            <a:ext cx="114995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altLang="en-US" sz="2400" b="1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b="1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altLang="en-US" sz="2400" b="1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u="sng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Fill in the words with missing letters.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7BC6FE-B570-4819-893C-C33CC174FBEC}"/>
              </a:ext>
            </a:extLst>
          </p:cNvPr>
          <p:cNvSpPr txBox="1"/>
          <p:nvPr/>
        </p:nvSpPr>
        <p:spPr>
          <a:xfrm>
            <a:off x="498598" y="2691090"/>
            <a:ext cx="10608365" cy="22624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300"/>
              </a:spcBef>
              <a:spcAft>
                <a:spcPts val="1000"/>
              </a:spcAft>
            </a:pPr>
            <a:r>
              <a:rPr lang="en-US" sz="2400" b="1" i="1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2400" b="1" i="1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b="1" i="1" u="sng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Choose the ood-one-out.</a:t>
            </a:r>
            <a:endParaRPr lang="en-US" sz="2400" u="sng">
              <a:solidFill>
                <a:srgbClr val="FF000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300"/>
              </a:spcBef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40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good morning	thank you		hello		good afternoon</a:t>
            </a:r>
            <a:endParaRPr lang="en-US" sz="240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300"/>
              </a:spcBef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40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parent		uncle			friend		aunt</a:t>
            </a:r>
            <a:endParaRPr lang="en-US" sz="240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300"/>
              </a:spcBef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40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nice			miss			pretty	different </a:t>
            </a:r>
            <a:endParaRPr lang="en-US" sz="240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06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80B2CD9-9F5E-419D-8D26-950DCC5448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2945689"/>
              </p:ext>
            </p:extLst>
          </p:nvPr>
        </p:nvGraphicFramePr>
        <p:xfrm>
          <a:off x="498598" y="1470361"/>
          <a:ext cx="8555950" cy="97771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2138323">
                  <a:extLst>
                    <a:ext uri="{9D8B030D-6E8A-4147-A177-3AD203B41FA5}">
                      <a16:colId xmlns:a16="http://schemas.microsoft.com/office/drawing/2014/main" val="1958339999"/>
                    </a:ext>
                  </a:extLst>
                </a:gridCol>
                <a:gridCol w="2139209">
                  <a:extLst>
                    <a:ext uri="{9D8B030D-6E8A-4147-A177-3AD203B41FA5}">
                      <a16:colId xmlns:a16="http://schemas.microsoft.com/office/drawing/2014/main" val="1388691832"/>
                    </a:ext>
                  </a:extLst>
                </a:gridCol>
                <a:gridCol w="2139209">
                  <a:extLst>
                    <a:ext uri="{9D8B030D-6E8A-4147-A177-3AD203B41FA5}">
                      <a16:colId xmlns:a16="http://schemas.microsoft.com/office/drawing/2014/main" val="3279345945"/>
                    </a:ext>
                  </a:extLst>
                </a:gridCol>
                <a:gridCol w="2139209">
                  <a:extLst>
                    <a:ext uri="{9D8B030D-6E8A-4147-A177-3AD203B41FA5}">
                      <a16:colId xmlns:a16="http://schemas.microsoft.com/office/drawing/2014/main" val="322680242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en-US" sz="2400">
                          <a:effectLst/>
                          <a:latin typeface="Comic Sans MS" panose="030F0702030302020204" pitchFamily="66" charset="0"/>
                        </a:rPr>
                        <a:t>nice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en-US" sz="2400">
                          <a:effectLst/>
                          <a:latin typeface="Comic Sans MS" panose="030F0702030302020204" pitchFamily="66" charset="0"/>
                        </a:rPr>
                        <a:t>parent</a:t>
                      </a:r>
                      <a:endParaRPr lang="en-US" sz="2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en-US" sz="2400">
                          <a:effectLst/>
                          <a:latin typeface="Comic Sans MS" panose="030F0702030302020204" pitchFamily="66" charset="0"/>
                        </a:rPr>
                        <a:t>different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en-US" sz="2400">
                          <a:effectLst/>
                          <a:latin typeface="Comic Sans MS" panose="030F0702030302020204" pitchFamily="66" charset="0"/>
                        </a:rPr>
                        <a:t>happy</a:t>
                      </a:r>
                      <a:endParaRPr lang="en-US" sz="2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en-US" sz="2400">
                          <a:effectLst/>
                          <a:latin typeface="Comic Sans MS" panose="030F0702030302020204" pitchFamily="66" charset="0"/>
                        </a:rPr>
                        <a:t>busy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en-US" sz="2400">
                          <a:effectLst/>
                          <a:latin typeface="Comic Sans MS" panose="030F0702030302020204" pitchFamily="66" charset="0"/>
                        </a:rPr>
                        <a:t>pretty</a:t>
                      </a:r>
                      <a:endParaRPr lang="en-US" sz="2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en-US" sz="2400">
                          <a:effectLst/>
                          <a:latin typeface="Comic Sans MS" panose="030F0702030302020204" pitchFamily="66" charset="0"/>
                        </a:rPr>
                        <a:t>miss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en-US" sz="2400">
                          <a:effectLst/>
                          <a:latin typeface="Comic Sans MS" panose="030F0702030302020204" pitchFamily="66" charset="0"/>
                        </a:rPr>
                        <a:t>meet</a:t>
                      </a:r>
                      <a:endParaRPr lang="en-US" sz="2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9802980"/>
                  </a:ext>
                </a:extLst>
              </a:tr>
            </a:tbl>
          </a:graphicData>
        </a:graphic>
      </p:graphicFrame>
      <p:sp>
        <p:nvSpPr>
          <p:cNvPr id="5" name="Rectangle 2">
            <a:extLst>
              <a:ext uri="{FF2B5EF4-FFF2-40B4-BE49-F238E27FC236}">
                <a16:creationId xmlns:a16="http://schemas.microsoft.com/office/drawing/2014/main" id="{2F15EE30-F585-4ED4-AA2E-685B5CDBF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213" y="765677"/>
            <a:ext cx="114995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altLang="en-US" sz="2400" b="1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b="1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altLang="en-US" sz="2400" b="1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u="sng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Fill in the words with missing letters.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93D962-F29F-4554-99EA-D9EAFCB25DFD}"/>
              </a:ext>
            </a:extLst>
          </p:cNvPr>
          <p:cNvSpPr txBox="1"/>
          <p:nvPr/>
        </p:nvSpPr>
        <p:spPr>
          <a:xfrm>
            <a:off x="498598" y="2691090"/>
            <a:ext cx="10608365" cy="22624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300"/>
              </a:spcBef>
              <a:spcAft>
                <a:spcPts val="1000"/>
              </a:spcAft>
            </a:pPr>
            <a:r>
              <a:rPr lang="en-US" sz="2400" b="1" i="1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2400" b="1" i="1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b="1" i="1" u="sng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Choose the odd-one-out.</a:t>
            </a:r>
            <a:endParaRPr lang="en-US" sz="2400" u="sng">
              <a:solidFill>
                <a:srgbClr val="FF000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300"/>
              </a:spcBef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40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	thank you		</a:t>
            </a:r>
            <a:endParaRPr lang="en-US" sz="240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300"/>
              </a:spcBef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40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	friend		</a:t>
            </a:r>
            <a:endParaRPr lang="en-US" sz="240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300"/>
              </a:spcBef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40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	miss				</a:t>
            </a:r>
            <a:endParaRPr lang="en-US" sz="240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458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F87D593-C30E-4BE7-83D3-3A5859F96A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7098906"/>
              </p:ext>
            </p:extLst>
          </p:nvPr>
        </p:nvGraphicFramePr>
        <p:xfrm>
          <a:off x="355323" y="826224"/>
          <a:ext cx="8872330" cy="201136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4571714">
                  <a:extLst>
                    <a:ext uri="{9D8B030D-6E8A-4147-A177-3AD203B41FA5}">
                      <a16:colId xmlns:a16="http://schemas.microsoft.com/office/drawing/2014/main" val="2144422230"/>
                    </a:ext>
                  </a:extLst>
                </a:gridCol>
                <a:gridCol w="4300616">
                  <a:extLst>
                    <a:ext uri="{9D8B030D-6E8A-4147-A177-3AD203B41FA5}">
                      <a16:colId xmlns:a16="http://schemas.microsoft.com/office/drawing/2014/main" val="119182839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en-US" sz="2200">
                          <a:effectLst/>
                          <a:latin typeface="Comic Sans MS" panose="030F0702030302020204" pitchFamily="66" charset="0"/>
                        </a:rPr>
                        <a:t>a-dr-ss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en-US" sz="2200">
                          <a:effectLst/>
                          <a:latin typeface="Comic Sans MS" panose="030F0702030302020204" pitchFamily="66" charset="0"/>
                        </a:rPr>
                        <a:t>f-m-l- n-me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en-US" sz="2200">
                          <a:effectLst/>
                          <a:latin typeface="Comic Sans MS" panose="030F0702030302020204" pitchFamily="66" charset="0"/>
                        </a:rPr>
                        <a:t>m-d-le n-me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en-US" sz="2200">
                          <a:effectLst/>
                          <a:latin typeface="Comic Sans MS" panose="030F0702030302020204" pitchFamily="66" charset="0"/>
                        </a:rPr>
                        <a:t>b-s s-op</a:t>
                      </a:r>
                      <a:endParaRPr lang="en-US" sz="22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en-US" sz="2200">
                          <a:effectLst/>
                          <a:latin typeface="Comic Sans MS" panose="030F0702030302020204" pitchFamily="66" charset="0"/>
                        </a:rPr>
                        <a:t>–ar-et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en-US" sz="2200">
                          <a:effectLst/>
                          <a:latin typeface="Comic Sans MS" panose="030F0702030302020204" pitchFamily="66" charset="0"/>
                        </a:rPr>
                        <a:t>m-v-- th-at-r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en-US" sz="2200">
                          <a:effectLst/>
                          <a:latin typeface="Comic Sans MS" panose="030F0702030302020204" pitchFamily="66" charset="0"/>
                        </a:rPr>
                        <a:t>p-st o-fi-e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en-US" sz="2200">
                          <a:effectLst/>
                          <a:latin typeface="Comic Sans MS" panose="030F0702030302020204" pitchFamily="66" charset="0"/>
                        </a:rPr>
                        <a:t>me-ns</a:t>
                      </a:r>
                      <a:endParaRPr lang="en-US" sz="22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96997280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4C24261D-4302-424B-92D7-44DBD55A1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323" y="226060"/>
            <a:ext cx="553709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altLang="en-US" sz="2200" b="1" i="1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200" b="1" i="1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</a:t>
            </a:r>
            <a:r>
              <a:rPr kumimoji="0" lang="en-US" altLang="en-US" sz="2000" b="1" u="sng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Fill in the words with missing letters.</a:t>
            </a:r>
            <a:endParaRPr kumimoji="0" lang="en-US" altLang="en-US" sz="2200" b="1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5B422D-F999-4EB8-B0C4-B2538BC9CE82}"/>
              </a:ext>
            </a:extLst>
          </p:cNvPr>
          <p:cNvSpPr txBox="1"/>
          <p:nvPr/>
        </p:nvSpPr>
        <p:spPr>
          <a:xfrm>
            <a:off x="355323" y="3007871"/>
            <a:ext cx="11836677" cy="37933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300"/>
              </a:spcBef>
              <a:spcAft>
                <a:spcPts val="1000"/>
              </a:spcAft>
            </a:pPr>
            <a:r>
              <a:rPr lang="en-US" sz="2200" b="1" i="1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IV. </a:t>
            </a:r>
            <a:r>
              <a:rPr lang="en-US" sz="2200" b="1" i="1" u="sng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Complete the sentences with the words given in exercise III.</a:t>
            </a:r>
            <a:endParaRPr lang="en-US" sz="2200" u="sng">
              <a:solidFill>
                <a:srgbClr val="FF000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300"/>
              </a:spcBef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20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They are waiting for a bus at the _____________ .</a:t>
            </a:r>
            <a:endParaRPr lang="en-US" sz="220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300"/>
              </a:spcBef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20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am going to the __________to send a letter.</a:t>
            </a:r>
            <a:endParaRPr lang="en-US" sz="220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300"/>
              </a:spcBef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20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 home __________is 92A Nguyen Trai Street.</a:t>
            </a:r>
            <a:endParaRPr lang="en-US" sz="220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300"/>
              </a:spcBef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20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His __________is Tran.</a:t>
            </a:r>
            <a:endParaRPr lang="en-US" sz="220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300"/>
              </a:spcBef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20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Her __________is Thi.</a:t>
            </a:r>
            <a:endParaRPr lang="en-US" sz="220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300"/>
              </a:spcBef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20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Ben Thanh __________is not far from my house.</a:t>
            </a:r>
            <a:endParaRPr lang="en-US" sz="220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145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1E3784B-A3DD-4B12-ABBF-E23AD3CC82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4986387"/>
              </p:ext>
            </p:extLst>
          </p:nvPr>
        </p:nvGraphicFramePr>
        <p:xfrm>
          <a:off x="355323" y="826224"/>
          <a:ext cx="8872330" cy="201136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4571714">
                  <a:extLst>
                    <a:ext uri="{9D8B030D-6E8A-4147-A177-3AD203B41FA5}">
                      <a16:colId xmlns:a16="http://schemas.microsoft.com/office/drawing/2014/main" val="2144422230"/>
                    </a:ext>
                  </a:extLst>
                </a:gridCol>
                <a:gridCol w="4300616">
                  <a:extLst>
                    <a:ext uri="{9D8B030D-6E8A-4147-A177-3AD203B41FA5}">
                      <a16:colId xmlns:a16="http://schemas.microsoft.com/office/drawing/2014/main" val="119182839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en-US" sz="2200">
                          <a:effectLst/>
                          <a:latin typeface="Comic Sans MS" panose="030F0702030302020204" pitchFamily="66" charset="0"/>
                        </a:rPr>
                        <a:t>address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en-US" sz="2200">
                          <a:effectLst/>
                          <a:latin typeface="Comic Sans MS" panose="030F0702030302020204" pitchFamily="66" charset="0"/>
                        </a:rPr>
                        <a:t>family name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en-US" sz="2200">
                          <a:effectLst/>
                          <a:latin typeface="Comic Sans MS" panose="030F0702030302020204" pitchFamily="66" charset="0"/>
                        </a:rPr>
                        <a:t>middle name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en-US" sz="2200">
                          <a:effectLst/>
                          <a:latin typeface="Comic Sans MS" panose="030F0702030302020204" pitchFamily="66" charset="0"/>
                        </a:rPr>
                        <a:t>bus stop</a:t>
                      </a:r>
                      <a:endParaRPr lang="en-US" sz="22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en-US" sz="2200">
                          <a:effectLst/>
                          <a:latin typeface="Comic Sans MS" panose="030F0702030302020204" pitchFamily="66" charset="0"/>
                        </a:rPr>
                        <a:t>market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en-US" sz="2200">
                          <a:effectLst/>
                          <a:latin typeface="Comic Sans MS" panose="030F0702030302020204" pitchFamily="66" charset="0"/>
                        </a:rPr>
                        <a:t>movie theater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en-US" sz="2200">
                          <a:effectLst/>
                          <a:latin typeface="Comic Sans MS" panose="030F0702030302020204" pitchFamily="66" charset="0"/>
                        </a:rPr>
                        <a:t>Post office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en-US" sz="2200">
                          <a:effectLst/>
                          <a:latin typeface="Comic Sans MS" panose="030F0702030302020204" pitchFamily="66" charset="0"/>
                        </a:rPr>
                        <a:t>means</a:t>
                      </a:r>
                      <a:endParaRPr lang="en-US" sz="22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96997280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3A22C407-1520-4120-8584-C0CD682935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323" y="226060"/>
            <a:ext cx="557075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altLang="en-US" sz="2200" b="1" i="1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200" b="1" i="1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</a:t>
            </a:r>
            <a:r>
              <a:rPr kumimoji="0" lang="en-US" altLang="en-US" sz="2000" b="1" u="sng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Fill in the words with missing letters.</a:t>
            </a:r>
            <a:endParaRPr kumimoji="0" lang="en-US" altLang="en-US" sz="2200" b="1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99C481-25DE-448B-9A3D-CDFA2B576AC8}"/>
              </a:ext>
            </a:extLst>
          </p:cNvPr>
          <p:cNvSpPr txBox="1"/>
          <p:nvPr/>
        </p:nvSpPr>
        <p:spPr>
          <a:xfrm>
            <a:off x="355323" y="3007871"/>
            <a:ext cx="11836677" cy="3791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300"/>
              </a:spcBef>
              <a:spcAft>
                <a:spcPts val="1000"/>
              </a:spcAft>
            </a:pPr>
            <a:r>
              <a:rPr lang="en-US" sz="2200" b="1" i="1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IV. </a:t>
            </a:r>
            <a:r>
              <a:rPr lang="en-US" sz="2200" b="1" i="1" u="sng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Complete the sentences with the words given in exercise III.</a:t>
            </a:r>
            <a:endParaRPr lang="en-US" sz="2200" u="sng">
              <a:solidFill>
                <a:srgbClr val="FF000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300"/>
              </a:spcBef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20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They are waiting for a bus at the </a:t>
            </a:r>
            <a:r>
              <a:rPr lang="en-US" sz="2200" u="sng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bus stop </a:t>
            </a:r>
            <a:r>
              <a:rPr lang="en-US" sz="220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Bef>
                <a:spcPts val="300"/>
              </a:spcBef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20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am going to the </a:t>
            </a:r>
            <a:r>
              <a:rPr lang="en-US" sz="2200" u="sng">
                <a:effectLst/>
                <a:latin typeface="Comic Sans MS" panose="030F0702030302020204" pitchFamily="66" charset="0"/>
              </a:rPr>
              <a:t>post office </a:t>
            </a:r>
            <a:r>
              <a:rPr lang="en-US" sz="220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send a letter.</a:t>
            </a:r>
            <a:endParaRPr lang="en-US" sz="220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300"/>
              </a:spcBef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20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 home </a:t>
            </a:r>
            <a:r>
              <a:rPr lang="en-US" sz="2200" u="sng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address</a:t>
            </a:r>
            <a:r>
              <a:rPr lang="en-US" sz="220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is 92A Nguyen Trai Street.</a:t>
            </a:r>
            <a:endParaRPr lang="en-US" sz="220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300"/>
              </a:spcBef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20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His </a:t>
            </a:r>
            <a:r>
              <a:rPr lang="en-US" sz="2200" u="sng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family name </a:t>
            </a:r>
            <a:r>
              <a:rPr lang="en-US" sz="220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Tran.</a:t>
            </a:r>
            <a:endParaRPr lang="en-US" sz="220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300"/>
              </a:spcBef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20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Her </a:t>
            </a:r>
            <a:r>
              <a:rPr lang="en-US" sz="2200" u="sng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middle name </a:t>
            </a:r>
            <a:r>
              <a:rPr lang="en-US" sz="220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Thi.</a:t>
            </a:r>
            <a:endParaRPr lang="en-US" sz="220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300"/>
              </a:spcBef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20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Ben Thanh </a:t>
            </a:r>
            <a:r>
              <a:rPr lang="en-US" sz="2200" u="sng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market</a:t>
            </a:r>
            <a:r>
              <a:rPr lang="en-US" sz="220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is not far from my house.</a:t>
            </a:r>
            <a:endParaRPr lang="en-US" sz="220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708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BB4F2E9-2D08-4402-9ECE-EBFEB0AB406B}"/>
              </a:ext>
            </a:extLst>
          </p:cNvPr>
          <p:cNvSpPr txBox="1"/>
          <p:nvPr/>
        </p:nvSpPr>
        <p:spPr>
          <a:xfrm>
            <a:off x="554105" y="387657"/>
            <a:ext cx="10269607" cy="6660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300"/>
              </a:spcBef>
              <a:spcAft>
                <a:spcPts val="1000"/>
              </a:spcAft>
            </a:pPr>
            <a:r>
              <a:rPr lang="en-US" sz="2400" b="1" i="1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V. </a:t>
            </a:r>
            <a:r>
              <a:rPr lang="en-US" sz="2400" b="1" i="1" u="sng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Fill in the blanks with What, Where, When, Why, Who, How, How far.</a:t>
            </a:r>
            <a:endParaRPr lang="en-US" sz="2400" u="sng">
              <a:solidFill>
                <a:srgbClr val="FF000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300"/>
              </a:spcBef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40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________is your family name? – it’s Nguyen.</a:t>
            </a:r>
            <a:endParaRPr lang="en-US" sz="240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300"/>
              </a:spcBef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40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________ old are you? – I’m thirteen.</a:t>
            </a:r>
            <a:endParaRPr lang="en-US" sz="240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300"/>
              </a:spcBef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40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________ do you live? – On Nguyen Trai street.</a:t>
            </a:r>
            <a:endParaRPr lang="en-US" sz="240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300"/>
              </a:spcBef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40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________ do you live with? – My parents.</a:t>
            </a:r>
            <a:endParaRPr lang="en-US" sz="240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300"/>
              </a:spcBef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40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________ is it from your house to school? – About three kilometers.</a:t>
            </a:r>
            <a:endParaRPr lang="en-US" sz="240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300"/>
              </a:spcBef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40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________ do you go to school? – By bus.</a:t>
            </a:r>
            <a:endParaRPr lang="en-US" sz="240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300"/>
              </a:spcBef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40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________ do you go to school? – At half past six.</a:t>
            </a:r>
            <a:endParaRPr lang="en-US" sz="240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300"/>
              </a:spcBef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40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________ are you late? – Because I miss the bus.</a:t>
            </a:r>
          </a:p>
          <a:p>
            <a:pPr lvl="0">
              <a:lnSpc>
                <a:spcPct val="115000"/>
              </a:lnSpc>
              <a:spcBef>
                <a:spcPts val="300"/>
              </a:spcBef>
              <a:spcAft>
                <a:spcPts val="1000"/>
              </a:spcAft>
              <a:tabLst>
                <a:tab pos="457200" algn="l"/>
              </a:tabLst>
            </a:pPr>
            <a:endParaRPr lang="en-US" sz="240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698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74CCDC6-0505-48AC-A157-BDA503CF6FB3}"/>
              </a:ext>
            </a:extLst>
          </p:cNvPr>
          <p:cNvSpPr txBox="1"/>
          <p:nvPr/>
        </p:nvSpPr>
        <p:spPr>
          <a:xfrm>
            <a:off x="554105" y="387657"/>
            <a:ext cx="10269607" cy="6235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300"/>
              </a:spcBef>
              <a:spcAft>
                <a:spcPts val="1000"/>
              </a:spcAft>
            </a:pPr>
            <a:r>
              <a:rPr lang="en-US" sz="2400" b="1" i="1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V. </a:t>
            </a:r>
            <a:r>
              <a:rPr lang="en-US" sz="2400" b="1" i="1" u="sng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Fill in the blanks with What, Where, When, Why, Who, How, How far.</a:t>
            </a:r>
            <a:endParaRPr lang="en-US" sz="2400" u="sng">
              <a:solidFill>
                <a:srgbClr val="FF000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300"/>
              </a:spcBef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400" u="sng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en-US" sz="240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is your family name? – it’s Nguyen.</a:t>
            </a:r>
            <a:endParaRPr lang="en-US" sz="240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300"/>
              </a:spcBef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400" u="sng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en-US" sz="240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old are you? – I’m thirteen.</a:t>
            </a:r>
            <a:endParaRPr lang="en-US" sz="240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300"/>
              </a:spcBef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400" u="sng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r>
              <a:rPr lang="en-US" sz="240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you live? – On Nguyen Trai street.</a:t>
            </a:r>
            <a:endParaRPr lang="en-US" sz="240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300"/>
              </a:spcBef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400" u="sng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en-US" sz="240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you live with? – My parents.</a:t>
            </a:r>
            <a:endParaRPr lang="en-US" sz="240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300"/>
              </a:spcBef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400" u="sng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far </a:t>
            </a:r>
            <a:r>
              <a:rPr lang="en-US" sz="240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it from your house to school? – About three kilometers.</a:t>
            </a:r>
            <a:endParaRPr lang="en-US" sz="240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300"/>
              </a:spcBef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400" u="sng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en-US" sz="240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you go to school? – By bus.</a:t>
            </a:r>
            <a:endParaRPr lang="en-US" sz="240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300"/>
              </a:spcBef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400" u="sng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time </a:t>
            </a:r>
            <a:r>
              <a:rPr lang="en-US" sz="240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you go to school? – At half past six.</a:t>
            </a:r>
            <a:endParaRPr lang="en-US" sz="240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300"/>
              </a:spcBef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400" u="sng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Why</a:t>
            </a:r>
            <a:r>
              <a:rPr lang="en-US" sz="240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are you late? – Because I miss the bus.</a:t>
            </a:r>
          </a:p>
          <a:p>
            <a:pPr lvl="0">
              <a:lnSpc>
                <a:spcPct val="115000"/>
              </a:lnSpc>
              <a:spcBef>
                <a:spcPts val="300"/>
              </a:spcBef>
              <a:spcAft>
                <a:spcPts val="1000"/>
              </a:spcAft>
              <a:tabLst>
                <a:tab pos="457200" algn="l"/>
              </a:tabLst>
            </a:pPr>
            <a:endParaRPr lang="en-US" sz="240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111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649801B-2FDF-47F2-BF21-408DB1CB5342}"/>
              </a:ext>
            </a:extLst>
          </p:cNvPr>
          <p:cNvSpPr txBox="1"/>
          <p:nvPr/>
        </p:nvSpPr>
        <p:spPr>
          <a:xfrm>
            <a:off x="-79513" y="477078"/>
            <a:ext cx="12271513" cy="5206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1733550" algn="l"/>
                <a:tab pos="3067050" algn="l"/>
                <a:tab pos="4533900" algn="l"/>
              </a:tabLst>
            </a:pPr>
            <a:r>
              <a:rPr lang="en-US" sz="2400" kern="10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 </a:t>
            </a:r>
            <a:r>
              <a:rPr lang="en-US" sz="2400" kern="100">
                <a:latin typeface="Comic Sans MS" panose="030F0702030302020204" pitchFamily="66" charset="0"/>
                <a:ea typeface="SimSun" panose="02010600030101010101" pitchFamily="2" charset="-122"/>
              </a:rPr>
              <a:t>           </a:t>
            </a:r>
            <a:r>
              <a:rPr lang="en-US" sz="2400" b="1" kern="10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any     go       far      still</a:t>
            </a:r>
            <a:r>
              <a:rPr lang="en-US" sz="2400" kern="100">
                <a:latin typeface="Comic Sans MS" panose="030F0702030302020204" pitchFamily="66" charset="0"/>
                <a:ea typeface="SimSun" panose="02010600030101010101" pitchFamily="2" charset="-122"/>
              </a:rPr>
              <a:t>		</a:t>
            </a:r>
            <a:r>
              <a:rPr lang="en-US" sz="2400" b="1" kern="10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new     with     miss     a lot of</a:t>
            </a:r>
            <a:endParaRPr lang="en-US" sz="2400" kern="100">
              <a:effectLst/>
              <a:latin typeface="Comic Sans MS" panose="030F0702030302020204" pitchFamily="66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  <a:tabLst>
                <a:tab pos="1733550" algn="l"/>
                <a:tab pos="3067050" algn="l"/>
                <a:tab pos="4533900" algn="l"/>
              </a:tabLst>
            </a:pPr>
            <a:r>
              <a:rPr lang="en-US" sz="2200" kern="10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My name is Nguyen Minh Trung. I am a (1).... student in class 7A. I am from Da Nang and my family (2).... live there. In Ho Chi Minh City, I live (3).... my grandparents at 21/3B Nguyen Trai Street. My new school is not (4).... from our house - about one kilometer, so I (5).... to school by bike. There are (6).... students in my new school. But I don't have (7).... friends. I am unhappy. I (8).... my parents, my sisters and my friends in Da Nang.</a:t>
            </a:r>
          </a:p>
          <a:p>
            <a:pPr>
              <a:lnSpc>
                <a:spcPct val="150000"/>
              </a:lnSpc>
              <a:tabLst>
                <a:tab pos="1733550" algn="l"/>
                <a:tab pos="3067050" algn="l"/>
                <a:tab pos="4533900" algn="l"/>
              </a:tabLst>
            </a:pPr>
            <a:r>
              <a:rPr lang="en-US" sz="2400" kern="10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1</a:t>
            </a:r>
            <a:r>
              <a:rPr lang="en-US" sz="2200" kern="10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. What is his full name?</a:t>
            </a:r>
          </a:p>
          <a:p>
            <a:pPr>
              <a:lnSpc>
                <a:spcPct val="150000"/>
              </a:lnSpc>
              <a:tabLst>
                <a:tab pos="1733550" algn="l"/>
                <a:tab pos="3067050" algn="l"/>
                <a:tab pos="4533900" algn="l"/>
              </a:tabLst>
            </a:pPr>
            <a:r>
              <a:rPr lang="en-US" sz="2200" kern="10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2. Is he a new student?</a:t>
            </a:r>
          </a:p>
          <a:p>
            <a:pPr>
              <a:lnSpc>
                <a:spcPct val="150000"/>
              </a:lnSpc>
              <a:tabLst>
                <a:tab pos="1733550" algn="l"/>
                <a:tab pos="3067050" algn="l"/>
                <a:tab pos="4533900" algn="l"/>
              </a:tabLst>
            </a:pPr>
            <a:r>
              <a:rPr lang="en-US" sz="2200" kern="10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3. Where is he from?</a:t>
            </a:r>
          </a:p>
          <a:p>
            <a:pPr>
              <a:lnSpc>
                <a:spcPct val="150000"/>
              </a:lnSpc>
              <a:tabLst>
                <a:tab pos="1733550" algn="l"/>
                <a:tab pos="3067050" algn="l"/>
                <a:tab pos="4533900" algn="l"/>
              </a:tabLst>
            </a:pPr>
            <a:r>
              <a:rPr lang="en-US" sz="2200" kern="10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4. Who is he living with?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5A02B4-D0FB-411E-A89D-87AAA6B83FE3}"/>
              </a:ext>
            </a:extLst>
          </p:cNvPr>
          <p:cNvSpPr txBox="1"/>
          <p:nvPr/>
        </p:nvSpPr>
        <p:spPr>
          <a:xfrm>
            <a:off x="4558332" y="3616399"/>
            <a:ext cx="6187108" cy="2067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1733550" algn="l"/>
                <a:tab pos="3067050" algn="l"/>
                <a:tab pos="4533900" algn="l"/>
              </a:tabLst>
            </a:pPr>
            <a:r>
              <a:rPr lang="en-US" sz="2200" kern="10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5. What is his address?</a:t>
            </a:r>
          </a:p>
          <a:p>
            <a:pPr>
              <a:lnSpc>
                <a:spcPct val="150000"/>
              </a:lnSpc>
              <a:tabLst>
                <a:tab pos="1733550" algn="l"/>
                <a:tab pos="3067050" algn="l"/>
                <a:tab pos="4533900" algn="l"/>
              </a:tabLst>
            </a:pPr>
            <a:r>
              <a:rPr lang="en-US" sz="2200" kern="10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6. How far is it from his house to his school?</a:t>
            </a:r>
          </a:p>
          <a:p>
            <a:pPr>
              <a:lnSpc>
                <a:spcPct val="150000"/>
              </a:lnSpc>
              <a:tabLst>
                <a:tab pos="1733550" algn="l"/>
                <a:tab pos="3067050" algn="l"/>
                <a:tab pos="4533900" algn="l"/>
              </a:tabLst>
            </a:pPr>
            <a:r>
              <a:rPr lang="en-US" sz="2200" kern="10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7. How does he go to school?</a:t>
            </a:r>
          </a:p>
          <a:p>
            <a:pPr>
              <a:lnSpc>
                <a:spcPct val="150000"/>
              </a:lnSpc>
              <a:tabLst>
                <a:tab pos="1733550" algn="l"/>
                <a:tab pos="3067050" algn="l"/>
                <a:tab pos="4533900" algn="l"/>
              </a:tabLst>
            </a:pPr>
            <a:r>
              <a:rPr lang="en-US" sz="2200" kern="10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8. Why is he unhappy ?</a:t>
            </a:r>
            <a:endParaRPr lang="en-US" sz="2200"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5C9222-00A2-439A-820E-FF8A424147C6}"/>
              </a:ext>
            </a:extLst>
          </p:cNvPr>
          <p:cNvSpPr txBox="1"/>
          <p:nvPr/>
        </p:nvSpPr>
        <p:spPr>
          <a:xfrm>
            <a:off x="340414" y="87933"/>
            <a:ext cx="8435837" cy="4881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300"/>
              </a:spcBef>
              <a:spcAft>
                <a:spcPts val="1000"/>
              </a:spcAft>
              <a:tabLst>
                <a:tab pos="457200" algn="l"/>
              </a:tabLst>
            </a:pPr>
            <a:r>
              <a:rPr lang="en-US" sz="2400" b="1" i="1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VI. </a:t>
            </a:r>
            <a:r>
              <a:rPr lang="en-US" sz="2400" b="1" i="1" u="sng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Fill in the blanks with the words given</a:t>
            </a:r>
            <a:endParaRPr lang="en-US" sz="2400" u="sng">
              <a:solidFill>
                <a:srgbClr val="FF000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261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F226D4F-B67D-4BA4-9F14-4D74CB27179B}"/>
              </a:ext>
            </a:extLst>
          </p:cNvPr>
          <p:cNvSpPr txBox="1"/>
          <p:nvPr/>
        </p:nvSpPr>
        <p:spPr>
          <a:xfrm>
            <a:off x="226114" y="-184971"/>
            <a:ext cx="8848311" cy="722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1733550" algn="l"/>
                <a:tab pos="3067050" algn="l"/>
                <a:tab pos="4533900" algn="l"/>
              </a:tabLst>
            </a:pPr>
            <a:r>
              <a:rPr lang="en-US" sz="2400" b="1" u="sng" kern="10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Keys:</a:t>
            </a:r>
            <a:endParaRPr lang="en-US" sz="2400" u="sng" kern="100">
              <a:solidFill>
                <a:srgbClr val="FF0000"/>
              </a:solidFill>
              <a:effectLst/>
              <a:latin typeface="Comic Sans MS" panose="030F0702030302020204" pitchFamily="66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  <a:tabLst>
                <a:tab pos="1733550" algn="l"/>
                <a:tab pos="3067050" algn="l"/>
                <a:tab pos="4533900" algn="l"/>
              </a:tabLst>
            </a:pPr>
            <a:r>
              <a:rPr lang="en-US" sz="2400" kern="10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1. new       2. still          3. with      4. far</a:t>
            </a:r>
          </a:p>
          <a:p>
            <a:pPr>
              <a:lnSpc>
                <a:spcPct val="150000"/>
              </a:lnSpc>
              <a:tabLst>
                <a:tab pos="1733550" algn="l"/>
                <a:tab pos="3067050" algn="l"/>
                <a:tab pos="4533900" algn="l"/>
              </a:tabLst>
            </a:pPr>
            <a:r>
              <a:rPr lang="en-US" sz="2400" kern="10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5. go        6. a lot of       7. any       8. miss</a:t>
            </a:r>
          </a:p>
          <a:p>
            <a:pPr>
              <a:lnSpc>
                <a:spcPct val="150000"/>
              </a:lnSpc>
              <a:tabLst>
                <a:tab pos="1733550" algn="l"/>
                <a:tab pos="3067050" algn="l"/>
                <a:tab pos="4533900" algn="l"/>
              </a:tabLst>
            </a:pPr>
            <a:r>
              <a:rPr lang="en-US" sz="2400" b="1" u="sng" kern="100">
                <a:solidFill>
                  <a:srgbClr val="FF0000"/>
                </a:solidFill>
                <a:latin typeface="Comic Sans MS" panose="030F0702030302020204" pitchFamily="66" charset="0"/>
                <a:ea typeface="SimSun" panose="02010600030101010101" pitchFamily="2" charset="-122"/>
              </a:rPr>
              <a:t>Suggested answers</a:t>
            </a:r>
            <a:r>
              <a:rPr lang="en-US" sz="2400" b="1" u="sng" kern="10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:</a:t>
            </a:r>
            <a:endParaRPr lang="en-US" sz="2400" u="sng" kern="100">
              <a:solidFill>
                <a:srgbClr val="FF0000"/>
              </a:solidFill>
              <a:effectLst/>
              <a:latin typeface="Comic Sans MS" panose="030F0702030302020204" pitchFamily="66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  <a:tabLst>
                <a:tab pos="1733550" algn="l"/>
                <a:tab pos="3067050" algn="l"/>
                <a:tab pos="4533900" algn="l"/>
              </a:tabLst>
            </a:pPr>
            <a:r>
              <a:rPr lang="en-US" sz="2400" kern="10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1. His full name is Nguyen Minh Trung.</a:t>
            </a:r>
          </a:p>
          <a:p>
            <a:pPr>
              <a:lnSpc>
                <a:spcPct val="150000"/>
              </a:lnSpc>
              <a:tabLst>
                <a:tab pos="1733550" algn="l"/>
                <a:tab pos="3067050" algn="l"/>
                <a:tab pos="4533900" algn="l"/>
              </a:tabLst>
            </a:pPr>
            <a:r>
              <a:rPr lang="en-US" sz="2400" kern="10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2. Yes, he is.</a:t>
            </a:r>
          </a:p>
          <a:p>
            <a:pPr>
              <a:lnSpc>
                <a:spcPct val="150000"/>
              </a:lnSpc>
              <a:tabLst>
                <a:tab pos="1733550" algn="l"/>
                <a:tab pos="3067050" algn="l"/>
                <a:tab pos="4533900" algn="l"/>
              </a:tabLst>
            </a:pPr>
            <a:r>
              <a:rPr lang="en-US" sz="2400" kern="10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3. He's from Da Nang.</a:t>
            </a:r>
          </a:p>
          <a:p>
            <a:pPr>
              <a:lnSpc>
                <a:spcPct val="150000"/>
              </a:lnSpc>
              <a:tabLst>
                <a:tab pos="1733550" algn="l"/>
                <a:tab pos="3067050" algn="l"/>
                <a:tab pos="4533900" algn="l"/>
              </a:tabLst>
            </a:pPr>
            <a:r>
              <a:rPr lang="en-US" sz="2400" kern="10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4. He is living with his grandparents.</a:t>
            </a:r>
          </a:p>
          <a:p>
            <a:pPr>
              <a:lnSpc>
                <a:spcPct val="150000"/>
              </a:lnSpc>
              <a:tabLst>
                <a:tab pos="1733550" algn="l"/>
                <a:tab pos="3067050" algn="l"/>
                <a:tab pos="4533900" algn="l"/>
              </a:tabLst>
            </a:pPr>
            <a:r>
              <a:rPr lang="en-US" sz="2400" kern="10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5. His address is 21/3B Nguyen Trai street.</a:t>
            </a:r>
          </a:p>
          <a:p>
            <a:pPr>
              <a:lnSpc>
                <a:spcPct val="150000"/>
              </a:lnSpc>
              <a:tabLst>
                <a:tab pos="1733550" algn="l"/>
                <a:tab pos="3067050" algn="l"/>
                <a:tab pos="4533900" algn="l"/>
              </a:tabLst>
            </a:pPr>
            <a:r>
              <a:rPr lang="en-US" sz="2400" kern="10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6. It's about one kilometer.</a:t>
            </a:r>
          </a:p>
          <a:p>
            <a:pPr>
              <a:lnSpc>
                <a:spcPct val="150000"/>
              </a:lnSpc>
              <a:tabLst>
                <a:tab pos="1733550" algn="l"/>
                <a:tab pos="3067050" algn="l"/>
                <a:tab pos="4533900" algn="l"/>
              </a:tabLst>
            </a:pPr>
            <a:r>
              <a:rPr lang="en-US" sz="2400" kern="10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7. He goes to school by bike.</a:t>
            </a:r>
          </a:p>
          <a:p>
            <a:pPr>
              <a:lnSpc>
                <a:spcPct val="150000"/>
              </a:lnSpc>
              <a:tabLst>
                <a:tab pos="1733550" algn="l"/>
                <a:tab pos="3067050" algn="l"/>
                <a:tab pos="4533900" algn="l"/>
              </a:tabLst>
            </a:pPr>
            <a:r>
              <a:rPr lang="en-US" sz="2400" kern="10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8. He is unhappy because he doesn't have any friends and he misses his parents, his sisters and his friends in Da Nang.</a:t>
            </a:r>
          </a:p>
        </p:txBody>
      </p:sp>
    </p:spTree>
    <p:extLst>
      <p:ext uri="{BB962C8B-B14F-4D97-AF65-F5344CB8AC3E}">
        <p14:creationId xmlns:p14="http://schemas.microsoft.com/office/powerpoint/2010/main" val="7078043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262</TotalTime>
  <Words>1662</Words>
  <Application>Microsoft Office PowerPoint</Application>
  <PresentationFormat>Widescreen</PresentationFormat>
  <Paragraphs>169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Comic Sans MS</vt:lpstr>
      <vt:lpstr>Monotype Corsiva</vt:lpstr>
      <vt:lpstr>Tw Cen MT</vt:lpstr>
      <vt:lpstr>Office Theme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Yen Pham</dc:creator>
  <cp:lastModifiedBy>Yen Pham</cp:lastModifiedBy>
  <cp:revision>11</cp:revision>
  <dcterms:created xsi:type="dcterms:W3CDTF">2021-09-04T06:28:09Z</dcterms:created>
  <dcterms:modified xsi:type="dcterms:W3CDTF">2021-09-04T16:28:10Z</dcterms:modified>
</cp:coreProperties>
</file>