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</p:sldMasterIdLst>
  <p:sldIdLst>
    <p:sldId id="27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DFE"/>
    <a:srgbClr val="E0EFBF"/>
    <a:srgbClr val="C9E8BA"/>
    <a:srgbClr val="F8FC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022BC-900C-47D5-A058-6F760FE0F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22FEC6-6FC8-45A0-BB2B-C8AF0400D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18968-C53B-4A5D-88CB-EEC134F9C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D671-384F-4C57-9C54-3ECA84ED3B7E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A31E0-0FF5-4F69-B1DA-7EBAD877F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94B11-0830-425C-8D3A-60A34CEBC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D6B8-159A-4FB2-842A-17A85FF8D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2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8DE5F-0416-4EB9-889D-427F6FD44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E18ED9-F153-4E42-9B20-27D509A52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C9841-71BC-4B4E-A3C4-915B4335E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D671-384F-4C57-9C54-3ECA84ED3B7E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C3EDB-EBB8-41D0-A976-4108AC648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E8F07-C6C6-45B9-8E7B-A0F79D338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D6B8-159A-4FB2-842A-17A85FF8D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CC57C1-0BCB-4456-B99A-1F24EE889D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71FE6B-3AF8-4974-88F4-F6324427D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46626-64DA-4F2D-AB57-74E14AA2E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D671-384F-4C57-9C54-3ECA84ED3B7E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B78D8-CF3D-4A75-A702-BFE9E974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B7D1E-CB79-4453-8008-22E49BB3E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D6B8-159A-4FB2-842A-17A85FF8D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02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D671-384F-4C57-9C54-3ECA84ED3B7E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D6B8-159A-4FB2-842A-17A85FF8D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3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D671-384F-4C57-9C54-3ECA84ED3B7E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D6B8-159A-4FB2-842A-17A85FF8D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97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D671-384F-4C57-9C54-3ECA84ED3B7E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D6B8-159A-4FB2-842A-17A85FF8D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87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D671-384F-4C57-9C54-3ECA84ED3B7E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D6B8-159A-4FB2-842A-17A85FF8D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6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D671-384F-4C57-9C54-3ECA84ED3B7E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D6B8-159A-4FB2-842A-17A85FF8D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D671-384F-4C57-9C54-3ECA84ED3B7E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D6B8-159A-4FB2-842A-17A85FF8D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97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D671-384F-4C57-9C54-3ECA84ED3B7E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D6B8-159A-4FB2-842A-17A85FF8D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22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D671-384F-4C57-9C54-3ECA84ED3B7E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D6B8-159A-4FB2-842A-17A85FF8D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4394E-3835-444A-AC83-BC4AD6A52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F0D8A-E1B9-4FD6-9249-A4A4A3125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410C5-2253-46A1-A549-D29A86278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D671-384F-4C57-9C54-3ECA84ED3B7E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8D759-23C5-49D8-884C-C867E7D13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F802A-9C9B-42A8-9CE6-2CD376F00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D6B8-159A-4FB2-842A-17A85FF8D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85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D671-384F-4C57-9C54-3ECA84ED3B7E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D6B8-159A-4FB2-842A-17A85FF8D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25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D671-384F-4C57-9C54-3ECA84ED3B7E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D6B8-159A-4FB2-842A-17A85FF8D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3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D671-384F-4C57-9C54-3ECA84ED3B7E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D6B8-159A-4FB2-842A-17A85FF8D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29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D671-384F-4C57-9C54-3ECA84ED3B7E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D6B8-159A-4FB2-842A-17A85FF8D7A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7222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D671-384F-4C57-9C54-3ECA84ED3B7E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D6B8-159A-4FB2-842A-17A85FF8D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72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D671-384F-4C57-9C54-3ECA84ED3B7E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D6B8-159A-4FB2-842A-17A85FF8D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93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D671-384F-4C57-9C54-3ECA84ED3B7E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D6B8-159A-4FB2-842A-17A85FF8D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25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D671-384F-4C57-9C54-3ECA84ED3B7E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D6B8-159A-4FB2-842A-17A85FF8D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72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D671-384F-4C57-9C54-3ECA84ED3B7E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D6B8-159A-4FB2-842A-17A85FF8D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30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4394E-3835-444A-AC83-BC4AD6A52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F0D8A-E1B9-4FD6-9249-A4A4A3125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410C5-2253-46A1-A549-D29A86278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D671-384F-4C57-9C54-3ECA84ED3B7E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8D759-23C5-49D8-884C-C867E7D13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F802A-9C9B-42A8-9CE6-2CD376F00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D6B8-159A-4FB2-842A-17A85FF8D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57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14365-AD75-48E4-A1F0-28E69F53B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2EEC1-2BBF-4FD1-B8CA-40991F168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49104-0CD5-4F51-8BCB-17FDE19F8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D671-384F-4C57-9C54-3ECA84ED3B7E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674E5-0156-4FE2-9211-F78B7F7FC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9D98E-15BB-4995-AB7E-052E5CDB5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D6B8-159A-4FB2-842A-17A85FF8D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BEB2B-C5A9-4DC6-BDF3-49F2A76BF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D5986-EC98-4988-8332-F5C40741A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D4663-37CC-4FF8-876C-A6D54D884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52D10-7535-4C85-B8D0-DC34DCFFA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D671-384F-4C57-9C54-3ECA84ED3B7E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CEFAE4-0507-4EF4-B26F-E46856E80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CF7ED-2015-42F5-905C-CBDDDF36D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D6B8-159A-4FB2-842A-17A85FF8D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78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B0272-5BAE-4392-ACCD-D074BA341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24BF2-EAA1-4C11-8896-C06C3853B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D28E8-1090-4460-AD8C-9DFEBC9C5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83128C-C70A-4161-8227-C786DC1C0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89D73B-736C-4EA6-9227-D07772B556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2663E1-6A27-40CD-B178-ABEB9569A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D671-384F-4C57-9C54-3ECA84ED3B7E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B714F6-C29A-4A1A-854E-11101C300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21CDF7-9927-4BB1-AC11-1D4CE2A57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D6B8-159A-4FB2-842A-17A85FF8D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86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3AC8D-0EF9-418B-B605-7EFF5224F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F9CE71-2F1A-461C-875E-C3A9C8A5D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D671-384F-4C57-9C54-3ECA84ED3B7E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DCF9F4-3200-450C-ADB6-D4629CE94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B88774-9356-4AFE-9D51-3800EC8B7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D6B8-159A-4FB2-842A-17A85FF8D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87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AD0EEF-73BE-445C-A87E-CC1B44102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D671-384F-4C57-9C54-3ECA84ED3B7E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3D060-4FF6-41FE-B9B3-DE7793315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CA334-60D5-4CA6-A481-71482E7D7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D6B8-159A-4FB2-842A-17A85FF8D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60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82F87-AC0D-4B79-A729-0EBB1550E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F654C-A66F-4414-A941-A85D62183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A4A72B-1B06-4868-970D-3208FB645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23F046-D476-4EC3-9863-A1AEB5132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D671-384F-4C57-9C54-3ECA84ED3B7E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8B975-624E-48E0-9217-91A08E8B1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AB8BA-CB2E-46DE-BA41-E81CEEBE6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D6B8-159A-4FB2-842A-17A85FF8D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8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8287-9B7A-4180-9540-E63FA937D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999FF1-4BC3-41AB-9CD7-BE3C50728F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46A627-0085-4093-A380-C11C3D1F7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BCB1D-9C14-4FA7-9C35-20D3A40E1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D671-384F-4C57-9C54-3ECA84ED3B7E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3F53BC-12ED-4FD3-99F8-2B94604B4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9E4FC8-07E3-447A-AA40-486D2069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D6B8-159A-4FB2-842A-17A85FF8D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9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5E8140-237D-4633-97A1-A16003ED6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8EFBC-BAA9-4C7E-AAE9-40870F9B9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7935A-9C5D-44AE-9903-025A6AF7CF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ED671-384F-4C57-9C54-3ECA84ED3B7E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D94E6-3610-412B-9A72-C29C58DA0D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63F43-93CF-4A71-874C-88E836526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AD6B8-159A-4FB2-842A-17A85FF8D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3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58ED671-384F-4C57-9C54-3ECA84ED3B7E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B7AD6B8-159A-4FB2-842A-17A85FF8D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3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03CC8AB2-D4D7-4360-8635-FD8E99F3F510}"/>
              </a:ext>
            </a:extLst>
          </p:cNvPr>
          <p:cNvSpPr/>
          <p:nvPr/>
        </p:nvSpPr>
        <p:spPr>
          <a:xfrm>
            <a:off x="-164794" y="-447945"/>
            <a:ext cx="12356794" cy="8156722"/>
          </a:xfrm>
          <a:prstGeom prst="flowChartProcess">
            <a:avLst/>
          </a:prstGeom>
          <a:solidFill>
            <a:schemeClr val="bg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901C67D0-8319-4357-812C-C57853408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215">
            <a:off x="233018" y="4094577"/>
            <a:ext cx="127635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F8F404A8-8556-4E15-AB1C-5A05CFA56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061" y="762000"/>
            <a:ext cx="8153400" cy="1477328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Unit 1: BACK TO SCHOOL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(Practice)</a:t>
            </a:r>
          </a:p>
        </p:txBody>
      </p:sp>
    </p:spTree>
    <p:extLst>
      <p:ext uri="{BB962C8B-B14F-4D97-AF65-F5344CB8AC3E}">
        <p14:creationId xmlns:p14="http://schemas.microsoft.com/office/powerpoint/2010/main" val="4075470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rgbClr val="ECFDFE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299B86-FC07-4E1F-9A40-9664622F36BC}"/>
              </a:ext>
            </a:extLst>
          </p:cNvPr>
          <p:cNvSpPr txBox="1"/>
          <p:nvPr/>
        </p:nvSpPr>
        <p:spPr>
          <a:xfrm>
            <a:off x="86967" y="838339"/>
            <a:ext cx="7277929" cy="3355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Keys:</a:t>
            </a:r>
            <a:endParaRPr lang="en-US" sz="2400" kern="100"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1. How far is it from your house to your school?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2. Where does your classmate live?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3. She doesn't have any friends in Ha Noi.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4. Her new school has a lot of students.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5. Hoa lives with her uncle and aunt in Ha Noi.</a:t>
            </a:r>
          </a:p>
        </p:txBody>
      </p:sp>
    </p:spTree>
    <p:extLst>
      <p:ext uri="{BB962C8B-B14F-4D97-AF65-F5344CB8AC3E}">
        <p14:creationId xmlns:p14="http://schemas.microsoft.com/office/powerpoint/2010/main" val="394946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rgbClr val="ECFDFE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D087FF-239E-4C63-8A0B-04D1DBE39530}"/>
              </a:ext>
            </a:extLst>
          </p:cNvPr>
          <p:cNvSpPr txBox="1"/>
          <p:nvPr/>
        </p:nvSpPr>
        <p:spPr>
          <a:xfrm>
            <a:off x="464653" y="839313"/>
            <a:ext cx="8450746" cy="3909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....</a:t>
            </a:r>
            <a:r>
              <a:rPr lang="en-US" sz="2400" kern="100">
                <a:latin typeface="Comic Sans MS" panose="030F0702030302020204" pitchFamily="66" charset="0"/>
                <a:ea typeface="SimSun" panose="02010600030101010101" pitchFamily="2" charset="-122"/>
              </a:rPr>
              <a:t>  </a:t>
            </a: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Hello, Nga. Nice to see you again.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....   Nice to meet you, Minh.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....   Hello, Phong.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....   Nice to see you, too. How are you?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....   Fine, thanks. This is our new classmate. His name is Minh.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....   Nice to meet you, too.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5ED36E-614A-4BDE-A39B-6B19390DE44E}"/>
              </a:ext>
            </a:extLst>
          </p:cNvPr>
          <p:cNvSpPr txBox="1"/>
          <p:nvPr/>
        </p:nvSpPr>
        <p:spPr>
          <a:xfrm>
            <a:off x="216176" y="244531"/>
            <a:ext cx="8907946" cy="488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</a:pPr>
            <a:r>
              <a:rPr lang="en-US" sz="2400" b="1" i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en-US" sz="2400" b="1" i="1" u="sng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Reorder the sentences to make a complete dialogue.</a:t>
            </a:r>
            <a:endParaRPr lang="en-US" sz="2400" u="sng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821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rgbClr val="ECFDFE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D907FE-0A90-4644-9C6C-DAE10B31D726}"/>
              </a:ext>
            </a:extLst>
          </p:cNvPr>
          <p:cNvSpPr txBox="1"/>
          <p:nvPr/>
        </p:nvSpPr>
        <p:spPr>
          <a:xfrm>
            <a:off x="255931" y="590834"/>
            <a:ext cx="8450746" cy="4463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Keys:</a:t>
            </a:r>
            <a:endParaRPr lang="en-US" sz="2400" kern="100"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2   Hello, Nga. Nice to see you again.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5   Nice to meet you, Minh.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1   Hello, Phong.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3   Nice to see you, too. How are you?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4   Fine, thanks. This is our new classmate. His name is Minh.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6   Nice to meet you, too.</a:t>
            </a:r>
          </a:p>
        </p:txBody>
      </p:sp>
    </p:spTree>
    <p:extLst>
      <p:ext uri="{BB962C8B-B14F-4D97-AF65-F5344CB8AC3E}">
        <p14:creationId xmlns:p14="http://schemas.microsoft.com/office/powerpoint/2010/main" val="902339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rgbClr val="ECFDFE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2ACA968-C159-498E-AF1F-45DD60123A14}"/>
              </a:ext>
            </a:extLst>
          </p:cNvPr>
          <p:cNvSpPr txBox="1"/>
          <p:nvPr/>
        </p:nvSpPr>
        <p:spPr>
          <a:xfrm>
            <a:off x="136662" y="445949"/>
            <a:ext cx="9057033" cy="696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1733550" algn="l"/>
                <a:tab pos="3067050" algn="l"/>
                <a:tab pos="4533900" algn="l"/>
              </a:tabLst>
            </a:pPr>
            <a:r>
              <a:rPr lang="en-US" sz="20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Where do you live?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  <a:tabLst>
                <a:tab pos="1733550" algn="l"/>
                <a:tab pos="3067050" algn="l"/>
                <a:tab pos="4533900" algn="l"/>
              </a:tabLst>
            </a:pPr>
            <a:r>
              <a:rPr lang="en-US" sz="20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How far is it from your house to school?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  <a:tabLst>
                <a:tab pos="1733550" algn="l"/>
                <a:tab pos="3067050" algn="l"/>
                <a:tab pos="4533900" algn="l"/>
              </a:tabLst>
            </a:pPr>
            <a:r>
              <a:rPr lang="en-US" sz="20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What is your address?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  <a:tabLst>
                <a:tab pos="1733550" algn="l"/>
                <a:tab pos="3067050" algn="l"/>
                <a:tab pos="4533900" algn="l"/>
              </a:tabLst>
            </a:pPr>
            <a:r>
              <a:rPr lang="en-US" sz="20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How do you go home?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  <a:tabLst>
                <a:tab pos="1733550" algn="l"/>
                <a:tab pos="3067050" algn="l"/>
                <a:tab pos="4533900" algn="l"/>
              </a:tabLst>
            </a:pPr>
            <a:r>
              <a:rPr lang="en-US" sz="20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Where is your school?</a:t>
            </a:r>
          </a:p>
          <a:p>
            <a:pPr lvl="0"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0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2. Her new school is bigger than her old school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  <a:tabLst>
                <a:tab pos="1733550" algn="l"/>
                <a:tab pos="3067050" algn="l"/>
                <a:tab pos="4533900" algn="l"/>
              </a:tabLst>
            </a:pPr>
            <a:r>
              <a:rPr lang="en-US" sz="20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Her old school is smaller than her new school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  <a:tabLst>
                <a:tab pos="1733550" algn="l"/>
                <a:tab pos="3067050" algn="l"/>
                <a:tab pos="4533900" algn="l"/>
              </a:tabLst>
            </a:pPr>
            <a:r>
              <a:rPr lang="en-US" sz="20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Her old school is more beautiful than her new school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  <a:tabLst>
                <a:tab pos="1733550" algn="l"/>
                <a:tab pos="3067050" algn="l"/>
                <a:tab pos="4533900" algn="l"/>
              </a:tabLst>
            </a:pPr>
            <a:r>
              <a:rPr lang="en-US" sz="20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Her new school is different from her old school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  <a:tabLst>
                <a:tab pos="1733550" algn="l"/>
                <a:tab pos="3067050" algn="l"/>
                <a:tab pos="4533900" algn="l"/>
              </a:tabLst>
            </a:pPr>
            <a:r>
              <a:rPr lang="en-US" sz="20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No school is bigger than her new school</a:t>
            </a:r>
          </a:p>
          <a:p>
            <a:pPr lvl="0"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0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3. How do you go to school?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  <a:tabLst>
                <a:tab pos="1733550" algn="l"/>
                <a:tab pos="3067050" algn="l"/>
                <a:tab pos="4533900" algn="l"/>
              </a:tabLst>
            </a:pPr>
            <a:r>
              <a:rPr lang="en-US" sz="20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How do you travel to school?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  <a:tabLst>
                <a:tab pos="1733550" algn="l"/>
                <a:tab pos="3067050" algn="l"/>
                <a:tab pos="4533900" algn="l"/>
              </a:tabLst>
            </a:pPr>
            <a:r>
              <a:rPr lang="en-US" sz="20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How often do you go to school?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  <a:tabLst>
                <a:tab pos="1733550" algn="l"/>
                <a:tab pos="3067050" algn="l"/>
                <a:tab pos="4533900" algn="l"/>
              </a:tabLst>
            </a:pPr>
            <a:r>
              <a:rPr lang="en-US" sz="20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When do you go to school?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  <a:tabLst>
                <a:tab pos="1733550" algn="l"/>
                <a:tab pos="3067050" algn="l"/>
                <a:tab pos="4533900" algn="l"/>
              </a:tabLst>
            </a:pPr>
            <a:r>
              <a:rPr lang="en-US" sz="20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Is there a school near your house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C2A75F-7667-4807-BA85-EFED013FF38C}"/>
              </a:ext>
            </a:extLst>
          </p:cNvPr>
          <p:cNvSpPr txBox="1"/>
          <p:nvPr/>
        </p:nvSpPr>
        <p:spPr>
          <a:xfrm>
            <a:off x="0" y="-139148"/>
            <a:ext cx="6629400" cy="585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b="1" i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VI. </a:t>
            </a:r>
            <a:r>
              <a:rPr lang="en-US" sz="2400" b="1" i="1" u="sng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Choose the best answers:</a:t>
            </a:r>
            <a:endParaRPr lang="en-US" sz="2400" u="sng">
              <a:solidFill>
                <a:srgbClr val="FF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256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rgbClr val="ECFDFE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4D89D09-ECEB-406D-9648-6A8EE7CE5B63}"/>
              </a:ext>
            </a:extLst>
          </p:cNvPr>
          <p:cNvSpPr txBox="1"/>
          <p:nvPr/>
        </p:nvSpPr>
        <p:spPr>
          <a:xfrm>
            <a:off x="931793" y="844389"/>
            <a:ext cx="6097656" cy="585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b="1" kern="10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Keys: </a:t>
            </a:r>
            <a:r>
              <a:rPr lang="en-US" sz="2400" b="1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1.B	2.A	3.A</a:t>
            </a:r>
            <a:endParaRPr lang="en-US" sz="2400" kern="100"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3483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rgbClr val="ECFDFE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6F75A2-BFF1-4E13-85B1-02E50D1B6F89}"/>
              </a:ext>
            </a:extLst>
          </p:cNvPr>
          <p:cNvSpPr txBox="1"/>
          <p:nvPr/>
        </p:nvSpPr>
        <p:spPr>
          <a:xfrm>
            <a:off x="236053" y="289443"/>
            <a:ext cx="10021129" cy="5219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</a:pPr>
            <a:r>
              <a:rPr lang="en-US" sz="2400" b="1" i="1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VII.</a:t>
            </a:r>
            <a:r>
              <a:rPr lang="en-US" sz="2400" b="1" i="1" u="sng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 questions and answers.</a:t>
            </a:r>
            <a:endParaRPr lang="en-US" sz="2400" u="sng">
              <a:solidFill>
                <a:srgbClr val="FF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sz="240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Nam/ go/ the post office// bike.</a:t>
            </a: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sz="240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does Nam go to the post office ?</a:t>
            </a: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sz="24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 goes to the post office by bike.</a:t>
            </a: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sz="240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4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 and Lan/ go/ school// school bus.</a:t>
            </a:r>
            <a:endParaRPr lang="en-US" sz="24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sz="240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4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father/ travel/ Ha Noi// plane.</a:t>
            </a:r>
            <a:endParaRPr lang="en-US" sz="24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sz="240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24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children/ go/ the zoo// bus.</a:t>
            </a:r>
            <a:endParaRPr lang="en-US" sz="24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sz="240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24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and your friends/ go/ the stadium// foot.</a:t>
            </a:r>
            <a:endParaRPr lang="en-US" sz="24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sz="240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en-US" sz="24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Mrs. Lien/ go/ the market// motorbike.</a:t>
            </a:r>
            <a:endParaRPr lang="en-US" sz="24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75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rgbClr val="ECFDFE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E77209-BCFA-4C99-8AF0-169B13193D50}"/>
              </a:ext>
            </a:extLst>
          </p:cNvPr>
          <p:cNvSpPr txBox="1"/>
          <p:nvPr/>
        </p:nvSpPr>
        <p:spPr>
          <a:xfrm>
            <a:off x="156126" y="0"/>
            <a:ext cx="11879747" cy="7388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200" b="1" i="1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VII.</a:t>
            </a:r>
            <a:r>
              <a:rPr lang="en-US" sz="2200" b="1" i="1" u="sng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 questions and answers.</a:t>
            </a:r>
            <a:endParaRPr lang="en-US" sz="2200" u="sng">
              <a:solidFill>
                <a:srgbClr val="FF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tabLst>
                <a:tab pos="457200" algn="l"/>
              </a:tabLst>
            </a:pPr>
            <a:r>
              <a:rPr lang="en-US" sz="220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Nam/ go/ the post office// bike.</a:t>
            </a: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sz="220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does Nam go to the post office ? </a:t>
            </a:r>
            <a:r>
              <a:rPr lang="en-US" sz="22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 goes to the post office by bike.</a:t>
            </a: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sz="220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 and Lan/ go/ school// school bus.</a:t>
            </a: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sz="220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do Nga and Lan go to school ? They go to school by school bus.</a:t>
            </a:r>
            <a:endParaRPr lang="en-US" sz="22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sz="220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father/ travel/ Ha Noi// plane.</a:t>
            </a: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sz="220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does your father travel to Ha Noi ? He travels to Ha Noi by plane.</a:t>
            </a:r>
            <a:endParaRPr lang="en-US" sz="22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sz="220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children/ go/ the zoo// bus.</a:t>
            </a: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sz="220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do the children go to the zoo ? They go to the zoo by bus.</a:t>
            </a:r>
            <a:endParaRPr lang="en-US" sz="22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sz="220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and your friends/ go/ the stadium// foot.</a:t>
            </a: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sz="220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do you and your friends go to the stadium ? They go to the stadium on foot.</a:t>
            </a:r>
            <a:endParaRPr lang="en-US" sz="22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sz="220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Mrs. Lien/ go/ the market// motorbike.</a:t>
            </a: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sz="220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does Mrs. Lien go to the market ? She goes to the market by motorbike.</a:t>
            </a:r>
            <a:endParaRPr lang="en-US" sz="220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tabLst>
                <a:tab pos="457200" algn="l"/>
              </a:tabLst>
            </a:pPr>
            <a:endParaRPr lang="en-US" sz="22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474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184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rgbClr val="ECFDFE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3FD12D1-9523-4647-B5BB-2C0E68AE67DE}"/>
              </a:ext>
            </a:extLst>
          </p:cNvPr>
          <p:cNvSpPr txBox="1"/>
          <p:nvPr/>
        </p:nvSpPr>
        <p:spPr>
          <a:xfrm>
            <a:off x="129207" y="283448"/>
            <a:ext cx="13129591" cy="667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1. .... class are you in?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   - I'm in class 7B.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a. Where     	b. How many		c. Which		d. What's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2. Nam is a friendly person. He has .... friends.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a. some        	b. many          		c. few             	d. much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3. I like swimming and .... does my sister.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a. so          		b. too           		c. neither         	d. also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4. What is her .... name?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   - Pham Thi Hoa.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a. last        		b. family        		c. full            	d. middle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5. When I'm away from home, I .... my family very much.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a. love        		b. miss          		c. like            	d. hate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9A5480-C1CA-4B9F-A563-3E74F8B99B39}"/>
              </a:ext>
            </a:extLst>
          </p:cNvPr>
          <p:cNvSpPr txBox="1"/>
          <p:nvPr/>
        </p:nvSpPr>
        <p:spPr>
          <a:xfrm>
            <a:off x="0" y="-139148"/>
            <a:ext cx="6629400" cy="585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b="1" i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i="1" u="sng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Choose the best answers:</a:t>
            </a:r>
            <a:endParaRPr lang="en-US" sz="2400" u="sng">
              <a:solidFill>
                <a:srgbClr val="FF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520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rgbClr val="ECFDFE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81E4A1-014B-46AF-84AE-50934CD62E48}"/>
              </a:ext>
            </a:extLst>
          </p:cNvPr>
          <p:cNvSpPr txBox="1"/>
          <p:nvPr/>
        </p:nvSpPr>
        <p:spPr>
          <a:xfrm>
            <a:off x="216174" y="166370"/>
            <a:ext cx="11975825" cy="3909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6. Hoa lives .... Ha Noi, .... 12 Tran Hung Dao Street.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a. </a:t>
            </a:r>
            <a:r>
              <a:rPr lang="en-US" sz="2400" kern="100">
                <a:latin typeface="Comic Sans MS" panose="030F0702030302020204" pitchFamily="66" charset="0"/>
                <a:ea typeface="SimSun" panose="02010600030101010101" pitchFamily="2" charset="-122"/>
              </a:rPr>
              <a:t>i</a:t>
            </a: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n – on		b. in – at			c. at – on		d. on - at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7. .... is it from here to school? - About two kilometers.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a. How far     	b. How high    	c. How long        	d. How often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8. I'm very busy these days .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   - ........ .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a. So I am     	b. I do, too     	c. Neither am I 	d. Me, too</a:t>
            </a:r>
          </a:p>
        </p:txBody>
      </p:sp>
    </p:spTree>
    <p:extLst>
      <p:ext uri="{BB962C8B-B14F-4D97-AF65-F5344CB8AC3E}">
        <p14:creationId xmlns:p14="http://schemas.microsoft.com/office/powerpoint/2010/main" val="3907298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rgbClr val="ECFDFE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42054CE-B451-4E2E-8A8E-3FDF980DDDE2}"/>
              </a:ext>
            </a:extLst>
          </p:cNvPr>
          <p:cNvSpPr txBox="1"/>
          <p:nvPr/>
        </p:nvSpPr>
        <p:spPr>
          <a:xfrm>
            <a:off x="106846" y="726092"/>
            <a:ext cx="6097656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800" kern="10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Keys: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8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1c     	2b     	3a     	4c 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8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5b     	6b     	7a     	8d</a:t>
            </a:r>
          </a:p>
        </p:txBody>
      </p:sp>
    </p:spTree>
    <p:extLst>
      <p:ext uri="{BB962C8B-B14F-4D97-AF65-F5344CB8AC3E}">
        <p14:creationId xmlns:p14="http://schemas.microsoft.com/office/powerpoint/2010/main" val="3038789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rgbClr val="ECFDFE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01181A-99FF-412E-9AB0-A4D4CF5A949F}"/>
              </a:ext>
            </a:extLst>
          </p:cNvPr>
          <p:cNvSpPr txBox="1"/>
          <p:nvPr/>
        </p:nvSpPr>
        <p:spPr>
          <a:xfrm>
            <a:off x="126724" y="803448"/>
            <a:ext cx="10806320" cy="5565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1. Hoa(have).... a lot of friends in Hue.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2. She (be).... unhappy now. She (miss).... her parents in Hue.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3. Hoa (talk).... to Miss Lien at the moment?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4. (you be).... a new student?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   - Yes. I (be).... in class 7B.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5. Hoa's old school (be).... small. It (not have).... many students.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6. I (walk).... to school every day, but today I (ride).... my bike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   to school.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7. We (not got).... to class on Sunday.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8. Where .... Hoa's parents (live)....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AF5629-9494-4E0C-943D-2750DB8453AE}"/>
              </a:ext>
            </a:extLst>
          </p:cNvPr>
          <p:cNvSpPr txBox="1"/>
          <p:nvPr/>
        </p:nvSpPr>
        <p:spPr>
          <a:xfrm>
            <a:off x="216176" y="244531"/>
            <a:ext cx="8907946" cy="488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</a:pPr>
            <a:r>
              <a:rPr lang="en-US" sz="2400" b="1" i="1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400" b="1" i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u="sng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Supply the correct forms of the verbs in brackets.</a:t>
            </a:r>
            <a:endParaRPr lang="en-US" sz="2400" u="sng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74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rgbClr val="ECFDFE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0B0BA3-57E5-48FB-BB43-5B9E788186DF}"/>
              </a:ext>
            </a:extLst>
          </p:cNvPr>
          <p:cNvSpPr txBox="1"/>
          <p:nvPr/>
        </p:nvSpPr>
        <p:spPr>
          <a:xfrm>
            <a:off x="444774" y="737004"/>
            <a:ext cx="10339183" cy="5017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Keys: </a:t>
            </a:r>
          </a:p>
          <a:p>
            <a:pPr marL="457200" indent="-457200">
              <a:lnSpc>
                <a:spcPct val="150000"/>
              </a:lnSpc>
              <a:buAutoNum type="arabicPeriod"/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has           	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2. is-misses         </a:t>
            </a:r>
            <a:endParaRPr lang="en-US" sz="2400" kern="100"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3. is talking   	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4. are you - am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5.is - doesn't     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6. walk - am riding     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7. don't go     	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8. do...live</a:t>
            </a:r>
          </a:p>
        </p:txBody>
      </p:sp>
    </p:spTree>
    <p:extLst>
      <p:ext uri="{BB962C8B-B14F-4D97-AF65-F5344CB8AC3E}">
        <p14:creationId xmlns:p14="http://schemas.microsoft.com/office/powerpoint/2010/main" val="4084678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rgbClr val="ECFDFE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A4BCFD-F6C9-442E-8A1C-EB441C01CBD5}"/>
              </a:ext>
            </a:extLst>
          </p:cNvPr>
          <p:cNvSpPr txBox="1"/>
          <p:nvPr/>
        </p:nvSpPr>
        <p:spPr>
          <a:xfrm>
            <a:off x="494472" y="849509"/>
            <a:ext cx="9613624" cy="5019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 </a:t>
            </a:r>
            <a:r>
              <a:rPr lang="en-US" sz="2400" b="1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A                          		B</a:t>
            </a:r>
            <a:endParaRPr lang="en-US" sz="2400" kern="100"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1. How are you?                  	a. By bus.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2. Are you a new student?       	 b. It's Tran.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3. What is his family name?      	c. Fine, thanks.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4. What is your address?         	d. About one kilometer.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5. How do you go to school?      	e. It's Ok now.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6. How far is it?                	f. 6B Dien Bien Phu Street.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7. How is everything?            	g. Yes, I am.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8. Who are you phoning to?       	h. My brother.</a:t>
            </a:r>
            <a:endParaRPr lang="en-US" sz="240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166AF2-235D-4076-9642-15016C8A90C4}"/>
              </a:ext>
            </a:extLst>
          </p:cNvPr>
          <p:cNvSpPr txBox="1"/>
          <p:nvPr/>
        </p:nvSpPr>
        <p:spPr>
          <a:xfrm>
            <a:off x="216176" y="244531"/>
            <a:ext cx="8907946" cy="488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</a:pPr>
            <a:r>
              <a:rPr lang="en-US" sz="2400" b="1" i="1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2400" b="1" i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i="1" u="sng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Match.</a:t>
            </a:r>
            <a:endParaRPr lang="en-US" sz="2400" u="sng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267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rgbClr val="ECFDFE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DB8EC9-7C3B-4995-AD40-D9E95F7EEBCB}"/>
              </a:ext>
            </a:extLst>
          </p:cNvPr>
          <p:cNvSpPr txBox="1"/>
          <p:nvPr/>
        </p:nvSpPr>
        <p:spPr>
          <a:xfrm>
            <a:off x="236054" y="586944"/>
            <a:ext cx="6097656" cy="1693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Keys:</a:t>
            </a:r>
            <a:endParaRPr lang="en-US" sz="2400" kern="100"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1c     2g     3b     4f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5a     6d     7e     8h</a:t>
            </a:r>
          </a:p>
        </p:txBody>
      </p:sp>
    </p:spTree>
    <p:extLst>
      <p:ext uri="{BB962C8B-B14F-4D97-AF65-F5344CB8AC3E}">
        <p14:creationId xmlns:p14="http://schemas.microsoft.com/office/powerpoint/2010/main" val="1630791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rgbClr val="ECFDFE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559D27-F7E8-44BA-B424-882FFB52B353}"/>
              </a:ext>
            </a:extLst>
          </p:cNvPr>
          <p:cNvSpPr txBox="1"/>
          <p:nvPr/>
        </p:nvSpPr>
        <p:spPr>
          <a:xfrm>
            <a:off x="395080" y="1166331"/>
            <a:ext cx="9186242" cy="27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1. is/ your/ how/ school/ to/ it/ far/ your/ from/ house?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2. your/ classmate/ where/ live/ does?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3. have/ any/ doesn't/ in/ she/ friends/ Ha Noi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4. new/ has/ a/ students/ of/ her/ school/ lot.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5. with/ her/ lives/ Hoa/ in/ uncle/ aunt Ha Noi/ and.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3370FE-0B81-4E84-9AE1-910403628379}"/>
              </a:ext>
            </a:extLst>
          </p:cNvPr>
          <p:cNvSpPr txBox="1"/>
          <p:nvPr/>
        </p:nvSpPr>
        <p:spPr>
          <a:xfrm>
            <a:off x="216176" y="244531"/>
            <a:ext cx="8907946" cy="488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</a:pPr>
            <a:r>
              <a:rPr lang="en-US" sz="2400" b="1" i="1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en-US" sz="2400" b="1" i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i="1" u="sng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Rearrange the words to make complete sentences.</a:t>
            </a:r>
            <a:endParaRPr lang="en-US" sz="2400" u="sng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103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1328</Words>
  <Application>Microsoft Office PowerPoint</Application>
  <PresentationFormat>Widescreen</PresentationFormat>
  <Paragraphs>123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Tw Cen MT</vt:lpstr>
      <vt:lpstr>Office Theme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Yen Pham</dc:creator>
  <cp:lastModifiedBy>Yen Pham</cp:lastModifiedBy>
  <cp:revision>6</cp:revision>
  <dcterms:created xsi:type="dcterms:W3CDTF">2021-09-04T06:28:24Z</dcterms:created>
  <dcterms:modified xsi:type="dcterms:W3CDTF">2021-09-05T00:12:48Z</dcterms:modified>
</cp:coreProperties>
</file>