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294" r:id="rId3"/>
    <p:sldId id="306" r:id="rId4"/>
    <p:sldId id="295" r:id="rId5"/>
    <p:sldId id="307" r:id="rId6"/>
    <p:sldId id="256" r:id="rId7"/>
    <p:sldId id="305" r:id="rId8"/>
    <p:sldId id="296" r:id="rId9"/>
    <p:sldId id="308" r:id="rId10"/>
    <p:sldId id="297" r:id="rId11"/>
    <p:sldId id="304" r:id="rId12"/>
    <p:sldId id="298" r:id="rId13"/>
    <p:sldId id="303" r:id="rId14"/>
    <p:sldId id="299" r:id="rId15"/>
    <p:sldId id="301" r:id="rId16"/>
    <p:sldId id="300" r:id="rId17"/>
    <p:sldId id="302" r:id="rId18"/>
    <p:sldId id="31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568B-E91A-4417-9FE9-E41616E30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8E976-12BC-449E-A6A0-761826957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04BCC-00FC-419C-9063-52E6295D7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9FCCC-E2FB-4DA5-8BF5-B1E3B3643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5423-DE77-4042-BCFA-000957B10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7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2341C-FA71-40CE-AB4F-B6BC80BB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76BA8-DE2A-4C19-9D67-CA5205D25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28A6A-8079-4795-A5ED-1E48765C0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9372-3014-4C2A-AC18-4B856B70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5DE8E-917C-4141-88FC-ECD5B4A9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0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8593FE-3B9A-4F62-99D5-8753D3391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73D38-4F0F-4957-87B3-25E1861AF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53AE1-2C5C-468E-A47A-9193FF740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018E7-B186-4A50-93C5-425C5CF0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3509B-5321-457E-AB1D-7D35117D1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5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1517-840B-4CC8-9A76-8BAF4F15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D29D5-FF3E-48BA-8EAB-164A8AC84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53104-5932-4997-BCD8-ADD270988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6A65C-710B-4C1D-884F-F3307B44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E4B17-AA6B-430F-81C3-BE38408D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7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53AB-3D6B-4DBB-80B4-48C49A7DA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E0D58-5AA3-4BE5-8C76-229EA5522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4D124-5EC9-420C-A92C-43592795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2C78B-F90E-442C-B851-F64614382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99DB6-7698-410B-8BA3-019FA3CAE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AD02D-64D4-4E5C-8AEF-6EB653C19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60C74-61B6-403F-AE86-10D7C1A9F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30132-7471-4D54-8B35-88C2A2744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E2998-090C-4A4E-AD5A-4240DD74A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C0AD1-D110-4937-A2C7-45E0B3D6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81B54-2AED-4DA0-8796-5A5DED2D0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0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47D3F-5FFC-4493-8811-D4D6D335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996F7-C57C-4920-86E3-626BB65E6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2D312-CB76-4BE5-B555-80827CFE5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0818D8-BE29-42D8-BA74-9ABAD4F322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3C1AED-DE53-4FF7-A883-1E27F2706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E7667B-261E-46EF-B133-0ED5D5A4B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728B17-7525-4718-88EB-4BA63C28F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9C9E56-AF89-457A-B88D-D459BF12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8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00F35-6DD7-4833-BEC7-6DF291DDA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29125-8E14-45AB-A005-FED08354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A3279-652E-4111-919D-F79854AF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57C4A5-5708-496E-83E0-B59EB166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9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3F4C7B-80D5-46F9-BA40-D267CDE2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E0FAB-5563-44AE-9D57-F19CB172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BF79C-9802-4497-BDB1-E0A4020C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2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9032-D3B2-4C76-87ED-D9B40AFD0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C3B53-DFCB-4508-ACCD-D4B69701F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B883D-CFE3-46B3-BA4C-4942C259D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E4262-2C8A-42CA-9CFC-B2C327AB8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D0AE5-61DA-483E-BC31-75C7A8A4F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4AA5F-3118-46BB-9E42-425B6B941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1E97D-29E3-4940-A3AB-9A2F477D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997DB1-5964-4F05-BFD6-88D751A35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4ECBA4-B054-4240-B8B2-6D2914F2A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47B6B-78A0-49E2-967D-A55D2FEE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7D8DC-BB33-4BB4-99EC-A80E0901D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9E8812-3B49-493A-8E1F-7634CFFD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25D5FB-B0CA-419F-A292-CEB860AB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3FCF6-7E41-4B60-9950-40FE1B256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1F545-2D2F-4399-B7E9-1BED2159E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8754C-B762-473F-8742-7727713BA623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B29C2-A325-47DB-B432-9FD1309ED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42ACB-A026-4BF0-8FCB-2A3F0C636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DD891-173C-44AC-B4CC-482F462E5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3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ocess 2">
            <a:extLst>
              <a:ext uri="{FF2B5EF4-FFF2-40B4-BE49-F238E27FC236}">
                <a16:creationId xmlns:a16="http://schemas.microsoft.com/office/drawing/2014/main" id="{CE8227D8-30EE-4503-A872-5B3C67029F98}"/>
              </a:ext>
            </a:extLst>
          </p:cNvPr>
          <p:cNvSpPr/>
          <p:nvPr/>
        </p:nvSpPr>
        <p:spPr>
          <a:xfrm>
            <a:off x="-271584" y="-649361"/>
            <a:ext cx="12356794" cy="8156722"/>
          </a:xfrm>
          <a:prstGeom prst="flowChartProcess">
            <a:avLst/>
          </a:prstGeom>
          <a:solidFill>
            <a:schemeClr val="bg1"/>
          </a:solid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6D3205AC-9F25-47B2-86F8-67E44F7D8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2748" y="762000"/>
            <a:ext cx="8153400" cy="1477328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Unit 1: BACK TO SCHOOL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(Practice)</a:t>
            </a:r>
          </a:p>
        </p:txBody>
      </p:sp>
    </p:spTree>
    <p:extLst>
      <p:ext uri="{BB962C8B-B14F-4D97-AF65-F5344CB8AC3E}">
        <p14:creationId xmlns:p14="http://schemas.microsoft.com/office/powerpoint/2010/main" val="3074884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E09B3B-FD04-4D47-8CE1-86F67BB75E83}"/>
              </a:ext>
            </a:extLst>
          </p:cNvPr>
          <p:cNvSpPr txBox="1"/>
          <p:nvPr/>
        </p:nvSpPr>
        <p:spPr>
          <a:xfrm>
            <a:off x="447261" y="99391"/>
            <a:ext cx="10654748" cy="6404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Complete the dialogues.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Hello. My name is Phong.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  Nice ________  ________ you, Phong. 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  ________ Nam. ________you a  ________ student?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Yes. I’m in  ________ 7A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Oh. So  ________ 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Ba: Hi, Nam.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________, Ba</a:t>
            </a:r>
            <a:r>
              <a:rPr lang="en-US" sz="2400" b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to  ________you again.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This is  ________ new classmate. ________ name’s Phong.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Ba: Nice  ________  ________ you, Phong.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________  ________  ________  ________,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73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B08DC1-405A-4E50-B503-77DA087BF763}"/>
              </a:ext>
            </a:extLst>
          </p:cNvPr>
          <p:cNvSpPr txBox="1"/>
          <p:nvPr/>
        </p:nvSpPr>
        <p:spPr>
          <a:xfrm>
            <a:off x="496957" y="0"/>
            <a:ext cx="10654748" cy="69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Complete the dialogues.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Hello. My name is Phong.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  Nice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you, Phong. 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 a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student?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Yes. I’m in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7A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Oh. So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Ba: Hi, Nam.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Nam: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Ba.</a:t>
            </a:r>
            <a:r>
              <a:rPr lang="en-US" sz="2400" b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Nice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 again.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This is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classmate.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name’s Phong.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Ba: Nice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you, Phong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Nice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2400" u="sng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too.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91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98C8F5-0B4B-4006-AEFF-8B4A857A4D79}"/>
              </a:ext>
            </a:extLst>
          </p:cNvPr>
          <p:cNvSpPr txBox="1"/>
          <p:nvPr/>
        </p:nvSpPr>
        <p:spPr>
          <a:xfrm>
            <a:off x="713131" y="235622"/>
            <a:ext cx="11551755" cy="6069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VI.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the best answers.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________class are you in? (Where, How many, What)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doesn’t have ________ picture books. (some, many, lot of)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like swimming and ________ does my sister. (so, too, but)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parents live ________ Ha Noi. (on, at, in)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 Noi is a big city, but it is ________ than Ho Chi Minh city. (the smaller, smaller, smallest)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live ________25/ 3B Tran Phu Street. (in, at, on)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is it from here to school? – About two kilometers. (How far, How high, How long)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3810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 ________ television every night. (watchs, watches, watching)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91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B5CF6F-7B09-4EDB-9703-400627047BFB}"/>
              </a:ext>
            </a:extLst>
          </p:cNvPr>
          <p:cNvSpPr txBox="1"/>
          <p:nvPr/>
        </p:nvSpPr>
        <p:spPr>
          <a:xfrm>
            <a:off x="448089" y="476005"/>
            <a:ext cx="6097656" cy="5219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 </a:t>
            </a:r>
            <a:endParaRPr lang="en-US" sz="2400" b="1" i="1">
              <a:solidFill>
                <a:srgbClr val="FF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many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smaller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How far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r>
              <a:rPr lang="en-US" sz="2400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watches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AutoNum type="arabicPeriod"/>
            </a:pP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29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2919CC-2240-47A9-ABD3-44A843AFEB72}"/>
              </a:ext>
            </a:extLst>
          </p:cNvPr>
          <p:cNvSpPr txBox="1"/>
          <p:nvPr/>
        </p:nvSpPr>
        <p:spPr>
          <a:xfrm>
            <a:off x="434837" y="601428"/>
            <a:ext cx="10319302" cy="533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VII. </a:t>
            </a:r>
            <a:r>
              <a:rPr lang="en-US" sz="2400" b="1" i="1" u="sng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Supply the correct forms of the verbs in brackets: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 __________ (have) a lot of friend in Hue.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 and Trang always __________ ( visit) their grandparents on Sundays.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father __________ (travel) to London next month.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mother __________ ( listen) to the radio every day.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__________ ( not, live) with her parents.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__________ ( brush) her teeth now.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children __________ (like) to play in the yard.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 __________ (talk) in the meeting next Monday?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989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4D0255-C1BF-448D-9436-9B07FE7A07C1}"/>
              </a:ext>
            </a:extLst>
          </p:cNvPr>
          <p:cNvSpPr txBox="1"/>
          <p:nvPr/>
        </p:nvSpPr>
        <p:spPr>
          <a:xfrm>
            <a:off x="1372428" y="724011"/>
            <a:ext cx="6097656" cy="4913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visit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travel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listens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not live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brushing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talk</a:t>
            </a:r>
          </a:p>
        </p:txBody>
      </p:sp>
    </p:spTree>
    <p:extLst>
      <p:ext uri="{BB962C8B-B14F-4D97-AF65-F5344CB8AC3E}">
        <p14:creationId xmlns:p14="http://schemas.microsoft.com/office/powerpoint/2010/main" val="1249797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2C7922-CEE5-45C8-B54C-F88F721D1E17}"/>
              </a:ext>
            </a:extLst>
          </p:cNvPr>
          <p:cNvSpPr txBox="1"/>
          <p:nvPr/>
        </p:nvSpPr>
        <p:spPr>
          <a:xfrm>
            <a:off x="454715" y="576120"/>
            <a:ext cx="9563928" cy="3253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Rearrange the words to make correct sentences: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see/ you/ again/ nice/ to.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our/ classmate/ is/ this/ new.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have/ any/ doesn’t/ in/ she/ friends/ Ha Noi.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new/ has/ students/ her/ school/ a lot of.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with/ her/ lives/ Hoa/ in/ uncle and aunt/ Ha Noi.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621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3B04F8-8BD9-4C77-B65F-7F74D8CC028C}"/>
              </a:ext>
            </a:extLst>
          </p:cNvPr>
          <p:cNvSpPr txBox="1"/>
          <p:nvPr/>
        </p:nvSpPr>
        <p:spPr>
          <a:xfrm>
            <a:off x="206237" y="804371"/>
            <a:ext cx="9544050" cy="3844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Rearrange the words to make correct sentences: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Nice to see you again.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our new classmate.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doesn’t have any friends in Ha Noi.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new school has a lot of students.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 lives with her aunt and uncle in Ha Noi.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14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>
            <a:extLst>
              <a:ext uri="{FF2B5EF4-FFF2-40B4-BE49-F238E27FC236}">
                <a16:creationId xmlns:a16="http://schemas.microsoft.com/office/drawing/2014/main" id="{D57BEE7B-940C-45BF-A09D-1A24B6FB0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778" y="4383158"/>
            <a:ext cx="3592443" cy="1769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>
            <a:extLst>
              <a:ext uri="{FF2B5EF4-FFF2-40B4-BE49-F238E27FC236}">
                <a16:creationId xmlns:a16="http://schemas.microsoft.com/office/drawing/2014/main" id="{EC216839-E774-4BC5-906B-DD4FA9BE608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10800000" flipH="1" flipV="1">
            <a:off x="3390900" y="1136581"/>
            <a:ext cx="5410200" cy="297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2251281"/>
              </a:avLst>
            </a:prstTxWarp>
          </a:bodyPr>
          <a:lstStyle/>
          <a:p>
            <a:pPr algn="ctr"/>
            <a:r>
              <a:rPr lang="en-US" sz="3600" kern="10">
                <a:latin typeface="Monotype Corsiva" panose="03010101010201010101" pitchFamily="66" charset="0"/>
              </a:rPr>
              <a:t>Homework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3DC06B4A-85B6-438A-8B16-199503087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551" y="2562847"/>
            <a:ext cx="900650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b="1">
                <a:latin typeface="Comic Sans MS" panose="030F0702030302020204" pitchFamily="66" charset="0"/>
                <a:cs typeface="Times New Roman" panose="02020603050405020304" pitchFamily="18" charset="0"/>
              </a:rPr>
              <a:t>Learn by heart the vocabularies and structures in Unit 1.</a:t>
            </a:r>
          </a:p>
          <a:p>
            <a:pPr eaLnBrk="1" hangingPunct="1"/>
            <a:r>
              <a:rPr lang="en-US" altLang="en-US" sz="2800" b="1">
                <a:latin typeface="Comic Sans MS" panose="030F0702030302020204" pitchFamily="66" charset="0"/>
                <a:cs typeface="Times New Roman" panose="02020603050405020304" pitchFamily="18" charset="0"/>
              </a:rPr>
              <a:t>- Prepare Unit 2. A – Telephone numbers. </a:t>
            </a:r>
          </a:p>
        </p:txBody>
      </p:sp>
    </p:spTree>
    <p:extLst>
      <p:ext uri="{BB962C8B-B14F-4D97-AF65-F5344CB8AC3E}">
        <p14:creationId xmlns:p14="http://schemas.microsoft.com/office/powerpoint/2010/main" val="361782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C152DD4-A016-4ABE-B36C-94408FC6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5826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>
                <a:solidFill>
                  <a:srgbClr val="F12301"/>
                </a:solidFill>
                <a:latin typeface="Comic Sans MS" panose="030F0702030302020204" pitchFamily="66" charset="0"/>
              </a:rPr>
              <a:t>I.</a:t>
            </a:r>
            <a:r>
              <a:rPr lang="en-US" altLang="en-US" sz="2800" b="1" u="sng">
                <a:solidFill>
                  <a:srgbClr val="F12301"/>
                </a:solidFill>
                <a:latin typeface="Comic Sans MS" panose="030F0702030302020204" pitchFamily="66" charset="0"/>
              </a:rPr>
              <a:t>Complete the following dialogue.</a:t>
            </a:r>
            <a:endParaRPr lang="en-US" altLang="en-US" sz="2800" u="sng">
              <a:solidFill>
                <a:srgbClr val="F12301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8C3CBFB5-54AB-4755-8CAE-16C988A6A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3" y="860425"/>
            <a:ext cx="9144000" cy="63246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altLang="en-US" i="1">
                <a:latin typeface="Comic Sans MS" panose="030F0702030302020204" pitchFamily="66" charset="0"/>
              </a:rPr>
              <a:t>Nga: </a:t>
            </a:r>
            <a:r>
              <a:rPr lang="en-US" altLang="en-US">
                <a:latin typeface="Comic Sans MS" panose="030F0702030302020204" pitchFamily="66" charset="0"/>
              </a:rPr>
              <a:t>Good morning. (1)…………………..</a:t>
            </a:r>
          </a:p>
          <a:p>
            <a:pPr marL="609600" indent="-609600">
              <a:buNone/>
              <a:defRPr/>
            </a:pPr>
            <a:r>
              <a:rPr lang="en-US" altLang="en-US" i="1">
                <a:latin typeface="Comic Sans MS" panose="030F0702030302020204" pitchFamily="66" charset="0"/>
              </a:rPr>
              <a:t>Tam:</a:t>
            </a:r>
            <a:r>
              <a:rPr lang="en-US" altLang="en-US">
                <a:latin typeface="Comic Sans MS" panose="030F0702030302020204" pitchFamily="66" charset="0"/>
              </a:rPr>
              <a:t>(2)………………………. My name’s Tam. Are you a new student?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Yes, I’m in class 7A.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(3) ………………………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I’m from Hue.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Who are you living with?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(4) ………………………….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Why are you unhappy?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(5) …………………………….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But you have new friends here.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 </a:t>
            </a:r>
            <a:endParaRPr lang="en-US" altLang="en-US" i="1">
              <a:latin typeface="Comic Sans MS" panose="030F0702030302020204" pitchFamily="66" charset="0"/>
            </a:endParaRPr>
          </a:p>
        </p:txBody>
      </p:sp>
      <p:sp>
        <p:nvSpPr>
          <p:cNvPr id="16399" name="Text Box 15">
            <a:extLst>
              <a:ext uri="{FF2B5EF4-FFF2-40B4-BE49-F238E27FC236}">
                <a16:creationId xmlns:a16="http://schemas.microsoft.com/office/drawing/2014/main" id="{39DC15A6-D991-4E3A-8DA2-7FC1EA54E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0" y="4022725"/>
            <a:ext cx="3200400" cy="522288"/>
          </a:xfrm>
          <a:prstGeom prst="rect">
            <a:avLst/>
          </a:prstGeom>
          <a:solidFill>
            <a:srgbClr val="FFFF0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F12301"/>
                </a:solidFill>
                <a:latin typeface="Times New Roman" panose="02020603050405020304" pitchFamily="18" charset="0"/>
              </a:rPr>
              <a:t>My name’s Nga.</a:t>
            </a:r>
          </a:p>
        </p:txBody>
      </p:sp>
      <p:sp>
        <p:nvSpPr>
          <p:cNvPr id="16400" name="Text Box 16">
            <a:extLst>
              <a:ext uri="{FF2B5EF4-FFF2-40B4-BE49-F238E27FC236}">
                <a16:creationId xmlns:a16="http://schemas.microsoft.com/office/drawing/2014/main" id="{A195A7A1-E956-40C6-AE47-4F009874F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9163" y="1885952"/>
            <a:ext cx="3382963" cy="523875"/>
          </a:xfrm>
          <a:prstGeom prst="rect">
            <a:avLst/>
          </a:prstGeom>
          <a:solidFill>
            <a:srgbClr val="FFFF0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F12301"/>
                </a:solidFill>
                <a:latin typeface="Times New Roman" panose="02020603050405020304" pitchFamily="18" charset="0"/>
              </a:rPr>
              <a:t>Nice to meet you.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71998F14-C571-42E3-A534-8E6427702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1" y="2408239"/>
            <a:ext cx="4632325" cy="523875"/>
          </a:xfrm>
          <a:prstGeom prst="rect">
            <a:avLst/>
          </a:prstGeom>
          <a:solidFill>
            <a:srgbClr val="FFFF0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F12301"/>
                </a:solidFill>
                <a:latin typeface="Times New Roman" panose="02020603050405020304" pitchFamily="18" charset="0"/>
              </a:rPr>
              <a:t>I live with my parents.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98FE3FB3-6745-4097-805B-361DDE0C8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2969" y="2965451"/>
            <a:ext cx="5410200" cy="523875"/>
          </a:xfrm>
          <a:prstGeom prst="rect">
            <a:avLst/>
          </a:prstGeom>
          <a:solidFill>
            <a:srgbClr val="FFFF0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F12301"/>
                </a:solidFill>
                <a:latin typeface="Times New Roman" panose="02020603050405020304" pitchFamily="18" charset="0"/>
              </a:rPr>
              <a:t>Because I miss my old friends.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:a16="http://schemas.microsoft.com/office/drawing/2014/main" id="{AE3A9D40-73A1-4A70-BA88-92BC1F939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175" y="3489325"/>
            <a:ext cx="3932238" cy="522288"/>
          </a:xfrm>
          <a:prstGeom prst="rect">
            <a:avLst/>
          </a:prstGeom>
          <a:solidFill>
            <a:srgbClr val="FFFF00"/>
          </a:solidFill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b="1">
                <a:solidFill>
                  <a:srgbClr val="F12301"/>
                </a:solidFill>
                <a:latin typeface="Times New Roman" panose="02020603050405020304" pitchFamily="18" charset="0"/>
              </a:rPr>
              <a:t>Where are you from?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3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2683E-6 L -0.25833 -0.675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17" y="-33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4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50157 -0.1460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78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-0.46997 0.2460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7" y="1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1.85185E-6 L -0.30833 0.3127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1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2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6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01758E-6 L -0.46823 -0.2201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20" y="-110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3"/>
                  </p:tgtEl>
                </p:cond>
              </p:nextCondLst>
            </p:seq>
          </p:childTnLst>
        </p:cTn>
      </p:par>
    </p:tnLst>
    <p:bldLst>
      <p:bldP spid="16387" grpId="0"/>
      <p:bldP spid="16399" grpId="0" animBg="1"/>
      <p:bldP spid="16399" grpId="1" animBg="1"/>
      <p:bldP spid="16400" grpId="0" animBg="1"/>
      <p:bldP spid="16400" grpId="1" animBg="1"/>
      <p:bldP spid="16401" grpId="0" animBg="1"/>
      <p:bldP spid="16401" grpId="1" animBg="1"/>
      <p:bldP spid="16402" grpId="0" animBg="1"/>
      <p:bldP spid="16402" grpId="1" animBg="1"/>
      <p:bldP spid="16403" grpId="0" animBg="1"/>
      <p:bldP spid="1640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44A6B5-79CB-4B5A-A9B6-F03950C8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008" y="277812"/>
            <a:ext cx="9144000" cy="5826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>
                <a:solidFill>
                  <a:srgbClr val="F12301"/>
                </a:solidFill>
                <a:latin typeface="Comic Sans MS" panose="030F0702030302020204" pitchFamily="66" charset="0"/>
              </a:rPr>
              <a:t>I.</a:t>
            </a:r>
            <a:r>
              <a:rPr lang="en-US" altLang="en-US" sz="2800" b="1" u="sng">
                <a:solidFill>
                  <a:srgbClr val="F12301"/>
                </a:solidFill>
                <a:latin typeface="Comic Sans MS" panose="030F0702030302020204" pitchFamily="66" charset="0"/>
              </a:rPr>
              <a:t>Complete the following dialogue.</a:t>
            </a:r>
            <a:r>
              <a:rPr lang="en-US" altLang="en-US" sz="2800" u="sng">
                <a:solidFill>
                  <a:srgbClr val="F1230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85BA48-A9E2-4A19-ADB7-A2372C348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3" y="860425"/>
            <a:ext cx="11794434" cy="63246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altLang="en-US" i="1">
                <a:latin typeface="Comic Sans MS" panose="030F0702030302020204" pitchFamily="66" charset="0"/>
              </a:rPr>
              <a:t>Nga: </a:t>
            </a:r>
            <a:r>
              <a:rPr lang="en-US" altLang="en-US">
                <a:latin typeface="Comic Sans MS" panose="030F0702030302020204" pitchFamily="66" charset="0"/>
              </a:rPr>
              <a:t>Good morning. (1) </a:t>
            </a:r>
            <a:r>
              <a:rPr lang="en-US" altLang="en-US" u="sng">
                <a:latin typeface="Comic Sans MS" panose="030F0702030302020204" pitchFamily="66" charset="0"/>
              </a:rPr>
              <a:t>My name’s Nga</a:t>
            </a:r>
            <a:r>
              <a:rPr lang="en-US" altLang="en-US">
                <a:latin typeface="Comic Sans MS" panose="030F0702030302020204" pitchFamily="66" charset="0"/>
              </a:rPr>
              <a:t>.</a:t>
            </a:r>
          </a:p>
          <a:p>
            <a:pPr marL="609600" indent="-609600">
              <a:buNone/>
              <a:defRPr/>
            </a:pPr>
            <a:r>
              <a:rPr lang="en-US" altLang="en-US" i="1">
                <a:latin typeface="Comic Sans MS" panose="030F0702030302020204" pitchFamily="66" charset="0"/>
              </a:rPr>
              <a:t>Tam:</a:t>
            </a:r>
            <a:r>
              <a:rPr lang="en-US" altLang="en-US">
                <a:latin typeface="Comic Sans MS" panose="030F0702030302020204" pitchFamily="66" charset="0"/>
              </a:rPr>
              <a:t>(2) </a:t>
            </a:r>
            <a:r>
              <a:rPr lang="en-US" altLang="en-US" u="sng">
                <a:latin typeface="Comic Sans MS" panose="030F0702030302020204" pitchFamily="66" charset="0"/>
              </a:rPr>
              <a:t>Nice to meet you</a:t>
            </a:r>
            <a:r>
              <a:rPr lang="en-US" altLang="en-US">
                <a:latin typeface="Comic Sans MS" panose="030F0702030302020204" pitchFamily="66" charset="0"/>
              </a:rPr>
              <a:t>. My name’s Tam. Are you a new student?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Yes, I’m in class 7A.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(3) </a:t>
            </a:r>
            <a:r>
              <a:rPr lang="en-US" altLang="en-US" u="sng">
                <a:latin typeface="Comic Sans MS" panose="030F0702030302020204" pitchFamily="66" charset="0"/>
              </a:rPr>
              <a:t>Where are you from?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I’m from Hue.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Who are you living with?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(4) </a:t>
            </a:r>
            <a:r>
              <a:rPr lang="en-US" altLang="en-US" u="sng">
                <a:latin typeface="Comic Sans MS" panose="030F0702030302020204" pitchFamily="66" charset="0"/>
              </a:rPr>
              <a:t>I live with my parents.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Why are you unhappy?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Nga: (5) </a:t>
            </a:r>
            <a:r>
              <a:rPr lang="en-US" altLang="en-US" u="sng">
                <a:latin typeface="Comic Sans MS" panose="030F0702030302020204" pitchFamily="66" charset="0"/>
              </a:rPr>
              <a:t>Because I miss my old friends.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Tam: But you have new friends here.</a:t>
            </a:r>
          </a:p>
          <a:p>
            <a:pPr marL="609600" indent="-609600">
              <a:buNone/>
              <a:defRPr/>
            </a:pPr>
            <a:r>
              <a:rPr lang="en-US" altLang="en-US">
                <a:latin typeface="Comic Sans MS" panose="030F0702030302020204" pitchFamily="66" charset="0"/>
              </a:rPr>
              <a:t> </a:t>
            </a:r>
            <a:endParaRPr lang="en-US" altLang="en-US" i="1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98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1077530D-DB2E-4521-9F66-EB7467B58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5" y="129209"/>
            <a:ext cx="9144000" cy="762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>
                <a:solidFill>
                  <a:srgbClr val="F12301"/>
                </a:solidFill>
                <a:latin typeface="Comic Sans MS" panose="030F0702030302020204" pitchFamily="66" charset="0"/>
              </a:rPr>
              <a:t>II.Fill in appropriate word in the blank:</a:t>
            </a:r>
          </a:p>
        </p:txBody>
      </p:sp>
      <p:sp>
        <p:nvSpPr>
          <p:cNvPr id="25606" name="Rectangle 4">
            <a:extLst>
              <a:ext uri="{FF2B5EF4-FFF2-40B4-BE49-F238E27FC236}">
                <a16:creationId xmlns:a16="http://schemas.microsoft.com/office/drawing/2014/main" id="{9C541B91-A00C-41DA-8BC3-6A017E0BD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5" y="1053548"/>
            <a:ext cx="8763000" cy="5562600"/>
          </a:xfrm>
        </p:spPr>
        <p:txBody>
          <a:bodyPr>
            <a:normAutofit/>
          </a:bodyPr>
          <a:lstStyle/>
          <a:p>
            <a:pPr marL="609600" indent="-609600">
              <a:buNone/>
              <a:defRPr/>
            </a:pPr>
            <a:r>
              <a:rPr lang="en-US" altLang="en-US" sz="2400">
                <a:latin typeface="Comic Sans MS" panose="030F0702030302020204" pitchFamily="66" charset="0"/>
              </a:rPr>
              <a:t>1. … class are you in?</a:t>
            </a:r>
          </a:p>
          <a:p>
            <a:pPr marL="609600" indent="-609600">
              <a:buNone/>
              <a:defRPr/>
            </a:pPr>
            <a:r>
              <a:rPr lang="en-US" altLang="en-US" sz="2400" i="1">
                <a:latin typeface="Comic Sans MS" panose="030F0702030302020204" pitchFamily="66" charset="0"/>
              </a:rPr>
              <a:t>A. Where		B. How		C. What</a:t>
            </a:r>
          </a:p>
          <a:p>
            <a:pPr marL="609600" indent="-609600">
              <a:buNone/>
              <a:defRPr/>
            </a:pPr>
            <a:r>
              <a:rPr lang="en-US" altLang="en-US" sz="2400">
                <a:latin typeface="Comic Sans MS" panose="030F0702030302020204" pitchFamily="66" charset="0"/>
              </a:rPr>
              <a:t>2. She doesn’t have … English Book.</a:t>
            </a:r>
          </a:p>
          <a:p>
            <a:pPr marL="609600" indent="-609600">
              <a:buFontTx/>
              <a:buAutoNum type="alphaUcPeriod"/>
              <a:defRPr/>
            </a:pPr>
            <a:r>
              <a:rPr lang="en-US" altLang="en-US" sz="2400" i="1">
                <a:latin typeface="Comic Sans MS" panose="030F0702030302020204" pitchFamily="66" charset="0"/>
              </a:rPr>
              <a:t>some		B. many		C. any</a:t>
            </a:r>
          </a:p>
          <a:p>
            <a:pPr marL="609600" indent="-609600">
              <a:buFontTx/>
              <a:buAutoNum type="arabicPeriod" startAt="3"/>
              <a:defRPr/>
            </a:pPr>
            <a:r>
              <a:rPr lang="en-US" altLang="en-US" sz="2400">
                <a:latin typeface="Comic Sans MS" panose="030F0702030302020204" pitchFamily="66" charset="0"/>
              </a:rPr>
              <a:t>Hanoi is a big city, but Ho Chi Minh City is … than Hanoi.</a:t>
            </a:r>
          </a:p>
          <a:p>
            <a:pPr marL="609600" indent="-609600">
              <a:buFontTx/>
              <a:buAutoNum type="alphaUcPeriod"/>
              <a:defRPr/>
            </a:pPr>
            <a:r>
              <a:rPr lang="en-US" altLang="en-US" sz="2400" i="1">
                <a:latin typeface="Comic Sans MS" panose="030F0702030302020204" pitchFamily="66" charset="0"/>
              </a:rPr>
              <a:t>bigger		B. the bigger	C. the biggest</a:t>
            </a:r>
          </a:p>
          <a:p>
            <a:pPr marL="609600" indent="-609600">
              <a:buNone/>
              <a:defRPr/>
            </a:pPr>
            <a:r>
              <a:rPr lang="en-US" altLang="en-US" sz="2400">
                <a:latin typeface="Comic Sans MS" panose="030F0702030302020204" pitchFamily="66" charset="0"/>
              </a:rPr>
              <a:t>4. Her parents still live there … her grandparents.</a:t>
            </a:r>
          </a:p>
          <a:p>
            <a:pPr marL="609600" indent="-609600">
              <a:buNone/>
              <a:defRPr/>
            </a:pPr>
            <a:r>
              <a:rPr lang="en-US" altLang="en-US" sz="2400" i="1">
                <a:latin typeface="Comic Sans MS" panose="030F0702030302020204" pitchFamily="66" charset="0"/>
              </a:rPr>
              <a:t>A. and		B. with		C. than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2E7276-407F-4880-A977-17AAACB43E00}"/>
              </a:ext>
            </a:extLst>
          </p:cNvPr>
          <p:cNvSpPr txBox="1"/>
          <p:nvPr/>
        </p:nvSpPr>
        <p:spPr>
          <a:xfrm>
            <a:off x="315568" y="805605"/>
            <a:ext cx="6097656" cy="1313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1733550" algn="l"/>
                <a:tab pos="3067050" algn="l"/>
                <a:tab pos="4533900" algn="l"/>
              </a:tabLst>
            </a:pPr>
            <a:r>
              <a:rPr lang="en-US" sz="2800" kern="10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Keys:</a:t>
            </a:r>
          </a:p>
          <a:p>
            <a:pPr>
              <a:lnSpc>
                <a:spcPct val="150000"/>
              </a:lnSpc>
              <a:tabLst>
                <a:tab pos="1733550" algn="l"/>
                <a:tab pos="3067050" algn="l"/>
                <a:tab pos="4533900" algn="l"/>
              </a:tabLst>
            </a:pPr>
            <a:r>
              <a:rPr lang="en-US" sz="2800" kern="10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1.C     	2.C     	3.B    	</a:t>
            </a:r>
          </a:p>
        </p:txBody>
      </p:sp>
    </p:spTree>
    <p:extLst>
      <p:ext uri="{BB962C8B-B14F-4D97-AF65-F5344CB8AC3E}">
        <p14:creationId xmlns:p14="http://schemas.microsoft.com/office/powerpoint/2010/main" val="82812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34C7132-59E8-4DF9-84D1-E114FF1EBE93}"/>
              </a:ext>
            </a:extLst>
          </p:cNvPr>
          <p:cNvSpPr txBox="1"/>
          <p:nvPr/>
        </p:nvSpPr>
        <p:spPr>
          <a:xfrm>
            <a:off x="504409" y="487545"/>
            <a:ext cx="8490503" cy="522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sz="2400" b="1" i="1" u="sng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comparative sentences.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Lan/ tall/ Hoa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book/ thick/ that book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chair/ short/ the table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boxes/ big/ those boxes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 Trang/ young/ her sister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buildings/ high/ those buildings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boys/ strong/ the girls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I/ old/ my brother.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762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14B9EF-4CA6-47A6-819D-4E9D4238E2A5}"/>
              </a:ext>
            </a:extLst>
          </p:cNvPr>
          <p:cNvSpPr txBox="1"/>
          <p:nvPr/>
        </p:nvSpPr>
        <p:spPr>
          <a:xfrm>
            <a:off x="504409" y="487545"/>
            <a:ext cx="8490503" cy="5811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sz="2400" b="1" i="1" u="sng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comparative sentences.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is taller than Hoa.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book is thicker than that book.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chair is shorter than the table.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boxes are bigger than those boxes.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 Trang is younger than her sister.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buildings are higher than those buildings.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boys are stronger than the girls.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am older than my brother.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4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0E8756-D58C-464A-9636-0781DD7FC83D}"/>
              </a:ext>
            </a:extLst>
          </p:cNvPr>
          <p:cNvSpPr txBox="1"/>
          <p:nvPr/>
        </p:nvSpPr>
        <p:spPr>
          <a:xfrm>
            <a:off x="474593" y="368275"/>
            <a:ext cx="11054798" cy="5219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sz="2400" b="1" i="1" u="sng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Complete the sentences with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much, many, a lot / lots 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father never drinks ________ coffee for breakfast.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don’t have ________ time to read.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new school has ________of students.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________of  orange juice in the jar.  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hotel doesn’t have ________ rooms.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has ________ of money in his pocket.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too ________ pictures on the wall.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drinks ________ of tea.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469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B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C317C2-7178-467F-BE1B-490DB4090E2B}"/>
              </a:ext>
            </a:extLst>
          </p:cNvPr>
          <p:cNvSpPr txBox="1"/>
          <p:nvPr/>
        </p:nvSpPr>
        <p:spPr>
          <a:xfrm>
            <a:off x="474593" y="368275"/>
            <a:ext cx="11054798" cy="5811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Keys: 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sz="2400" b="1" i="1" u="sng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Complete the sentences with </a:t>
            </a:r>
            <a:r>
              <a:rPr lang="en-US" sz="2400" b="1" i="1" u="sng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much, many, a lot / lots .</a:t>
            </a:r>
            <a:endParaRPr lang="en-US" sz="2400" u="sng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father never drinks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coffee for breakfast.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don’t have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 to read.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new school has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lot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students.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lot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 orange juice in the jar.  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hotel doesn’t have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rooms.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has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lot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money in his pocket.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too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pictures on the wall.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drinks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lot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tea.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9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1267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Monotype Corsiva</vt:lpstr>
      <vt:lpstr>Times New Roman</vt:lpstr>
      <vt:lpstr>Office Theme</vt:lpstr>
      <vt:lpstr>PowerPoint Presentation</vt:lpstr>
      <vt:lpstr>I.Complete the following dialogue.</vt:lpstr>
      <vt:lpstr>I.Complete the following dialogue. </vt:lpstr>
      <vt:lpstr>II.Fill in appropriate word in the blank: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Complete the dialogue: </dc:title>
  <dc:creator>Yen Pham</dc:creator>
  <cp:lastModifiedBy>Yen Pham</cp:lastModifiedBy>
  <cp:revision>12</cp:revision>
  <dcterms:created xsi:type="dcterms:W3CDTF">2021-09-04T07:09:59Z</dcterms:created>
  <dcterms:modified xsi:type="dcterms:W3CDTF">2021-09-05T00:13:57Z</dcterms:modified>
</cp:coreProperties>
</file>