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67" r:id="rId3"/>
    <p:sldId id="26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56" r:id="rId12"/>
    <p:sldId id="257" r:id="rId13"/>
    <p:sldId id="258" r:id="rId14"/>
    <p:sldId id="30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68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C9E83E-4451-49BE-8506-A5C7347305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81C943-84E4-4388-8A5D-3C2F139AF1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17F9C6-C42B-4717-898A-2A039C99F2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4F187-551A-480C-83BD-BD9B3815742E}" type="datetimeFigureOut">
              <a:rPr lang="en-US" smtClean="0"/>
              <a:t>19-Sep-21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5BC2F2-274F-481C-8569-59D701E7FF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1D06CC-B97B-4CCF-ACA1-BD350FA4A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2FE1A-A93F-4FDE-AB27-3318F2D02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9443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470616-D874-4208-B3A4-905A534654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26C991F-5107-43A3-BFA4-DBC70B2167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D4A959-BF27-46C7-B79E-FB3BE9D1AF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4F187-551A-480C-83BD-BD9B3815742E}" type="datetimeFigureOut">
              <a:rPr lang="en-US" smtClean="0"/>
              <a:t>19-Sep-21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48D55B-56E5-49CB-A4A0-59AACC01A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FD3571-D3DB-44DB-AB81-87D13C5DB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2FE1A-A93F-4FDE-AB27-3318F2D02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9463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2488A01-498D-4122-9AB2-A00B20EDE0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94E30E-3FE0-4FE3-B2F0-CDFBE64ED3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1FE7C4-140B-434F-8CA2-E44B862AD1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4F187-551A-480C-83BD-BD9B3815742E}" type="datetimeFigureOut">
              <a:rPr lang="en-US" smtClean="0"/>
              <a:t>19-Sep-21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4039F7-0281-4D7B-AF89-DFC2CABAA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A8C582-4FBF-4917-B18F-048EC1C0A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2FE1A-A93F-4FDE-AB27-3318F2D02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213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1F8F41-0596-4AA5-84F3-178F0010A6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641461-E08B-4E1B-B3AE-465DCD8BFA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2FF563-E44E-4051-8D8E-3F915340B2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4F187-551A-480C-83BD-BD9B3815742E}" type="datetimeFigureOut">
              <a:rPr lang="en-US" smtClean="0"/>
              <a:t>19-Sep-21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A57BB6-7B66-4F7A-9D2B-F89CFB55BC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41A2A6-8B92-444A-8907-8FA0B32C8E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2FE1A-A93F-4FDE-AB27-3318F2D02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0080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D26F29-4D15-414C-970A-220CB5C9A0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188F1F-92A3-46A9-9747-81933E6A36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5336F6-A07B-4361-A841-EAC6631195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4F187-551A-480C-83BD-BD9B3815742E}" type="datetimeFigureOut">
              <a:rPr lang="en-US" smtClean="0"/>
              <a:t>19-Sep-21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8FD48B-4971-47B6-A6E5-F858EE6AC9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468B9A-B063-4CFC-BF59-8F1B045C1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2FE1A-A93F-4FDE-AB27-3318F2D02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59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7AAEC4-82A8-43B6-9738-B55B3A1575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0A5F5C-A2BD-49C3-9B86-1A3728DF0F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A95AC2-DECE-4C2C-8C0E-178C85A57F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75AA99-A984-4E05-A93B-82C1D18D70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4F187-551A-480C-83BD-BD9B3815742E}" type="datetimeFigureOut">
              <a:rPr lang="en-US" smtClean="0"/>
              <a:t>19-Sep-21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A389BF-57E0-4ED1-B046-0D61A63E31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926860-9637-4C97-BA18-FF4D417BE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2FE1A-A93F-4FDE-AB27-3318F2D02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369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0C9E79-11F2-49FD-A393-0627601832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226516-0BD2-47F9-953F-9BE4DC9CB0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A5A00C-A730-4D07-9643-9ABF124716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CF5AEB4-AA95-4050-871F-D2A2133E85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260167D-2D38-4BB0-B3E8-947F0036A0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DFD4B59-A461-4561-A4C9-1CE7FACC05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4F187-551A-480C-83BD-BD9B3815742E}" type="datetimeFigureOut">
              <a:rPr lang="en-US" smtClean="0"/>
              <a:t>19-Sep-21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456E85D-EC71-4707-911B-A7315A8ACF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D82F54D-9307-43F9-825E-025EA9FD54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2FE1A-A93F-4FDE-AB27-3318F2D02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240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6F3298-93C7-411B-8DA1-13B0250B81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54181AD-3389-4806-A004-08577B1BFB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4F187-551A-480C-83BD-BD9B3815742E}" type="datetimeFigureOut">
              <a:rPr lang="en-US" smtClean="0"/>
              <a:t>19-Sep-21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7767DA6-6F7C-498D-A356-7055E11F97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0905A0-1F28-4242-98C6-29A079158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2FE1A-A93F-4FDE-AB27-3318F2D02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406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32CB8AF-F69D-487B-8456-EB143AC88A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4F187-551A-480C-83BD-BD9B3815742E}" type="datetimeFigureOut">
              <a:rPr lang="en-US" smtClean="0"/>
              <a:t>19-Sep-21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7B07E1C-09FD-4800-8F48-35E030AA1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200E78-191B-46FF-924B-F1BE5A28E9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2FE1A-A93F-4FDE-AB27-3318F2D02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797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2746DA-B8CC-416A-9748-A1196A64D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BCBD3E-5694-4466-8468-EEBBE55FF5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01A6CE-DD86-412B-8A80-20261EFC1E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061F29-6A49-435F-AD01-9EAA0BE988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4F187-551A-480C-83BD-BD9B3815742E}" type="datetimeFigureOut">
              <a:rPr lang="en-US" smtClean="0"/>
              <a:t>19-Sep-21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F98F77-2742-4D00-B01C-05A017916D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06179E-C142-4FB9-BA86-9C8A95B61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2FE1A-A93F-4FDE-AB27-3318F2D02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2331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24F5D5-7B62-48E3-B154-5B9337EFB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14141A-116B-4C6C-A9DF-21F7F96850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9AEAB0-0BEE-468F-9B95-52A3D2C389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4769B7-08BC-4813-B9DA-998A5093F8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4F187-551A-480C-83BD-BD9B3815742E}" type="datetimeFigureOut">
              <a:rPr lang="en-US" smtClean="0"/>
              <a:t>19-Sep-21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A8DC22-3322-4AEC-87D5-E84120F2FE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F482AB-C180-40F5-86BA-23C2A65A9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2FE1A-A93F-4FDE-AB27-3318F2D02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198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D27BD71-755E-4A4D-8A1F-6DF4CB1E73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4D2928-86C5-4AD6-922B-6DA77ECEF4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949148-7436-4F5B-9F99-B3CDBB426F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B4F187-551A-480C-83BD-BD9B3815742E}" type="datetimeFigureOut">
              <a:rPr lang="en-US" smtClean="0"/>
              <a:t>19-Sep-21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B651FA-1244-4F71-8F9C-E9E5FC152E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3B770A-5648-4192-8E60-31BC6C36F9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12FE1A-A93F-4FDE-AB27-3318F2D02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913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7FE1B56-707B-4E3A-B539-5E52E3243999}"/>
              </a:ext>
            </a:extLst>
          </p:cNvPr>
          <p:cNvSpPr/>
          <p:nvPr/>
        </p:nvSpPr>
        <p:spPr>
          <a:xfrm>
            <a:off x="1262272" y="785195"/>
            <a:ext cx="9614958" cy="5288951"/>
          </a:xfrm>
          <a:prstGeom prst="roundRect">
            <a:avLst/>
          </a:prstGeom>
          <a:solidFill>
            <a:srgbClr val="92D05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latin typeface="Comic Sans MS" panose="030F0702030302020204" pitchFamily="66" charset="0"/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A0B46D33-6B64-4E19-91C1-E97AFFC387E3}"/>
              </a:ext>
            </a:extLst>
          </p:cNvPr>
          <p:cNvSpPr txBox="1">
            <a:spLocks/>
          </p:cNvSpPr>
          <p:nvPr/>
        </p:nvSpPr>
        <p:spPr>
          <a:xfrm>
            <a:off x="1991648" y="2636777"/>
            <a:ext cx="8269357" cy="13464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650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pitchFamily="66" charset="0"/>
              </a:rPr>
              <a:t>Personal information</a:t>
            </a:r>
            <a:endParaRPr lang="en-US" sz="6500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8A65974-4CAD-488D-92B3-8A03FDFF2498}"/>
              </a:ext>
            </a:extLst>
          </p:cNvPr>
          <p:cNvSpPr txBox="1"/>
          <p:nvPr/>
        </p:nvSpPr>
        <p:spPr>
          <a:xfrm>
            <a:off x="1828801" y="4131352"/>
            <a:ext cx="789167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5400" b="1">
                <a:ln/>
                <a:solidFill>
                  <a:schemeClr val="accent4"/>
                </a:solidFill>
                <a:latin typeface="Comic Sans MS" panose="030F0702030302020204" pitchFamily="66" charset="0"/>
              </a:rPr>
              <a:t> A. Telephone numbers</a:t>
            </a:r>
            <a:endParaRPr lang="en-US" sz="5400" b="1" dirty="0">
              <a:ln/>
              <a:solidFill>
                <a:schemeClr val="accent4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8234D21-DD6F-43DA-9AC6-04518440D3C7}"/>
              </a:ext>
            </a:extLst>
          </p:cNvPr>
          <p:cNvSpPr txBox="1"/>
          <p:nvPr/>
        </p:nvSpPr>
        <p:spPr>
          <a:xfrm>
            <a:off x="1991648" y="1156988"/>
            <a:ext cx="8885582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UNIT 2 – </a:t>
            </a:r>
            <a:r>
              <a:rPr lang="en-US" sz="66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GRADE 7</a:t>
            </a:r>
            <a:endParaRPr lang="en-US" sz="6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2314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747F5F5-D63F-493E-8012-57ACF789EC04}"/>
              </a:ext>
            </a:extLst>
          </p:cNvPr>
          <p:cNvSpPr txBox="1"/>
          <p:nvPr/>
        </p:nvSpPr>
        <p:spPr>
          <a:xfrm>
            <a:off x="2740714" y="352048"/>
            <a:ext cx="710896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2400">
                <a:solidFill>
                  <a:srgbClr val="FF0000"/>
                </a:solidFill>
                <a:latin typeface="Comic Sans MS" panose="030F0702030302020204" pitchFamily="66" charset="0"/>
              </a:rPr>
              <a:t>Now ask your classmate and complete the list</a:t>
            </a:r>
            <a:r>
              <a:rPr lang="en-US" sz="2400" b="1" kern="0">
                <a:solidFill>
                  <a:srgbClr val="FF0000"/>
                </a:solidFill>
                <a:latin typeface="Comic Sans MS" pitchFamily="66" charset="0"/>
                <a:ea typeface="+mj-ea"/>
                <a:cs typeface="+mj-cs"/>
              </a:rPr>
              <a:t>. </a:t>
            </a:r>
            <a:endParaRPr lang="en-US" sz="2400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265516D1-3302-4A9A-869F-E8DF26E050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8789920"/>
              </p:ext>
            </p:extLst>
          </p:nvPr>
        </p:nvGraphicFramePr>
        <p:xfrm>
          <a:off x="1332396" y="1017840"/>
          <a:ext cx="9070008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3336">
                  <a:extLst>
                    <a:ext uri="{9D8B030D-6E8A-4147-A177-3AD203B41FA5}">
                      <a16:colId xmlns:a16="http://schemas.microsoft.com/office/drawing/2014/main" val="4184053179"/>
                    </a:ext>
                  </a:extLst>
                </a:gridCol>
                <a:gridCol w="3023336">
                  <a:extLst>
                    <a:ext uri="{9D8B030D-6E8A-4147-A177-3AD203B41FA5}">
                      <a16:colId xmlns:a16="http://schemas.microsoft.com/office/drawing/2014/main" val="3771490374"/>
                    </a:ext>
                  </a:extLst>
                </a:gridCol>
                <a:gridCol w="3023336">
                  <a:extLst>
                    <a:ext uri="{9D8B030D-6E8A-4147-A177-3AD203B41FA5}">
                      <a16:colId xmlns:a16="http://schemas.microsoft.com/office/drawing/2014/main" val="38619123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>
                          <a:latin typeface="Comic Sans MS" panose="030F0702030302020204" pitchFamily="66" charset="0"/>
                        </a:rPr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latin typeface="Comic Sans MS" panose="030F0702030302020204" pitchFamily="66" charset="0"/>
                        </a:rPr>
                        <a:t>Address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latin typeface="Comic Sans MS" panose="030F0702030302020204" pitchFamily="66" charset="0"/>
                        </a:rPr>
                        <a:t>Telephone number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20175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40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71585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40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680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40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173350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240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2001487"/>
                  </a:ext>
                </a:extLst>
              </a:tr>
            </a:tbl>
          </a:graphicData>
        </a:graphic>
      </p:graphicFrame>
      <p:sp>
        <p:nvSpPr>
          <p:cNvPr id="4" name="Text Box 13">
            <a:extLst>
              <a:ext uri="{FF2B5EF4-FFF2-40B4-BE49-F238E27FC236}">
                <a16:creationId xmlns:a16="http://schemas.microsoft.com/office/drawing/2014/main" id="{F34910C7-1E5B-4BA4-918B-1E93775FD9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5872" y="3303840"/>
            <a:ext cx="6771860" cy="317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33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1" i="0" dirty="0">
                <a:latin typeface="Comic Sans MS" panose="030F0702030302020204" pitchFamily="66" charset="0"/>
              </a:rPr>
              <a:t>Lan: Excuse me, </a:t>
            </a:r>
            <a:r>
              <a:rPr lang="en-US" altLang="en-US" sz="2000" b="1" i="0" dirty="0" err="1">
                <a:latin typeface="Comic Sans MS" panose="030F0702030302020204" pitchFamily="66" charset="0"/>
              </a:rPr>
              <a:t>Hoa</a:t>
            </a:r>
            <a:r>
              <a:rPr lang="en-US" altLang="en-US" sz="2000" b="1" i="0" dirty="0">
                <a:latin typeface="Comic Sans MS" panose="030F0702030302020204" pitchFamily="66" charset="0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en-US" altLang="en-US" sz="2000" b="1" i="0" dirty="0" err="1">
                <a:latin typeface="Comic Sans MS" panose="030F0702030302020204" pitchFamily="66" charset="0"/>
              </a:rPr>
              <a:t>Hoa</a:t>
            </a:r>
            <a:r>
              <a:rPr lang="en-US" altLang="en-US" sz="2000" b="1" i="0" dirty="0">
                <a:latin typeface="Comic Sans MS" panose="030F0702030302020204" pitchFamily="66" charset="0"/>
              </a:rPr>
              <a:t>: Yes, </a:t>
            </a:r>
            <a:r>
              <a:rPr lang="en-US" altLang="en-US" sz="2000" b="1" i="0">
                <a:latin typeface="Comic Sans MS" panose="030F0702030302020204" pitchFamily="66" charset="0"/>
              </a:rPr>
              <a:t>Lan .</a:t>
            </a:r>
          </a:p>
          <a:p>
            <a:pPr>
              <a:spcBef>
                <a:spcPct val="50000"/>
              </a:spcBef>
            </a:pPr>
            <a:r>
              <a:rPr lang="en-US" altLang="en-US" sz="2000" b="1">
                <a:latin typeface="Comic Sans MS" panose="030F0702030302020204" pitchFamily="66" charset="0"/>
              </a:rPr>
              <a:t>Lan: What’s your address?</a:t>
            </a:r>
          </a:p>
          <a:p>
            <a:pPr>
              <a:spcBef>
                <a:spcPct val="50000"/>
              </a:spcBef>
            </a:pPr>
            <a:r>
              <a:rPr lang="en-US" altLang="en-US" sz="2000" b="1" i="0">
                <a:latin typeface="Comic Sans MS" panose="030F0702030302020204" pitchFamily="66" charset="0"/>
              </a:rPr>
              <a:t>Hoa: 12 Tran Hung Dao Street.</a:t>
            </a:r>
            <a:endParaRPr lang="en-US" altLang="en-US" sz="2000" b="1" i="0" dirty="0">
              <a:latin typeface="Comic Sans MS" panose="030F0702030302020204" pitchFamily="66" charset="0"/>
            </a:endParaRPr>
          </a:p>
          <a:p>
            <a:pPr>
              <a:spcBef>
                <a:spcPct val="50000"/>
              </a:spcBef>
            </a:pPr>
            <a:r>
              <a:rPr lang="en-US" altLang="en-US" sz="2000" b="1" i="0" dirty="0">
                <a:latin typeface="Comic Sans MS" panose="030F0702030302020204" pitchFamily="66" charset="0"/>
              </a:rPr>
              <a:t>Lan : What’s your telephone number?</a:t>
            </a:r>
          </a:p>
          <a:p>
            <a:pPr>
              <a:spcBef>
                <a:spcPct val="50000"/>
              </a:spcBef>
            </a:pPr>
            <a:r>
              <a:rPr lang="en-US" altLang="en-US" sz="2000" b="1" i="0" dirty="0" err="1">
                <a:latin typeface="Comic Sans MS" panose="030F0702030302020204" pitchFamily="66" charset="0"/>
              </a:rPr>
              <a:t>Hoa</a:t>
            </a:r>
            <a:r>
              <a:rPr lang="en-US" altLang="en-US" sz="2000" b="1" i="0" dirty="0">
                <a:latin typeface="Comic Sans MS" panose="030F0702030302020204" pitchFamily="66" charset="0"/>
              </a:rPr>
              <a:t> : 8 262 019</a:t>
            </a:r>
            <a:endParaRPr lang="en-US" altLang="en-US" sz="2000" i="0" dirty="0">
              <a:latin typeface="Comic Sans MS" panose="030F0702030302020204" pitchFamily="66" charset="0"/>
            </a:endParaRPr>
          </a:p>
          <a:p>
            <a:pPr>
              <a:spcBef>
                <a:spcPct val="50000"/>
              </a:spcBef>
            </a:pPr>
            <a:r>
              <a:rPr lang="en-US" altLang="en-US" sz="2000" b="1" i="0" dirty="0">
                <a:latin typeface="Comic Sans MS" panose="030F0702030302020204" pitchFamily="66" charset="0"/>
              </a:rPr>
              <a:t>Lan : Thanks. I’ll call you soon.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369C2B7-63B9-42BB-ADFD-BF8FCC04CCC0}"/>
              </a:ext>
            </a:extLst>
          </p:cNvPr>
          <p:cNvSpPr txBox="1"/>
          <p:nvPr/>
        </p:nvSpPr>
        <p:spPr>
          <a:xfrm>
            <a:off x="1540565" y="1570383"/>
            <a:ext cx="16697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Comic Sans MS" panose="030F0702030302020204" pitchFamily="66" charset="0"/>
              </a:rPr>
              <a:t>Hoa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AA7FB22-0EBA-4D46-9F30-C04AF6B01466}"/>
              </a:ext>
            </a:extLst>
          </p:cNvPr>
          <p:cNvSpPr txBox="1"/>
          <p:nvPr/>
        </p:nvSpPr>
        <p:spPr>
          <a:xfrm>
            <a:off x="4385363" y="1538117"/>
            <a:ext cx="2969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800" i="0">
                <a:latin typeface="Comic Sans MS" panose="030F0702030302020204" pitchFamily="66" charset="0"/>
              </a:rPr>
              <a:t>12 Tran Hung Dao Street.</a:t>
            </a:r>
            <a:endParaRPr lang="en-US" altLang="en-US" sz="1800" i="0" dirty="0">
              <a:latin typeface="Comic Sans MS" panose="030F0702030302020204" pitchFamily="66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4C27503-8958-4F88-8544-41E3C243C57D}"/>
              </a:ext>
            </a:extLst>
          </p:cNvPr>
          <p:cNvSpPr txBox="1"/>
          <p:nvPr/>
        </p:nvSpPr>
        <p:spPr>
          <a:xfrm>
            <a:off x="7461802" y="1538117"/>
            <a:ext cx="29695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800" i="0">
                <a:latin typeface="Comic Sans MS" panose="030F0702030302020204" pitchFamily="66" charset="0"/>
              </a:rPr>
              <a:t>8 262 019</a:t>
            </a:r>
            <a:endParaRPr lang="en-US" altLang="en-US" sz="1800" i="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8668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  <p:bldP spid="2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0">
            <a:extLst>
              <a:ext uri="{FF2B5EF4-FFF2-40B4-BE49-F238E27FC236}">
                <a16:creationId xmlns:a16="http://schemas.microsoft.com/office/drawing/2014/main" id="{3B7D8944-C94B-4DF1-B976-09A8331077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1388135"/>
            <a:ext cx="8686800" cy="4185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ts val="1800"/>
              </a:spcBef>
              <a:defRPr/>
            </a:pPr>
            <a:r>
              <a:rPr lang="en-US" sz="2200" b="1" dirty="0">
                <a:latin typeface="Comic Sans MS" panose="030F0702030302020204" pitchFamily="66" charset="0"/>
                <a:cs typeface="Times New Roman" pitchFamily="18" charset="0"/>
              </a:rPr>
              <a:t>a. Who will meet tomorrow?</a:t>
            </a:r>
          </a:p>
          <a:p>
            <a:pPr marL="342900" indent="-342900">
              <a:spcBef>
                <a:spcPts val="1800"/>
              </a:spcBef>
              <a:defRPr/>
            </a:pPr>
            <a:endParaRPr lang="en-US" sz="2200" b="1" dirty="0">
              <a:latin typeface="Comic Sans MS" panose="030F0702030302020204" pitchFamily="66" charset="0"/>
              <a:cs typeface="Times New Roman" pitchFamily="18" charset="0"/>
            </a:endParaRPr>
          </a:p>
          <a:p>
            <a:pPr marL="342900" indent="-342900">
              <a:spcBef>
                <a:spcPts val="1800"/>
              </a:spcBef>
              <a:defRPr/>
            </a:pPr>
            <a:r>
              <a:rPr lang="en-US" sz="2200" b="1" dirty="0">
                <a:latin typeface="Comic Sans MS" panose="030F0702030302020204" pitchFamily="66" charset="0"/>
                <a:cs typeface="Times New Roman" pitchFamily="18" charset="0"/>
              </a:rPr>
              <a:t>b. What will they do?</a:t>
            </a:r>
          </a:p>
          <a:p>
            <a:pPr marL="342900" indent="-342900">
              <a:spcBef>
                <a:spcPts val="1800"/>
              </a:spcBef>
              <a:defRPr/>
            </a:pPr>
            <a:endParaRPr lang="en-US" sz="2200" b="1" dirty="0">
              <a:latin typeface="Comic Sans MS" panose="030F0702030302020204" pitchFamily="66" charset="0"/>
              <a:cs typeface="Times New Roman" pitchFamily="18" charset="0"/>
            </a:endParaRPr>
          </a:p>
          <a:p>
            <a:pPr marL="342900" indent="-342900">
              <a:spcBef>
                <a:spcPts val="1800"/>
              </a:spcBef>
              <a:defRPr/>
            </a:pPr>
            <a:r>
              <a:rPr lang="en-US" sz="2200" b="1" dirty="0">
                <a:latin typeface="Comic Sans MS" panose="030F0702030302020204" pitchFamily="66" charset="0"/>
                <a:cs typeface="Times New Roman" pitchFamily="18" charset="0"/>
              </a:rPr>
              <a:t>c. What time will they meet?</a:t>
            </a:r>
          </a:p>
          <a:p>
            <a:pPr marL="342900" indent="-342900">
              <a:spcBef>
                <a:spcPts val="1800"/>
              </a:spcBef>
              <a:defRPr/>
            </a:pPr>
            <a:endParaRPr lang="en-US" sz="2200" b="1" dirty="0">
              <a:latin typeface="Comic Sans MS" panose="030F0702030302020204" pitchFamily="66" charset="0"/>
              <a:cs typeface="Times New Roman" pitchFamily="18" charset="0"/>
            </a:endParaRPr>
          </a:p>
          <a:p>
            <a:pPr marL="342900" indent="-342900">
              <a:spcBef>
                <a:spcPts val="1800"/>
              </a:spcBef>
              <a:defRPr/>
            </a:pPr>
            <a:r>
              <a:rPr lang="en-US" sz="2200" b="1" dirty="0">
                <a:latin typeface="Comic Sans MS" panose="030F0702030302020204" pitchFamily="66" charset="0"/>
                <a:cs typeface="Times New Roman" pitchFamily="18" charset="0"/>
              </a:rPr>
              <a:t>d. Where will they meet?</a:t>
            </a:r>
            <a:endParaRPr lang="en-US" sz="2200" dirty="0">
              <a:latin typeface="Comic Sans MS" panose="030F0702030302020204" pitchFamily="66" charset="0"/>
              <a:cs typeface="Times New Roman" pitchFamily="18" charset="0"/>
            </a:endParaRPr>
          </a:p>
          <a:p>
            <a:pPr>
              <a:defRPr/>
            </a:pPr>
            <a:endParaRPr lang="en-US" sz="2200" dirty="0">
              <a:latin typeface="Comic Sans MS" panose="030F0702030302020204" pitchFamily="66" charset="0"/>
              <a:cs typeface="Times New Roman" pitchFamily="18" charset="0"/>
            </a:endParaRPr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A2E20174-61E8-4921-A072-2C42AC1836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1938309"/>
            <a:ext cx="6901069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None/>
            </a:pPr>
            <a:r>
              <a:rPr lang="en-US" altLang="en-US" sz="2200" b="1" dirty="0" err="1">
                <a:solidFill>
                  <a:srgbClr val="0000FF"/>
                </a:solidFill>
                <a:latin typeface="Comic Sans MS" panose="030F0702030302020204" pitchFamily="66" charset="0"/>
              </a:rPr>
              <a:t>Phong</a:t>
            </a:r>
            <a:r>
              <a:rPr lang="en-US" altLang="en-US" sz="2200" b="1" dirty="0">
                <a:solidFill>
                  <a:srgbClr val="0000FF"/>
                </a:solidFill>
                <a:latin typeface="Comic Sans MS" panose="030F0702030302020204" pitchFamily="66" charset="0"/>
              </a:rPr>
              <a:t> and Tam will meet tomorrow.</a:t>
            </a:r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3C2D2FB4-79FB-4D4C-AEF9-42993CAC07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3076942"/>
            <a:ext cx="47244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None/>
            </a:pPr>
            <a:r>
              <a:rPr lang="en-US" altLang="en-US" sz="2200" b="1" dirty="0">
                <a:solidFill>
                  <a:srgbClr val="0000FF"/>
                </a:solidFill>
                <a:latin typeface="Comic Sans MS" panose="030F0702030302020204" pitchFamily="66" charset="0"/>
              </a:rPr>
              <a:t>They will see a movie.</a:t>
            </a:r>
          </a:p>
        </p:txBody>
      </p:sp>
      <p:sp>
        <p:nvSpPr>
          <p:cNvPr id="8" name="Rectangle 11">
            <a:extLst>
              <a:ext uri="{FF2B5EF4-FFF2-40B4-BE49-F238E27FC236}">
                <a16:creationId xmlns:a16="http://schemas.microsoft.com/office/drawing/2014/main" id="{F065BAC0-32C1-4670-8195-F61C8251A3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4232408"/>
            <a:ext cx="64008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None/>
            </a:pPr>
            <a:r>
              <a:rPr lang="en-US" altLang="en-US" sz="2200" b="1" dirty="0">
                <a:solidFill>
                  <a:srgbClr val="0000FF"/>
                </a:solidFill>
                <a:latin typeface="Comic Sans MS" panose="030F0702030302020204" pitchFamily="66" charset="0"/>
              </a:rPr>
              <a:t>They will meet at 6.45.</a:t>
            </a:r>
          </a:p>
        </p:txBody>
      </p:sp>
      <p:sp>
        <p:nvSpPr>
          <p:cNvPr id="9" name="Rectangle 11">
            <a:extLst>
              <a:ext uri="{FF2B5EF4-FFF2-40B4-BE49-F238E27FC236}">
                <a16:creationId xmlns:a16="http://schemas.microsoft.com/office/drawing/2014/main" id="{E23A4DE6-8352-47DF-9251-8127E2F411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06549" y="5336990"/>
            <a:ext cx="8282606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None/>
            </a:pPr>
            <a:r>
              <a:rPr lang="en-US" altLang="en-US" sz="2200" b="1" dirty="0">
                <a:solidFill>
                  <a:srgbClr val="0000FF"/>
                </a:solidFill>
                <a:latin typeface="Comic Sans MS" panose="030F0702030302020204" pitchFamily="66" charset="0"/>
              </a:rPr>
              <a:t>They will meet in front of the movie theater.</a:t>
            </a:r>
          </a:p>
        </p:txBody>
      </p:sp>
      <p:sp>
        <p:nvSpPr>
          <p:cNvPr id="10" name="Text Box 15">
            <a:extLst>
              <a:ext uri="{FF2B5EF4-FFF2-40B4-BE49-F238E27FC236}">
                <a16:creationId xmlns:a16="http://schemas.microsoft.com/office/drawing/2014/main" id="{FEF8DEBC-0F60-4402-97FA-BE32BD70EF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138399"/>
            <a:ext cx="5791200" cy="535531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>
                <a:solidFill>
                  <a:srgbClr val="0000FF"/>
                </a:solidFill>
                <a:latin typeface="Comic Sans MS" panose="030F0702030302020204" pitchFamily="66" charset="0"/>
              </a:rPr>
              <a:t>Phong</a:t>
            </a:r>
            <a:r>
              <a:rPr lang="en-US" altLang="en-US" b="1">
                <a:latin typeface="Comic Sans MS" panose="030F0702030302020204" pitchFamily="66" charset="0"/>
              </a:rPr>
              <a:t>: Hello. This is 8 537 471.          </a:t>
            </a:r>
          </a:p>
          <a:p>
            <a:pPr>
              <a:spcBef>
                <a:spcPct val="50000"/>
              </a:spcBef>
            </a:pPr>
            <a:r>
              <a:rPr lang="en-US" altLang="en-US" b="1">
                <a:solidFill>
                  <a:srgbClr val="9933FF"/>
                </a:solidFill>
                <a:latin typeface="Comic Sans MS" panose="030F0702030302020204" pitchFamily="66" charset="0"/>
              </a:rPr>
              <a:t>Tam</a:t>
            </a:r>
            <a:r>
              <a:rPr lang="en-US" altLang="en-US" b="1" dirty="0" err="1">
                <a:latin typeface="Comic Sans MS" panose="030F0702030302020204" pitchFamily="66" charset="0"/>
              </a:rPr>
              <a:t>:Hello</a:t>
            </a:r>
            <a:r>
              <a:rPr lang="en-US" altLang="en-US" b="1" dirty="0">
                <a:latin typeface="Comic Sans MS" panose="030F0702030302020204" pitchFamily="66" charset="0"/>
              </a:rPr>
              <a:t>. Is this </a:t>
            </a:r>
            <a:r>
              <a:rPr lang="en-US" altLang="en-US" b="1" dirty="0" err="1">
                <a:latin typeface="Comic Sans MS" panose="030F0702030302020204" pitchFamily="66" charset="0"/>
              </a:rPr>
              <a:t>Phong</a:t>
            </a:r>
            <a:r>
              <a:rPr lang="en-US" altLang="en-US" b="1">
                <a:latin typeface="Comic Sans MS" panose="030F0702030302020204" pitchFamily="66" charset="0"/>
              </a:rPr>
              <a:t>?  </a:t>
            </a:r>
          </a:p>
          <a:p>
            <a:pPr>
              <a:spcBef>
                <a:spcPct val="50000"/>
              </a:spcBef>
            </a:pPr>
            <a:r>
              <a:rPr lang="en-US" altLang="en-US" b="1">
                <a:solidFill>
                  <a:srgbClr val="0000FF"/>
                </a:solidFill>
                <a:latin typeface="Comic Sans MS" panose="030F0702030302020204" pitchFamily="66" charset="0"/>
              </a:rPr>
              <a:t>Phong</a:t>
            </a:r>
            <a:r>
              <a:rPr lang="en-US" altLang="en-US" b="1">
                <a:latin typeface="Comic Sans MS" panose="030F0702030302020204" pitchFamily="66" charset="0"/>
              </a:rPr>
              <a:t>: Yes. Who’s this?        </a:t>
            </a:r>
            <a:endParaRPr lang="en-US" altLang="en-US" b="1" dirty="0">
              <a:latin typeface="Comic Sans MS" panose="030F0702030302020204" pitchFamily="66" charset="0"/>
            </a:endParaRPr>
          </a:p>
          <a:p>
            <a:pPr>
              <a:spcBef>
                <a:spcPct val="50000"/>
              </a:spcBef>
            </a:pPr>
            <a:r>
              <a:rPr lang="en-US" altLang="en-US" b="1" dirty="0" err="1">
                <a:solidFill>
                  <a:srgbClr val="9933FF"/>
                </a:solidFill>
                <a:latin typeface="Comic Sans MS" panose="030F0702030302020204" pitchFamily="66" charset="0"/>
              </a:rPr>
              <a:t>Tam</a:t>
            </a:r>
            <a:r>
              <a:rPr lang="en-US" altLang="en-US" b="1" dirty="0" err="1">
                <a:latin typeface="Comic Sans MS" panose="030F0702030302020204" pitchFamily="66" charset="0"/>
              </a:rPr>
              <a:t>:It’s</a:t>
            </a:r>
            <a:r>
              <a:rPr lang="en-US" altLang="en-US" b="1" dirty="0">
                <a:latin typeface="Comic Sans MS" panose="030F0702030302020204" pitchFamily="66" charset="0"/>
              </a:rPr>
              <a:t> me ,Tam. Will you be free tomorrow evening</a:t>
            </a:r>
            <a:r>
              <a:rPr lang="en-US" altLang="en-US" b="1">
                <a:latin typeface="Comic Sans MS" panose="030F0702030302020204" pitchFamily="66" charset="0"/>
              </a:rPr>
              <a:t>?    </a:t>
            </a:r>
          </a:p>
          <a:p>
            <a:pPr>
              <a:spcBef>
                <a:spcPct val="50000"/>
              </a:spcBef>
            </a:pPr>
            <a:r>
              <a:rPr lang="en-US" altLang="en-US" b="1">
                <a:solidFill>
                  <a:srgbClr val="0000FF"/>
                </a:solidFill>
                <a:latin typeface="Comic Sans MS" panose="030F0702030302020204" pitchFamily="66" charset="0"/>
              </a:rPr>
              <a:t>Phong</a:t>
            </a:r>
            <a:r>
              <a:rPr lang="en-US" altLang="en-US" b="1">
                <a:latin typeface="Comic Sans MS" panose="030F0702030302020204" pitchFamily="66" charset="0"/>
              </a:rPr>
              <a:t> : Yes, I will.  </a:t>
            </a:r>
          </a:p>
          <a:p>
            <a:pPr>
              <a:spcBef>
                <a:spcPct val="50000"/>
              </a:spcBef>
            </a:pPr>
            <a:r>
              <a:rPr lang="en-US" altLang="en-US" b="1">
                <a:solidFill>
                  <a:srgbClr val="9933FF"/>
                </a:solidFill>
                <a:latin typeface="Comic Sans MS" panose="030F0702030302020204" pitchFamily="66" charset="0"/>
              </a:rPr>
              <a:t>Tam</a:t>
            </a:r>
            <a:r>
              <a:rPr lang="en-US" altLang="en-US" b="1">
                <a:latin typeface="Comic Sans MS" panose="030F0702030302020204" pitchFamily="66" charset="0"/>
              </a:rPr>
              <a:t>: Would you like to see a movie?  </a:t>
            </a:r>
          </a:p>
          <a:p>
            <a:pPr>
              <a:spcBef>
                <a:spcPct val="50000"/>
              </a:spcBef>
            </a:pPr>
            <a:r>
              <a:rPr lang="en-US" altLang="en-US" b="1">
                <a:solidFill>
                  <a:srgbClr val="0000FF"/>
                </a:solidFill>
                <a:latin typeface="Comic Sans MS" panose="030F0702030302020204" pitchFamily="66" charset="0"/>
              </a:rPr>
              <a:t>Phong</a:t>
            </a:r>
            <a:r>
              <a:rPr lang="en-US" altLang="en-US" b="1">
                <a:latin typeface="Comic Sans MS" panose="030F0702030302020204" pitchFamily="66" charset="0"/>
              </a:rPr>
              <a:t>: Sure . What time will it start?   </a:t>
            </a:r>
          </a:p>
          <a:p>
            <a:pPr>
              <a:spcBef>
                <a:spcPct val="50000"/>
              </a:spcBef>
            </a:pPr>
            <a:r>
              <a:rPr lang="en-US" altLang="en-US" b="1">
                <a:solidFill>
                  <a:srgbClr val="9933FF"/>
                </a:solidFill>
                <a:latin typeface="Comic Sans MS" panose="030F0702030302020204" pitchFamily="66" charset="0"/>
              </a:rPr>
              <a:t>Tam</a:t>
            </a:r>
            <a:r>
              <a:rPr lang="en-US" altLang="en-US" b="1">
                <a:latin typeface="Comic Sans MS" panose="030F0702030302020204" pitchFamily="66" charset="0"/>
              </a:rPr>
              <a:t>: It’ll start at seven o’clock. Let’s meet at 6.45.                 </a:t>
            </a:r>
          </a:p>
          <a:p>
            <a:pPr>
              <a:spcBef>
                <a:spcPct val="50000"/>
              </a:spcBef>
            </a:pPr>
            <a:r>
              <a:rPr lang="en-US" altLang="en-US" b="1">
                <a:solidFill>
                  <a:srgbClr val="0000FF"/>
                </a:solidFill>
                <a:latin typeface="Comic Sans MS" panose="030F0702030302020204" pitchFamily="66" charset="0"/>
              </a:rPr>
              <a:t>Phong</a:t>
            </a:r>
            <a:r>
              <a:rPr lang="en-US" altLang="en-US" b="1" dirty="0">
                <a:latin typeface="Comic Sans MS" panose="030F0702030302020204" pitchFamily="66" charset="0"/>
              </a:rPr>
              <a:t>: Where will we meet</a:t>
            </a:r>
            <a:r>
              <a:rPr lang="en-US" altLang="en-US" b="1">
                <a:latin typeface="Comic Sans MS" panose="030F0702030302020204" pitchFamily="66" charset="0"/>
              </a:rPr>
              <a:t>?    </a:t>
            </a:r>
          </a:p>
          <a:p>
            <a:pPr>
              <a:spcBef>
                <a:spcPct val="50000"/>
              </a:spcBef>
            </a:pPr>
            <a:r>
              <a:rPr lang="en-US" altLang="en-US" b="1">
                <a:solidFill>
                  <a:srgbClr val="9933FF"/>
                </a:solidFill>
                <a:latin typeface="Comic Sans MS" panose="030F0702030302020204" pitchFamily="66" charset="0"/>
              </a:rPr>
              <a:t>Tam</a:t>
            </a:r>
            <a:r>
              <a:rPr lang="en-US" altLang="en-US" b="1">
                <a:latin typeface="Comic Sans MS" panose="030F0702030302020204" pitchFamily="66" charset="0"/>
              </a:rPr>
              <a:t>: We’ll meet in front of the movie theater.         </a:t>
            </a:r>
            <a:endParaRPr lang="en-US" altLang="en-US" b="1" dirty="0">
              <a:latin typeface="Comic Sans MS" panose="030F0702030302020204" pitchFamily="66" charset="0"/>
            </a:endParaRPr>
          </a:p>
          <a:p>
            <a:pPr>
              <a:spcBef>
                <a:spcPct val="50000"/>
              </a:spcBef>
            </a:pPr>
            <a:r>
              <a:rPr lang="en-US" altLang="en-US" b="1" dirty="0" err="1">
                <a:solidFill>
                  <a:srgbClr val="0000FF"/>
                </a:solidFill>
                <a:latin typeface="Comic Sans MS" panose="030F0702030302020204" pitchFamily="66" charset="0"/>
              </a:rPr>
              <a:t>Phong</a:t>
            </a:r>
            <a:r>
              <a:rPr lang="en-US" altLang="en-US" b="1" dirty="0">
                <a:latin typeface="Comic Sans MS" panose="030F0702030302020204" pitchFamily="66" charset="0"/>
              </a:rPr>
              <a:t> : Great. I’ll see you tomorrow. Don’t </a:t>
            </a:r>
            <a:r>
              <a:rPr lang="en-US" altLang="en-US" b="1">
                <a:latin typeface="Comic Sans MS" panose="030F0702030302020204" pitchFamily="66" charset="0"/>
              </a:rPr>
              <a:t>be late!    </a:t>
            </a:r>
            <a:endParaRPr lang="en-US" altLang="en-US" b="1" dirty="0">
              <a:latin typeface="Comic Sans MS" panose="030F0702030302020204" pitchFamily="66" charset="0"/>
            </a:endParaRP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83FE0B42-FE2F-4259-9591-F723A40F0E39}"/>
              </a:ext>
            </a:extLst>
          </p:cNvPr>
          <p:cNvSpPr txBox="1">
            <a:spLocks noChangeArrowheads="1"/>
          </p:cNvSpPr>
          <p:nvPr/>
        </p:nvSpPr>
        <p:spPr>
          <a:xfrm>
            <a:off x="543682" y="228601"/>
            <a:ext cx="11104635" cy="485775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600" u="sng" kern="0">
                <a:solidFill>
                  <a:srgbClr val="FF0000"/>
                </a:solidFill>
                <a:latin typeface="Comic Sans MS" pitchFamily="66" charset="0"/>
                <a:ea typeface="+mj-ea"/>
                <a:cs typeface="+mj-cs"/>
              </a:rPr>
              <a:t>A4.</a:t>
            </a:r>
            <a:r>
              <a:rPr lang="en-US" altLang="en-US" sz="3600" u="sng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altLang="en-US" sz="3600" u="sng" dirty="0">
                <a:solidFill>
                  <a:srgbClr val="FF0000"/>
                </a:solidFill>
                <a:latin typeface="Comic Sans MS" panose="030F0702030302020204" pitchFamily="66" charset="0"/>
              </a:rPr>
              <a:t>Listen </a:t>
            </a:r>
            <a:r>
              <a:rPr lang="en-US" altLang="en-US" sz="3600" u="sng">
                <a:solidFill>
                  <a:srgbClr val="FF0000"/>
                </a:solidFill>
                <a:latin typeface="Comic Sans MS" panose="030F0702030302020204" pitchFamily="66" charset="0"/>
              </a:rPr>
              <a:t>and read</a:t>
            </a:r>
            <a:r>
              <a:rPr lang="en-US" sz="3600" u="sng" kern="0">
                <a:solidFill>
                  <a:srgbClr val="FF0000"/>
                </a:solidFill>
                <a:latin typeface="Comic Sans MS" pitchFamily="66" charset="0"/>
                <a:ea typeface="+mj-ea"/>
                <a:cs typeface="+mj-cs"/>
              </a:rPr>
              <a:t>.Then answer the questions </a:t>
            </a:r>
            <a:endParaRPr lang="en-US" sz="3600" u="sng" kern="0" dirty="0">
              <a:solidFill>
                <a:srgbClr val="FF0000"/>
              </a:solidFill>
              <a:latin typeface="Comic Sans MS" pitchFamily="66" charset="0"/>
              <a:ea typeface="+mj-ea"/>
              <a:cs typeface="+mj-cs"/>
            </a:endParaRPr>
          </a:p>
        </p:txBody>
      </p:sp>
      <p:pic>
        <p:nvPicPr>
          <p:cNvPr id="2" name="a4_1">
            <a:hlinkClick r:id="" action="ppaction://media"/>
            <a:extLst>
              <a:ext uri="{FF2B5EF4-FFF2-40B4-BE49-F238E27FC236}">
                <a16:creationId xmlns:a16="http://schemas.microsoft.com/office/drawing/2014/main" id="{CC26CBCE-CE7E-4936-81DF-FED5746130B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823825" y="103255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370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10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10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2" dur="10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7" dur="1000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2" dur="1000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6" dur="5793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/>
      <p:bldP spid="7" grpId="0"/>
      <p:bldP spid="8" grpId="0"/>
      <p:bldP spid="9" grpId="0"/>
      <p:bldP spid="10" grpId="0" build="allAtOnce" animBg="1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0FC78071-4BF5-4C09-949A-2D4F97F5ADDA}"/>
              </a:ext>
            </a:extLst>
          </p:cNvPr>
          <p:cNvSpPr txBox="1">
            <a:spLocks noChangeArrowheads="1"/>
          </p:cNvSpPr>
          <p:nvPr/>
        </p:nvSpPr>
        <p:spPr>
          <a:xfrm>
            <a:off x="1480929" y="368991"/>
            <a:ext cx="9064488" cy="485775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600" b="1" u="sng" kern="0">
                <a:solidFill>
                  <a:srgbClr val="FF0000"/>
                </a:solidFill>
                <a:latin typeface="Comic Sans MS" pitchFamily="66" charset="0"/>
                <a:ea typeface="+mj-ea"/>
                <a:cs typeface="+mj-cs"/>
              </a:rPr>
              <a:t>A5.</a:t>
            </a:r>
            <a:r>
              <a:rPr lang="en-US" sz="3600" b="1" u="sng" kern="0" dirty="0">
                <a:solidFill>
                  <a:srgbClr val="FF0000"/>
                </a:solidFill>
                <a:latin typeface="Comic Sans MS" pitchFamily="66" charset="0"/>
                <a:ea typeface="+mj-ea"/>
                <a:cs typeface="+mj-cs"/>
              </a:rPr>
              <a:t>Listen. Then write the answers.</a:t>
            </a:r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3983A2F7-04D1-449D-9158-A6E97D67FF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6739" y="1875183"/>
            <a:ext cx="624840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buNone/>
            </a:pPr>
            <a:r>
              <a:rPr lang="en-US" altLang="en-US" dirty="0">
                <a:solidFill>
                  <a:srgbClr val="0000FF"/>
                </a:solidFill>
                <a:latin typeface="Comic Sans MS" panose="030F0702030302020204" pitchFamily="66" charset="0"/>
              </a:rPr>
              <a:t>a) Telephone number: </a:t>
            </a:r>
          </a:p>
          <a:p>
            <a:pPr marL="0" indent="0">
              <a:buNone/>
            </a:pPr>
            <a:r>
              <a:rPr lang="en-US" altLang="en-US" dirty="0">
                <a:solidFill>
                  <a:srgbClr val="0000FF"/>
                </a:solidFill>
                <a:latin typeface="Comic Sans MS" panose="030F0702030302020204" pitchFamily="66" charset="0"/>
              </a:rPr>
              <a:t>b) They will see:</a:t>
            </a:r>
          </a:p>
          <a:p>
            <a:pPr marL="0" indent="0">
              <a:buNone/>
            </a:pPr>
            <a:r>
              <a:rPr lang="en-US" altLang="en-US" dirty="0">
                <a:solidFill>
                  <a:srgbClr val="0000FF"/>
                </a:solidFill>
                <a:latin typeface="Comic Sans MS" panose="030F0702030302020204" pitchFamily="66" charset="0"/>
              </a:rPr>
              <a:t>c) They will meet at: </a:t>
            </a:r>
          </a:p>
          <a:p>
            <a:pPr marL="0" indent="0">
              <a:buNone/>
            </a:pPr>
            <a:r>
              <a:rPr lang="en-US" altLang="en-US" dirty="0">
                <a:solidFill>
                  <a:srgbClr val="0000FF"/>
                </a:solidFill>
                <a:latin typeface="Comic Sans MS" panose="030F0702030302020204" pitchFamily="66" charset="0"/>
              </a:rPr>
              <a:t>d) They will go by:</a:t>
            </a:r>
          </a:p>
        </p:txBody>
      </p:sp>
      <p:sp>
        <p:nvSpPr>
          <p:cNvPr id="6" name="Text Box 15">
            <a:extLst>
              <a:ext uri="{FF2B5EF4-FFF2-40B4-BE49-F238E27FC236}">
                <a16:creationId xmlns:a16="http://schemas.microsoft.com/office/drawing/2014/main" id="{75278829-840D-4909-A827-08926878D1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1539" y="1875183"/>
            <a:ext cx="3505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FF0000"/>
                </a:solidFill>
                <a:latin typeface="Comic Sans MS" panose="030F0702030302020204" pitchFamily="66" charset="0"/>
              </a:rPr>
              <a:t>8 545 545</a:t>
            </a:r>
          </a:p>
        </p:txBody>
      </p:sp>
      <p:sp>
        <p:nvSpPr>
          <p:cNvPr id="7" name="Text Box 16">
            <a:extLst>
              <a:ext uri="{FF2B5EF4-FFF2-40B4-BE49-F238E27FC236}">
                <a16:creationId xmlns:a16="http://schemas.microsoft.com/office/drawing/2014/main" id="{F9E77A45-885E-4B8F-BF7F-EFFE50CF01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9539" y="2408583"/>
            <a:ext cx="3276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a movie</a:t>
            </a:r>
          </a:p>
        </p:txBody>
      </p:sp>
      <p:sp>
        <p:nvSpPr>
          <p:cNvPr id="8" name="Text Box 17">
            <a:extLst>
              <a:ext uri="{FF2B5EF4-FFF2-40B4-BE49-F238E27FC236}">
                <a16:creationId xmlns:a16="http://schemas.microsoft.com/office/drawing/2014/main" id="{B9DA8AAB-547C-4306-AA40-D743D7A721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81939" y="2865783"/>
            <a:ext cx="4114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FF0000"/>
                </a:solidFill>
                <a:latin typeface="Comic Sans MS" panose="030F0702030302020204" pitchFamily="66" charset="0"/>
              </a:rPr>
              <a:t>Lan’s house</a:t>
            </a:r>
          </a:p>
        </p:txBody>
      </p:sp>
      <p:sp>
        <p:nvSpPr>
          <p:cNvPr id="9" name="Text Box 18">
            <a:extLst>
              <a:ext uri="{FF2B5EF4-FFF2-40B4-BE49-F238E27FC236}">
                <a16:creationId xmlns:a16="http://schemas.microsoft.com/office/drawing/2014/main" id="{93474B87-DB2A-4CB5-A143-8D804EFAA4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81939" y="3475383"/>
            <a:ext cx="3124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bus</a:t>
            </a:r>
          </a:p>
        </p:txBody>
      </p:sp>
      <p:pic>
        <p:nvPicPr>
          <p:cNvPr id="2" name="a5_1">
            <a:hlinkClick r:id="" action="ppaction://media"/>
            <a:extLst>
              <a:ext uri="{FF2B5EF4-FFF2-40B4-BE49-F238E27FC236}">
                <a16:creationId xmlns:a16="http://schemas.microsoft.com/office/drawing/2014/main" id="{3F3EB9DC-4B74-4431-BA8E-0FB373B8D7C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290339" y="2134739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316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8" dur="4385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5" grpId="0" build="p"/>
      <p:bldP spid="6" grpId="0"/>
      <p:bldP spid="7" grpId="0"/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76908042-7209-4C98-9F29-851FB4CBA63C}"/>
              </a:ext>
            </a:extLst>
          </p:cNvPr>
          <p:cNvSpPr txBox="1">
            <a:spLocks noChangeArrowheads="1"/>
          </p:cNvSpPr>
          <p:nvPr/>
        </p:nvSpPr>
        <p:spPr>
          <a:xfrm>
            <a:off x="1480929" y="368991"/>
            <a:ext cx="9064488" cy="485775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600" b="1" u="sng" kern="0">
                <a:solidFill>
                  <a:srgbClr val="FF0000"/>
                </a:solidFill>
                <a:latin typeface="Comic Sans MS" pitchFamily="66" charset="0"/>
                <a:ea typeface="+mj-ea"/>
                <a:cs typeface="+mj-cs"/>
              </a:rPr>
              <a:t>A6. Read. Then answer.</a:t>
            </a:r>
            <a:endParaRPr lang="en-US" sz="3600" b="1" u="sng" kern="0" dirty="0">
              <a:solidFill>
                <a:srgbClr val="FF0000"/>
              </a:solidFill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6" name="Text Box 40">
            <a:extLst>
              <a:ext uri="{FF2B5EF4-FFF2-40B4-BE49-F238E27FC236}">
                <a16:creationId xmlns:a16="http://schemas.microsoft.com/office/drawing/2014/main" id="{EC53E750-9FB4-4710-9C2C-B6BFA96C7E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52226" y="1299688"/>
            <a:ext cx="6205329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ts val="1800"/>
              </a:spcBef>
              <a:defRPr/>
            </a:pPr>
            <a:r>
              <a:rPr lang="en-US" sz="2200" b="1" dirty="0">
                <a:latin typeface="Comic Sans MS" panose="030F0702030302020204" pitchFamily="66" charset="0"/>
                <a:cs typeface="Times New Roman" pitchFamily="18" charset="0"/>
              </a:rPr>
              <a:t>a. Who is calling?</a:t>
            </a:r>
          </a:p>
          <a:p>
            <a:pPr marL="342900" indent="-342900">
              <a:spcBef>
                <a:spcPts val="1800"/>
              </a:spcBef>
              <a:defRPr/>
            </a:pPr>
            <a:endParaRPr lang="en-US" sz="2200" b="1" dirty="0">
              <a:latin typeface="Comic Sans MS" panose="030F0702030302020204" pitchFamily="66" charset="0"/>
              <a:cs typeface="Times New Roman" pitchFamily="18" charset="0"/>
            </a:endParaRPr>
          </a:p>
          <a:p>
            <a:pPr marL="342900" indent="-342900">
              <a:spcBef>
                <a:spcPts val="1800"/>
              </a:spcBef>
              <a:defRPr/>
            </a:pPr>
            <a:r>
              <a:rPr lang="en-US" sz="2200" b="1" dirty="0">
                <a:latin typeface="Comic Sans MS" panose="030F0702030302020204" pitchFamily="66" charset="0"/>
                <a:cs typeface="Times New Roman" pitchFamily="18" charset="0"/>
              </a:rPr>
              <a:t>b. Who is answering the phone?</a:t>
            </a:r>
          </a:p>
          <a:p>
            <a:pPr marL="342900" indent="-342900">
              <a:spcBef>
                <a:spcPts val="1800"/>
              </a:spcBef>
              <a:defRPr/>
            </a:pPr>
            <a:endParaRPr lang="en-US" sz="2200" b="1" dirty="0">
              <a:latin typeface="Comic Sans MS" panose="030F0702030302020204" pitchFamily="66" charset="0"/>
              <a:cs typeface="Times New Roman" pitchFamily="18" charset="0"/>
            </a:endParaRPr>
          </a:p>
          <a:p>
            <a:pPr marL="342900" indent="-342900">
              <a:spcBef>
                <a:spcPts val="1800"/>
              </a:spcBef>
              <a:defRPr/>
            </a:pPr>
            <a:r>
              <a:rPr lang="en-US" sz="2200" b="1" dirty="0">
                <a:latin typeface="Comic Sans MS" panose="030F0702030302020204" pitchFamily="66" charset="0"/>
                <a:cs typeface="Times New Roman" pitchFamily="18" charset="0"/>
              </a:rPr>
              <a:t>c. Who are they talking about?</a:t>
            </a:r>
          </a:p>
          <a:p>
            <a:pPr marL="342900" indent="-342900">
              <a:spcBef>
                <a:spcPts val="1800"/>
              </a:spcBef>
              <a:defRPr/>
            </a:pPr>
            <a:endParaRPr lang="en-US" sz="2200" b="1" dirty="0">
              <a:latin typeface="Comic Sans MS" panose="030F0702030302020204" pitchFamily="66" charset="0"/>
              <a:cs typeface="Times New Roman" pitchFamily="18" charset="0"/>
            </a:endParaRPr>
          </a:p>
          <a:p>
            <a:pPr marL="342900" indent="-342900">
              <a:spcBef>
                <a:spcPts val="1800"/>
              </a:spcBef>
              <a:defRPr/>
            </a:pPr>
            <a:r>
              <a:rPr lang="en-US" sz="2200" b="1" dirty="0">
                <a:latin typeface="Comic Sans MS" panose="030F0702030302020204" pitchFamily="66" charset="0"/>
                <a:cs typeface="Times New Roman" pitchFamily="18" charset="0"/>
              </a:rPr>
              <a:t>d. When will she be back?</a:t>
            </a:r>
          </a:p>
          <a:p>
            <a:pPr marL="342900" indent="-342900">
              <a:spcBef>
                <a:spcPts val="1800"/>
              </a:spcBef>
              <a:defRPr/>
            </a:pPr>
            <a:endParaRPr lang="en-US" sz="2200" b="1" dirty="0">
              <a:latin typeface="Comic Sans MS" panose="030F0702030302020204" pitchFamily="66" charset="0"/>
              <a:cs typeface="Times New Roman" pitchFamily="18" charset="0"/>
            </a:endParaRPr>
          </a:p>
          <a:p>
            <a:pPr marL="342900" indent="-342900">
              <a:spcBef>
                <a:spcPts val="1800"/>
              </a:spcBef>
              <a:defRPr/>
            </a:pPr>
            <a:r>
              <a:rPr lang="en-US" sz="2200" b="1" dirty="0">
                <a:latin typeface="Comic Sans MS" panose="030F0702030302020204" pitchFamily="66" charset="0"/>
                <a:cs typeface="Times New Roman" pitchFamily="18" charset="0"/>
              </a:rPr>
              <a:t>e. When will </a:t>
            </a:r>
            <a:r>
              <a:rPr lang="en-US" sz="2200" b="1" dirty="0" err="1">
                <a:latin typeface="Comic Sans MS" panose="030F0702030302020204" pitchFamily="66" charset="0"/>
                <a:cs typeface="Times New Roman" pitchFamily="18" charset="0"/>
              </a:rPr>
              <a:t>Phong</a:t>
            </a:r>
            <a:r>
              <a:rPr lang="en-US" sz="2200" b="1" dirty="0">
                <a:latin typeface="Comic Sans MS" panose="030F0702030302020204" pitchFamily="66" charset="0"/>
                <a:cs typeface="Times New Roman" pitchFamily="18" charset="0"/>
              </a:rPr>
              <a:t> call her again?</a:t>
            </a:r>
            <a:endParaRPr lang="en-US" sz="2200" dirty="0">
              <a:latin typeface="Comic Sans MS" panose="030F0702030302020204" pitchFamily="66" charset="0"/>
              <a:cs typeface="Times New Roman" pitchFamily="18" charset="0"/>
            </a:endParaRPr>
          </a:p>
          <a:p>
            <a:pPr>
              <a:defRPr/>
            </a:pPr>
            <a:endParaRPr lang="en-US" sz="2200" dirty="0">
              <a:latin typeface="Comic Sans MS" panose="030F0702030302020204" pitchFamily="66" charset="0"/>
              <a:cs typeface="Times New Roman" pitchFamily="18" charset="0"/>
            </a:endParaRPr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B35C4F27-99C1-472F-84D8-8B90192EA4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06743" y="1775857"/>
            <a:ext cx="6901069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None/>
            </a:pPr>
            <a:r>
              <a:rPr lang="en-US" altLang="en-US" sz="2200" b="1" dirty="0" err="1">
                <a:solidFill>
                  <a:srgbClr val="0000FF"/>
                </a:solidFill>
                <a:latin typeface="Comic Sans MS" panose="030F0702030302020204" pitchFamily="66" charset="0"/>
              </a:rPr>
              <a:t>Phong</a:t>
            </a:r>
            <a:r>
              <a:rPr lang="en-US" altLang="en-US" sz="2200" b="1" dirty="0">
                <a:solidFill>
                  <a:srgbClr val="0000FF"/>
                </a:solidFill>
                <a:latin typeface="Comic Sans MS" panose="030F0702030302020204" pitchFamily="66" charset="0"/>
              </a:rPr>
              <a:t> is calling.</a:t>
            </a:r>
          </a:p>
        </p:txBody>
      </p:sp>
      <p:sp>
        <p:nvSpPr>
          <p:cNvPr id="8" name="Rectangle 11">
            <a:extLst>
              <a:ext uri="{FF2B5EF4-FFF2-40B4-BE49-F238E27FC236}">
                <a16:creationId xmlns:a16="http://schemas.microsoft.com/office/drawing/2014/main" id="{86A963EF-B263-413E-A755-4228B318EE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91484" y="3002055"/>
            <a:ext cx="47244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None/>
            </a:pPr>
            <a:r>
              <a:rPr lang="en-US" altLang="en-US" sz="2200" b="1" dirty="0">
                <a:solidFill>
                  <a:srgbClr val="0000FF"/>
                </a:solidFill>
                <a:latin typeface="Comic Sans MS" panose="030F0702030302020204" pitchFamily="66" charset="0"/>
              </a:rPr>
              <a:t>Han is answering the phone.</a:t>
            </a:r>
          </a:p>
        </p:txBody>
      </p:sp>
      <p:sp>
        <p:nvSpPr>
          <p:cNvPr id="9" name="Rectangle 11">
            <a:extLst>
              <a:ext uri="{FF2B5EF4-FFF2-40B4-BE49-F238E27FC236}">
                <a16:creationId xmlns:a16="http://schemas.microsoft.com/office/drawing/2014/main" id="{6A53ACC4-4081-4A57-8037-4ADD670D72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44990" y="4124757"/>
            <a:ext cx="64008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None/>
            </a:pPr>
            <a:r>
              <a:rPr lang="en-US" altLang="en-US" sz="2200" b="1" dirty="0">
                <a:solidFill>
                  <a:srgbClr val="0000FF"/>
                </a:solidFill>
                <a:latin typeface="Comic Sans MS" panose="030F0702030302020204" pitchFamily="66" charset="0"/>
              </a:rPr>
              <a:t>They are talking about Lan.</a:t>
            </a:r>
          </a:p>
        </p:txBody>
      </p:sp>
      <p:sp>
        <p:nvSpPr>
          <p:cNvPr id="10" name="Rectangle 11">
            <a:extLst>
              <a:ext uri="{FF2B5EF4-FFF2-40B4-BE49-F238E27FC236}">
                <a16:creationId xmlns:a16="http://schemas.microsoft.com/office/drawing/2014/main" id="{D0931401-75B5-461D-81F2-A2C5F1E71D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06743" y="5247459"/>
            <a:ext cx="8282606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None/>
            </a:pPr>
            <a:r>
              <a:rPr lang="en-US" altLang="en-US" sz="2200" b="1" dirty="0">
                <a:solidFill>
                  <a:srgbClr val="0000FF"/>
                </a:solidFill>
                <a:latin typeface="Comic Sans MS" panose="030F0702030302020204" pitchFamily="66" charset="0"/>
              </a:rPr>
              <a:t>She will be back at about six o’clock.</a:t>
            </a:r>
          </a:p>
        </p:txBody>
      </p:sp>
      <p:sp>
        <p:nvSpPr>
          <p:cNvPr id="11" name="Text Box 15">
            <a:extLst>
              <a:ext uri="{FF2B5EF4-FFF2-40B4-BE49-F238E27FC236}">
                <a16:creationId xmlns:a16="http://schemas.microsoft.com/office/drawing/2014/main" id="{16BEC9E4-C12A-45FB-A358-343A4B2F03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085" y="1630547"/>
            <a:ext cx="5212906" cy="466281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 dirty="0" err="1">
                <a:solidFill>
                  <a:srgbClr val="9933FF"/>
                </a:solidFill>
                <a:latin typeface="Comic Sans MS" panose="030F0702030302020204" pitchFamily="66" charset="0"/>
              </a:rPr>
              <a:t>Han</a:t>
            </a:r>
            <a:r>
              <a:rPr lang="en-US" altLang="en-US" b="1" dirty="0" err="1">
                <a:latin typeface="Comic Sans MS" panose="030F0702030302020204" pitchFamily="66" charset="0"/>
              </a:rPr>
              <a:t>:Hello</a:t>
            </a:r>
            <a:r>
              <a:rPr lang="en-US" altLang="en-US" b="1" dirty="0">
                <a:latin typeface="Comic Sans MS" panose="030F0702030302020204" pitchFamily="66" charset="0"/>
              </a:rPr>
              <a:t>. This is 8 674 758.</a:t>
            </a:r>
          </a:p>
          <a:p>
            <a:pPr>
              <a:spcBef>
                <a:spcPct val="50000"/>
              </a:spcBef>
            </a:pPr>
            <a:r>
              <a:rPr lang="en-US" altLang="en-US" b="1" dirty="0" err="1">
                <a:solidFill>
                  <a:srgbClr val="9933FF"/>
                </a:solidFill>
                <a:latin typeface="Comic Sans MS" panose="030F0702030302020204" pitchFamily="66" charset="0"/>
              </a:rPr>
              <a:t>Phong</a:t>
            </a:r>
            <a:r>
              <a:rPr lang="en-US" altLang="en-US" b="1" dirty="0" err="1">
                <a:latin typeface="Comic Sans MS" panose="030F0702030302020204" pitchFamily="66" charset="0"/>
              </a:rPr>
              <a:t>:Hello</a:t>
            </a:r>
            <a:r>
              <a:rPr lang="en-US" altLang="en-US" b="1" dirty="0">
                <a:latin typeface="Comic Sans MS" panose="030F0702030302020204" pitchFamily="66" charset="0"/>
              </a:rPr>
              <a:t>. Is that Lan?</a:t>
            </a:r>
          </a:p>
          <a:p>
            <a:pPr>
              <a:spcBef>
                <a:spcPct val="50000"/>
              </a:spcBef>
            </a:pPr>
            <a:r>
              <a:rPr lang="en-US" altLang="en-US" b="1" dirty="0">
                <a:solidFill>
                  <a:srgbClr val="0000FF"/>
                </a:solidFill>
                <a:latin typeface="Comic Sans MS" panose="030F0702030302020204" pitchFamily="66" charset="0"/>
              </a:rPr>
              <a:t>Han</a:t>
            </a:r>
            <a:r>
              <a:rPr lang="en-US" altLang="en-US" b="1" dirty="0">
                <a:latin typeface="Comic Sans MS" panose="030F0702030302020204" pitchFamily="66" charset="0"/>
              </a:rPr>
              <a:t>: No. This is her sister, Han. Who’s calling?</a:t>
            </a:r>
          </a:p>
          <a:p>
            <a:pPr>
              <a:spcBef>
                <a:spcPct val="50000"/>
              </a:spcBef>
            </a:pPr>
            <a:r>
              <a:rPr lang="en-US" altLang="en-US" b="1" dirty="0" err="1">
                <a:solidFill>
                  <a:srgbClr val="0000FF"/>
                </a:solidFill>
                <a:latin typeface="Comic Sans MS" panose="030F0702030302020204" pitchFamily="66" charset="0"/>
              </a:rPr>
              <a:t>Phong</a:t>
            </a:r>
            <a:r>
              <a:rPr lang="en-US" altLang="en-US" b="1" dirty="0">
                <a:latin typeface="Comic Sans MS" panose="030F0702030302020204" pitchFamily="66" charset="0"/>
              </a:rPr>
              <a:t> : This is </a:t>
            </a:r>
            <a:r>
              <a:rPr lang="en-US" altLang="en-US" b="1" dirty="0" err="1">
                <a:latin typeface="Comic Sans MS" panose="030F0702030302020204" pitchFamily="66" charset="0"/>
              </a:rPr>
              <a:t>Phong</a:t>
            </a:r>
            <a:r>
              <a:rPr lang="en-US" altLang="en-US" b="1" dirty="0">
                <a:latin typeface="Comic Sans MS" panose="030F0702030302020204" pitchFamily="66" charset="0"/>
              </a:rPr>
              <a:t>. Can I speak to Lan?</a:t>
            </a:r>
          </a:p>
          <a:p>
            <a:pPr>
              <a:spcBef>
                <a:spcPct val="50000"/>
              </a:spcBef>
            </a:pPr>
            <a:r>
              <a:rPr lang="en-US" altLang="en-US" b="1" dirty="0">
                <a:solidFill>
                  <a:srgbClr val="0000FF"/>
                </a:solidFill>
                <a:latin typeface="Comic Sans MS" panose="030F0702030302020204" pitchFamily="66" charset="0"/>
              </a:rPr>
              <a:t>Han</a:t>
            </a:r>
            <a:r>
              <a:rPr lang="en-US" altLang="en-US" b="1" dirty="0">
                <a:latin typeface="Comic Sans MS" panose="030F0702030302020204" pitchFamily="66" charset="0"/>
              </a:rPr>
              <a:t>: I’m sorry. She’s out at the moment.</a:t>
            </a:r>
          </a:p>
          <a:p>
            <a:pPr>
              <a:spcBef>
                <a:spcPct val="50000"/>
              </a:spcBef>
            </a:pPr>
            <a:r>
              <a:rPr lang="en-US" altLang="en-US" b="1" dirty="0" err="1">
                <a:solidFill>
                  <a:srgbClr val="0000FF"/>
                </a:solidFill>
                <a:latin typeface="Comic Sans MS" panose="030F0702030302020204" pitchFamily="66" charset="0"/>
              </a:rPr>
              <a:t>Phong</a:t>
            </a:r>
            <a:r>
              <a:rPr lang="en-US" altLang="en-US" b="1" dirty="0">
                <a:latin typeface="Comic Sans MS" panose="030F0702030302020204" pitchFamily="66" charset="0"/>
              </a:rPr>
              <a:t> : When will she be back?</a:t>
            </a:r>
          </a:p>
          <a:p>
            <a:pPr>
              <a:spcBef>
                <a:spcPct val="50000"/>
              </a:spcBef>
            </a:pPr>
            <a:r>
              <a:rPr lang="en-US" altLang="en-US" b="1" dirty="0">
                <a:solidFill>
                  <a:srgbClr val="9933FF"/>
                </a:solidFill>
                <a:latin typeface="Comic Sans MS" panose="030F0702030302020204" pitchFamily="66" charset="0"/>
              </a:rPr>
              <a:t>Han</a:t>
            </a:r>
            <a:r>
              <a:rPr lang="en-US" altLang="en-US" b="1" dirty="0">
                <a:latin typeface="Comic Sans MS" panose="030F0702030302020204" pitchFamily="66" charset="0"/>
              </a:rPr>
              <a:t>: She’ll be back at about six o’clock.</a:t>
            </a:r>
          </a:p>
          <a:p>
            <a:pPr>
              <a:spcBef>
                <a:spcPct val="50000"/>
              </a:spcBef>
            </a:pPr>
            <a:r>
              <a:rPr lang="en-US" altLang="en-US" b="1" dirty="0" err="1">
                <a:solidFill>
                  <a:srgbClr val="9933FF"/>
                </a:solidFill>
                <a:latin typeface="Comic Sans MS" panose="030F0702030302020204" pitchFamily="66" charset="0"/>
              </a:rPr>
              <a:t>Phong</a:t>
            </a:r>
            <a:r>
              <a:rPr lang="en-US" altLang="en-US" b="1" dirty="0">
                <a:latin typeface="Comic Sans MS" panose="030F0702030302020204" pitchFamily="66" charset="0"/>
              </a:rPr>
              <a:t>: All right. Please tell her I’ll call again after six.    </a:t>
            </a:r>
          </a:p>
          <a:p>
            <a:pPr>
              <a:spcBef>
                <a:spcPct val="50000"/>
              </a:spcBef>
            </a:pPr>
            <a:r>
              <a:rPr lang="en-US" altLang="en-US" b="1" dirty="0">
                <a:solidFill>
                  <a:srgbClr val="0000FF"/>
                </a:solidFill>
                <a:latin typeface="Comic Sans MS" panose="030F0702030302020204" pitchFamily="66" charset="0"/>
              </a:rPr>
              <a:t>Han</a:t>
            </a:r>
            <a:r>
              <a:rPr lang="en-US" altLang="en-US" b="1" dirty="0">
                <a:latin typeface="Comic Sans MS" panose="030F0702030302020204" pitchFamily="66" charset="0"/>
              </a:rPr>
              <a:t>: Ok. I’ll tell her. Goodbye.</a:t>
            </a:r>
          </a:p>
          <a:p>
            <a:pPr>
              <a:spcBef>
                <a:spcPct val="50000"/>
              </a:spcBef>
            </a:pPr>
            <a:r>
              <a:rPr lang="en-US" altLang="en-US" b="1" dirty="0" err="1">
                <a:solidFill>
                  <a:srgbClr val="9933FF"/>
                </a:solidFill>
                <a:latin typeface="Comic Sans MS" panose="030F0702030302020204" pitchFamily="66" charset="0"/>
              </a:rPr>
              <a:t>Phong</a:t>
            </a:r>
            <a:r>
              <a:rPr lang="en-US" altLang="en-US" b="1" dirty="0">
                <a:latin typeface="Comic Sans MS" panose="030F0702030302020204" pitchFamily="66" charset="0"/>
              </a:rPr>
              <a:t>: Bye.         </a:t>
            </a:r>
          </a:p>
        </p:txBody>
      </p:sp>
      <p:sp>
        <p:nvSpPr>
          <p:cNvPr id="14" name="Rectangle 11">
            <a:extLst>
              <a:ext uri="{FF2B5EF4-FFF2-40B4-BE49-F238E27FC236}">
                <a16:creationId xmlns:a16="http://schemas.microsoft.com/office/drawing/2014/main" id="{EFFBA633-C973-4606-953D-0A5ABEFF03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52226" y="6258213"/>
            <a:ext cx="547742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None/>
            </a:pPr>
            <a:r>
              <a:rPr lang="en-US" altLang="en-US" sz="2200" b="1" dirty="0" err="1">
                <a:solidFill>
                  <a:srgbClr val="0000FF"/>
                </a:solidFill>
                <a:latin typeface="Comic Sans MS" panose="030F0702030302020204" pitchFamily="66" charset="0"/>
              </a:rPr>
              <a:t>Phong</a:t>
            </a:r>
            <a:r>
              <a:rPr lang="en-US" altLang="en-US" sz="2200" b="1" dirty="0">
                <a:solidFill>
                  <a:srgbClr val="0000FF"/>
                </a:solidFill>
                <a:latin typeface="Comic Sans MS" panose="030F0702030302020204" pitchFamily="66" charset="0"/>
              </a:rPr>
              <a:t> will call again after six.</a:t>
            </a:r>
          </a:p>
        </p:txBody>
      </p:sp>
      <p:pic>
        <p:nvPicPr>
          <p:cNvPr id="2" name="a6_1">
            <a:hlinkClick r:id="" action="ppaction://media"/>
            <a:extLst>
              <a:ext uri="{FF2B5EF4-FFF2-40B4-BE49-F238E27FC236}">
                <a16:creationId xmlns:a16="http://schemas.microsoft.com/office/drawing/2014/main" id="{F590889E-1B86-4B99-A521-B61D7F3599D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545417" y="69883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899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10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10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2" dur="1000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7" dur="1000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1" dur="8137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7" grpId="0"/>
      <p:bldP spid="8" grpId="0"/>
      <p:bldP spid="9" grpId="0"/>
      <p:bldP spid="10" grpId="0"/>
      <p:bldP spid="11" grpId="0" build="allAtOnce" animBg="1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4976424E-3564-413B-9637-E45454B1CB6B}"/>
              </a:ext>
            </a:extLst>
          </p:cNvPr>
          <p:cNvGrpSpPr/>
          <p:nvPr/>
        </p:nvGrpSpPr>
        <p:grpSpPr>
          <a:xfrm>
            <a:off x="742398" y="784524"/>
            <a:ext cx="10897809" cy="5288951"/>
            <a:chOff x="227391" y="784524"/>
            <a:chExt cx="10897809" cy="5288951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5FFEFB8D-26D5-4190-8F76-28BD24524685}"/>
                </a:ext>
              </a:extLst>
            </p:cNvPr>
            <p:cNvSpPr/>
            <p:nvPr/>
          </p:nvSpPr>
          <p:spPr>
            <a:xfrm>
              <a:off x="227391" y="784524"/>
              <a:ext cx="10587753" cy="5288951"/>
            </a:xfrm>
            <a:prstGeom prst="roundRect">
              <a:avLst/>
            </a:prstGeom>
            <a:solidFill>
              <a:srgbClr val="00B050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bg1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" name="Text Box 6">
              <a:extLst>
                <a:ext uri="{FF2B5EF4-FFF2-40B4-BE49-F238E27FC236}">
                  <a16:creationId xmlns:a16="http://schemas.microsoft.com/office/drawing/2014/main" id="{256E34ED-7CD2-4F5B-BA06-3A0FC15458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7392" y="2751837"/>
              <a:ext cx="10897808" cy="26061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marL="342900" indent="-342900">
                <a:defRPr>
                  <a:solidFill>
                    <a:schemeClr val="tx1"/>
                  </a:solidFill>
                  <a:latin typeface="Tw Cen MT" panose="020B0602020104020603" pitchFamily="34" charset="0"/>
                </a:defRPr>
              </a:lvl1pPr>
              <a:lvl2pPr marL="800100" indent="-342900">
                <a:defRPr>
                  <a:solidFill>
                    <a:schemeClr val="tx1"/>
                  </a:solidFill>
                  <a:latin typeface="Tw Cen MT" panose="020B0602020104020603" pitchFamily="34" charset="0"/>
                </a:defRPr>
              </a:lvl2pPr>
              <a:lvl3pPr marL="1257300" indent="-342900">
                <a:defRPr>
                  <a:solidFill>
                    <a:schemeClr val="tx1"/>
                  </a:solidFill>
                  <a:latin typeface="Tw Cen MT" panose="020B0602020104020603" pitchFamily="34" charset="0"/>
                </a:defRPr>
              </a:lvl3pPr>
              <a:lvl4pPr marL="1714500" indent="-342900">
                <a:defRPr>
                  <a:solidFill>
                    <a:schemeClr val="tx1"/>
                  </a:solidFill>
                  <a:latin typeface="Tw Cen MT" panose="020B0602020104020603" pitchFamily="34" charset="0"/>
                </a:defRPr>
              </a:lvl4pPr>
              <a:lvl5pPr marL="2171700" indent="-342900">
                <a:defRPr>
                  <a:solidFill>
                    <a:schemeClr val="tx1"/>
                  </a:solidFill>
                  <a:latin typeface="Tw Cen MT" panose="020B0602020104020603" pitchFamily="34" charset="0"/>
                </a:defRPr>
              </a:lvl5pPr>
              <a:lvl6pPr marL="2628900" indent="-3429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anose="020B0602020104020603" pitchFamily="34" charset="0"/>
                </a:defRPr>
              </a:lvl6pPr>
              <a:lvl7pPr marL="3086100" indent="-3429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anose="020B0602020104020603" pitchFamily="34" charset="0"/>
                </a:defRPr>
              </a:lvl7pPr>
              <a:lvl8pPr marL="3543300" indent="-3429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anose="020B0602020104020603" pitchFamily="34" charset="0"/>
                </a:defRPr>
              </a:lvl8pPr>
              <a:lvl9pPr marL="4000500" indent="-3429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anose="020B0602020104020603" pitchFamily="34" charset="0"/>
                </a:defRPr>
              </a:lvl9pPr>
            </a:lstStyle>
            <a:p>
              <a:pPr eaLnBrk="1" hangingPunct="1">
                <a:lnSpc>
                  <a:spcPct val="150000"/>
                </a:lnSpc>
                <a:buFontTx/>
                <a:buChar char="-"/>
              </a:pPr>
              <a:r>
                <a:rPr lang="en-US" altLang="en-US" sz="2800" b="1" dirty="0">
                  <a:solidFill>
                    <a:schemeClr val="bg1"/>
                  </a:solidFill>
                  <a:latin typeface="Comic Sans MS" panose="030F0702030302020204" pitchFamily="66" charset="0"/>
                  <a:cs typeface="Times New Roman" panose="02020603050405020304" pitchFamily="18" charset="0"/>
                </a:rPr>
                <a:t>Learn new words by </a:t>
              </a:r>
              <a:r>
                <a:rPr lang="en-US" altLang="en-US" sz="2800" b="1">
                  <a:solidFill>
                    <a:schemeClr val="bg1"/>
                  </a:solidFill>
                  <a:latin typeface="Comic Sans MS" panose="030F0702030302020204" pitchFamily="66" charset="0"/>
                  <a:cs typeface="Times New Roman" panose="02020603050405020304" pitchFamily="18" charset="0"/>
                </a:rPr>
                <a:t>heart.</a:t>
              </a:r>
            </a:p>
            <a:p>
              <a:pPr eaLnBrk="1" hangingPunct="1">
                <a:lnSpc>
                  <a:spcPct val="150000"/>
                </a:lnSpc>
                <a:buFontTx/>
                <a:buChar char="-"/>
              </a:pPr>
              <a:r>
                <a:rPr lang="en-US" altLang="en-US" sz="2800" b="1">
                  <a:solidFill>
                    <a:schemeClr val="bg1"/>
                  </a:solidFill>
                  <a:latin typeface="Comic Sans MS" panose="030F0702030302020204" pitchFamily="66" charset="0"/>
                  <a:cs typeface="Times New Roman" panose="02020603050405020304" pitchFamily="18" charset="0"/>
                </a:rPr>
                <a:t>Revise the structures.</a:t>
              </a:r>
              <a:endParaRPr lang="en-US" altLang="en-US" sz="2800" b="1" dirty="0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endParaRPr>
            </a:p>
            <a:p>
              <a:pPr eaLnBrk="1" hangingPunct="1">
                <a:lnSpc>
                  <a:spcPct val="150000"/>
                </a:lnSpc>
              </a:pPr>
              <a:r>
                <a:rPr lang="en-US" altLang="en-US" sz="2800" b="1">
                  <a:solidFill>
                    <a:schemeClr val="bg1"/>
                  </a:solidFill>
                  <a:latin typeface="Comic Sans MS" panose="030F0702030302020204" pitchFamily="66" charset="0"/>
                  <a:cs typeface="Times New Roman" panose="02020603050405020304" pitchFamily="18" charset="0"/>
                </a:rPr>
                <a:t>- Prepare vocabularies and structures for part B. My birthday.</a:t>
              </a:r>
              <a:endParaRPr lang="en-US" altLang="en-US" sz="2800" b="1" dirty="0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endParaRPr>
            </a:p>
          </p:txBody>
        </p:sp>
        <p:sp>
          <p:nvSpPr>
            <p:cNvPr id="3" name="WordArt 5">
              <a:extLst>
                <a:ext uri="{FF2B5EF4-FFF2-40B4-BE49-F238E27FC236}">
                  <a16:creationId xmlns:a16="http://schemas.microsoft.com/office/drawing/2014/main" id="{F8EF83EA-4BA6-48C0-A9A4-011F80A1EFEF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 rot="10800000" flipH="1" flipV="1">
              <a:off x="2820924" y="1527048"/>
              <a:ext cx="5410200" cy="2971800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spcFirstLastPara="1" wrap="none" fromWordArt="1">
              <a:prstTxWarp prst="textArchUp">
                <a:avLst>
                  <a:gd name="adj" fmla="val 12251281"/>
                </a:avLst>
              </a:prstTxWarp>
            </a:bodyPr>
            <a:lstStyle/>
            <a:p>
              <a:pPr algn="ctr"/>
              <a:r>
                <a:rPr lang="en-US" sz="3600" b="1" kern="10" spc="50" dirty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Monotype Corsiva" panose="03010101010201010101" pitchFamily="66" charset="0"/>
                </a:rPr>
                <a:t>Homework</a:t>
              </a: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CF39834-FD49-40BF-89F1-CF33AC172B98}"/>
              </a:ext>
            </a:extLst>
          </p:cNvPr>
          <p:cNvSpPr txBox="1"/>
          <p:nvPr/>
        </p:nvSpPr>
        <p:spPr>
          <a:xfrm>
            <a:off x="715616" y="883639"/>
            <a:ext cx="38066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Comic Sans MS" panose="030F0702030302020204" pitchFamily="66" charset="0"/>
              </a:rPr>
              <a:t>-telephone directory (n) 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C4DD01-6EC4-4800-9F27-D4C366509748}"/>
              </a:ext>
            </a:extLst>
          </p:cNvPr>
          <p:cNvSpPr txBox="1"/>
          <p:nvPr/>
        </p:nvSpPr>
        <p:spPr>
          <a:xfrm>
            <a:off x="4656482" y="883638"/>
            <a:ext cx="2879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Comic Sans MS" panose="030F0702030302020204" pitchFamily="66" charset="0"/>
              </a:rPr>
              <a:t>danh bạ điện thoại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685F0BA-1D09-46CD-A8B9-DFB30747CF12}"/>
              </a:ext>
            </a:extLst>
          </p:cNvPr>
          <p:cNvSpPr txBox="1"/>
          <p:nvPr/>
        </p:nvSpPr>
        <p:spPr>
          <a:xfrm>
            <a:off x="715617" y="1494182"/>
            <a:ext cx="19977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Comic Sans MS" panose="030F0702030302020204" pitchFamily="66" charset="0"/>
              </a:rPr>
              <a:t>-call (v):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C1058CF-2AD5-429D-BF8C-EEB313E6128E}"/>
              </a:ext>
            </a:extLst>
          </p:cNvPr>
          <p:cNvSpPr txBox="1"/>
          <p:nvPr/>
        </p:nvSpPr>
        <p:spPr>
          <a:xfrm>
            <a:off x="2225535" y="1494182"/>
            <a:ext cx="14809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Comic Sans MS" panose="030F0702030302020204" pitchFamily="66" charset="0"/>
              </a:rPr>
              <a:t>gọi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130C999-03B6-438A-AF0A-C7CCA26CA72D}"/>
              </a:ext>
            </a:extLst>
          </p:cNvPr>
          <p:cNvSpPr txBox="1"/>
          <p:nvPr/>
        </p:nvSpPr>
        <p:spPr>
          <a:xfrm>
            <a:off x="715616" y="2093843"/>
            <a:ext cx="25941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Comic Sans MS" panose="030F0702030302020204" pitchFamily="66" charset="0"/>
              </a:rPr>
              <a:t>-soon (adv):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9DD98A5-4FB7-4BA7-ACF5-5F42B8F7BC88}"/>
              </a:ext>
            </a:extLst>
          </p:cNvPr>
          <p:cNvSpPr txBox="1"/>
          <p:nvPr/>
        </p:nvSpPr>
        <p:spPr>
          <a:xfrm>
            <a:off x="2618959" y="2080800"/>
            <a:ext cx="21683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Comic Sans MS" panose="030F0702030302020204" pitchFamily="66" charset="0"/>
              </a:rPr>
              <a:t>sớm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3C65FB2-7076-476F-8F94-D880642B3EE1}"/>
              </a:ext>
            </a:extLst>
          </p:cNvPr>
          <p:cNvSpPr txBox="1"/>
          <p:nvPr/>
        </p:nvSpPr>
        <p:spPr>
          <a:xfrm>
            <a:off x="715617" y="2769702"/>
            <a:ext cx="19977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Comic Sans MS" panose="030F0702030302020204" pitchFamily="66" charset="0"/>
              </a:rPr>
              <a:t>-start (v):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5F75988-9DD1-48A4-9788-11342F1B7B09}"/>
              </a:ext>
            </a:extLst>
          </p:cNvPr>
          <p:cNvSpPr txBox="1"/>
          <p:nvPr/>
        </p:nvSpPr>
        <p:spPr>
          <a:xfrm>
            <a:off x="2493893" y="2771279"/>
            <a:ext cx="21683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Comic Sans MS" panose="030F0702030302020204" pitchFamily="66" charset="0"/>
              </a:rPr>
              <a:t>bắt đầu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7270189-A175-47BC-8D6D-A98750F452B4}"/>
              </a:ext>
            </a:extLst>
          </p:cNvPr>
          <p:cNvSpPr txBox="1"/>
          <p:nvPr/>
        </p:nvSpPr>
        <p:spPr>
          <a:xfrm>
            <a:off x="750403" y="3372677"/>
            <a:ext cx="14113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Comic Sans MS" panose="030F0702030302020204" pitchFamily="66" charset="0"/>
              </a:rPr>
              <a:t>-last (v):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02B8E43-A752-4373-93B0-3D3E9435AD2E}"/>
              </a:ext>
            </a:extLst>
          </p:cNvPr>
          <p:cNvSpPr txBox="1"/>
          <p:nvPr/>
        </p:nvSpPr>
        <p:spPr>
          <a:xfrm>
            <a:off x="2181638" y="3394224"/>
            <a:ext cx="21683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Comic Sans MS" panose="030F0702030302020204" pitchFamily="66" charset="0"/>
              </a:rPr>
              <a:t>kéo dài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9F0C68E-2BF1-4E2E-BF7B-75BD5FAB297D}"/>
              </a:ext>
            </a:extLst>
          </p:cNvPr>
          <p:cNvSpPr txBox="1"/>
          <p:nvPr/>
        </p:nvSpPr>
        <p:spPr>
          <a:xfrm>
            <a:off x="298174" y="268357"/>
            <a:ext cx="32799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FF0000"/>
                </a:solidFill>
                <a:latin typeface="Comic Sans MS" panose="030F0702030302020204" pitchFamily="66" charset="0"/>
              </a:rPr>
              <a:t>VOCABULARY</a:t>
            </a:r>
          </a:p>
        </p:txBody>
      </p:sp>
    </p:spTree>
    <p:extLst>
      <p:ext uri="{BB962C8B-B14F-4D97-AF65-F5344CB8AC3E}">
        <p14:creationId xmlns:p14="http://schemas.microsoft.com/office/powerpoint/2010/main" val="511318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10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13168B0D-156C-4DF0-80D2-5719B069D510}"/>
              </a:ext>
            </a:extLst>
          </p:cNvPr>
          <p:cNvSpPr txBox="1"/>
          <p:nvPr/>
        </p:nvSpPr>
        <p:spPr>
          <a:xfrm>
            <a:off x="298174" y="1051317"/>
            <a:ext cx="548617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1.</a:t>
            </a:r>
            <a:r>
              <a:rPr lang="en-US" sz="220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What is your telephone number?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B7C6D53-7E38-4140-8998-C01CAC10D249}"/>
              </a:ext>
            </a:extLst>
          </p:cNvPr>
          <p:cNvSpPr txBox="1"/>
          <p:nvPr/>
        </p:nvSpPr>
        <p:spPr>
          <a:xfrm>
            <a:off x="546652" y="1572583"/>
            <a:ext cx="537316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My telephone number is 38 950 963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1486EAA-CC19-47F4-8EA8-9AAF1005B0E4}"/>
              </a:ext>
            </a:extLst>
          </p:cNvPr>
          <p:cNvSpPr txBox="1"/>
          <p:nvPr/>
        </p:nvSpPr>
        <p:spPr>
          <a:xfrm>
            <a:off x="298174" y="353708"/>
            <a:ext cx="32799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FF0000"/>
                </a:solidFill>
                <a:latin typeface="Comic Sans MS" panose="030F0702030302020204" pitchFamily="66" charset="0"/>
              </a:rPr>
              <a:t>STRUCTURES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76D8BCB-60C7-4745-AEF9-4A0C77B56942}"/>
              </a:ext>
            </a:extLst>
          </p:cNvPr>
          <p:cNvSpPr txBox="1"/>
          <p:nvPr/>
        </p:nvSpPr>
        <p:spPr>
          <a:xfrm>
            <a:off x="298174" y="2254886"/>
            <a:ext cx="417264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20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220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Will you be free tomorrow?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3494541-8CD8-4A81-AC17-01C4FB0088A4}"/>
              </a:ext>
            </a:extLst>
          </p:cNvPr>
          <p:cNvSpPr txBox="1"/>
          <p:nvPr/>
        </p:nvSpPr>
        <p:spPr>
          <a:xfrm>
            <a:off x="546653" y="2734221"/>
            <a:ext cx="337963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Yes, I will.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9F8817F-9EA4-45FE-B8FE-FA7C6981101F}"/>
              </a:ext>
            </a:extLst>
          </p:cNvPr>
          <p:cNvSpPr txBox="1"/>
          <p:nvPr/>
        </p:nvSpPr>
        <p:spPr>
          <a:xfrm>
            <a:off x="546653" y="3213556"/>
            <a:ext cx="29173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No, I won’t.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E25C4A0-D6D4-45CA-BCBF-E767893C8A46}"/>
              </a:ext>
            </a:extLst>
          </p:cNvPr>
          <p:cNvSpPr txBox="1"/>
          <p:nvPr/>
        </p:nvSpPr>
        <p:spPr>
          <a:xfrm>
            <a:off x="298174" y="3858399"/>
            <a:ext cx="548617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sz="220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220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When will she be back?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E73D7D1-F8BB-48A6-BA00-485DD563C965}"/>
              </a:ext>
            </a:extLst>
          </p:cNvPr>
          <p:cNvSpPr txBox="1"/>
          <p:nvPr/>
        </p:nvSpPr>
        <p:spPr>
          <a:xfrm>
            <a:off x="546652" y="4337734"/>
            <a:ext cx="489005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She’ll be back at about six o’clock.</a:t>
            </a:r>
          </a:p>
        </p:txBody>
      </p:sp>
    </p:spTree>
    <p:extLst>
      <p:ext uri="{BB962C8B-B14F-4D97-AF65-F5344CB8AC3E}">
        <p14:creationId xmlns:p14="http://schemas.microsoft.com/office/powerpoint/2010/main" val="2796345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Box 4">
            <a:extLst>
              <a:ext uri="{FF2B5EF4-FFF2-40B4-BE49-F238E27FC236}">
                <a16:creationId xmlns:a16="http://schemas.microsoft.com/office/drawing/2014/main" id="{44AD94E2-16CB-4571-9E9B-2FFB7C7EE0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1752600"/>
            <a:ext cx="46482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5400" b="1" dirty="0"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chemeClr val="bg1">
                      <a:alpha val="40000"/>
                    </a:schemeClr>
                  </a:glow>
                  <a:reflection blurRad="6350" stA="55000" endA="50" endPos="85000" dir="5400000" sy="-100000" algn="bl" rotWithShape="0"/>
                </a:effectLst>
                <a:latin typeface="Comic Sans MS" panose="030F0702030302020204" pitchFamily="66" charset="0"/>
              </a:rPr>
              <a:t>TELEPHONE DIRECTORY</a:t>
            </a:r>
          </a:p>
        </p:txBody>
      </p:sp>
      <p:sp>
        <p:nvSpPr>
          <p:cNvPr id="4100" name="TextBox 5">
            <a:extLst>
              <a:ext uri="{FF2B5EF4-FFF2-40B4-BE49-F238E27FC236}">
                <a16:creationId xmlns:a16="http://schemas.microsoft.com/office/drawing/2014/main" id="{09701BDA-B2EF-473B-BA88-E59362996F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4267200"/>
            <a:ext cx="4495800" cy="2062103"/>
          </a:xfrm>
          <a:prstGeom prst="rect">
            <a:avLst/>
          </a:prstGeom>
          <a:solidFill>
            <a:srgbClr val="FAC090">
              <a:alpha val="69804"/>
            </a:srgbClr>
          </a:solidFill>
          <a:ln w="57150">
            <a:solidFill>
              <a:schemeClr val="accent6">
                <a:lumMod val="50000"/>
              </a:schemeClr>
            </a:solidFill>
            <a:prstDash val="dash"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3200" dirty="0">
                <a:latin typeface="Comic Sans MS" panose="030F0702030302020204" pitchFamily="66" charset="0"/>
              </a:rPr>
              <a:t>Where is this page from?</a:t>
            </a:r>
          </a:p>
          <a:p>
            <a:pPr>
              <a:defRPr/>
            </a:pPr>
            <a:r>
              <a:rPr lang="en-US" sz="3200" dirty="0">
                <a:latin typeface="Comic Sans MS" panose="030F0702030302020204" pitchFamily="66" charset="0"/>
                <a:sym typeface="Wingdings" pitchFamily="2" charset="2"/>
              </a:rPr>
              <a:t> It’s from a </a:t>
            </a:r>
            <a:r>
              <a:rPr lang="en-US" sz="3200" u="sng" dirty="0">
                <a:latin typeface="Comic Sans MS" panose="030F0702030302020204" pitchFamily="66" charset="0"/>
                <a:sym typeface="Wingdings" pitchFamily="2" charset="2"/>
              </a:rPr>
              <a:t>telephone directory</a:t>
            </a:r>
            <a:endParaRPr lang="en-US" sz="3200" u="sng" dirty="0">
              <a:latin typeface="Comic Sans MS" panose="030F0702030302020204" pitchFamily="66" charset="0"/>
            </a:endParaRPr>
          </a:p>
        </p:txBody>
      </p:sp>
      <p:pic>
        <p:nvPicPr>
          <p:cNvPr id="4101" name="Picture 7" descr="cannteldir1958sup05.jpg">
            <a:extLst>
              <a:ext uri="{FF2B5EF4-FFF2-40B4-BE49-F238E27FC236}">
                <a16:creationId xmlns:a16="http://schemas.microsoft.com/office/drawing/2014/main" id="{C78F82F1-727D-4F94-A32C-6ADD371B01A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29400" y="304800"/>
            <a:ext cx="3714750" cy="6153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BFAEAC3B-F5E8-4EE2-A505-BE220F089EA0}"/>
              </a:ext>
            </a:extLst>
          </p:cNvPr>
          <p:cNvSpPr txBox="1">
            <a:spLocks noChangeArrowheads="1"/>
          </p:cNvSpPr>
          <p:nvPr/>
        </p:nvSpPr>
        <p:spPr>
          <a:xfrm>
            <a:off x="230944" y="157162"/>
            <a:ext cx="6895411" cy="485775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600" b="1" u="sng" kern="0" dirty="0">
                <a:solidFill>
                  <a:srgbClr val="FF0000"/>
                </a:solidFill>
                <a:latin typeface="Comic Sans MS" pitchFamily="66" charset="0"/>
                <a:ea typeface="+mj-ea"/>
                <a:cs typeface="+mj-cs"/>
              </a:rPr>
              <a:t>A1.Read.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100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100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100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10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5" dur="500"/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0" dur="500"/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build="allAtOnce" animBg="1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huloi.jpg">
            <a:extLst>
              <a:ext uri="{FF2B5EF4-FFF2-40B4-BE49-F238E27FC236}">
                <a16:creationId xmlns:a16="http://schemas.microsoft.com/office/drawing/2014/main" id="{55378DD4-0907-4DA9-821F-A13704C62B9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439" t="41111" r="26829" b="20000"/>
          <a:stretch>
            <a:fillRect/>
          </a:stretch>
        </p:blipFill>
        <p:spPr>
          <a:xfrm>
            <a:off x="6858001" y="2590800"/>
            <a:ext cx="3346269" cy="4038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123" name="TextBox 3">
            <a:extLst>
              <a:ext uri="{FF2B5EF4-FFF2-40B4-BE49-F238E27FC236}">
                <a16:creationId xmlns:a16="http://schemas.microsoft.com/office/drawing/2014/main" id="{13DC3796-8D45-45F9-B298-43CDB82F1C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53139" y="314126"/>
            <a:ext cx="7239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5400" b="1" u="sng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Telephone Directory</a:t>
            </a:r>
          </a:p>
        </p:txBody>
      </p:sp>
      <p:sp>
        <p:nvSpPr>
          <p:cNvPr id="5124" name="TextBox 4">
            <a:extLst>
              <a:ext uri="{FF2B5EF4-FFF2-40B4-BE49-F238E27FC236}">
                <a16:creationId xmlns:a16="http://schemas.microsoft.com/office/drawing/2014/main" id="{8F5D98BA-5057-4AE0-9FA5-DBE80A74A0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1371600"/>
            <a:ext cx="7315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>
                <a:solidFill>
                  <a:schemeClr val="bg1"/>
                </a:solidFill>
                <a:latin typeface="Calibri" panose="020F0502020204030204" pitchFamily="34" charset="0"/>
              </a:rPr>
              <a:t>It is a book that tells you someone’s number.</a:t>
            </a:r>
          </a:p>
        </p:txBody>
      </p:sp>
      <p:pic>
        <p:nvPicPr>
          <p:cNvPr id="5125" name="Picture 10" descr="25364517_1.jpg">
            <a:extLst>
              <a:ext uri="{FF2B5EF4-FFF2-40B4-BE49-F238E27FC236}">
                <a16:creationId xmlns:a16="http://schemas.microsoft.com/office/drawing/2014/main" id="{0361F2B3-F1C9-4D31-992E-50305F1DBC1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840038"/>
            <a:ext cx="3657600" cy="401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/>
      <p:bldP spid="51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3">
            <a:extLst>
              <a:ext uri="{FF2B5EF4-FFF2-40B4-BE49-F238E27FC236}">
                <a16:creationId xmlns:a16="http://schemas.microsoft.com/office/drawing/2014/main" id="{2AF2D2B6-C644-4C16-A0AD-04A13E5D8D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457200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>
                <a:latin typeface="Comic Sans MS" panose="030F0702030302020204" pitchFamily="66" charset="0"/>
              </a:rPr>
              <a:t>In English we usually say telephone number like this: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2C144F8-3D38-4457-AE46-ADA5527DC603}"/>
              </a:ext>
            </a:extLst>
          </p:cNvPr>
          <p:cNvSpPr txBox="1"/>
          <p:nvPr/>
        </p:nvSpPr>
        <p:spPr>
          <a:xfrm>
            <a:off x="1828800" y="1828801"/>
            <a:ext cx="8839200" cy="224676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tabLst>
                <a:tab pos="1597025" algn="l"/>
              </a:tabLst>
              <a:defRPr/>
            </a:pPr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0</a:t>
            </a:r>
            <a:r>
              <a:rPr lang="en-US" sz="2800" dirty="0">
                <a:latin typeface="Comic Sans MS" panose="030F0702030302020204" pitchFamily="66" charset="0"/>
              </a:rPr>
              <a:t> 	= 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oh</a:t>
            </a:r>
            <a:r>
              <a:rPr lang="en-US" sz="2800" dirty="0">
                <a:latin typeface="Comic Sans MS" panose="030F0702030302020204" pitchFamily="66" charset="0"/>
              </a:rPr>
              <a:t> (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zero</a:t>
            </a:r>
            <a:r>
              <a:rPr lang="en-US" sz="2800" dirty="0">
                <a:latin typeface="Comic Sans MS" panose="030F0702030302020204" pitchFamily="66" charset="0"/>
              </a:rPr>
              <a:t> is sometimes also used)</a:t>
            </a:r>
          </a:p>
          <a:p>
            <a:pPr>
              <a:tabLst>
                <a:tab pos="1320800" algn="l"/>
                <a:tab pos="1597025" algn="l"/>
              </a:tabLst>
              <a:defRPr/>
            </a:pPr>
            <a:r>
              <a:rPr lang="en-US" sz="2800" dirty="0">
                <a:solidFill>
                  <a:srgbClr val="00CCFF"/>
                </a:solidFill>
                <a:latin typeface="Comic Sans MS" panose="030F0702030302020204" pitchFamily="66" charset="0"/>
              </a:rPr>
              <a:t>6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3</a:t>
            </a:r>
            <a:r>
              <a:rPr lang="en-US" sz="2800" dirty="0">
                <a:latin typeface="Comic Sans MS" panose="030F0702030302020204" pitchFamily="66" charset="0"/>
              </a:rPr>
              <a:t>		= </a:t>
            </a:r>
            <a:r>
              <a:rPr lang="en-US" sz="2800" dirty="0">
                <a:solidFill>
                  <a:srgbClr val="00CCFF"/>
                </a:solidFill>
                <a:latin typeface="Comic Sans MS" panose="030F0702030302020204" pitchFamily="66" charset="0"/>
              </a:rPr>
              <a:t>six</a:t>
            </a:r>
            <a:r>
              <a:rPr lang="en-US" sz="2800" dirty="0">
                <a:latin typeface="Comic Sans MS" panose="030F0702030302020204" pitchFamily="66" charset="0"/>
              </a:rPr>
              <a:t> 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three</a:t>
            </a:r>
            <a:r>
              <a:rPr lang="en-US" sz="2800" dirty="0">
                <a:latin typeface="Comic Sans MS" panose="030F0702030302020204" pitchFamily="66" charset="0"/>
              </a:rPr>
              <a:t> (NOT sixty-three)</a:t>
            </a:r>
          </a:p>
          <a:p>
            <a:pPr marL="342900" indent="-342900">
              <a:tabLst>
                <a:tab pos="1597025" algn="l"/>
              </a:tabLst>
              <a:defRPr/>
            </a:pPr>
            <a:r>
              <a:rPr lang="en-US" sz="2800" dirty="0">
                <a:solidFill>
                  <a:srgbClr val="FF0066"/>
                </a:solidFill>
                <a:latin typeface="Comic Sans MS" panose="030F0702030302020204" pitchFamily="66" charset="0"/>
              </a:rPr>
              <a:t>66</a:t>
            </a:r>
            <a:r>
              <a:rPr lang="en-US" sz="2800" dirty="0">
                <a:latin typeface="Comic Sans MS" panose="030F0702030302020204" pitchFamily="66" charset="0"/>
              </a:rPr>
              <a:t>	= </a:t>
            </a:r>
            <a:r>
              <a:rPr lang="en-US" sz="2800" dirty="0">
                <a:solidFill>
                  <a:srgbClr val="FF0066"/>
                </a:solidFill>
                <a:latin typeface="Comic Sans MS" panose="030F0702030302020204" pitchFamily="66" charset="0"/>
              </a:rPr>
              <a:t>double six</a:t>
            </a:r>
          </a:p>
          <a:p>
            <a:pPr marL="342900" indent="-342900">
              <a:tabLst>
                <a:tab pos="1597025" algn="l"/>
              </a:tabLst>
              <a:defRPr/>
            </a:pPr>
            <a:r>
              <a:rPr lang="en-US" sz="2800" dirty="0">
                <a:solidFill>
                  <a:srgbClr val="00FF00"/>
                </a:solidFill>
                <a:latin typeface="Comic Sans MS" panose="030F0702030302020204" pitchFamily="66" charset="0"/>
              </a:rPr>
              <a:t>6</a:t>
            </a:r>
            <a:r>
              <a:rPr lang="en-US" sz="2800" dirty="0">
                <a:solidFill>
                  <a:srgbClr val="9900CC"/>
                </a:solidFill>
                <a:latin typeface="Comic Sans MS" panose="030F0702030302020204" pitchFamily="66" charset="0"/>
              </a:rPr>
              <a:t>66</a:t>
            </a:r>
            <a:r>
              <a:rPr lang="en-US" sz="2800" dirty="0">
                <a:latin typeface="Comic Sans MS" panose="030F0702030302020204" pitchFamily="66" charset="0"/>
              </a:rPr>
              <a:t>	= </a:t>
            </a:r>
            <a:r>
              <a:rPr lang="en-US" sz="2800" dirty="0">
                <a:solidFill>
                  <a:srgbClr val="00FF00"/>
                </a:solidFill>
                <a:latin typeface="Comic Sans MS" panose="030F0702030302020204" pitchFamily="66" charset="0"/>
              </a:rPr>
              <a:t>six</a:t>
            </a:r>
            <a:r>
              <a:rPr lang="en-US" sz="2800" dirty="0">
                <a:latin typeface="Comic Sans MS" panose="030F0702030302020204" pitchFamily="66" charset="0"/>
              </a:rPr>
              <a:t> </a:t>
            </a:r>
            <a:r>
              <a:rPr lang="en-US" sz="2800" dirty="0">
                <a:solidFill>
                  <a:srgbClr val="9900CC"/>
                </a:solidFill>
                <a:latin typeface="Comic Sans MS" panose="030F0702030302020204" pitchFamily="66" charset="0"/>
              </a:rPr>
              <a:t>double six</a:t>
            </a:r>
          </a:p>
          <a:p>
            <a:pPr>
              <a:defRPr/>
            </a:pPr>
            <a:endParaRPr lang="en-US" sz="2800" dirty="0">
              <a:latin typeface="Comic Sans MS" panose="030F0702030302020204" pitchFamily="66" charset="0"/>
            </a:endParaRPr>
          </a:p>
        </p:txBody>
      </p:sp>
      <p:sp>
        <p:nvSpPr>
          <p:cNvPr id="6148" name="TextBox 5">
            <a:extLst>
              <a:ext uri="{FF2B5EF4-FFF2-40B4-BE49-F238E27FC236}">
                <a16:creationId xmlns:a16="http://schemas.microsoft.com/office/drawing/2014/main" id="{5051F427-7153-4630-8478-A87E3DC189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4549775"/>
            <a:ext cx="617220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u="sng">
                <a:latin typeface="Comic Sans MS" panose="030F0702030302020204" pitchFamily="66" charset="0"/>
              </a:rPr>
              <a:t>Ex:</a:t>
            </a:r>
            <a:r>
              <a:rPr lang="en-US" altLang="en-US" sz="2800">
                <a:latin typeface="Comic Sans MS" panose="030F0702030302020204" pitchFamily="66" charset="0"/>
              </a:rPr>
              <a:t> </a:t>
            </a:r>
            <a:r>
              <a:rPr lang="en-US" altLang="en-US" sz="2800" b="1">
                <a:latin typeface="Comic Sans MS" panose="030F0702030302020204" pitchFamily="66" charset="0"/>
              </a:rPr>
              <a:t>8 237 789</a:t>
            </a:r>
          </a:p>
          <a:p>
            <a:pPr algn="ctr" eaLnBrk="1" hangingPunct="1"/>
            <a:r>
              <a:rPr lang="en-US" altLang="en-US" sz="2800">
                <a:latin typeface="Comic Sans MS" panose="030F0702030302020204" pitchFamily="66" charset="0"/>
              </a:rPr>
              <a:t>    Stop after reading the area code (8) and then read after three numbers</a:t>
            </a:r>
          </a:p>
        </p:txBody>
      </p:sp>
      <p:pic>
        <p:nvPicPr>
          <p:cNvPr id="6149" name="Picture 7" descr="asd.bmp">
            <a:extLst>
              <a:ext uri="{FF2B5EF4-FFF2-40B4-BE49-F238E27FC236}">
                <a16:creationId xmlns:a16="http://schemas.microsoft.com/office/drawing/2014/main" id="{EDFE3A53-0530-4709-997F-153E416903A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800000"/>
              </a:clrFrom>
              <a:clrTo>
                <a:srgbClr val="8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07"/>
          <a:stretch>
            <a:fillRect/>
          </a:stretch>
        </p:blipFill>
        <p:spPr bwMode="auto">
          <a:xfrm>
            <a:off x="7772400" y="2867026"/>
            <a:ext cx="2895600" cy="399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5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3">
            <a:extLst>
              <a:ext uri="{FF2B5EF4-FFF2-40B4-BE49-F238E27FC236}">
                <a16:creationId xmlns:a16="http://schemas.microsoft.com/office/drawing/2014/main" id="{EA37358D-58AD-4925-B1C3-2AFBED3909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330" y="155575"/>
            <a:ext cx="1215555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b="1">
                <a:solidFill>
                  <a:srgbClr val="FF0000"/>
                </a:solidFill>
                <a:latin typeface="Comic Sans MS" panose="030F0702030302020204" pitchFamily="66" charset="0"/>
              </a:rPr>
              <a:t>Practice with a partner. Say the telephone number for these people</a:t>
            </a:r>
          </a:p>
        </p:txBody>
      </p:sp>
      <p:sp>
        <p:nvSpPr>
          <p:cNvPr id="7171" name="TextBox 4">
            <a:extLst>
              <a:ext uri="{FF2B5EF4-FFF2-40B4-BE49-F238E27FC236}">
                <a16:creationId xmlns:a16="http://schemas.microsoft.com/office/drawing/2014/main" id="{563DC05E-22A9-4DED-899C-0604977E90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1447800"/>
            <a:ext cx="38862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AutoNum type="alphaLcParenR"/>
            </a:pPr>
            <a:r>
              <a:rPr lang="en-US" altLang="en-US" sz="2800" dirty="0">
                <a:latin typeface="Comic Sans MS" panose="030F0702030302020204" pitchFamily="66" charset="0"/>
              </a:rPr>
              <a:t> Dao Van An</a:t>
            </a:r>
          </a:p>
          <a:p>
            <a:pPr eaLnBrk="1" hangingPunct="1">
              <a:buFontTx/>
              <a:buAutoNum type="alphaLcParenR"/>
            </a:pPr>
            <a:r>
              <a:rPr lang="en-US" altLang="en-US" sz="2800" dirty="0">
                <a:latin typeface="Comic Sans MS" panose="030F0702030302020204" pitchFamily="66" charset="0"/>
              </a:rPr>
              <a:t> Pham Viet Anh</a:t>
            </a:r>
          </a:p>
          <a:p>
            <a:pPr eaLnBrk="1" hangingPunct="1">
              <a:buFontTx/>
              <a:buAutoNum type="alphaLcParenR"/>
            </a:pPr>
            <a:r>
              <a:rPr lang="en-US" altLang="en-US" sz="2800" dirty="0">
                <a:latin typeface="Comic Sans MS" panose="030F0702030302020204" pitchFamily="66" charset="0"/>
              </a:rPr>
              <a:t> Pham Thanh Ba</a:t>
            </a:r>
          </a:p>
        </p:txBody>
      </p:sp>
      <p:sp>
        <p:nvSpPr>
          <p:cNvPr id="7172" name="TextBox 5">
            <a:extLst>
              <a:ext uri="{FF2B5EF4-FFF2-40B4-BE49-F238E27FC236}">
                <a16:creationId xmlns:a16="http://schemas.microsoft.com/office/drawing/2014/main" id="{3B3FABBF-3559-463C-8FE2-F10A48859D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1447800"/>
            <a:ext cx="36576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>
                <a:latin typeface="Comic Sans MS" panose="030F0702030302020204" pitchFamily="66" charset="0"/>
              </a:rPr>
              <a:t>d) Dinh Thi Bang</a:t>
            </a:r>
          </a:p>
          <a:p>
            <a:pPr eaLnBrk="1" hangingPunct="1"/>
            <a:r>
              <a:rPr lang="en-US" altLang="en-US" sz="2800">
                <a:latin typeface="Comic Sans MS" panose="030F0702030302020204" pitchFamily="66" charset="0"/>
              </a:rPr>
              <a:t>e) Vu Thanh Bat</a:t>
            </a:r>
          </a:p>
          <a:p>
            <a:pPr eaLnBrk="1" hangingPunct="1"/>
            <a:r>
              <a:rPr lang="en-US" altLang="en-US" sz="2800">
                <a:latin typeface="Comic Sans MS" panose="030F0702030302020204" pitchFamily="66" charset="0"/>
              </a:rPr>
              <a:t>f) Bui Ngoc Bich</a:t>
            </a:r>
          </a:p>
        </p:txBody>
      </p:sp>
      <p:grpSp>
        <p:nvGrpSpPr>
          <p:cNvPr id="2" name="Group 17">
            <a:extLst>
              <a:ext uri="{FF2B5EF4-FFF2-40B4-BE49-F238E27FC236}">
                <a16:creationId xmlns:a16="http://schemas.microsoft.com/office/drawing/2014/main" id="{9AA71B45-F796-4EF0-A8A2-D592D5B3F9E5}"/>
              </a:ext>
            </a:extLst>
          </p:cNvPr>
          <p:cNvGrpSpPr>
            <a:grpSpLocks/>
          </p:cNvGrpSpPr>
          <p:nvPr/>
        </p:nvGrpSpPr>
        <p:grpSpPr bwMode="auto">
          <a:xfrm>
            <a:off x="1620838" y="4133850"/>
            <a:ext cx="2895600" cy="2565400"/>
            <a:chOff x="96980" y="1676400"/>
            <a:chExt cx="2895600" cy="2564674"/>
          </a:xfrm>
        </p:grpSpPr>
        <p:pic>
          <p:nvPicPr>
            <p:cNvPr id="7182" name="Picture 10" descr="Death_Note__Braindead__by_SilentReaper.jpg">
              <a:extLst>
                <a:ext uri="{FF2B5EF4-FFF2-40B4-BE49-F238E27FC236}">
                  <a16:creationId xmlns:a16="http://schemas.microsoft.com/office/drawing/2014/main" id="{72381884-E766-4CF2-A43B-CBB0172AB41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690" t="5011" r="61992" b="85941"/>
            <a:stretch>
              <a:fillRect/>
            </a:stretch>
          </p:blipFill>
          <p:spPr bwMode="auto">
            <a:xfrm>
              <a:off x="96980" y="1676400"/>
              <a:ext cx="2895600" cy="25646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C5A6D715-F2D8-4929-AB79-026031182019}"/>
                </a:ext>
              </a:extLst>
            </p:cNvPr>
            <p:cNvSpPr/>
            <p:nvPr/>
          </p:nvSpPr>
          <p:spPr>
            <a:xfrm>
              <a:off x="152542" y="1676400"/>
              <a:ext cx="2819400" cy="533249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b="1" dirty="0">
                  <a:latin typeface="Comic Sans MS" panose="030F0702030302020204" pitchFamily="66" charset="0"/>
                </a:rPr>
                <a:t>Tell me </a:t>
              </a:r>
              <a:r>
                <a:rPr lang="en-US" b="1" err="1">
                  <a:latin typeface="Comic Sans MS" panose="030F0702030302020204" pitchFamily="66" charset="0"/>
                </a:rPr>
                <a:t>An’s</a:t>
              </a:r>
              <a:r>
                <a:rPr lang="en-US" b="1">
                  <a:latin typeface="Comic Sans MS" panose="030F0702030302020204" pitchFamily="66" charset="0"/>
                </a:rPr>
                <a:t> number, please!</a:t>
              </a:r>
              <a:endParaRPr lang="en-US" b="1" dirty="0">
                <a:latin typeface="Comic Sans MS" panose="030F0702030302020204" pitchFamily="66" charset="0"/>
              </a:endParaRPr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9348320F-8A6D-4C81-8E54-ED54C632261E}"/>
                </a:ext>
              </a:extLst>
            </p:cNvPr>
            <p:cNvCxnSpPr/>
            <p:nvPr/>
          </p:nvCxnSpPr>
          <p:spPr>
            <a:xfrm rot="16200000" flipH="1">
              <a:off x="1905185" y="2361984"/>
              <a:ext cx="304714" cy="152400"/>
            </a:xfrm>
            <a:prstGeom prst="line">
              <a:avLst/>
            </a:prstGeom>
            <a:ln w="762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" name="Group 21">
            <a:extLst>
              <a:ext uri="{FF2B5EF4-FFF2-40B4-BE49-F238E27FC236}">
                <a16:creationId xmlns:a16="http://schemas.microsoft.com/office/drawing/2014/main" id="{508FD0A4-FA34-4412-9BD4-B6F5D6AE1F94}"/>
              </a:ext>
            </a:extLst>
          </p:cNvPr>
          <p:cNvGrpSpPr>
            <a:grpSpLocks/>
          </p:cNvGrpSpPr>
          <p:nvPr/>
        </p:nvGrpSpPr>
        <p:grpSpPr bwMode="auto">
          <a:xfrm>
            <a:off x="8010939" y="4105275"/>
            <a:ext cx="3399183" cy="2593975"/>
            <a:chOff x="5592417" y="1600200"/>
            <a:chExt cx="3399183" cy="2592717"/>
          </a:xfrm>
        </p:grpSpPr>
        <p:pic>
          <p:nvPicPr>
            <p:cNvPr id="7180" name="Picture 13" descr="Death_Note__Braindead__by_SilentReaper.jpg">
              <a:extLst>
                <a:ext uri="{FF2B5EF4-FFF2-40B4-BE49-F238E27FC236}">
                  <a16:creationId xmlns:a16="http://schemas.microsoft.com/office/drawing/2014/main" id="{28B756DD-1840-48DD-835B-E1A30ABCA87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729" t="73776" r="3677" b="17152"/>
            <a:stretch>
              <a:fillRect/>
            </a:stretch>
          </p:blipFill>
          <p:spPr bwMode="auto">
            <a:xfrm>
              <a:off x="5867400" y="1676400"/>
              <a:ext cx="3124200" cy="25165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CC0E9DB4-B43E-4D55-BF37-DEBF14BA28FE}"/>
                </a:ext>
              </a:extLst>
            </p:cNvPr>
            <p:cNvSpPr/>
            <p:nvPr/>
          </p:nvSpPr>
          <p:spPr>
            <a:xfrm>
              <a:off x="5592417" y="1600200"/>
              <a:ext cx="3369365" cy="76163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b="1" dirty="0">
                  <a:latin typeface="Comic Sans MS" panose="030F0702030302020204" pitchFamily="66" charset="0"/>
                </a:rPr>
                <a:t>Here, 8 237 789</a:t>
              </a:r>
            </a:p>
          </p:txBody>
        </p:sp>
      </p:grpSp>
      <p:grpSp>
        <p:nvGrpSpPr>
          <p:cNvPr id="4" name="Group 20">
            <a:extLst>
              <a:ext uri="{FF2B5EF4-FFF2-40B4-BE49-F238E27FC236}">
                <a16:creationId xmlns:a16="http://schemas.microsoft.com/office/drawing/2014/main" id="{2BA410F2-742D-4740-ADCF-7AE73E6681D7}"/>
              </a:ext>
            </a:extLst>
          </p:cNvPr>
          <p:cNvGrpSpPr>
            <a:grpSpLocks/>
          </p:cNvGrpSpPr>
          <p:nvPr/>
        </p:nvGrpSpPr>
        <p:grpSpPr bwMode="auto">
          <a:xfrm>
            <a:off x="4953380" y="4138405"/>
            <a:ext cx="2895600" cy="2565400"/>
            <a:chOff x="2971800" y="1676400"/>
            <a:chExt cx="2895600" cy="2564674"/>
          </a:xfrm>
        </p:grpSpPr>
        <p:pic>
          <p:nvPicPr>
            <p:cNvPr id="7177" name="Picture 14" descr="Death_Note__Braindead__by_SilentReaper.jpg">
              <a:extLst>
                <a:ext uri="{FF2B5EF4-FFF2-40B4-BE49-F238E27FC236}">
                  <a16:creationId xmlns:a16="http://schemas.microsoft.com/office/drawing/2014/main" id="{88F9F133-6646-4133-8106-E5CA2371CA5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210" t="87076" r="4250" b="4184"/>
            <a:stretch>
              <a:fillRect/>
            </a:stretch>
          </p:blipFill>
          <p:spPr bwMode="auto">
            <a:xfrm>
              <a:off x="2971800" y="1676400"/>
              <a:ext cx="2895600" cy="25646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8762DC8E-35B8-4F49-B980-C161794E4B19}"/>
                </a:ext>
              </a:extLst>
            </p:cNvPr>
            <p:cNvSpPr/>
            <p:nvPr/>
          </p:nvSpPr>
          <p:spPr>
            <a:xfrm>
              <a:off x="3082925" y="2195366"/>
              <a:ext cx="1146175" cy="798286"/>
            </a:xfrm>
            <a:custGeom>
              <a:avLst/>
              <a:gdLst>
                <a:gd name="connsiteX0" fmla="*/ 297571 w 1146376"/>
                <a:gd name="connsiteY0" fmla="*/ 61949 h 798254"/>
                <a:gd name="connsiteX1" fmla="*/ 186735 w 1146376"/>
                <a:gd name="connsiteY1" fmla="*/ 75803 h 798254"/>
                <a:gd name="connsiteX2" fmla="*/ 131316 w 1146376"/>
                <a:gd name="connsiteY2" fmla="*/ 89658 h 798254"/>
                <a:gd name="connsiteX3" fmla="*/ 62044 w 1146376"/>
                <a:gd name="connsiteY3" fmla="*/ 186640 h 798254"/>
                <a:gd name="connsiteX4" fmla="*/ 48189 w 1146376"/>
                <a:gd name="connsiteY4" fmla="*/ 242058 h 798254"/>
                <a:gd name="connsiteX5" fmla="*/ 34335 w 1146376"/>
                <a:gd name="connsiteY5" fmla="*/ 283622 h 798254"/>
                <a:gd name="connsiteX6" fmla="*/ 48189 w 1146376"/>
                <a:gd name="connsiteY6" fmla="*/ 519149 h 798254"/>
                <a:gd name="connsiteX7" fmla="*/ 75898 w 1146376"/>
                <a:gd name="connsiteY7" fmla="*/ 560712 h 798254"/>
                <a:gd name="connsiteX8" fmla="*/ 131316 w 1146376"/>
                <a:gd name="connsiteY8" fmla="*/ 643840 h 798254"/>
                <a:gd name="connsiteX9" fmla="*/ 242153 w 1146376"/>
                <a:gd name="connsiteY9" fmla="*/ 754676 h 798254"/>
                <a:gd name="connsiteX10" fmla="*/ 394553 w 1146376"/>
                <a:gd name="connsiteY10" fmla="*/ 782385 h 798254"/>
                <a:gd name="connsiteX11" fmla="*/ 824044 w 1146376"/>
                <a:gd name="connsiteY11" fmla="*/ 768531 h 798254"/>
                <a:gd name="connsiteX12" fmla="*/ 865607 w 1146376"/>
                <a:gd name="connsiteY12" fmla="*/ 643840 h 798254"/>
                <a:gd name="connsiteX13" fmla="*/ 893316 w 1146376"/>
                <a:gd name="connsiteY13" fmla="*/ 602276 h 798254"/>
                <a:gd name="connsiteX14" fmla="*/ 934880 w 1146376"/>
                <a:gd name="connsiteY14" fmla="*/ 519149 h 798254"/>
                <a:gd name="connsiteX15" fmla="*/ 1031862 w 1146376"/>
                <a:gd name="connsiteY15" fmla="*/ 491440 h 798254"/>
                <a:gd name="connsiteX16" fmla="*/ 1101135 w 1146376"/>
                <a:gd name="connsiteY16" fmla="*/ 436022 h 798254"/>
                <a:gd name="connsiteX17" fmla="*/ 1114989 w 1146376"/>
                <a:gd name="connsiteY17" fmla="*/ 394458 h 798254"/>
                <a:gd name="connsiteX18" fmla="*/ 1142698 w 1146376"/>
                <a:gd name="connsiteY18" fmla="*/ 352894 h 798254"/>
                <a:gd name="connsiteX19" fmla="*/ 1128844 w 1146376"/>
                <a:gd name="connsiteY19" fmla="*/ 255912 h 798254"/>
                <a:gd name="connsiteX20" fmla="*/ 1045716 w 1146376"/>
                <a:gd name="connsiteY20" fmla="*/ 200494 h 798254"/>
                <a:gd name="connsiteX21" fmla="*/ 893316 w 1146376"/>
                <a:gd name="connsiteY21" fmla="*/ 158931 h 798254"/>
                <a:gd name="connsiteX22" fmla="*/ 851753 w 1146376"/>
                <a:gd name="connsiteY22" fmla="*/ 145076 h 798254"/>
                <a:gd name="connsiteX23" fmla="*/ 796335 w 1146376"/>
                <a:gd name="connsiteY23" fmla="*/ 131222 h 798254"/>
                <a:gd name="connsiteX24" fmla="*/ 713207 w 1146376"/>
                <a:gd name="connsiteY24" fmla="*/ 103512 h 798254"/>
                <a:gd name="connsiteX25" fmla="*/ 671644 w 1146376"/>
                <a:gd name="connsiteY25" fmla="*/ 89658 h 798254"/>
                <a:gd name="connsiteX26" fmla="*/ 616226 w 1146376"/>
                <a:gd name="connsiteY26" fmla="*/ 75803 h 798254"/>
                <a:gd name="connsiteX27" fmla="*/ 574662 w 1146376"/>
                <a:gd name="connsiteY27" fmla="*/ 61949 h 798254"/>
                <a:gd name="connsiteX28" fmla="*/ 491535 w 1146376"/>
                <a:gd name="connsiteY28" fmla="*/ 48094 h 798254"/>
                <a:gd name="connsiteX29" fmla="*/ 449971 w 1146376"/>
                <a:gd name="connsiteY29" fmla="*/ 34240 h 798254"/>
                <a:gd name="connsiteX30" fmla="*/ 352989 w 1146376"/>
                <a:gd name="connsiteY30" fmla="*/ 20385 h 798254"/>
                <a:gd name="connsiteX31" fmla="*/ 311426 w 1146376"/>
                <a:gd name="connsiteY31" fmla="*/ 6531 h 798254"/>
                <a:gd name="connsiteX32" fmla="*/ 297571 w 1146376"/>
                <a:gd name="connsiteY32" fmla="*/ 61949 h 798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146376" h="798254">
                  <a:moveTo>
                    <a:pt x="297571" y="61949"/>
                  </a:moveTo>
                  <a:cubicBezTo>
                    <a:pt x="276789" y="73494"/>
                    <a:pt x="223461" y="69682"/>
                    <a:pt x="186735" y="75803"/>
                  </a:cubicBezTo>
                  <a:cubicBezTo>
                    <a:pt x="167953" y="78933"/>
                    <a:pt x="146811" y="78590"/>
                    <a:pt x="131316" y="89658"/>
                  </a:cubicBezTo>
                  <a:cubicBezTo>
                    <a:pt x="120380" y="97469"/>
                    <a:pt x="73271" y="169800"/>
                    <a:pt x="62044" y="186640"/>
                  </a:cubicBezTo>
                  <a:cubicBezTo>
                    <a:pt x="57426" y="205113"/>
                    <a:pt x="53420" y="223749"/>
                    <a:pt x="48189" y="242058"/>
                  </a:cubicBezTo>
                  <a:cubicBezTo>
                    <a:pt x="44177" y="256100"/>
                    <a:pt x="34335" y="269018"/>
                    <a:pt x="34335" y="283622"/>
                  </a:cubicBezTo>
                  <a:cubicBezTo>
                    <a:pt x="34335" y="362267"/>
                    <a:pt x="36523" y="441374"/>
                    <a:pt x="48189" y="519149"/>
                  </a:cubicBezTo>
                  <a:cubicBezTo>
                    <a:pt x="50659" y="535616"/>
                    <a:pt x="68451" y="545819"/>
                    <a:pt x="75898" y="560712"/>
                  </a:cubicBezTo>
                  <a:cubicBezTo>
                    <a:pt x="155151" y="719216"/>
                    <a:pt x="0" y="459998"/>
                    <a:pt x="131316" y="643840"/>
                  </a:cubicBezTo>
                  <a:cubicBezTo>
                    <a:pt x="178441" y="709815"/>
                    <a:pt x="134550" y="718807"/>
                    <a:pt x="242153" y="754676"/>
                  </a:cubicBezTo>
                  <a:cubicBezTo>
                    <a:pt x="319038" y="780306"/>
                    <a:pt x="269225" y="766720"/>
                    <a:pt x="394553" y="782385"/>
                  </a:cubicBezTo>
                  <a:cubicBezTo>
                    <a:pt x="537717" y="777767"/>
                    <a:pt x="683924" y="798254"/>
                    <a:pt x="824044" y="768531"/>
                  </a:cubicBezTo>
                  <a:cubicBezTo>
                    <a:pt x="840182" y="765108"/>
                    <a:pt x="850611" y="666334"/>
                    <a:pt x="865607" y="643840"/>
                  </a:cubicBezTo>
                  <a:cubicBezTo>
                    <a:pt x="874843" y="629985"/>
                    <a:pt x="885869" y="617169"/>
                    <a:pt x="893316" y="602276"/>
                  </a:cubicBezTo>
                  <a:cubicBezTo>
                    <a:pt x="910048" y="568812"/>
                    <a:pt x="901793" y="545618"/>
                    <a:pt x="934880" y="519149"/>
                  </a:cubicBezTo>
                  <a:cubicBezTo>
                    <a:pt x="943916" y="511920"/>
                    <a:pt x="1028238" y="492346"/>
                    <a:pt x="1031862" y="491440"/>
                  </a:cubicBezTo>
                  <a:cubicBezTo>
                    <a:pt x="1065079" y="391784"/>
                    <a:pt x="1014152" y="505608"/>
                    <a:pt x="1101135" y="436022"/>
                  </a:cubicBezTo>
                  <a:cubicBezTo>
                    <a:pt x="1112539" y="426899"/>
                    <a:pt x="1108458" y="407520"/>
                    <a:pt x="1114989" y="394458"/>
                  </a:cubicBezTo>
                  <a:cubicBezTo>
                    <a:pt x="1122435" y="379565"/>
                    <a:pt x="1133462" y="366749"/>
                    <a:pt x="1142698" y="352894"/>
                  </a:cubicBezTo>
                  <a:cubicBezTo>
                    <a:pt x="1138080" y="320567"/>
                    <a:pt x="1146376" y="283462"/>
                    <a:pt x="1128844" y="255912"/>
                  </a:cubicBezTo>
                  <a:cubicBezTo>
                    <a:pt x="1110965" y="227816"/>
                    <a:pt x="1077309" y="211025"/>
                    <a:pt x="1045716" y="200494"/>
                  </a:cubicBezTo>
                  <a:cubicBezTo>
                    <a:pt x="867369" y="141045"/>
                    <a:pt x="1049988" y="198099"/>
                    <a:pt x="893316" y="158931"/>
                  </a:cubicBezTo>
                  <a:cubicBezTo>
                    <a:pt x="879148" y="155389"/>
                    <a:pt x="865795" y="149088"/>
                    <a:pt x="851753" y="145076"/>
                  </a:cubicBezTo>
                  <a:cubicBezTo>
                    <a:pt x="833444" y="139845"/>
                    <a:pt x="814573" y="136693"/>
                    <a:pt x="796335" y="131222"/>
                  </a:cubicBezTo>
                  <a:cubicBezTo>
                    <a:pt x="768359" y="122829"/>
                    <a:pt x="740916" y="112749"/>
                    <a:pt x="713207" y="103512"/>
                  </a:cubicBezTo>
                  <a:cubicBezTo>
                    <a:pt x="699353" y="98894"/>
                    <a:pt x="685812" y="93200"/>
                    <a:pt x="671644" y="89658"/>
                  </a:cubicBezTo>
                  <a:cubicBezTo>
                    <a:pt x="653171" y="85040"/>
                    <a:pt x="634535" y="81034"/>
                    <a:pt x="616226" y="75803"/>
                  </a:cubicBezTo>
                  <a:cubicBezTo>
                    <a:pt x="602184" y="71791"/>
                    <a:pt x="588918" y="65117"/>
                    <a:pt x="574662" y="61949"/>
                  </a:cubicBezTo>
                  <a:cubicBezTo>
                    <a:pt x="547240" y="55855"/>
                    <a:pt x="518957" y="54188"/>
                    <a:pt x="491535" y="48094"/>
                  </a:cubicBezTo>
                  <a:cubicBezTo>
                    <a:pt x="477279" y="44926"/>
                    <a:pt x="464291" y="37104"/>
                    <a:pt x="449971" y="34240"/>
                  </a:cubicBezTo>
                  <a:cubicBezTo>
                    <a:pt x="417950" y="27836"/>
                    <a:pt x="385316" y="25003"/>
                    <a:pt x="352989" y="20385"/>
                  </a:cubicBezTo>
                  <a:cubicBezTo>
                    <a:pt x="339135" y="15767"/>
                    <a:pt x="324488" y="0"/>
                    <a:pt x="311426" y="6531"/>
                  </a:cubicBezTo>
                  <a:cubicBezTo>
                    <a:pt x="296110" y="14189"/>
                    <a:pt x="318353" y="50404"/>
                    <a:pt x="297571" y="6194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800">
                <a:latin typeface="Comic Sans MS" panose="030F0702030302020204" pitchFamily="66" charset="0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79C82A21-04CD-49A5-9C9A-46EAE38BDC38}"/>
                </a:ext>
              </a:extLst>
            </p:cNvPr>
            <p:cNvSpPr/>
            <p:nvPr/>
          </p:nvSpPr>
          <p:spPr>
            <a:xfrm>
              <a:off x="2998788" y="1676400"/>
              <a:ext cx="2819400" cy="761784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800" b="1" dirty="0">
                  <a:latin typeface="Comic Sans MS" panose="030F0702030302020204" pitchFamily="66" charset="0"/>
                </a:rPr>
                <a:t>Wait…</a:t>
              </a:r>
            </a:p>
          </p:txBody>
        </p:sp>
      </p:grpSp>
      <p:sp>
        <p:nvSpPr>
          <p:cNvPr id="7176" name="TextBox 22">
            <a:extLst>
              <a:ext uri="{FF2B5EF4-FFF2-40B4-BE49-F238E27FC236}">
                <a16:creationId xmlns:a16="http://schemas.microsoft.com/office/drawing/2014/main" id="{4C2DE045-39F6-454D-A7E7-0B06B40FAE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3497264"/>
            <a:ext cx="3886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i="1">
                <a:latin typeface="Comic Sans MS" panose="030F0702030302020204" pitchFamily="66" charset="0"/>
              </a:rPr>
              <a:t>For example: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7171" grpId="0" build="allAtOnce"/>
      <p:bldP spid="7172" grpId="0" build="allAtOnce"/>
      <p:bldP spid="717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4" descr="listentomusic_l.gif">
            <a:extLst>
              <a:ext uri="{FF2B5EF4-FFF2-40B4-BE49-F238E27FC236}">
                <a16:creationId xmlns:a16="http://schemas.microsoft.com/office/drawing/2014/main" id="{6A402D1B-4BE6-44D1-9037-41A6FA52BF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3209" y="3962399"/>
            <a:ext cx="2667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9B76C30-4B1C-4089-91D7-C625AA805F24}"/>
              </a:ext>
            </a:extLst>
          </p:cNvPr>
          <p:cNvSpPr txBox="1"/>
          <p:nvPr/>
        </p:nvSpPr>
        <p:spPr>
          <a:xfrm>
            <a:off x="5049076" y="1277005"/>
            <a:ext cx="30513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omic Sans MS" panose="030F0702030302020204" pitchFamily="66" charset="0"/>
              </a:rPr>
              <a:t>8 251 654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0F77BC0-8449-4BB8-A90F-CC029F4706A3}"/>
              </a:ext>
            </a:extLst>
          </p:cNvPr>
          <p:cNvSpPr txBox="1"/>
          <p:nvPr/>
        </p:nvSpPr>
        <p:spPr>
          <a:xfrm>
            <a:off x="5049076" y="1801773"/>
            <a:ext cx="30513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omic Sans MS" panose="030F0702030302020204" pitchFamily="66" charset="0"/>
              </a:rPr>
              <a:t>8 </a:t>
            </a:r>
            <a:r>
              <a:rPr lang="en-US" sz="2800">
                <a:latin typeface="Comic Sans MS" panose="030F0702030302020204" pitchFamily="66" charset="0"/>
              </a:rPr>
              <a:t>250 514</a:t>
            </a:r>
            <a:endParaRPr lang="en-US" sz="2800" dirty="0">
              <a:latin typeface="Comic Sans MS" panose="030F0702030302020204" pitchFamily="66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90029BA-2514-436C-A528-B818558B386F}"/>
              </a:ext>
            </a:extLst>
          </p:cNvPr>
          <p:cNvSpPr txBox="1"/>
          <p:nvPr/>
        </p:nvSpPr>
        <p:spPr>
          <a:xfrm>
            <a:off x="5049076" y="2370098"/>
            <a:ext cx="30513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omic Sans MS" panose="030F0702030302020204" pitchFamily="66" charset="0"/>
              </a:rPr>
              <a:t>8 521 936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9261DEF-DD52-47C5-9335-42A8029A9520}"/>
              </a:ext>
            </a:extLst>
          </p:cNvPr>
          <p:cNvSpPr txBox="1"/>
          <p:nvPr/>
        </p:nvSpPr>
        <p:spPr>
          <a:xfrm>
            <a:off x="5049076" y="2996870"/>
            <a:ext cx="30513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omic Sans MS" panose="030F0702030302020204" pitchFamily="66" charset="0"/>
              </a:rPr>
              <a:t>8 351 793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A185464-6632-4ADD-96F7-4589BE82CBE4}"/>
              </a:ext>
            </a:extLst>
          </p:cNvPr>
          <p:cNvSpPr txBox="1"/>
          <p:nvPr/>
        </p:nvSpPr>
        <p:spPr>
          <a:xfrm>
            <a:off x="5049076" y="3623642"/>
            <a:ext cx="30513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omic Sans MS" panose="030F0702030302020204" pitchFamily="66" charset="0"/>
              </a:rPr>
              <a:t>8 237 041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A7E3970-D1CB-4D90-B7AF-C67C7C1CFCB6}"/>
              </a:ext>
            </a:extLst>
          </p:cNvPr>
          <p:cNvSpPr txBox="1"/>
          <p:nvPr/>
        </p:nvSpPr>
        <p:spPr>
          <a:xfrm>
            <a:off x="5049076" y="4250414"/>
            <a:ext cx="30513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omic Sans MS" panose="030F0702030302020204" pitchFamily="66" charset="0"/>
              </a:rPr>
              <a:t>8 821 652</a:t>
            </a:r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A1FDE650-3184-4C2C-AC39-2445C022EE8E}"/>
              </a:ext>
            </a:extLst>
          </p:cNvPr>
          <p:cNvSpPr txBox="1">
            <a:spLocks noChangeArrowheads="1"/>
          </p:cNvSpPr>
          <p:nvPr/>
        </p:nvSpPr>
        <p:spPr>
          <a:xfrm>
            <a:off x="543682" y="228601"/>
            <a:ext cx="11104635" cy="485775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600" b="1" u="sng" kern="0">
                <a:solidFill>
                  <a:srgbClr val="FF0000"/>
                </a:solidFill>
                <a:latin typeface="Comic Sans MS" pitchFamily="66" charset="0"/>
                <a:ea typeface="+mj-ea"/>
                <a:cs typeface="+mj-cs"/>
              </a:rPr>
              <a:t>A2.</a:t>
            </a:r>
            <a:r>
              <a:rPr lang="en-US" altLang="en-US" sz="3600" u="sng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altLang="en-US" sz="3600" u="sng" dirty="0">
                <a:solidFill>
                  <a:srgbClr val="FF0000"/>
                </a:solidFill>
                <a:latin typeface="Comic Sans MS" panose="030F0702030302020204" pitchFamily="66" charset="0"/>
              </a:rPr>
              <a:t>Listen and write the telephone numbers</a:t>
            </a:r>
            <a:r>
              <a:rPr lang="en-US" sz="3600" b="1" u="sng" kern="0" dirty="0">
                <a:solidFill>
                  <a:srgbClr val="FF0000"/>
                </a:solidFill>
                <a:latin typeface="Comic Sans MS" pitchFamily="66" charset="0"/>
                <a:ea typeface="+mj-ea"/>
                <a:cs typeface="+mj-cs"/>
              </a:rPr>
              <a:t>. </a:t>
            </a:r>
          </a:p>
        </p:txBody>
      </p:sp>
      <p:pic>
        <p:nvPicPr>
          <p:cNvPr id="2" name="a2_1">
            <a:hlinkClick r:id="" action="ppaction://media"/>
            <a:extLst>
              <a:ext uri="{FF2B5EF4-FFF2-40B4-BE49-F238E27FC236}">
                <a16:creationId xmlns:a16="http://schemas.microsoft.com/office/drawing/2014/main" id="{B68546A5-8B19-4F83-B132-B89683E3630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648791" y="1918593"/>
            <a:ext cx="406400" cy="40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5639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/>
      <p:bldP spid="8" grpId="0"/>
      <p:bldP spid="9" grpId="0"/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3">
            <a:extLst>
              <a:ext uri="{FF2B5EF4-FFF2-40B4-BE49-F238E27FC236}">
                <a16:creationId xmlns:a16="http://schemas.microsoft.com/office/drawing/2014/main" id="{45E74A83-D5C6-4D8D-A51D-0864D9A38D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9505" y="1676400"/>
            <a:ext cx="6771860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33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 i="0" dirty="0">
                <a:latin typeface="Comic Sans MS" panose="030F0702030302020204" pitchFamily="66" charset="0"/>
              </a:rPr>
              <a:t>Lan: Excuse me, </a:t>
            </a:r>
            <a:r>
              <a:rPr lang="en-US" altLang="en-US" sz="2400" b="1" i="0" dirty="0" err="1">
                <a:latin typeface="Comic Sans MS" panose="030F0702030302020204" pitchFamily="66" charset="0"/>
              </a:rPr>
              <a:t>Hoa</a:t>
            </a:r>
            <a:r>
              <a:rPr lang="en-US" altLang="en-US" sz="2400" b="1" i="0" dirty="0">
                <a:latin typeface="Comic Sans MS" panose="030F0702030302020204" pitchFamily="66" charset="0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en-US" altLang="en-US" sz="2400" b="1" i="0" dirty="0" err="1">
                <a:latin typeface="Comic Sans MS" panose="030F0702030302020204" pitchFamily="66" charset="0"/>
              </a:rPr>
              <a:t>Hoa</a:t>
            </a:r>
            <a:r>
              <a:rPr lang="en-US" altLang="en-US" sz="2400" b="1" i="0" dirty="0">
                <a:latin typeface="Comic Sans MS" panose="030F0702030302020204" pitchFamily="66" charset="0"/>
              </a:rPr>
              <a:t>: Yes, Lan .</a:t>
            </a:r>
          </a:p>
          <a:p>
            <a:pPr>
              <a:spcBef>
                <a:spcPct val="50000"/>
              </a:spcBef>
            </a:pPr>
            <a:r>
              <a:rPr lang="en-US" altLang="en-US" sz="2400" b="1" i="0" dirty="0">
                <a:latin typeface="Comic Sans MS" panose="030F0702030302020204" pitchFamily="66" charset="0"/>
              </a:rPr>
              <a:t>Lan : What’s your telephone number?</a:t>
            </a:r>
          </a:p>
          <a:p>
            <a:pPr>
              <a:spcBef>
                <a:spcPct val="50000"/>
              </a:spcBef>
            </a:pPr>
            <a:r>
              <a:rPr lang="en-US" altLang="en-US" sz="2400" b="1" i="0" dirty="0" err="1">
                <a:latin typeface="Comic Sans MS" panose="030F0702030302020204" pitchFamily="66" charset="0"/>
              </a:rPr>
              <a:t>Hoa</a:t>
            </a:r>
            <a:r>
              <a:rPr lang="en-US" altLang="en-US" sz="2400" b="1" i="0" dirty="0">
                <a:latin typeface="Comic Sans MS" panose="030F0702030302020204" pitchFamily="66" charset="0"/>
              </a:rPr>
              <a:t> : 8 262 019</a:t>
            </a:r>
            <a:endParaRPr lang="en-US" altLang="en-US" sz="2400" i="0" dirty="0">
              <a:latin typeface="Comic Sans MS" panose="030F0702030302020204" pitchFamily="66" charset="0"/>
            </a:endParaRPr>
          </a:p>
          <a:p>
            <a:pPr>
              <a:spcBef>
                <a:spcPct val="50000"/>
              </a:spcBef>
            </a:pPr>
            <a:r>
              <a:rPr lang="en-US" altLang="en-US" sz="2400" b="1" i="0" dirty="0">
                <a:latin typeface="Comic Sans MS" panose="030F0702030302020204" pitchFamily="66" charset="0"/>
              </a:rPr>
              <a:t>Lan : Thanks. I’ll call you soon.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92967F9E-88E2-4296-979A-BE6A399370FC}"/>
              </a:ext>
            </a:extLst>
          </p:cNvPr>
          <p:cNvSpPr txBox="1">
            <a:spLocks noChangeArrowheads="1"/>
          </p:cNvSpPr>
          <p:nvPr/>
        </p:nvSpPr>
        <p:spPr>
          <a:xfrm>
            <a:off x="1480929" y="368991"/>
            <a:ext cx="9064488" cy="485775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600" b="1" u="sng" kern="0" dirty="0">
                <a:solidFill>
                  <a:srgbClr val="FF0000"/>
                </a:solidFill>
                <a:latin typeface="Comic Sans MS" pitchFamily="66" charset="0"/>
                <a:ea typeface="+mj-ea"/>
                <a:cs typeface="+mj-cs"/>
              </a:rPr>
              <a:t>A3.Listen. </a:t>
            </a:r>
          </a:p>
        </p:txBody>
      </p:sp>
      <p:pic>
        <p:nvPicPr>
          <p:cNvPr id="2" name="a3_1">
            <a:hlinkClick r:id="" action="ppaction://media"/>
            <a:extLst>
              <a:ext uri="{FF2B5EF4-FFF2-40B4-BE49-F238E27FC236}">
                <a16:creationId xmlns:a16="http://schemas.microsoft.com/office/drawing/2014/main" id="{EF27BDA0-8268-4DEF-8478-55CB301FF57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476974" y="824949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982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2554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292</TotalTime>
  <Words>807</Words>
  <Application>Microsoft Office PowerPoint</Application>
  <PresentationFormat>Widescreen</PresentationFormat>
  <Paragraphs>134</Paragraphs>
  <Slides>14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Comic Sans MS</vt:lpstr>
      <vt:lpstr>Monotype Corsiva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Yen Pham</dc:creator>
  <cp:lastModifiedBy>Yen Pham</cp:lastModifiedBy>
  <cp:revision>31</cp:revision>
  <dcterms:created xsi:type="dcterms:W3CDTF">2021-09-18T00:43:53Z</dcterms:created>
  <dcterms:modified xsi:type="dcterms:W3CDTF">2021-09-19T12:07:38Z</dcterms:modified>
</cp:coreProperties>
</file>