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1" r:id="rId3"/>
    <p:sldId id="257" r:id="rId4"/>
    <p:sldId id="258" r:id="rId5"/>
    <p:sldId id="262" r:id="rId6"/>
    <p:sldId id="264" r:id="rId7"/>
    <p:sldId id="259" r:id="rId8"/>
    <p:sldId id="256" r:id="rId9"/>
    <p:sldId id="263" r:id="rId10"/>
    <p:sldId id="30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7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6765D-A6FA-4B54-8C07-A1401B5B64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0A0427-041E-4C59-A3EE-4B5276974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CCBA3-ADDD-4587-AB51-D6CAAAE1B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94B21-C394-4FD3-A8F4-AA8461F9C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9E10B-9458-4351-872E-7773F0387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57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3B410-1754-4F6A-969D-D4D4ADB96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4608B-FB28-4982-B95C-3C7AD5FF6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AE4CC-EBEB-41D8-8E03-89D1C8737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23AFF-C989-4AD2-B7F0-79B7FA963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DD61D-E5B1-413B-A4F5-94A39A028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36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B28C38-9FC9-4759-AFD3-85B2EEBA7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40F178-0C8A-45C0-AC9E-4E6D25935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2151D-1407-4A16-8B38-AFC3A2D13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E7852-15ED-4790-BB8E-242F5F92F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59BEF-F284-49C9-BD95-CE918AA31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89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7A582-4B1C-4225-86FE-08209A841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3AAD6-AE57-4E5D-A1D2-B198C7362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ABD30-D727-4FA0-A643-F8784DADA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EA886-C005-4D1F-A519-17335861E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FAF48-BA08-4A6D-9788-D404FC347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41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129F3-8BBE-4B01-B351-81E16FAB0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13AE5-4BD2-4B92-97CE-55D82B13B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50641-8876-4D72-8183-7B6B67EFD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350CD-C166-44ED-B91F-4DCD664F6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4E043-889F-4C38-A1B6-2C1C49EF7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3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8C3E6-073B-4364-B4AC-6A798F2A4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138C8-6050-4F44-B3FD-11463BFD3D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FDD0FD-CD30-4718-835A-1CA5797BF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8B209E-86B7-45F7-902A-F91373988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AD50C-0414-4061-BE70-8387F440B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D28E3-0A03-488F-8F26-33A3A26D7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8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A539-547C-41F0-ADC6-5B0413B02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8B79F-6C5C-477D-A910-66FC2C781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6F4864-7898-4A9D-9118-E404ACA36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3784F1-D23E-4207-AEE4-58FD3A2DD8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0376C-9F15-4A00-B581-9DF2C2CC0B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A38943-1DB6-459F-BD68-9344A5CD4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7E9728-51B8-41E4-98B7-874EF5B56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7535C4-1C26-45CB-AB4D-CCB43B23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3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12F70-017F-4D3F-8316-9B5D39CC1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268C84-CA0A-4D29-89A0-ABA6D9A5D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4E0261-A2D8-4B71-AB54-6EC2A3DF2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F834AB-FE19-41BB-81AF-9221323F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62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9AF9D9-F6A4-4458-9BEC-7FE3B3507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EEB262-229A-42B5-9AC6-69A57CFC6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51587D-F0EA-4510-B23D-8015C04C9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91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32679-2433-4972-AC9B-C4A304190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E516C-A24F-4D3F-A61D-057C7B3DB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0D9D00-4539-4C03-B09A-9C215B55F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253C52-AF25-4D68-B520-25458A07F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C28F9E-DC09-4E7C-BFEA-D5685BD98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DD8DD-E8EE-441B-9BD0-7F332EC0F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3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2CF32-E2DA-47EC-B1A5-9C054926E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C05B7F-F098-499D-A5FA-451CA79A15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6C7679-9690-4FC1-9370-F5AC32353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BF977-F02B-4C12-9FEB-F01AB867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B0D35-60FE-45BC-960B-AEF1E0CCE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60B8AF-83E7-45BB-930A-A462C4217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95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CA1E31-0A27-479C-9FF0-9402B6F5B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E2BC46-DABF-4908-BA57-9F09813F0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A89EB-657C-4E8F-BD09-AAAB6DCC42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B24C6-2A51-4353-A49D-19EE38552B1D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54B61-C88E-45CB-8C99-09472C6A37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5EB16-AABF-48E5-92BA-51469AAA97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98D88-7B0B-4982-9DF8-6B2BC0881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47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77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7FE1B56-707B-4E3A-B539-5E52E3243999}"/>
              </a:ext>
            </a:extLst>
          </p:cNvPr>
          <p:cNvSpPr/>
          <p:nvPr/>
        </p:nvSpPr>
        <p:spPr>
          <a:xfrm>
            <a:off x="1262272" y="785195"/>
            <a:ext cx="9614958" cy="5288951"/>
          </a:xfrm>
          <a:prstGeom prst="roundRect">
            <a:avLst/>
          </a:prstGeom>
          <a:solidFill>
            <a:srgbClr val="92D05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0B46D33-6B64-4E19-91C1-E97AFFC387E3}"/>
              </a:ext>
            </a:extLst>
          </p:cNvPr>
          <p:cNvSpPr txBox="1">
            <a:spLocks/>
          </p:cNvSpPr>
          <p:nvPr/>
        </p:nvSpPr>
        <p:spPr>
          <a:xfrm>
            <a:off x="1991648" y="2636777"/>
            <a:ext cx="8269357" cy="13464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50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Personal information</a:t>
            </a:r>
            <a:endParaRPr lang="en-US" sz="650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A65974-4CAD-488D-92B3-8A03FDFF2498}"/>
              </a:ext>
            </a:extLst>
          </p:cNvPr>
          <p:cNvSpPr txBox="1"/>
          <p:nvPr/>
        </p:nvSpPr>
        <p:spPr>
          <a:xfrm>
            <a:off x="3793432" y="4131352"/>
            <a:ext cx="7891670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5400" b="1">
                <a:ln/>
                <a:solidFill>
                  <a:schemeClr val="accent4"/>
                </a:solidFill>
                <a:latin typeface="Comic Sans MS" panose="030F0702030302020204" pitchFamily="66" charset="0"/>
              </a:rPr>
              <a:t> PRACTICE 2</a:t>
            </a:r>
            <a:endParaRPr lang="en-US" sz="5400" b="1" dirty="0">
              <a:ln/>
              <a:solidFill>
                <a:schemeClr val="accent4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234D21-DD6F-43DA-9AC6-04518440D3C7}"/>
              </a:ext>
            </a:extLst>
          </p:cNvPr>
          <p:cNvSpPr txBox="1"/>
          <p:nvPr/>
        </p:nvSpPr>
        <p:spPr>
          <a:xfrm>
            <a:off x="1991648" y="1156988"/>
            <a:ext cx="888558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UNIT 2 – </a:t>
            </a:r>
            <a:r>
              <a:rPr lang="en-US" sz="66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GRADE 7</a:t>
            </a:r>
            <a:endParaRPr lang="en-US" sz="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31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77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976424E-3564-413B-9637-E45454B1CB6B}"/>
              </a:ext>
            </a:extLst>
          </p:cNvPr>
          <p:cNvGrpSpPr/>
          <p:nvPr/>
        </p:nvGrpSpPr>
        <p:grpSpPr>
          <a:xfrm>
            <a:off x="742398" y="784524"/>
            <a:ext cx="10897809" cy="5288951"/>
            <a:chOff x="227391" y="784524"/>
            <a:chExt cx="10897809" cy="5288951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FFEFB8D-26D5-4190-8F76-28BD24524685}"/>
                </a:ext>
              </a:extLst>
            </p:cNvPr>
            <p:cNvSpPr/>
            <p:nvPr/>
          </p:nvSpPr>
          <p:spPr>
            <a:xfrm>
              <a:off x="227391" y="784524"/>
              <a:ext cx="10587753" cy="5288951"/>
            </a:xfrm>
            <a:prstGeom prst="roundRect">
              <a:avLst/>
            </a:prstGeom>
            <a:solidFill>
              <a:srgbClr val="00B05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bg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4" name="Text Box 6">
              <a:extLst>
                <a:ext uri="{FF2B5EF4-FFF2-40B4-BE49-F238E27FC236}">
                  <a16:creationId xmlns:a16="http://schemas.microsoft.com/office/drawing/2014/main" id="{256E34ED-7CD2-4F5B-BA06-3A0FC15458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392" y="2751837"/>
              <a:ext cx="10897808" cy="1959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628900" indent="-3429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3086100" indent="-3429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543300" indent="-3429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4000500" indent="-3429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eaLnBrk="1" hangingPunct="1">
                <a:lnSpc>
                  <a:spcPct val="150000"/>
                </a:lnSpc>
                <a:buFontTx/>
                <a:buChar char="-"/>
              </a:pPr>
              <a:r>
                <a:rPr lang="en-US" altLang="en-US" sz="2800" b="1">
                  <a:solidFill>
                    <a:schemeClr val="bg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rPr>
                <a:t>Revise the words and structures.</a:t>
              </a:r>
              <a:endParaRPr lang="en-US" altLang="en-US" sz="2800" b="1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ct val="150000"/>
                </a:lnSpc>
              </a:pPr>
              <a:r>
                <a:rPr lang="en-US" altLang="en-US" sz="2800" b="1">
                  <a:solidFill>
                    <a:schemeClr val="bg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rPr>
                <a:t>- Prepare vocabularies and structures for part A. What a lovely home! (Unit 3)</a:t>
              </a:r>
              <a:endParaRPr lang="en-US" altLang="en-US" sz="2800" b="1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WordArt 5">
              <a:extLst>
                <a:ext uri="{FF2B5EF4-FFF2-40B4-BE49-F238E27FC236}">
                  <a16:creationId xmlns:a16="http://schemas.microsoft.com/office/drawing/2014/main" id="{F8EF83EA-4BA6-48C0-A9A4-011F80A1EFE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 rot="10800000" flipH="1" flipV="1">
              <a:off x="2820924" y="1527048"/>
              <a:ext cx="5410200" cy="297180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2251281"/>
                </a:avLst>
              </a:prstTxWarp>
            </a:bodyPr>
            <a:lstStyle/>
            <a:p>
              <a:pPr algn="ctr"/>
              <a:r>
                <a:rPr lang="en-US" sz="3600" b="1" kern="10" spc="50" dirty="0">
                  <a:ln w="9525" cmpd="sng">
                    <a:solidFill>
                      <a:schemeClr val="accent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Monotype Corsiva" panose="03010101010201010101" pitchFamily="66" charset="0"/>
                </a:rPr>
                <a:t>Homework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8587F3F-4293-436D-A4FA-29B460126C02}"/>
              </a:ext>
            </a:extLst>
          </p:cNvPr>
          <p:cNvSpPr txBox="1"/>
          <p:nvPr/>
        </p:nvSpPr>
        <p:spPr>
          <a:xfrm>
            <a:off x="1120637" y="799956"/>
            <a:ext cx="10577720" cy="5017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I.</a:t>
            </a:r>
            <a:r>
              <a:rPr lang="en-US" sz="2400" b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Choose the word that has the stress/ pronunciation differently from that of the other words.</a:t>
            </a:r>
          </a:p>
          <a:p>
            <a:pPr algn="just">
              <a:lnSpc>
                <a:spcPct val="150000"/>
              </a:lnSpc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1.information	telephone		different		personal	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2.number		tomorrow		moment		answer	</a:t>
            </a:r>
          </a:p>
          <a:p>
            <a:pPr algn="just">
              <a:lnSpc>
                <a:spcPct val="150000"/>
              </a:lnSpc>
            </a:pPr>
            <a:r>
              <a:rPr lang="en-US" sz="24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3. n</a:t>
            </a:r>
            <a:r>
              <a:rPr lang="en-US" sz="2400" u="sng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24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mber		S</a:t>
            </a:r>
            <a:r>
              <a:rPr lang="en-US" sz="2400" u="sng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24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nday		exc</a:t>
            </a:r>
            <a:r>
              <a:rPr lang="en-US" sz="2400" u="sng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24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se		f</a:t>
            </a:r>
            <a:r>
              <a:rPr lang="en-US" sz="2400" u="sng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24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	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>
                <a:latin typeface="Comic Sans MS" panose="030F0702030302020204" pitchFamily="66" charset="0"/>
              </a:rPr>
              <a:t>4. sec</a:t>
            </a:r>
            <a:r>
              <a:rPr lang="en-US" sz="2400" u="sng">
                <a:latin typeface="Comic Sans MS" panose="030F0702030302020204" pitchFamily="66" charset="0"/>
              </a:rPr>
              <a:t>o</a:t>
            </a:r>
            <a:r>
              <a:rPr lang="en-US" sz="2400">
                <a:latin typeface="Comic Sans MS" panose="030F0702030302020204" pitchFamily="66" charset="0"/>
              </a:rPr>
              <a:t>nd		pers</a:t>
            </a:r>
            <a:r>
              <a:rPr lang="en-US" sz="2400" u="sng">
                <a:latin typeface="Comic Sans MS" panose="030F0702030302020204" pitchFamily="66" charset="0"/>
              </a:rPr>
              <a:t>o</a:t>
            </a:r>
            <a:r>
              <a:rPr lang="en-US" sz="2400">
                <a:latin typeface="Comic Sans MS" panose="030F0702030302020204" pitchFamily="66" charset="0"/>
              </a:rPr>
              <a:t>nal		t</a:t>
            </a:r>
            <a:r>
              <a:rPr lang="en-US" sz="2400" u="sng">
                <a:latin typeface="Comic Sans MS" panose="030F0702030302020204" pitchFamily="66" charset="0"/>
              </a:rPr>
              <a:t>o</a:t>
            </a:r>
            <a:r>
              <a:rPr lang="en-US" sz="2400">
                <a:latin typeface="Comic Sans MS" panose="030F0702030302020204" pitchFamily="66" charset="0"/>
              </a:rPr>
              <a:t>morrow		m</a:t>
            </a:r>
            <a:r>
              <a:rPr lang="en-US" sz="2400" u="sng">
                <a:latin typeface="Comic Sans MS" panose="030F0702030302020204" pitchFamily="66" charset="0"/>
              </a:rPr>
              <a:t>o</a:t>
            </a:r>
            <a:r>
              <a:rPr lang="en-US" sz="2400">
                <a:latin typeface="Comic Sans MS" panose="030F0702030302020204" pitchFamily="66" charset="0"/>
              </a:rPr>
              <a:t>vie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Comic Sans MS" panose="030F0702030302020204" pitchFamily="66" charset="0"/>
              </a:rPr>
              <a:t>5. m</a:t>
            </a:r>
            <a:r>
              <a:rPr lang="en-US" sz="2400" u="sng">
                <a:latin typeface="Comic Sans MS" panose="030F0702030302020204" pitchFamily="66" charset="0"/>
              </a:rPr>
              <a:t>o</a:t>
            </a:r>
            <a:r>
              <a:rPr lang="en-US" sz="2400">
                <a:latin typeface="Comic Sans MS" panose="030F0702030302020204" pitchFamily="66" charset="0"/>
              </a:rPr>
              <a:t>nth		w</a:t>
            </a:r>
            <a:r>
              <a:rPr lang="en-US" sz="2400" u="sng">
                <a:latin typeface="Comic Sans MS" panose="030F0702030302020204" pitchFamily="66" charset="0"/>
              </a:rPr>
              <a:t>o</a:t>
            </a:r>
            <a:r>
              <a:rPr lang="en-US" sz="2400">
                <a:latin typeface="Comic Sans MS" panose="030F0702030302020204" pitchFamily="66" charset="0"/>
              </a:rPr>
              <a:t>rried		fr</a:t>
            </a:r>
            <a:r>
              <a:rPr lang="en-US" sz="2400" u="sng">
                <a:latin typeface="Comic Sans MS" panose="030F0702030302020204" pitchFamily="66" charset="0"/>
              </a:rPr>
              <a:t>o</a:t>
            </a:r>
            <a:r>
              <a:rPr lang="en-US" sz="2400">
                <a:latin typeface="Comic Sans MS" panose="030F0702030302020204" pitchFamily="66" charset="0"/>
              </a:rPr>
              <a:t>nt			h</a:t>
            </a:r>
            <a:r>
              <a:rPr lang="en-US" sz="2400" u="sng">
                <a:latin typeface="Comic Sans MS" panose="030F0702030302020204" pitchFamily="66" charset="0"/>
              </a:rPr>
              <a:t>o</a:t>
            </a:r>
            <a:r>
              <a:rPr lang="en-US" sz="2400">
                <a:latin typeface="Comic Sans MS" panose="030F0702030302020204" pitchFamily="66" charset="0"/>
              </a:rPr>
              <a:t>me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Comic Sans MS" panose="030F0702030302020204" pitchFamily="66" charset="0"/>
              </a:rPr>
              <a:t>6. part</a:t>
            </a:r>
            <a:r>
              <a:rPr lang="en-US" sz="2400" u="sng">
                <a:latin typeface="Comic Sans MS" panose="030F0702030302020204" pitchFamily="66" charset="0"/>
              </a:rPr>
              <a:t>y</a:t>
            </a:r>
            <a:r>
              <a:rPr lang="en-US" sz="2400">
                <a:latin typeface="Comic Sans MS" panose="030F0702030302020204" pitchFamily="66" charset="0"/>
              </a:rPr>
              <a:t>		twent</a:t>
            </a:r>
            <a:r>
              <a:rPr lang="en-US" sz="2400" u="sng">
                <a:latin typeface="Comic Sans MS" panose="030F0702030302020204" pitchFamily="66" charset="0"/>
              </a:rPr>
              <a:t>y</a:t>
            </a:r>
            <a:r>
              <a:rPr lang="en-US" sz="2400">
                <a:latin typeface="Comic Sans MS" panose="030F0702030302020204" pitchFamily="66" charset="0"/>
              </a:rPr>
              <a:t>		by			happ</a:t>
            </a:r>
            <a:r>
              <a:rPr lang="en-US" sz="2400" u="sng">
                <a:latin typeface="Comic Sans MS" panose="030F0702030302020204" pitchFamily="66" charset="0"/>
              </a:rPr>
              <a:t>y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Comic Sans MS" panose="030F0702030302020204" pitchFamily="66" charset="0"/>
              </a:rPr>
              <a:t>7.</a:t>
            </a:r>
            <a:r>
              <a:rPr lang="en-US" sz="240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2400">
                <a:latin typeface="Comic Sans MS" panose="030F0702030302020204" pitchFamily="66" charset="0"/>
              </a:rPr>
              <a:t>inv</a:t>
            </a:r>
            <a:r>
              <a:rPr lang="en-US" sz="2400" u="sng">
                <a:latin typeface="Comic Sans MS" panose="030F0702030302020204" pitchFamily="66" charset="0"/>
              </a:rPr>
              <a:t>i</a:t>
            </a:r>
            <a:r>
              <a:rPr lang="en-US" sz="2400">
                <a:latin typeface="Comic Sans MS" panose="030F0702030302020204" pitchFamily="66" charset="0"/>
              </a:rPr>
              <a:t>te		l</a:t>
            </a:r>
            <a:r>
              <a:rPr lang="en-US" sz="2400" u="sng">
                <a:latin typeface="Comic Sans MS" panose="030F0702030302020204" pitchFamily="66" charset="0"/>
              </a:rPr>
              <a:t>i</a:t>
            </a:r>
            <a:r>
              <a:rPr lang="en-US" sz="2400">
                <a:latin typeface="Comic Sans MS" panose="030F0702030302020204" pitchFamily="66" charset="0"/>
              </a:rPr>
              <a:t>ve			r</a:t>
            </a:r>
            <a:r>
              <a:rPr lang="en-US" sz="2400" u="sng">
                <a:latin typeface="Comic Sans MS" panose="030F0702030302020204" pitchFamily="66" charset="0"/>
              </a:rPr>
              <a:t>i</a:t>
            </a:r>
            <a:r>
              <a:rPr lang="en-US" sz="2400">
                <a:latin typeface="Comic Sans MS" panose="030F0702030302020204" pitchFamily="66" charset="0"/>
              </a:rPr>
              <a:t>ght			n</a:t>
            </a:r>
            <a:r>
              <a:rPr lang="en-US" sz="2400" u="sng">
                <a:latin typeface="Comic Sans MS" panose="030F0702030302020204" pitchFamily="66" charset="0"/>
              </a:rPr>
              <a:t>i</a:t>
            </a:r>
            <a:r>
              <a:rPr lang="en-US" sz="2400">
                <a:latin typeface="Comic Sans MS" panose="030F0702030302020204" pitchFamily="66" charset="0"/>
              </a:rPr>
              <a:t>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0B492B-DE6C-435F-A60B-230BDBED4302}"/>
              </a:ext>
            </a:extLst>
          </p:cNvPr>
          <p:cNvSpPr txBox="1"/>
          <p:nvPr/>
        </p:nvSpPr>
        <p:spPr>
          <a:xfrm>
            <a:off x="7809671" y="3123829"/>
            <a:ext cx="13939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/ɪkˈskjuːs/</a:t>
            </a:r>
            <a:endParaRPr lang="en-US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9293453-88F4-4BF3-BFE9-476365905DDE}"/>
              </a:ext>
            </a:extLst>
          </p:cNvPr>
          <p:cNvSpPr/>
          <p:nvPr/>
        </p:nvSpPr>
        <p:spPr>
          <a:xfrm>
            <a:off x="6439314" y="3123829"/>
            <a:ext cx="1393964" cy="5138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0AC6B8-0162-4C4A-A30E-5DEC7179E64E}"/>
              </a:ext>
            </a:extLst>
          </p:cNvPr>
          <p:cNvSpPr txBox="1"/>
          <p:nvPr/>
        </p:nvSpPr>
        <p:spPr>
          <a:xfrm>
            <a:off x="10383906" y="3721413"/>
            <a:ext cx="11753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/ˈmuːvi/</a:t>
            </a:r>
            <a:endParaRPr lang="en-US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5D9BC95-5CAA-4E60-A7C4-CBB2878E31CB}"/>
              </a:ext>
            </a:extLst>
          </p:cNvPr>
          <p:cNvSpPr/>
          <p:nvPr/>
        </p:nvSpPr>
        <p:spPr>
          <a:xfrm>
            <a:off x="9066968" y="3649132"/>
            <a:ext cx="1393964" cy="5138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5EBAAC-AF45-4B94-A19F-B19FD5D01779}"/>
              </a:ext>
            </a:extLst>
          </p:cNvPr>
          <p:cNvSpPr txBox="1"/>
          <p:nvPr/>
        </p:nvSpPr>
        <p:spPr>
          <a:xfrm>
            <a:off x="10383906" y="4235306"/>
            <a:ext cx="11057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/həʊm/</a:t>
            </a:r>
            <a:endParaRPr lang="en-US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750B6B-DE60-4CDA-94CD-5C7085DA225E}"/>
              </a:ext>
            </a:extLst>
          </p:cNvPr>
          <p:cNvSpPr/>
          <p:nvPr/>
        </p:nvSpPr>
        <p:spPr>
          <a:xfrm>
            <a:off x="9066968" y="4219371"/>
            <a:ext cx="1393964" cy="5138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DE77EF5-CF82-4BEB-8235-CC585B013A63}"/>
              </a:ext>
            </a:extLst>
          </p:cNvPr>
          <p:cNvSpPr/>
          <p:nvPr/>
        </p:nvSpPr>
        <p:spPr>
          <a:xfrm>
            <a:off x="6197872" y="4733264"/>
            <a:ext cx="1393964" cy="5138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07CCB2-7774-4D33-A780-281641AE00F7}"/>
              </a:ext>
            </a:extLst>
          </p:cNvPr>
          <p:cNvSpPr txBox="1"/>
          <p:nvPr/>
        </p:nvSpPr>
        <p:spPr>
          <a:xfrm>
            <a:off x="7591836" y="4868603"/>
            <a:ext cx="10361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/baɪ/</a:t>
            </a:r>
            <a:endParaRPr lang="en-US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5ABC581-8EBC-42A2-9A04-B488A1B55425}"/>
              </a:ext>
            </a:extLst>
          </p:cNvPr>
          <p:cNvSpPr/>
          <p:nvPr/>
        </p:nvSpPr>
        <p:spPr>
          <a:xfrm>
            <a:off x="3487803" y="5258517"/>
            <a:ext cx="1393964" cy="5138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0DE5C5-04DC-4C7D-A06D-7E1CDB132421}"/>
              </a:ext>
            </a:extLst>
          </p:cNvPr>
          <p:cNvSpPr txBox="1"/>
          <p:nvPr/>
        </p:nvSpPr>
        <p:spPr>
          <a:xfrm>
            <a:off x="4881767" y="5447703"/>
            <a:ext cx="9665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/lɪv/</a:t>
            </a:r>
            <a:endParaRPr lang="en-US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7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/>
      <p:bldP spid="11" grpId="0" animBg="1"/>
      <p:bldP spid="13" grpId="0"/>
      <p:bldP spid="14" grpId="0" animBg="1"/>
      <p:bldP spid="15" grpId="0" animBg="1"/>
      <p:bldP spid="17" grpId="0"/>
      <p:bldP spid="18" grpId="0" animBg="1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353CA3-1909-49D0-9554-0A59A3DDA251}"/>
              </a:ext>
            </a:extLst>
          </p:cNvPr>
          <p:cNvSpPr txBox="1"/>
          <p:nvPr/>
        </p:nvSpPr>
        <p:spPr>
          <a:xfrm>
            <a:off x="168965" y="207701"/>
            <a:ext cx="11171583" cy="6442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Supply the verbs in simple present or future simple tense.</a:t>
            </a:r>
            <a:endParaRPr lang="en-US" sz="2400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father (jog) ________ every morning.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(visit) ________Huong Pagoda next week.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(be) ________ 14 on her next birthday.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(live)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with their grandparents.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(have) ________ a lot of friends soon.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 (brush)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________ her teeth after meals.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(come) ________ back tomorrow.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(have)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 </a:t>
            </a:r>
            <a:r>
              <a:rPr lang="en-US" sz="24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meeting tomorrow?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 (invite)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 </a:t>
            </a:r>
            <a:r>
              <a:rPr lang="en-US" sz="24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of her friends to her birthday party on Sunday.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Let’s (meet)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________ in front of the theater.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9F895A-81A5-428B-8EAD-19491CD63599}"/>
              </a:ext>
            </a:extLst>
          </p:cNvPr>
          <p:cNvSpPr txBox="1"/>
          <p:nvPr/>
        </p:nvSpPr>
        <p:spPr>
          <a:xfrm>
            <a:off x="3707295" y="807813"/>
            <a:ext cx="964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jogs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C91D3F-32CF-4A5D-A273-46F133054AC6}"/>
              </a:ext>
            </a:extLst>
          </p:cNvPr>
          <p:cNvSpPr txBox="1"/>
          <p:nvPr/>
        </p:nvSpPr>
        <p:spPr>
          <a:xfrm>
            <a:off x="2587487" y="1322925"/>
            <a:ext cx="14974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 visit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16AE82-23D7-4E36-ADFB-B4C0EB828BAD}"/>
              </a:ext>
            </a:extLst>
          </p:cNvPr>
          <p:cNvSpPr txBox="1"/>
          <p:nvPr/>
        </p:nvSpPr>
        <p:spPr>
          <a:xfrm>
            <a:off x="2584177" y="1880537"/>
            <a:ext cx="1331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 be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26234A-B54C-4A6B-973E-79C27B9AD89E}"/>
              </a:ext>
            </a:extLst>
          </p:cNvPr>
          <p:cNvSpPr txBox="1"/>
          <p:nvPr/>
        </p:nvSpPr>
        <p:spPr>
          <a:xfrm>
            <a:off x="3011554" y="2438149"/>
            <a:ext cx="7354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live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7218EF-E2D8-4254-B507-478BC1C26039}"/>
              </a:ext>
            </a:extLst>
          </p:cNvPr>
          <p:cNvSpPr txBox="1"/>
          <p:nvPr/>
        </p:nvSpPr>
        <p:spPr>
          <a:xfrm>
            <a:off x="2524542" y="2995761"/>
            <a:ext cx="1987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 have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52939F-5644-406B-9B90-88CA887622C6}"/>
              </a:ext>
            </a:extLst>
          </p:cNvPr>
          <p:cNvSpPr txBox="1"/>
          <p:nvPr/>
        </p:nvSpPr>
        <p:spPr>
          <a:xfrm>
            <a:off x="2857501" y="3553373"/>
            <a:ext cx="1331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brushes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C3B514-D55D-4550-BC9F-83A2289FCE0C}"/>
              </a:ext>
            </a:extLst>
          </p:cNvPr>
          <p:cNvSpPr txBox="1"/>
          <p:nvPr/>
        </p:nvSpPr>
        <p:spPr>
          <a:xfrm>
            <a:off x="2335695" y="4110985"/>
            <a:ext cx="16399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 come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9E2F52-0D55-4EC8-8549-ECE4DB660CAE}"/>
              </a:ext>
            </a:extLst>
          </p:cNvPr>
          <p:cNvSpPr txBox="1"/>
          <p:nvPr/>
        </p:nvSpPr>
        <p:spPr>
          <a:xfrm>
            <a:off x="2668655" y="4668597"/>
            <a:ext cx="2156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 she have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FD2C81-7DAB-4C2D-9DF1-8217098AF562}"/>
              </a:ext>
            </a:extLst>
          </p:cNvPr>
          <p:cNvSpPr txBox="1"/>
          <p:nvPr/>
        </p:nvSpPr>
        <p:spPr>
          <a:xfrm>
            <a:off x="3011554" y="5197783"/>
            <a:ext cx="2156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 invite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B49042-3309-4EC6-AB42-17FC77C39202}"/>
              </a:ext>
            </a:extLst>
          </p:cNvPr>
          <p:cNvSpPr txBox="1"/>
          <p:nvPr/>
        </p:nvSpPr>
        <p:spPr>
          <a:xfrm>
            <a:off x="3215305" y="6150356"/>
            <a:ext cx="1138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meet</a:t>
            </a:r>
          </a:p>
        </p:txBody>
      </p:sp>
    </p:spTree>
    <p:extLst>
      <p:ext uri="{BB962C8B-B14F-4D97-AF65-F5344CB8AC3E}">
        <p14:creationId xmlns:p14="http://schemas.microsoft.com/office/powerpoint/2010/main" val="340223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251122F-D73A-46C5-942B-CDBB917024B1}"/>
              </a:ext>
            </a:extLst>
          </p:cNvPr>
          <p:cNvSpPr txBox="1"/>
          <p:nvPr/>
        </p:nvSpPr>
        <p:spPr>
          <a:xfrm>
            <a:off x="305627" y="591489"/>
            <a:ext cx="10249729" cy="5336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Complete sentences with in, on, at, from… to.</a:t>
            </a:r>
            <a:endParaRPr lang="en-US" sz="2400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often go swimming  ________ Sunday.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meeting will last  ________ 7a,m  ________ 5 p.m.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will be 13  ________ her next birthday.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playing chess  ________ the moment.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It’s often rain  ________ June.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birthday is  ________ September 3</a:t>
            </a:r>
            <a:r>
              <a:rPr lang="en-US" sz="2400" baseline="300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party will start  ________ seven o’clock  ________ the evening.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was born  ________ April 3</a:t>
            </a:r>
            <a:r>
              <a:rPr lang="en-US" sz="2400" baseline="300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C2ADAB-430D-4CA0-AD84-1AAAF8A1F92A}"/>
              </a:ext>
            </a:extLst>
          </p:cNvPr>
          <p:cNvSpPr txBox="1"/>
          <p:nvPr/>
        </p:nvSpPr>
        <p:spPr>
          <a:xfrm>
            <a:off x="4770783" y="1182756"/>
            <a:ext cx="765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B31AE8-456F-4708-A651-C21B41FF76AA}"/>
              </a:ext>
            </a:extLst>
          </p:cNvPr>
          <p:cNvSpPr txBox="1"/>
          <p:nvPr/>
        </p:nvSpPr>
        <p:spPr>
          <a:xfrm>
            <a:off x="4239041" y="1764084"/>
            <a:ext cx="969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from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0F0154-BE85-4F9B-8C98-5AA881A9442D}"/>
              </a:ext>
            </a:extLst>
          </p:cNvPr>
          <p:cNvSpPr txBox="1"/>
          <p:nvPr/>
        </p:nvSpPr>
        <p:spPr>
          <a:xfrm>
            <a:off x="6806648" y="1754145"/>
            <a:ext cx="969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to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9C08D4-2A87-46BC-9A34-A575FCD67470}"/>
              </a:ext>
            </a:extLst>
          </p:cNvPr>
          <p:cNvSpPr txBox="1"/>
          <p:nvPr/>
        </p:nvSpPr>
        <p:spPr>
          <a:xfrm>
            <a:off x="3389244" y="2265282"/>
            <a:ext cx="969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DB5429-1930-410E-A5AA-415943306B53}"/>
              </a:ext>
            </a:extLst>
          </p:cNvPr>
          <p:cNvSpPr txBox="1"/>
          <p:nvPr/>
        </p:nvSpPr>
        <p:spPr>
          <a:xfrm>
            <a:off x="4467639" y="2813170"/>
            <a:ext cx="969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at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2661B5-2532-4061-AF31-99FE50E5FBA2}"/>
              </a:ext>
            </a:extLst>
          </p:cNvPr>
          <p:cNvSpPr txBox="1"/>
          <p:nvPr/>
        </p:nvSpPr>
        <p:spPr>
          <a:xfrm>
            <a:off x="3478694" y="3398344"/>
            <a:ext cx="969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in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9277CE-9E54-4757-9C4F-AC2E42C21E61}"/>
              </a:ext>
            </a:extLst>
          </p:cNvPr>
          <p:cNvSpPr txBox="1"/>
          <p:nvPr/>
        </p:nvSpPr>
        <p:spPr>
          <a:xfrm>
            <a:off x="3478693" y="3909481"/>
            <a:ext cx="969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C6C1EF-8EBE-4620-8196-39EFFDFA2345}"/>
              </a:ext>
            </a:extLst>
          </p:cNvPr>
          <p:cNvSpPr txBox="1"/>
          <p:nvPr/>
        </p:nvSpPr>
        <p:spPr>
          <a:xfrm>
            <a:off x="4567031" y="4453300"/>
            <a:ext cx="969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from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39AF81-DF91-4E71-B2CE-8881282D53E1}"/>
              </a:ext>
            </a:extLst>
          </p:cNvPr>
          <p:cNvSpPr txBox="1"/>
          <p:nvPr/>
        </p:nvSpPr>
        <p:spPr>
          <a:xfrm>
            <a:off x="8828435" y="4453300"/>
            <a:ext cx="969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to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1BD59E-8BD7-4EC7-A372-A144CCBB2EFD}"/>
              </a:ext>
            </a:extLst>
          </p:cNvPr>
          <p:cNvSpPr txBox="1"/>
          <p:nvPr/>
        </p:nvSpPr>
        <p:spPr>
          <a:xfrm>
            <a:off x="3173893" y="5466478"/>
            <a:ext cx="969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on</a:t>
            </a:r>
          </a:p>
        </p:txBody>
      </p:sp>
    </p:spTree>
    <p:extLst>
      <p:ext uri="{BB962C8B-B14F-4D97-AF65-F5344CB8AC3E}">
        <p14:creationId xmlns:p14="http://schemas.microsoft.com/office/powerpoint/2010/main" val="307297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01410B4-7BF4-474E-A76E-6EABBB2AC20D}"/>
              </a:ext>
            </a:extLst>
          </p:cNvPr>
          <p:cNvSpPr txBox="1"/>
          <p:nvPr/>
        </p:nvSpPr>
        <p:spPr>
          <a:xfrm>
            <a:off x="236052" y="-154814"/>
            <a:ext cx="10349121" cy="66943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IV. Make questions for the words underlined.</a:t>
            </a:r>
            <a:endParaRPr lang="en-US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1.My father will buy me </a:t>
            </a:r>
            <a:r>
              <a:rPr lang="en-US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new bicycle </a:t>
            </a: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my next birthday .</a:t>
            </a: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2.Mai will be </a:t>
            </a:r>
            <a:r>
              <a:rPr lang="en-US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thirteen</a:t>
            </a: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her next birthday.</a:t>
            </a: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3.Khoa will have </a:t>
            </a:r>
            <a:r>
              <a:rPr lang="en-US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small party </a:t>
            </a: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his classmate tomorrow.</a:t>
            </a: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4.His date of birth is </a:t>
            </a:r>
            <a:r>
              <a:rPr lang="en-US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December 20</a:t>
            </a:r>
            <a:r>
              <a:rPr lang="en-US" u="sng" baseline="300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5.She is nervous </a:t>
            </a:r>
            <a:r>
              <a:rPr lang="en-US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she doesn’t have any friends</a:t>
            </a: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6.He often feels nervous </a:t>
            </a:r>
            <a:r>
              <a:rPr lang="en-US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he has a test</a:t>
            </a: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7.We’ll meet </a:t>
            </a:r>
            <a:r>
              <a:rPr lang="en-US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front of the movie theater</a:t>
            </a: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8.Nam won’t do his homework tonight </a:t>
            </a:r>
            <a:r>
              <a:rPr lang="en-US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he’ll have his birthday party</a:t>
            </a: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795028-B67A-47B6-9237-67D8BE9BD498}"/>
              </a:ext>
            </a:extLst>
          </p:cNvPr>
          <p:cNvSpPr txBox="1"/>
          <p:nvPr/>
        </p:nvSpPr>
        <p:spPr>
          <a:xfrm>
            <a:off x="407504" y="725557"/>
            <a:ext cx="6202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What will your father buy you?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991EED-61DC-420D-ACAF-E62E0E9882BC}"/>
              </a:ext>
            </a:extLst>
          </p:cNvPr>
          <p:cNvSpPr txBox="1"/>
          <p:nvPr/>
        </p:nvSpPr>
        <p:spPr>
          <a:xfrm>
            <a:off x="407504" y="1605928"/>
            <a:ext cx="6202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How old will Mai be on her next birthday?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2387FB-C536-44BF-B5B5-6CFDE8DC5961}"/>
              </a:ext>
            </a:extLst>
          </p:cNvPr>
          <p:cNvSpPr txBox="1"/>
          <p:nvPr/>
        </p:nvSpPr>
        <p:spPr>
          <a:xfrm>
            <a:off x="407504" y="2408583"/>
            <a:ext cx="6202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What will Khoa have with his classmate tomorrow?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051D82-5193-4CD6-80A8-4CADAD5CF94E}"/>
              </a:ext>
            </a:extLst>
          </p:cNvPr>
          <p:cNvSpPr txBox="1"/>
          <p:nvPr/>
        </p:nvSpPr>
        <p:spPr>
          <a:xfrm>
            <a:off x="321365" y="3192352"/>
            <a:ext cx="6202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What is his date of birth?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6D3898-C960-406E-A797-EFC98EB6639F}"/>
              </a:ext>
            </a:extLst>
          </p:cNvPr>
          <p:cNvSpPr txBox="1"/>
          <p:nvPr/>
        </p:nvSpPr>
        <p:spPr>
          <a:xfrm>
            <a:off x="236052" y="4072723"/>
            <a:ext cx="6202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Why is she nervous?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C00288-511A-4147-93CC-04E9D82515A5}"/>
              </a:ext>
            </a:extLst>
          </p:cNvPr>
          <p:cNvSpPr txBox="1"/>
          <p:nvPr/>
        </p:nvSpPr>
        <p:spPr>
          <a:xfrm>
            <a:off x="236052" y="4819343"/>
            <a:ext cx="6202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When does he often feel nervous?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D1D1214-FDB1-4620-B147-C41E59886835}"/>
              </a:ext>
            </a:extLst>
          </p:cNvPr>
          <p:cNvSpPr txBox="1"/>
          <p:nvPr/>
        </p:nvSpPr>
        <p:spPr>
          <a:xfrm>
            <a:off x="236052" y="5679431"/>
            <a:ext cx="6202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Where will you/we meet?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0083C5-1E12-4A1B-B6B1-2A2776122BEC}"/>
              </a:ext>
            </a:extLst>
          </p:cNvPr>
          <p:cNvSpPr txBox="1"/>
          <p:nvPr/>
        </p:nvSpPr>
        <p:spPr>
          <a:xfrm>
            <a:off x="321365" y="6486060"/>
            <a:ext cx="6202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Why won’t Nam do his homework tonight?</a:t>
            </a:r>
          </a:p>
        </p:txBody>
      </p:sp>
    </p:spTree>
    <p:extLst>
      <p:ext uri="{BB962C8B-B14F-4D97-AF65-F5344CB8AC3E}">
        <p14:creationId xmlns:p14="http://schemas.microsoft.com/office/powerpoint/2010/main" val="3811657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BB1928-054D-4D8F-9BEC-DD54D6CFD967}"/>
              </a:ext>
            </a:extLst>
          </p:cNvPr>
          <p:cNvSpPr txBox="1"/>
          <p:nvPr/>
        </p:nvSpPr>
        <p:spPr>
          <a:xfrm>
            <a:off x="196296" y="335602"/>
            <a:ext cx="11512000" cy="5863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i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V.</a:t>
            </a:r>
            <a:r>
              <a:rPr lang="en-US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Rearrange words/ groups of words in the correct order to make a complete sentence.</a:t>
            </a:r>
          </a:p>
          <a:p>
            <a:pPr algn="just">
              <a:lnSpc>
                <a:spcPct val="150000"/>
              </a:lnSpc>
            </a:pPr>
            <a:r>
              <a:rPr lang="en-US" b="1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1.go/ her/ we/ birthday party/ will/ to</a:t>
            </a:r>
          </a:p>
          <a:p>
            <a:pPr algn="just">
              <a:lnSpc>
                <a:spcPct val="150000"/>
              </a:lnSpc>
            </a:pPr>
            <a:endParaRPr lang="en-US" b="1" i="1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b="1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2. be/ on Sunday/ May/ Lan/ will/ 20</a:t>
            </a:r>
            <a:r>
              <a:rPr lang="en-US" b="1" i="1" baseline="300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b="1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/thirteen</a:t>
            </a:r>
          </a:p>
          <a:p>
            <a:pPr algn="just">
              <a:lnSpc>
                <a:spcPct val="150000"/>
              </a:lnSpc>
            </a:pPr>
            <a:endParaRPr lang="en-US" b="1" i="1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b="1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3. will/ her/ call/ six/ after/I/again/ o’clock.</a:t>
            </a:r>
          </a:p>
          <a:p>
            <a:pPr algn="just">
              <a:lnSpc>
                <a:spcPct val="150000"/>
              </a:lnSpc>
            </a:pPr>
            <a:endParaRPr lang="en-US" b="1" i="1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b="1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4. speak/ can/ to/ I/ Mai/ please?</a:t>
            </a:r>
          </a:p>
          <a:p>
            <a:pPr algn="just">
              <a:lnSpc>
                <a:spcPct val="150000"/>
              </a:lnSpc>
            </a:pPr>
            <a:endParaRPr lang="en-US" b="1" i="1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b="1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5. telephone number/ your/ is/number/ what?</a:t>
            </a:r>
          </a:p>
          <a:p>
            <a:pPr algn="just">
              <a:lnSpc>
                <a:spcPct val="150000"/>
              </a:lnSpc>
            </a:pPr>
            <a:endParaRPr lang="en-US" b="1" i="1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b="1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6. morning/ will/ free/ you/ be/ tomorrow?</a:t>
            </a:r>
          </a:p>
          <a:p>
            <a:pPr algn="just">
              <a:lnSpc>
                <a:spcPct val="150000"/>
              </a:lnSpc>
            </a:pPr>
            <a:endParaRPr lang="en-US" b="1" i="1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b="1" i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7. some of/ invite/ friends/ will/ she/ her.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2D788B-03A9-476C-BCA4-4666B7DAC8F9}"/>
              </a:ext>
            </a:extLst>
          </p:cNvPr>
          <p:cNvSpPr txBox="1"/>
          <p:nvPr/>
        </p:nvSpPr>
        <p:spPr>
          <a:xfrm>
            <a:off x="347870" y="1212574"/>
            <a:ext cx="6380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We will go to her birthday party.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57E9C6-76EF-4A36-980C-D3B6A59F06B8}"/>
              </a:ext>
            </a:extLst>
          </p:cNvPr>
          <p:cNvSpPr txBox="1"/>
          <p:nvPr/>
        </p:nvSpPr>
        <p:spPr>
          <a:xfrm>
            <a:off x="347869" y="2089546"/>
            <a:ext cx="6380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Lan will be thirteen on Sunday 20</a:t>
            </a:r>
            <a:r>
              <a:rPr lang="en-US" baseline="30000">
                <a:latin typeface="Comic Sans MS" panose="030F0702030302020204" pitchFamily="66" charset="0"/>
              </a:rPr>
              <a:t>th</a:t>
            </a:r>
            <a:r>
              <a:rPr lang="en-US">
                <a:latin typeface="Comic Sans MS" panose="030F0702030302020204" pitchFamily="66" charset="0"/>
              </a:rPr>
              <a:t> 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D14742-EE9F-4CF1-A251-7AAF075B5F58}"/>
              </a:ext>
            </a:extLst>
          </p:cNvPr>
          <p:cNvSpPr txBox="1"/>
          <p:nvPr/>
        </p:nvSpPr>
        <p:spPr>
          <a:xfrm>
            <a:off x="347869" y="2897938"/>
            <a:ext cx="6380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I will call her again after six o’clock.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FD0877-B8A0-48D1-AE44-FC72CDFECA0F}"/>
              </a:ext>
            </a:extLst>
          </p:cNvPr>
          <p:cNvSpPr txBox="1"/>
          <p:nvPr/>
        </p:nvSpPr>
        <p:spPr>
          <a:xfrm>
            <a:off x="347869" y="3705756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latin typeface="Comic Sans MS" panose="030F0702030302020204" pitchFamily="66" charset="0"/>
              </a:rPr>
              <a:t>Can I speak to Mai, please?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67FD0877-B8A0-48D1-AE44-FC72CDFECA0F}"/>
              </a:ext>
            </a:extLst>
          </p:cNvPr>
          <p:cNvSpPr txBox="1"/>
          <p:nvPr/>
        </p:nvSpPr>
        <p:spPr>
          <a:xfrm>
            <a:off x="347869" y="4548438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latin typeface="Comic Sans MS" panose="030F0702030302020204" pitchFamily="66" charset="0"/>
              </a:rPr>
              <a:t>What is your telephone number?</a:t>
            </a: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67FD0877-B8A0-48D1-AE44-FC72CDFECA0F}"/>
              </a:ext>
            </a:extLst>
          </p:cNvPr>
          <p:cNvSpPr txBox="1"/>
          <p:nvPr/>
        </p:nvSpPr>
        <p:spPr>
          <a:xfrm>
            <a:off x="347868" y="5373688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latin typeface="Comic Sans MS" panose="030F0702030302020204" pitchFamily="66" charset="0"/>
              </a:rPr>
              <a:t>Will you be free tomorrow?</a:t>
            </a: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67FD0877-B8A0-48D1-AE44-FC72CDFECA0F}"/>
              </a:ext>
            </a:extLst>
          </p:cNvPr>
          <p:cNvSpPr txBox="1"/>
          <p:nvPr/>
        </p:nvSpPr>
        <p:spPr>
          <a:xfrm>
            <a:off x="347868" y="6285524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latin typeface="Comic Sans MS" panose="030F0702030302020204" pitchFamily="66" charset="0"/>
              </a:rPr>
              <a:t>She will invite some of her friends.</a:t>
            </a:r>
          </a:p>
        </p:txBody>
      </p:sp>
    </p:spTree>
    <p:extLst>
      <p:ext uri="{BB962C8B-B14F-4D97-AF65-F5344CB8AC3E}">
        <p14:creationId xmlns:p14="http://schemas.microsoft.com/office/powerpoint/2010/main" val="371342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EBCB8-FB7D-4214-BB27-9D9C279DCD1E}"/>
              </a:ext>
            </a:extLst>
          </p:cNvPr>
          <p:cNvSpPr txBox="1"/>
          <p:nvPr/>
        </p:nvSpPr>
        <p:spPr>
          <a:xfrm>
            <a:off x="440635" y="106135"/>
            <a:ext cx="11310730" cy="6645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VI. Complete the conversation between Hoa and Mr. Tan.</a:t>
            </a:r>
            <a:endParaRPr lang="en-US" sz="1400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	  : Good morning, Mr Tan.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Mr Tan: Good morning. What’s  ________  ________?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	  : Pham Thi Hoa.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Mr Tan: How   ________   ________  ________?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	  : I‘m thirteen on my next birthday.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Mr Tan: What’s  ________    ________   ________  ________?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	  : My date of birth is on June eighth.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Mr Tan: What’s  ________    ________  ?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	  : 12 Tran Hung Dao Street.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Mr Tan: What’s  ________    ________    ________  ?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 	  : 8 262 019.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Mr Tan: Who  ________    ________    ________    ________   ?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	  : I live with my uncle and aunt.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Mr Tan: Thank you.</a:t>
            </a: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B12433-2604-413E-858C-C3D26C7D31D8}"/>
              </a:ext>
            </a:extLst>
          </p:cNvPr>
          <p:cNvSpPr txBox="1"/>
          <p:nvPr/>
        </p:nvSpPr>
        <p:spPr>
          <a:xfrm>
            <a:off x="4104861" y="1023731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your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3EFFF5-0BDB-477D-A009-D81D12BF2E98}"/>
              </a:ext>
            </a:extLst>
          </p:cNvPr>
          <p:cNvSpPr txBox="1"/>
          <p:nvPr/>
        </p:nvSpPr>
        <p:spPr>
          <a:xfrm>
            <a:off x="5420139" y="1023731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0D4869-5AE6-47B6-8FA3-05203AA8D467}"/>
              </a:ext>
            </a:extLst>
          </p:cNvPr>
          <p:cNvSpPr txBox="1"/>
          <p:nvPr/>
        </p:nvSpPr>
        <p:spPr>
          <a:xfrm>
            <a:off x="2378765" y="1921566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old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6E07E3-5EFE-432C-A6F5-FC785092A5B8}"/>
              </a:ext>
            </a:extLst>
          </p:cNvPr>
          <p:cNvSpPr txBox="1"/>
          <p:nvPr/>
        </p:nvSpPr>
        <p:spPr>
          <a:xfrm>
            <a:off x="3770244" y="1921566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are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6583EF-5826-41E6-9D38-C8B8E89083EE}"/>
              </a:ext>
            </a:extLst>
          </p:cNvPr>
          <p:cNvSpPr txBox="1"/>
          <p:nvPr/>
        </p:nvSpPr>
        <p:spPr>
          <a:xfrm>
            <a:off x="5068956" y="1913284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you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DC7C15-2BDC-423C-AD2E-F14ADA2B0909}"/>
              </a:ext>
            </a:extLst>
          </p:cNvPr>
          <p:cNvSpPr txBox="1"/>
          <p:nvPr/>
        </p:nvSpPr>
        <p:spPr>
          <a:xfrm>
            <a:off x="2557669" y="2796209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your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25ED80-4CEE-4898-8007-6BBD99B8ACC0}"/>
              </a:ext>
            </a:extLst>
          </p:cNvPr>
          <p:cNvSpPr txBox="1"/>
          <p:nvPr/>
        </p:nvSpPr>
        <p:spPr>
          <a:xfrm>
            <a:off x="4018722" y="2796209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date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E708A8-3BE1-4A95-90B8-A885A90BD1E4}"/>
              </a:ext>
            </a:extLst>
          </p:cNvPr>
          <p:cNvSpPr txBox="1"/>
          <p:nvPr/>
        </p:nvSpPr>
        <p:spPr>
          <a:xfrm>
            <a:off x="5489711" y="2794438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of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B48194-7A78-4426-AB51-4EA2A3DF8379}"/>
              </a:ext>
            </a:extLst>
          </p:cNvPr>
          <p:cNvSpPr txBox="1"/>
          <p:nvPr/>
        </p:nvSpPr>
        <p:spPr>
          <a:xfrm>
            <a:off x="6667501" y="2794438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birth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8A1205-4A7E-4678-A41E-FF3EADB77DC4}"/>
              </a:ext>
            </a:extLst>
          </p:cNvPr>
          <p:cNvSpPr txBox="1"/>
          <p:nvPr/>
        </p:nvSpPr>
        <p:spPr>
          <a:xfrm>
            <a:off x="2557668" y="3690616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your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EA444A-1FFE-406F-9EFE-C62065D67100}"/>
              </a:ext>
            </a:extLst>
          </p:cNvPr>
          <p:cNvSpPr txBox="1"/>
          <p:nvPr/>
        </p:nvSpPr>
        <p:spPr>
          <a:xfrm>
            <a:off x="3863007" y="3690616"/>
            <a:ext cx="1186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address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A6FDD0-9084-4E88-85E7-C00C53BC93BF}"/>
              </a:ext>
            </a:extLst>
          </p:cNvPr>
          <p:cNvSpPr txBox="1"/>
          <p:nvPr/>
        </p:nvSpPr>
        <p:spPr>
          <a:xfrm>
            <a:off x="2557667" y="4565259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your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5AF183-B82F-458E-89A4-CCB0E1A7E31A}"/>
              </a:ext>
            </a:extLst>
          </p:cNvPr>
          <p:cNvSpPr txBox="1"/>
          <p:nvPr/>
        </p:nvSpPr>
        <p:spPr>
          <a:xfrm>
            <a:off x="3707293" y="4565259"/>
            <a:ext cx="1315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telephone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2839CD-F777-40A3-874B-63EC0EC399F2}"/>
              </a:ext>
            </a:extLst>
          </p:cNvPr>
          <p:cNvSpPr txBox="1"/>
          <p:nvPr/>
        </p:nvSpPr>
        <p:spPr>
          <a:xfrm>
            <a:off x="5241234" y="4568760"/>
            <a:ext cx="1252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number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9A7F2EA-498E-4AA5-8989-1D9D18FFDDCA}"/>
              </a:ext>
            </a:extLst>
          </p:cNvPr>
          <p:cNvSpPr txBox="1"/>
          <p:nvPr/>
        </p:nvSpPr>
        <p:spPr>
          <a:xfrm>
            <a:off x="2378764" y="5459666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do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F83FD5-745E-43D6-B708-963A8EFBE090}"/>
              </a:ext>
            </a:extLst>
          </p:cNvPr>
          <p:cNvSpPr txBox="1"/>
          <p:nvPr/>
        </p:nvSpPr>
        <p:spPr>
          <a:xfrm>
            <a:off x="3747049" y="5462977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you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E61D360-6BDF-4442-B011-A836E7405CD6}"/>
              </a:ext>
            </a:extLst>
          </p:cNvPr>
          <p:cNvSpPr txBox="1"/>
          <p:nvPr/>
        </p:nvSpPr>
        <p:spPr>
          <a:xfrm>
            <a:off x="5165029" y="5462863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live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98645B4-09C6-4DDD-BD00-67610969B304}"/>
              </a:ext>
            </a:extLst>
          </p:cNvPr>
          <p:cNvSpPr txBox="1"/>
          <p:nvPr/>
        </p:nvSpPr>
        <p:spPr>
          <a:xfrm>
            <a:off x="6556519" y="5459666"/>
            <a:ext cx="96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with</a:t>
            </a:r>
          </a:p>
        </p:txBody>
      </p:sp>
    </p:spTree>
    <p:extLst>
      <p:ext uri="{BB962C8B-B14F-4D97-AF65-F5344CB8AC3E}">
        <p14:creationId xmlns:p14="http://schemas.microsoft.com/office/powerpoint/2010/main" val="411390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  <p:bldP spid="11" grpId="0"/>
      <p:bldP spid="14" grpId="0"/>
      <p:bldP spid="15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FB63A2A-5EEE-419E-A1E4-F18907D829BE}"/>
              </a:ext>
            </a:extLst>
          </p:cNvPr>
          <p:cNvSpPr txBox="1"/>
          <p:nvPr/>
        </p:nvSpPr>
        <p:spPr>
          <a:xfrm>
            <a:off x="981489" y="768754"/>
            <a:ext cx="7943850" cy="6133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b="1" i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VII.</a:t>
            </a:r>
            <a:r>
              <a:rPr lang="en-US" sz="18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the words in the box to complete the dialogue.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b="1" i="1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	: Hello. This is 8 942 810. </a:t>
            </a:r>
            <a:endParaRPr lang="en-US" sz="18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Phong: Hello. (1) ________ that Mai?</a:t>
            </a:r>
            <a:endParaRPr lang="en-US" sz="18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	: Yes. (2) ________ is this?</a:t>
            </a:r>
            <a:endParaRPr lang="en-US" sz="18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Phong: It’s me, Phong. (3) ________you be free tomorrow afternoon?</a:t>
            </a:r>
            <a:endParaRPr lang="en-US" sz="18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	: Yes, I will.</a:t>
            </a:r>
            <a:endParaRPr lang="en-US" sz="18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Phong: (4) ________ you like to play tennis?</a:t>
            </a:r>
            <a:endParaRPr lang="en-US" sz="18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	: Sure. (5) ________ will we play?</a:t>
            </a:r>
            <a:endParaRPr lang="en-US" sz="18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Phong: We’ll play at Lan Anh court.</a:t>
            </a:r>
            <a:endParaRPr lang="en-US" sz="18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	: (6) ________ will we meet?</a:t>
            </a:r>
            <a:endParaRPr lang="en-US" sz="18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Phong: We’ll meet (7) ________ three o’clock.</a:t>
            </a:r>
            <a:endParaRPr lang="en-US" sz="18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	: OK. I’ll(8) ________  you tomorrow.</a:t>
            </a:r>
            <a:endParaRPr lang="en-US" sz="18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1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565D55E-0622-49FC-9A9B-743ABC13D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504144"/>
              </p:ext>
            </p:extLst>
          </p:nvPr>
        </p:nvGraphicFramePr>
        <p:xfrm>
          <a:off x="1100385" y="1152339"/>
          <a:ext cx="7198788" cy="39198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{08FB837D-C827-4EFA-A057-4D05807E0F7C}</a:tableStyleId>
              </a:tblPr>
              <a:tblGrid>
                <a:gridCol w="7198788">
                  <a:extLst>
                    <a:ext uri="{9D8B030D-6E8A-4147-A177-3AD203B41FA5}">
                      <a16:colId xmlns:a16="http://schemas.microsoft.com/office/drawing/2014/main" val="4090767011"/>
                    </a:ext>
                  </a:extLst>
                </a:gridCol>
              </a:tblGrid>
              <a:tr h="2711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  <a:latin typeface="Comic Sans MS" panose="030F0702030302020204" pitchFamily="66" charset="0"/>
                        </a:rPr>
                        <a:t>Where, when, will, would, is, who, at, see</a:t>
                      </a:r>
                      <a:endParaRPr lang="en-US" sz="2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024522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21E31A2-6573-4D0D-A587-C50922054D23}"/>
              </a:ext>
            </a:extLst>
          </p:cNvPr>
          <p:cNvSpPr txBox="1"/>
          <p:nvPr/>
        </p:nvSpPr>
        <p:spPr>
          <a:xfrm>
            <a:off x="3240156" y="2144076"/>
            <a:ext cx="815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8EBF85-6DB4-40AC-8197-747EF9CD6D50}"/>
              </a:ext>
            </a:extLst>
          </p:cNvPr>
          <p:cNvSpPr txBox="1"/>
          <p:nvPr/>
        </p:nvSpPr>
        <p:spPr>
          <a:xfrm>
            <a:off x="3250094" y="2602859"/>
            <a:ext cx="815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Who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B4EF4A-30AF-439D-804E-AF693148F866}"/>
              </a:ext>
            </a:extLst>
          </p:cNvPr>
          <p:cNvSpPr txBox="1"/>
          <p:nvPr/>
        </p:nvSpPr>
        <p:spPr>
          <a:xfrm>
            <a:off x="4108172" y="3039790"/>
            <a:ext cx="815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FD19B0-4EDC-4C66-A5F3-52CB222519FA}"/>
              </a:ext>
            </a:extLst>
          </p:cNvPr>
          <p:cNvSpPr txBox="1"/>
          <p:nvPr/>
        </p:nvSpPr>
        <p:spPr>
          <a:xfrm>
            <a:off x="2385390" y="3924589"/>
            <a:ext cx="1013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Would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EF9A24-814D-47CA-A4F6-BC24DF2F3AE0}"/>
              </a:ext>
            </a:extLst>
          </p:cNvPr>
          <p:cNvSpPr txBox="1"/>
          <p:nvPr/>
        </p:nvSpPr>
        <p:spPr>
          <a:xfrm>
            <a:off x="3250094" y="4335232"/>
            <a:ext cx="1013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83FAFA-16C2-4B73-91C6-64AEF1BF6C2C}"/>
              </a:ext>
            </a:extLst>
          </p:cNvPr>
          <p:cNvSpPr txBox="1"/>
          <p:nvPr/>
        </p:nvSpPr>
        <p:spPr>
          <a:xfrm>
            <a:off x="2633867" y="5220031"/>
            <a:ext cx="1013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When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69FE29-0F2D-4230-9B86-0A1C88A1B4A6}"/>
              </a:ext>
            </a:extLst>
          </p:cNvPr>
          <p:cNvSpPr txBox="1"/>
          <p:nvPr/>
        </p:nvSpPr>
        <p:spPr>
          <a:xfrm>
            <a:off x="3730480" y="5670434"/>
            <a:ext cx="1013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at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C2F4B3-18C4-49C5-BA2B-539DA42323A2}"/>
              </a:ext>
            </a:extLst>
          </p:cNvPr>
          <p:cNvSpPr txBox="1"/>
          <p:nvPr/>
        </p:nvSpPr>
        <p:spPr>
          <a:xfrm>
            <a:off x="3528390" y="6126482"/>
            <a:ext cx="1013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see</a:t>
            </a:r>
          </a:p>
        </p:txBody>
      </p:sp>
    </p:spTree>
    <p:extLst>
      <p:ext uri="{BB962C8B-B14F-4D97-AF65-F5344CB8AC3E}">
        <p14:creationId xmlns:p14="http://schemas.microsoft.com/office/powerpoint/2010/main" val="215434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A62E3CF-5A67-4B6A-83F3-B7E00FA7B910}"/>
              </a:ext>
            </a:extLst>
          </p:cNvPr>
          <p:cNvSpPr txBox="1"/>
          <p:nvPr/>
        </p:nvSpPr>
        <p:spPr>
          <a:xfrm>
            <a:off x="0" y="0"/>
            <a:ext cx="9017276" cy="5678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b="1" i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VIII.</a:t>
            </a:r>
            <a:r>
              <a:rPr lang="en-US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Write sentences, using the simple future tense.</a:t>
            </a:r>
            <a:endParaRPr lang="en-US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We/ travel/ Nha Trang/ next week.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 and Lan/ visit/ their grandparents/ next year.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They/ go/ the movies/ tonight.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Hoa/ have/ lots of friends/ soon?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I/ come/ after lunch.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He/ see/ you/ tomorrow afternoon.</a:t>
            </a:r>
          </a:p>
          <a:p>
            <a:pPr>
              <a:spcBef>
                <a:spcPts val="600"/>
              </a:spcBef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7.My father/ be/ free/ at 7.30 this evening.</a:t>
            </a:r>
          </a:p>
          <a:p>
            <a:pPr lvl="0" algn="just">
              <a:spcBef>
                <a:spcPts val="600"/>
              </a:spcBef>
              <a:tabLst>
                <a:tab pos="457200" algn="l"/>
              </a:tabLst>
            </a:pP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8.The students/ go/ camping/ next Sunday.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A51917-48DB-4C96-8E7B-6A9CEF5A76AB}"/>
              </a:ext>
            </a:extLst>
          </p:cNvPr>
          <p:cNvSpPr txBox="1"/>
          <p:nvPr/>
        </p:nvSpPr>
        <p:spPr>
          <a:xfrm>
            <a:off x="238539" y="705679"/>
            <a:ext cx="6122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We will travel to Nha Trang next week.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6CF530-744D-48B2-BCDE-29A18D386D76}"/>
              </a:ext>
            </a:extLst>
          </p:cNvPr>
          <p:cNvSpPr txBox="1"/>
          <p:nvPr/>
        </p:nvSpPr>
        <p:spPr>
          <a:xfrm>
            <a:off x="238539" y="1411358"/>
            <a:ext cx="6122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Nga and Lan will visit their grandparents next year.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C7FFC5-4675-44C6-AA86-F86CAA6731B6}"/>
              </a:ext>
            </a:extLst>
          </p:cNvPr>
          <p:cNvSpPr txBox="1"/>
          <p:nvPr/>
        </p:nvSpPr>
        <p:spPr>
          <a:xfrm>
            <a:off x="238539" y="2117037"/>
            <a:ext cx="6122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They will go to the movies tonight.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AFC232-555F-421A-A05B-3AA930DF920C}"/>
              </a:ext>
            </a:extLst>
          </p:cNvPr>
          <p:cNvSpPr txBox="1"/>
          <p:nvPr/>
        </p:nvSpPr>
        <p:spPr>
          <a:xfrm>
            <a:off x="238539" y="2839239"/>
            <a:ext cx="6122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Will Hoa have lots of friends soon?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21E297-E480-420D-85FA-EBDA93C8EB3A}"/>
              </a:ext>
            </a:extLst>
          </p:cNvPr>
          <p:cNvSpPr txBox="1"/>
          <p:nvPr/>
        </p:nvSpPr>
        <p:spPr>
          <a:xfrm>
            <a:off x="238539" y="3520010"/>
            <a:ext cx="6122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I will come after lunch.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6EBA19-82AC-4908-915A-E83160CFF5E9}"/>
              </a:ext>
            </a:extLst>
          </p:cNvPr>
          <p:cNvSpPr txBox="1"/>
          <p:nvPr/>
        </p:nvSpPr>
        <p:spPr>
          <a:xfrm>
            <a:off x="142461" y="4186966"/>
            <a:ext cx="6122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He will see you tomorrow afternoon.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A6162E-9E76-4B19-AFC4-97DC7280BF68}"/>
              </a:ext>
            </a:extLst>
          </p:cNvPr>
          <p:cNvSpPr txBox="1"/>
          <p:nvPr/>
        </p:nvSpPr>
        <p:spPr>
          <a:xfrm>
            <a:off x="142461" y="4909609"/>
            <a:ext cx="6122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My father will be free at 7.30 this evening.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2F0DE5-60AC-4C8D-B5B8-5A77E63199C1}"/>
              </a:ext>
            </a:extLst>
          </p:cNvPr>
          <p:cNvSpPr txBox="1"/>
          <p:nvPr/>
        </p:nvSpPr>
        <p:spPr>
          <a:xfrm>
            <a:off x="142461" y="5688569"/>
            <a:ext cx="6122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The students will go camping next Sunday.</a:t>
            </a:r>
          </a:p>
        </p:txBody>
      </p:sp>
    </p:spTree>
    <p:extLst>
      <p:ext uri="{BB962C8B-B14F-4D97-AF65-F5344CB8AC3E}">
        <p14:creationId xmlns:p14="http://schemas.microsoft.com/office/powerpoint/2010/main" val="188950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1218</Words>
  <Application>Microsoft Office PowerPoint</Application>
  <PresentationFormat>Widescreen</PresentationFormat>
  <Paragraphs>183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Monotype Corsiva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Yen Pham</dc:creator>
  <cp:lastModifiedBy>Yen Pham</cp:lastModifiedBy>
  <cp:revision>34</cp:revision>
  <dcterms:created xsi:type="dcterms:W3CDTF">2021-09-18T13:19:49Z</dcterms:created>
  <dcterms:modified xsi:type="dcterms:W3CDTF">2021-09-19T12:09:46Z</dcterms:modified>
</cp:coreProperties>
</file>