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420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08" r:id="rId15"/>
    <p:sldId id="263" r:id="rId16"/>
    <p:sldId id="275" r:id="rId17"/>
    <p:sldId id="276" r:id="rId18"/>
    <p:sldId id="277" r:id="rId19"/>
    <p:sldId id="259" r:id="rId20"/>
    <p:sldId id="279" r:id="rId21"/>
    <p:sldId id="280" r:id="rId22"/>
    <p:sldId id="281" r:id="rId23"/>
    <p:sldId id="266" r:id="rId24"/>
    <p:sldId id="273" r:id="rId25"/>
    <p:sldId id="406" r:id="rId26"/>
    <p:sldId id="405" r:id="rId27"/>
    <p:sldId id="4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8C9C-4064-46EB-B759-BDDD31049F37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02F2B-57F0-482A-9917-328A5972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180100-5EBA-4D60-83C7-582FE9AE1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6397-3862-40D0-9A36-4A1D5F65F08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CDF0FC2-D427-4291-ADBC-DA92526E4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F464311-C87F-4B38-B17A-7E7E0D298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E7F5-D023-4BC9-9E58-D738BA162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7BFC6-623D-45C9-A3F2-7A9FA121A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CAD74-1B9C-4339-A604-5490596F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E204-F51E-4870-9BD9-4D0A6071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0368-D350-4324-9281-8FF2E3ED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5D60-5C4D-4A7D-97AF-51255B95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758B0-7DEB-4F2A-8FC7-437FB4404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1B89-ED69-41FC-ACE1-13A5DE07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051F-2172-4C5F-AD2D-4C96ACD5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549D2-A1D8-4795-9EA2-0FE44745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2210F-824D-49ED-8E41-A8EC821A3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FBDDE-55E2-4F37-ADAD-1CAA50A40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936D-593F-4615-8ADE-B4AC95C4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6766-1627-4ECF-A961-3B495023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31F4-4581-4863-A89A-2F1F9CF6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3E74-F116-45E9-8083-77554C13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C330-556A-4A9F-97A4-73A878C6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9A93-5A1D-4CA1-A3BF-F0ECDB68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2AA7-15CA-49BC-BE52-A2083E39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F8FFE-F9F6-4B40-9FCC-107A5962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546C-A95D-4369-AFEE-346B48E4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1BEA-B55E-45F5-BE84-5993C8EF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73E5F-633B-4A0C-9CE1-079F710E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BDA52-1EA5-440F-9813-8587D1D8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9029-F2CE-46CA-9BF1-933349C8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B598-04C2-4493-BBD4-C2A42C8A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CB9E-E459-46C4-A4A5-B76773D4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43575-C600-4230-9BFA-DE23D926E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7162E-A1A4-480A-B7C2-70DE71B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299E5-AB59-410E-8719-F1DD85D9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B1DD3-B590-42F2-863A-96921984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9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2A5E-82AD-469C-889D-A8FAB7C9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FD3F-056B-45B7-8D72-6270C442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255AE-5002-4D0A-98AF-FFB00BCF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5B613-00E5-412C-947C-5634FFC97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7370C-8956-4E48-8E49-8071C52D0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7B8C0-D69C-42BD-B8E0-5C227372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23404-F5AE-4951-BEB7-5C1890BE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3FE49-0313-4488-AEF4-016D783B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20B8-9F2A-40F6-BEAD-3E2C6B60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4A126-98CA-43D8-8A5B-3770191F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BA24E-F5A0-4B9C-BE82-1FCB09D9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A1B99-F6AA-43DB-8FBA-3D97D93F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E43EB-583B-40A6-A3BC-D1BA41D2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3C0C9-45F0-40C5-9252-431C809F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E9A55-81C8-42D2-8E51-7927D331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97BD-1F20-4A2F-A9B0-3646DFA9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99DB4-2E04-42D6-B7A5-8E34F79C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C9E-C018-461E-A2DA-16D99A1E0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AC67F-4F90-4F57-B432-53233EC7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D7CC-D7A7-45F3-A2D0-1E1227C6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5680F-61DB-4AC8-99EA-F40DBA8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2E5E-77FA-446E-B503-B6AF1447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56446-1646-4E17-AF8F-88CF2B436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75781-C588-43EE-B5DD-B0C397DDB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034AC-149A-4BC6-912C-B719EBC4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3DA4F-3D07-4383-9E03-5D21E864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B6895-5ED8-4FD5-A49F-F8EAE598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944AC-3E3A-491C-B0D6-A52AD964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BF520-647B-4A66-901C-D9E4EE9D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6394-C477-4575-8523-A4164443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2FA4-C73E-4873-A37D-584A738EF91C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DDCF8-3166-42EF-B623-0B06015C7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298E6-7A5B-436F-A0A8-8BA1A661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CA6E-C04D-4D4B-8E8F-8D491B20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aa.wrs.yahoo.com/_ylt=A0S0zu2ehopLGXUAQ2JtUwx.;_ylu=X3oDMTBrYTdkb2p1BHBvcwMxOTkEc2VjA3NyBHZ0aWQD/SIG=1nrnbiai3/EXP=1267456030/**http%3a/vn.images.search.yahoo.com/images/view%3fback=http%253A%252F%252Fvn.images.search.yahoo.com%252Fsearch%252Fimages%253Fp%253Dcucumber%252Bsalad%2526b%253D181%2526ni%253D20%2526ei%253DUTF-8%2526xargs%253D0%2526pstart%253D1%2526fr%253Dyfp-t-101%2526fr2%253Dtab-web%26w=500%26h=375%26imgurl=farm3.static.flickr.com%252F2030%252F2362601474_40aa2c3a85.jpg%26rurl=http%253A%252F%252Fwww.flickr.com%252Fphotos%252F24168296%2540N04%252F2362601474%252F%26size=176k%26name=Cucumber%2bSalad%26p=cucumber%2bsalad%26oid=f00b5bbd99caea60%26fr2=tab-web%26fusr=downhomediet...%26hurl=http%253A%252F%252Fwww.flickr.com%252Fphotos%252F24168296%2540N04%252F%26no=199%26tt=59058%26sigr=11lgb9n3c%26sigi=11mtiaudp%26sigb=13vn6p45g%26sigh=11als5t1n%26type=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5C2056-CE99-4DB9-B29C-0C8B29CE1B38}"/>
              </a:ext>
            </a:extLst>
          </p:cNvPr>
          <p:cNvSpPr txBox="1">
            <a:spLocks noChangeArrowheads="1"/>
          </p:cNvSpPr>
          <p:nvPr/>
        </p:nvSpPr>
        <p:spPr>
          <a:xfrm>
            <a:off x="4720856" y="650964"/>
            <a:ext cx="5954233" cy="114300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March 1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2022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12. LET’S EAT</a:t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shall we eat?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4C799-C4E9-4495-89FB-323F0DE2415F}"/>
              </a:ext>
            </a:extLst>
          </p:cNvPr>
          <p:cNvSpPr txBox="1"/>
          <p:nvPr/>
        </p:nvSpPr>
        <p:spPr>
          <a:xfrm>
            <a:off x="181640" y="810704"/>
            <a:ext cx="5776136" cy="604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795" indent="-571500">
              <a:buAutoNum type="romanUcPeriod"/>
            </a:pP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words: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-vegetable stall (n):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-on display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-spinach (n):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-ripe (adj):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-slice (v):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-green pepper (n):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-boil (v):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-heat (v):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-stir-fry (v):</a:t>
            </a:r>
          </a:p>
        </p:txBody>
      </p:sp>
    </p:spTree>
    <p:extLst>
      <p:ext uri="{BB962C8B-B14F-4D97-AF65-F5344CB8AC3E}">
        <p14:creationId xmlns:p14="http://schemas.microsoft.com/office/powerpoint/2010/main" val="309755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n&amp;amp;#39;t overheat your cookware">
            <a:extLst>
              <a:ext uri="{FF2B5EF4-FFF2-40B4-BE49-F238E27FC236}">
                <a16:creationId xmlns:a16="http://schemas.microsoft.com/office/drawing/2014/main" id="{2F387AA3-245F-4347-A2DA-E0F5A724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11320463" cy="46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50A4C2-97DB-4201-A5C9-0F609E820361}"/>
              </a:ext>
            </a:extLst>
          </p:cNvPr>
          <p:cNvSpPr txBox="1"/>
          <p:nvPr/>
        </p:nvSpPr>
        <p:spPr>
          <a:xfrm>
            <a:off x="5760189" y="5166986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-heat (v):</a:t>
            </a:r>
          </a:p>
        </p:txBody>
      </p:sp>
    </p:spTree>
    <p:extLst>
      <p:ext uri="{BB962C8B-B14F-4D97-AF65-F5344CB8AC3E}">
        <p14:creationId xmlns:p14="http://schemas.microsoft.com/office/powerpoint/2010/main" val="348158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ách làm rau muống xào tỏi ngon thơm nức mũi dân dã khó cưỡng">
            <a:extLst>
              <a:ext uri="{FF2B5EF4-FFF2-40B4-BE49-F238E27FC236}">
                <a16:creationId xmlns:a16="http://schemas.microsoft.com/office/drawing/2014/main" id="{CD38A5F1-AEDB-450C-AB06-010F4F0C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51" y="372139"/>
            <a:ext cx="6858000" cy="3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8A37B-6949-4DF7-AA22-BDCCFEF8E914}"/>
              </a:ext>
            </a:extLst>
          </p:cNvPr>
          <p:cNvSpPr txBox="1"/>
          <p:nvPr/>
        </p:nvSpPr>
        <p:spPr>
          <a:xfrm>
            <a:off x="4905154" y="4805479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-stir-fry (v):</a:t>
            </a:r>
          </a:p>
        </p:txBody>
      </p:sp>
    </p:spTree>
    <p:extLst>
      <p:ext uri="{BB962C8B-B14F-4D97-AF65-F5344CB8AC3E}">
        <p14:creationId xmlns:p14="http://schemas.microsoft.com/office/powerpoint/2010/main" val="147453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9 Thương hiệu nước tương được yêu thích nhất Việt Nam - Toplist.vn">
            <a:extLst>
              <a:ext uri="{FF2B5EF4-FFF2-40B4-BE49-F238E27FC236}">
                <a16:creationId xmlns:a16="http://schemas.microsoft.com/office/drawing/2014/main" id="{B1067E15-F6DA-48D7-AFB7-95F16569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0"/>
            <a:ext cx="5275263" cy="3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44B13-EDF0-4963-925D-05C339777BC2}"/>
              </a:ext>
            </a:extLst>
          </p:cNvPr>
          <p:cNvSpPr txBox="1"/>
          <p:nvPr/>
        </p:nvSpPr>
        <p:spPr>
          <a:xfrm>
            <a:off x="4813890" y="4497136"/>
            <a:ext cx="609777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-soy sauce (n):</a:t>
            </a:r>
          </a:p>
        </p:txBody>
      </p:sp>
    </p:spTree>
    <p:extLst>
      <p:ext uri="{BB962C8B-B14F-4D97-AF65-F5344CB8AC3E}">
        <p14:creationId xmlns:p14="http://schemas.microsoft.com/office/powerpoint/2010/main" val="33843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5663B-4458-44EF-BC24-DEEF36652AC4}"/>
              </a:ext>
            </a:extLst>
          </p:cNvPr>
          <p:cNvSpPr txBox="1"/>
          <p:nvPr/>
        </p:nvSpPr>
        <p:spPr>
          <a:xfrm>
            <a:off x="4550735" y="2349796"/>
            <a:ext cx="684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= choice</a:t>
            </a:r>
          </a:p>
        </p:txBody>
      </p:sp>
    </p:spTree>
    <p:extLst>
      <p:ext uri="{BB962C8B-B14F-4D97-AF65-F5344CB8AC3E}">
        <p14:creationId xmlns:p14="http://schemas.microsoft.com/office/powerpoint/2010/main" val="36192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364E3-70C4-47A0-AA9F-7AC5909145EE}"/>
              </a:ext>
            </a:extLst>
          </p:cNvPr>
          <p:cNvSpPr txBox="1"/>
          <p:nvPr/>
        </p:nvSpPr>
        <p:spPr>
          <a:xfrm>
            <a:off x="319864" y="662788"/>
            <a:ext cx="5776136" cy="604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795" indent="-571500">
              <a:buAutoNum type="romanUcPeriod"/>
            </a:pP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words: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-vegetable stall (n):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-on display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-spinach (n):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-ripe (adj):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-slice (v):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-green pepper (n):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-boil (v):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luộc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-heat (v):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-stir-fry (v):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B82E9-30EC-4D55-9D3B-17B433AC37F7}"/>
              </a:ext>
            </a:extLst>
          </p:cNvPr>
          <p:cNvSpPr txBox="1"/>
          <p:nvPr/>
        </p:nvSpPr>
        <p:spPr>
          <a:xfrm>
            <a:off x="6408774" y="1025191"/>
            <a:ext cx="6097772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-soy sauce (n):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-selection (n):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5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4000" t="27333" r="9000" b="48667"/>
          <a:stretch>
            <a:fillRect/>
          </a:stretch>
        </p:blipFill>
        <p:spPr bwMode="auto">
          <a:xfrm>
            <a:off x="6299200" y="5842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889001"/>
            <a:ext cx="335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Who are they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0800" y="1701801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her aunt.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1397000"/>
            <a:ext cx="2535382" cy="459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000" y="3022601"/>
            <a:ext cx="5892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They were at the market. What did they buy ? Let’s predict. </a:t>
            </a:r>
          </a:p>
        </p:txBody>
      </p:sp>
    </p:spTree>
    <p:extLst>
      <p:ext uri="{BB962C8B-B14F-4D97-AF65-F5344CB8AC3E}">
        <p14:creationId xmlns:p14="http://schemas.microsoft.com/office/powerpoint/2010/main" val="21944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8528" y="200852"/>
            <a:ext cx="10011868" cy="13162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prediction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21638" y="1923288"/>
            <a:ext cx="8659" cy="10174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94097" y="5004060"/>
            <a:ext cx="806853" cy="5966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26725" y="5099310"/>
            <a:ext cx="674718" cy="5966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87446" y="3888821"/>
            <a:ext cx="12806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92795" y="3764130"/>
            <a:ext cx="1032164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373148" y="2641860"/>
            <a:ext cx="4714298" cy="2552700"/>
          </a:xfrm>
          <a:prstGeom prst="ellipse">
            <a:avLst/>
          </a:prstGeom>
          <a:solidFill>
            <a:srgbClr val="FFFF0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Hoa and </a:t>
            </a:r>
          </a:p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aunt bought</a:t>
            </a:r>
          </a:p>
        </p:txBody>
      </p:sp>
    </p:spTree>
    <p:extLst>
      <p:ext uri="{BB962C8B-B14F-4D97-AF65-F5344CB8AC3E}">
        <p14:creationId xmlns:p14="http://schemas.microsoft.com/office/powerpoint/2010/main" val="40191369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4" y="4175034"/>
            <a:ext cx="5926285" cy="25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17615" y="2023654"/>
            <a:ext cx="76962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What meat would you like for dinner, Hoa?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There is chicken, beef and pork.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I don’t like pork.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Neither do I. So you can have beef or chicken.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Let’s have some beef.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OK.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22215" y="633496"/>
            <a:ext cx="103826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>
                <a:latin typeface="Times New Roman" panose="02020603050405020304" pitchFamily="18" charset="0"/>
              </a:rPr>
              <a:t>Yesterday, Hoa and her aunt went to the market. First, they went to the meat stall. There was a good selection of meat on the stall: chicken, pork and beef. </a:t>
            </a:r>
          </a:p>
        </p:txBody>
      </p:sp>
      <p:pic>
        <p:nvPicPr>
          <p:cNvPr id="63500" name="Picture 1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4811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52400" y="21008"/>
            <a:ext cx="91440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122215" y="2051367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122215" y="3052152"/>
            <a:ext cx="1295400" cy="600745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122215" y="3664640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1122215" y="4259637"/>
            <a:ext cx="1295400" cy="616261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1122215" y="4885977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</p:spTree>
    <p:extLst>
      <p:ext uri="{BB962C8B-B14F-4D97-AF65-F5344CB8AC3E}">
        <p14:creationId xmlns:p14="http://schemas.microsoft.com/office/powerpoint/2010/main" val="2329990794"/>
      </p:ext>
    </p:extLst>
  </p:cSld>
  <p:clrMapOvr>
    <a:masterClrMapping/>
  </p:clrMapOvr>
  <p:transition advTm="2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020"/>
                                  </p:iterate>
                                  <p:childTnLst>
                                    <p:set>
                                      <p:cBhvr override="childStyle">
                                        <p:cTn id="8" dur="2050" autoRev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50" autoRev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50" autoRev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mph" presetSubtype="0" fill="hold" grpId="0" nodeType="withEffect">
                                  <p:stCondLst>
                                    <p:cond delay="13300"/>
                                  </p:stCondLst>
                                  <p:iterate type="lt">
                                    <p:tmPct val="9624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0"/>
                </p:tgtEl>
              </p:cMediaNode>
            </p:audio>
          </p:childTnLst>
        </p:cTn>
      </p:par>
    </p:tnLst>
    <p:bldLst>
      <p:bldP spid="63491" grpId="0"/>
      <p:bldP spid="634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4437696"/>
            <a:ext cx="4693920" cy="24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78209" y="544087"/>
            <a:ext cx="10276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>
                <a:latin typeface="Times New Roman" panose="02020603050405020304" pitchFamily="18" charset="0"/>
              </a:rPr>
              <a:t>Next, they went to a vegetable stall. There was a wide selection of vegetables on display.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459171" y="1353347"/>
            <a:ext cx="847638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We need some vegetables for dinner too, aunt.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What would you like?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I’d like some peas and I’d like some carrots, too.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But Hoa, I hate carrots. And I don’t like peas, either.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What about spinach and cucumbers? I like them.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So do I. They’re my favorite vegetables.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OK. Let’s get some of those.</a:t>
            </a:r>
          </a:p>
        </p:txBody>
      </p:sp>
      <p:pic>
        <p:nvPicPr>
          <p:cNvPr id="65547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032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73296" y="2092537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63771" y="1524687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163771" y="2711762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1163771" y="3330556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173296" y="3993612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1163771" y="4590301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80098" y="22858"/>
            <a:ext cx="91440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24314352"/>
      </p:ext>
    </p:extLst>
  </p:cSld>
  <p:clrMapOvr>
    <a:masterClrMapping/>
  </p:clrMapOvr>
  <p:transition advTm="31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8" fill="hold"/>
                                        <p:tgtEl>
                                          <p:spTgt spid="65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mph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8108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mph" presetSubtype="0" fill="hold" grpId="0" nodeType="withEffect">
                                  <p:stCondLst>
                                    <p:cond delay="7900"/>
                                  </p:stCondLst>
                                  <p:iterate type="lt">
                                    <p:tmPct val="8898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7"/>
                </p:tgtEl>
              </p:cMediaNode>
            </p:audio>
          </p:childTnLst>
        </p:cTn>
      </p:par>
    </p:tnLst>
    <p:bldLst>
      <p:bldP spid="65539" grpId="0"/>
      <p:bldP spid="655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305784" y="929682"/>
            <a:ext cx="59595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>
                <a:latin typeface="Times New Roman" panose="02020603050405020304" pitchFamily="18" charset="0"/>
              </a:rPr>
              <a:t>Finally, Hoa and her aunt stopped at a fruit stall</a:t>
            </a:r>
            <a:r>
              <a:rPr lang="en-US" altLang="en-US" sz="2800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639288" y="2059429"/>
            <a:ext cx="802423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We need some fruits, aunt.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What shall we buy?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Let’s buy a papaya and a pineapple.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They aren’t ripe. Neither are the bananas.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Let’s buy some oranges then.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OK. Can you smell the durians? I don’t like them.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Neither do I. I hate durians.</a:t>
            </a:r>
          </a:p>
        </p:txBody>
      </p:sp>
      <p:pic>
        <p:nvPicPr>
          <p:cNvPr id="67595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img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53085"/>
            <a:ext cx="4724400" cy="22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343888" y="2542337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343888" y="2085137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343888" y="3175498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1343888" y="4308363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343888" y="5452225"/>
            <a:ext cx="1295400" cy="5334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Hoa: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343888" y="3697900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1343888" y="4867450"/>
            <a:ext cx="12954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Aunt: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49382" y="106496"/>
            <a:ext cx="91440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07818"/>
      </p:ext>
    </p:extLst>
  </p:cSld>
  <p:clrMapOvr>
    <a:masterClrMapping/>
  </p:clrMapOvr>
  <p:transition advTm="26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mph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8293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mph" presetSubtype="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317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5"/>
                </p:tgtEl>
              </p:cMediaNode>
            </p:audio>
          </p:childTnLst>
        </p:cTn>
      </p:par>
    </p:tnLst>
    <p:bldLst>
      <p:bldP spid="67586" grpId="0"/>
      <p:bldP spid="67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916D3-9076-4FE3-97D6-2A58BCC92D28}"/>
              </a:ext>
            </a:extLst>
          </p:cNvPr>
          <p:cNvSpPr txBox="1"/>
          <p:nvPr/>
        </p:nvSpPr>
        <p:spPr>
          <a:xfrm>
            <a:off x="610233" y="504006"/>
            <a:ext cx="6097772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-soy sauce (n):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-selection (n):</a:t>
            </a:r>
          </a:p>
        </p:txBody>
      </p:sp>
    </p:spTree>
    <p:extLst>
      <p:ext uri="{BB962C8B-B14F-4D97-AF65-F5344CB8AC3E}">
        <p14:creationId xmlns:p14="http://schemas.microsoft.com/office/powerpoint/2010/main" val="92799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4976" y="1833249"/>
            <a:ext cx="1268627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  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meat would you like for dinner, Hoa?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There is chicken, beef and pork.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     I don’t like pork.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  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do I. So you can have beef or chicken.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     Let’s have some beef.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OK.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4976" y="101600"/>
            <a:ext cx="8948054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686" y="841454"/>
            <a:ext cx="10116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Hoa and her aunt went to the market. First, they went to the meat stall. There was a good selection of meat on the stall: chicken, pork and beef</a:t>
            </a:r>
            <a:r>
              <a:rPr lang="en-US" altLang="en-US" i="1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2" descr="im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30" y="4426857"/>
            <a:ext cx="6272585" cy="243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1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976" y="1597339"/>
            <a:ext cx="1170576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	 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some vegetables for dinner too, aunt.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What would you like?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I’d like some peas and I’d like some carrots, too.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But Hoa, I hate carrots. And I don’t like peas, either.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What about spinach and cucumbers? I like them.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So do I. They’re my favorite vegetables. 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OK. Let’s get some of those.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976" y="686375"/>
            <a:ext cx="110816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they went to a vegetable stall. There was a wide selection of vegetables on display.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4976" y="101600"/>
            <a:ext cx="8948054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2" descr="im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7" y="4774719"/>
            <a:ext cx="5474525" cy="20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9022" y="749443"/>
            <a:ext cx="10769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We need some fruits, aunt.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What shall we buy?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Let’s buy a papaya and a pineapple.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They aren’t ripe. Neither are the bananas.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Let’s buy some oranges then.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OK. Can you smell the durians? I don’t like them.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Neither do I. I hate durians.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9022" y="749443"/>
            <a:ext cx="8513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Hoa and her aunt stopped at a fruit stall</a:t>
            </a:r>
            <a:r>
              <a:rPr lang="en-US" altLang="en-US" sz="3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4004" y="103691"/>
            <a:ext cx="8948054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Listen 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12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4" y="4341598"/>
            <a:ext cx="4937043" cy="2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6638" y="66516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938"/>
            <a:ext cx="9144001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348038" y="430234"/>
            <a:ext cx="5486400" cy="6508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*. Write a list they bought:</a:t>
            </a:r>
          </a:p>
        </p:txBody>
      </p:sp>
      <p:pic>
        <p:nvPicPr>
          <p:cNvPr id="17" name="Picture 2" descr="oran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302" y="1319941"/>
            <a:ext cx="3358973" cy="2666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06638" y="2349485"/>
            <a:ext cx="4925435" cy="2308324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beef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spinach, cucumbers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oranges</a:t>
            </a:r>
          </a:p>
        </p:txBody>
      </p:sp>
      <p:pic>
        <p:nvPicPr>
          <p:cNvPr id="19" name="Picture 5" descr="beef-shoulder-roast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98" y="4372509"/>
            <a:ext cx="3358973" cy="24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ucu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31" y="4774055"/>
            <a:ext cx="3588664" cy="2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spin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95" y="4774055"/>
            <a:ext cx="3313838" cy="207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>
            <a:spLocks noGrp="1" noChangeArrowheads="1"/>
          </p:cNvSpPr>
          <p:nvPr>
            <p:ph type="title"/>
          </p:nvPr>
        </p:nvSpPr>
        <p:spPr>
          <a:xfrm>
            <a:off x="921336" y="1112626"/>
            <a:ext cx="8582891" cy="1325563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What did Hoa and her aunt buy </a:t>
            </a:r>
            <a:b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at the market?</a:t>
            </a:r>
          </a:p>
        </p:txBody>
      </p:sp>
    </p:spTree>
    <p:extLst>
      <p:ext uri="{BB962C8B-B14F-4D97-AF65-F5344CB8AC3E}">
        <p14:creationId xmlns:p14="http://schemas.microsoft.com/office/powerpoint/2010/main" val="19978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Gap- fill :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73674" y="1872240"/>
            <a:ext cx="92943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indent="396875">
              <a:spcBef>
                <a:spcPct val="50000"/>
              </a:spcBef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Yesterday ,Hoa and her aunt went to the (1) ………. .First they went to the (2) ………stall . There was a lot of meat : chicken , pork and beef. But they only bought (3) ……..Next , they went to a (4) ……………stall . There were a lot of vegetables on (5)……… , they bought  (6)……......    and cucumbers. (7) .…......... they stopped at a fruit stall and they decided to buy (8)…………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11775" y="219056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514600" y="16764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380286" y="2207185"/>
            <a:ext cx="1937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747918" y="3195440"/>
            <a:ext cx="1531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884073" y="3670308"/>
            <a:ext cx="2853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1846" y="4189312"/>
            <a:ext cx="198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747913" y="4145764"/>
            <a:ext cx="2188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spinach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007757" y="4705044"/>
            <a:ext cx="1876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139314" y="5164971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oranges</a:t>
            </a:r>
          </a:p>
        </p:txBody>
      </p:sp>
      <p:sp>
        <p:nvSpPr>
          <p:cNvPr id="33873" name="Text Box 89"/>
          <p:cNvSpPr txBox="1">
            <a:spLocks noChangeArrowheads="1"/>
          </p:cNvSpPr>
          <p:nvPr/>
        </p:nvSpPr>
        <p:spPr bwMode="auto">
          <a:xfrm>
            <a:off x="4007757" y="704006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</a:rPr>
              <a:t>meat – display – oranges – market – beef – vegetable – finally - spinach</a:t>
            </a:r>
          </a:p>
        </p:txBody>
      </p:sp>
      <p:sp>
        <p:nvSpPr>
          <p:cNvPr id="33874" name="Line 90"/>
          <p:cNvSpPr>
            <a:spLocks noChangeShapeType="1"/>
          </p:cNvSpPr>
          <p:nvPr/>
        </p:nvSpPr>
        <p:spPr bwMode="auto">
          <a:xfrm>
            <a:off x="4267200" y="8382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5" name="Line 91"/>
          <p:cNvSpPr>
            <a:spLocks noChangeShapeType="1"/>
          </p:cNvSpPr>
          <p:nvPr/>
        </p:nvSpPr>
        <p:spPr bwMode="auto">
          <a:xfrm>
            <a:off x="10515600" y="8382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6" name="Line 92"/>
          <p:cNvSpPr>
            <a:spLocks noChangeShapeType="1"/>
          </p:cNvSpPr>
          <p:nvPr/>
        </p:nvSpPr>
        <p:spPr bwMode="auto">
          <a:xfrm flipV="1">
            <a:off x="4267200" y="1752600"/>
            <a:ext cx="6248400" cy="6453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7" name="Line 93"/>
          <p:cNvSpPr>
            <a:spLocks noChangeShapeType="1"/>
          </p:cNvSpPr>
          <p:nvPr/>
        </p:nvSpPr>
        <p:spPr bwMode="auto">
          <a:xfrm>
            <a:off x="4267200" y="838200"/>
            <a:ext cx="6248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2" grpId="0"/>
      <p:bldP spid="52233" grpId="0"/>
      <p:bldP spid="52234" grpId="0"/>
      <p:bldP spid="52235" grpId="0"/>
      <p:bldP spid="52236" grpId="0"/>
      <p:bldP spid="52237" grpId="0"/>
      <p:bldP spid="52238" grpId="0"/>
      <p:bldP spid="522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9" name="AutoShape 5">
            <a:extLst>
              <a:ext uri="{FF2B5EF4-FFF2-40B4-BE49-F238E27FC236}">
                <a16:creationId xmlns:a16="http://schemas.microsoft.com/office/drawing/2014/main" id="{2A81209C-34FD-4A6F-9B6E-77C866DA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2057400"/>
          </a:xfrm>
          <a:prstGeom prst="flowChartAlternateProcess">
            <a:avLst/>
          </a:prstGeom>
          <a:solidFill>
            <a:schemeClr val="bg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3200" b="1"/>
          </a:p>
          <a:p>
            <a:r>
              <a:rPr lang="en-US" altLang="en-US" sz="3200" b="1"/>
              <a:t>a</a:t>
            </a:r>
            <a:r>
              <a:rPr lang="en-US" altLang="en-US" sz="3200" b="1" u="sng"/>
              <a:t>) What did Hoa, her aunt and uncle have for dinner? </a:t>
            </a:r>
          </a:p>
          <a:p>
            <a:r>
              <a:rPr lang="en-US" altLang="en-US" sz="3200" b="1" u="sng"/>
              <a:t>Write the menu.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i="1" u="sng">
              <a:latin typeface="Tahoma" panose="020B0604030504040204" pitchFamily="34" charset="0"/>
            </a:endParaRPr>
          </a:p>
        </p:txBody>
      </p:sp>
      <p:pic>
        <p:nvPicPr>
          <p:cNvPr id="303110" name="Picture 6">
            <a:extLst>
              <a:ext uri="{FF2B5EF4-FFF2-40B4-BE49-F238E27FC236}">
                <a16:creationId xmlns:a16="http://schemas.microsoft.com/office/drawing/2014/main" id="{0341BB24-0152-4FB9-BAE5-3A2080D9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92" name="Picture 20" descr="Ảnh029">
            <a:extLst>
              <a:ext uri="{FF2B5EF4-FFF2-40B4-BE49-F238E27FC236}">
                <a16:creationId xmlns:a16="http://schemas.microsoft.com/office/drawing/2014/main" id="{DEE10561-F02D-4317-9E0E-1B41CE7B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01" name="Picture 29" descr="Go to fullsize image">
            <a:hlinkClick r:id="rId4"/>
            <a:extLst>
              <a:ext uri="{FF2B5EF4-FFF2-40B4-BE49-F238E27FC236}">
                <a16:creationId xmlns:a16="http://schemas.microsoft.com/office/drawing/2014/main" id="{4D9E855B-2FC1-48BE-AF01-449831A2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93" name="Picture 21" descr="Ảnh031">
            <a:extLst>
              <a:ext uri="{FF2B5EF4-FFF2-40B4-BE49-F238E27FC236}">
                <a16:creationId xmlns:a16="http://schemas.microsoft.com/office/drawing/2014/main" id="{A3F434E7-B017-4437-857B-A3970012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78038"/>
            <a:ext cx="21336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5" name="Text Box 11">
            <a:extLst>
              <a:ext uri="{FF2B5EF4-FFF2-40B4-BE49-F238E27FC236}">
                <a16:creationId xmlns:a16="http://schemas.microsoft.com/office/drawing/2014/main" id="{CE724414-8692-4836-8E59-344E7972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4400" b="1">
                <a:latin typeface=".VnTime" panose="020B7200000000000000" pitchFamily="34" charset="0"/>
              </a:rPr>
              <a:t>They had</a:t>
            </a:r>
            <a:r>
              <a:rPr lang="en-US" altLang="en-US" sz="4400">
                <a:latin typeface=".VnTime" panose="020B7200000000000000" pitchFamily="34" charset="0"/>
              </a:rPr>
              <a:t> </a:t>
            </a:r>
            <a:r>
              <a:rPr lang="en-US" altLang="en-US" sz="4400" b="1">
                <a:solidFill>
                  <a:schemeClr val="tx2"/>
                </a:solidFill>
              </a:rPr>
              <a:t>stir-fried beef</a:t>
            </a:r>
            <a:r>
              <a:rPr lang="en-US" altLang="en-US" sz="4400" b="1"/>
              <a:t> , </a:t>
            </a:r>
            <a:r>
              <a:rPr lang="en-US" altLang="en-US" sz="4400" b="1">
                <a:solidFill>
                  <a:schemeClr val="tx2"/>
                </a:solidFill>
              </a:rPr>
              <a:t>boiled spinach, cucumber salad</a:t>
            </a:r>
            <a:r>
              <a:rPr lang="en-US" altLang="en-US" sz="4400" b="1"/>
              <a:t> and 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5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5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5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animBg="1"/>
      <p:bldP spid="303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Text Box 4">
            <a:extLst>
              <a:ext uri="{FF2B5EF4-FFF2-40B4-BE49-F238E27FC236}">
                <a16:creationId xmlns:a16="http://schemas.microsoft.com/office/drawing/2014/main" id="{6A2F4796-05CE-460E-A332-E5982BF1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01"/>
            <a:ext cx="434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1/  </a:t>
            </a:r>
            <a:r>
              <a:rPr lang="en-US" altLang="en-US" sz="3000" b="1" i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Slice</a:t>
            </a: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the beef.</a:t>
            </a:r>
          </a:p>
        </p:txBody>
      </p:sp>
      <p:sp>
        <p:nvSpPr>
          <p:cNvPr id="523269" name="Text Box 5">
            <a:extLst>
              <a:ext uri="{FF2B5EF4-FFF2-40B4-BE49-F238E27FC236}">
                <a16:creationId xmlns:a16="http://schemas.microsoft.com/office/drawing/2014/main" id="{40A20DF7-62E9-45DE-B361-F15653DDB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38401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2/ ..........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the green peppers and onions</a:t>
            </a: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3270" name="Text Box 6">
            <a:extLst>
              <a:ext uri="{FF2B5EF4-FFF2-40B4-BE49-F238E27FC236}">
                <a16:creationId xmlns:a16="http://schemas.microsoft.com/office/drawing/2014/main" id="{1F45F44D-9DFF-477A-B1DD-D320B60B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24201"/>
            <a:ext cx="320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3/ ..........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the pan.</a:t>
            </a:r>
          </a:p>
        </p:txBody>
      </p:sp>
      <p:sp>
        <p:nvSpPr>
          <p:cNvPr id="523271" name="Text Box 7">
            <a:extLst>
              <a:ext uri="{FF2B5EF4-FFF2-40B4-BE49-F238E27FC236}">
                <a16:creationId xmlns:a16="http://schemas.microsoft.com/office/drawing/2014/main" id="{48ADEFA8-DB26-48F0-8814-DF250C5C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95801"/>
            <a:ext cx="7620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5/ ..... ..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some  soy sauce to the dish.</a:t>
            </a:r>
          </a:p>
        </p:txBody>
      </p:sp>
      <p:sp>
        <p:nvSpPr>
          <p:cNvPr id="523272" name="Text Box 8">
            <a:extLst>
              <a:ext uri="{FF2B5EF4-FFF2-40B4-BE49-F238E27FC236}">
                <a16:creationId xmlns:a16="http://schemas.microsoft.com/office/drawing/2014/main" id="{7107BA46-581F-48D8-BD85-63584678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609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4/ ...............   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the beef</a:t>
            </a: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3273" name="Text Box 9">
            <a:extLst>
              <a:ext uri="{FF2B5EF4-FFF2-40B4-BE49-F238E27FC236}">
                <a16:creationId xmlns:a16="http://schemas.microsoft.com/office/drawing/2014/main" id="{9762B92F-3646-4BEB-B4FE-46617FA4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05401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6/ ........  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rice.</a:t>
            </a:r>
          </a:p>
        </p:txBody>
      </p:sp>
      <p:sp>
        <p:nvSpPr>
          <p:cNvPr id="523274" name="Text Box 10">
            <a:extLst>
              <a:ext uri="{FF2B5EF4-FFF2-40B4-BE49-F238E27FC236}">
                <a16:creationId xmlns:a16="http://schemas.microsoft.com/office/drawing/2014/main" id="{06748707-B740-4AB0-9FC5-821B8A1E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1"/>
            <a:ext cx="510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VNlucida Handwriting" pitchFamily="34" charset="0"/>
                <a:cs typeface="Arial" panose="020B0604020202020204" pitchFamily="34" charset="0"/>
              </a:rPr>
              <a:t>7/ ........ </a:t>
            </a:r>
            <a:r>
              <a:rPr lang="en-US" altLang="en-US" sz="3000" b="1">
                <a:latin typeface="VNlucida Handwriting" pitchFamily="34" charset="0"/>
                <a:cs typeface="Arial" panose="020B0604020202020204" pitchFamily="34" charset="0"/>
              </a:rPr>
              <a:t>salt to the spinach.</a:t>
            </a:r>
          </a:p>
        </p:txBody>
      </p:sp>
      <p:sp>
        <p:nvSpPr>
          <p:cNvPr id="523275" name="Text Box 11">
            <a:extLst>
              <a:ext uri="{FF2B5EF4-FFF2-40B4-BE49-F238E27FC236}">
                <a16:creationId xmlns:a16="http://schemas.microsoft.com/office/drawing/2014/main" id="{8B7158CB-5AC9-4BDE-A01E-C34F0DA9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2438401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Slice</a:t>
            </a:r>
          </a:p>
        </p:txBody>
      </p:sp>
      <p:sp>
        <p:nvSpPr>
          <p:cNvPr id="523276" name="Text Box 12">
            <a:extLst>
              <a:ext uri="{FF2B5EF4-FFF2-40B4-BE49-F238E27FC236}">
                <a16:creationId xmlns:a16="http://schemas.microsoft.com/office/drawing/2014/main" id="{7D53C97B-49E0-4CD0-B94B-8A0418703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124201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Heat</a:t>
            </a:r>
          </a:p>
        </p:txBody>
      </p:sp>
      <p:sp>
        <p:nvSpPr>
          <p:cNvPr id="523277" name="Text Box 13">
            <a:extLst>
              <a:ext uri="{FF2B5EF4-FFF2-40B4-BE49-F238E27FC236}">
                <a16:creationId xmlns:a16="http://schemas.microsoft.com/office/drawing/2014/main" id="{99178E7A-5927-4DAD-8CF3-B9B4DC7C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1"/>
            <a:ext cx="1676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Stir- fry</a:t>
            </a:r>
          </a:p>
        </p:txBody>
      </p:sp>
      <p:sp>
        <p:nvSpPr>
          <p:cNvPr id="523278" name="Text Box 14">
            <a:extLst>
              <a:ext uri="{FF2B5EF4-FFF2-40B4-BE49-F238E27FC236}">
                <a16:creationId xmlns:a16="http://schemas.microsoft.com/office/drawing/2014/main" id="{C5DA0266-1809-437E-9F77-E65A8C7E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1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523279" name="Text Box 15">
            <a:extLst>
              <a:ext uri="{FF2B5EF4-FFF2-40B4-BE49-F238E27FC236}">
                <a16:creationId xmlns:a16="http://schemas.microsoft.com/office/drawing/2014/main" id="{77A0B0B7-ED58-4654-BFF1-DAC7BE27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5105401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Cook</a:t>
            </a:r>
          </a:p>
        </p:txBody>
      </p:sp>
      <p:sp>
        <p:nvSpPr>
          <p:cNvPr id="523280" name="Text Box 16">
            <a:extLst>
              <a:ext uri="{FF2B5EF4-FFF2-40B4-BE49-F238E27FC236}">
                <a16:creationId xmlns:a16="http://schemas.microsoft.com/office/drawing/2014/main" id="{B1F71C77-9442-4409-991D-AF6B10DE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5715001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hlink"/>
                </a:solidFill>
                <a:latin typeface="VNlucida Handwriting" pitchFamily="34" charset="0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301071" name="Rectangle 17">
            <a:extLst>
              <a:ext uri="{FF2B5EF4-FFF2-40B4-BE49-F238E27FC236}">
                <a16:creationId xmlns:a16="http://schemas.microsoft.com/office/drawing/2014/main" id="{C34E896D-1BD6-4AE9-8587-E4668253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"/>
            <a:ext cx="7924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00" b="1">
                <a:solidFill>
                  <a:schemeClr val="hlink"/>
                </a:solidFill>
                <a:latin typeface="VNlucida Handwriting" pitchFamily="34" charset="0"/>
              </a:rPr>
              <a:t>b) </a:t>
            </a:r>
            <a:r>
              <a:rPr lang="en-US" altLang="en-US" sz="3400" b="1" u="sng">
                <a:solidFill>
                  <a:schemeClr val="hlink"/>
                </a:solidFill>
                <a:latin typeface="VNlucida Handwriting" pitchFamily="34" charset="0"/>
              </a:rPr>
              <a:t>Here is the recipe Hoa’s aunt used. </a:t>
            </a:r>
          </a:p>
          <a:p>
            <a:r>
              <a:rPr lang="en-US" altLang="en-US" sz="3400" b="1" u="sng">
                <a:solidFill>
                  <a:schemeClr val="hlink"/>
                </a:solidFill>
                <a:latin typeface="VNlucida Handwriting" pitchFamily="34" charset="0"/>
              </a:rPr>
              <a:t>Add the missing verbs. Then match the instructions to the pictures</a:t>
            </a:r>
            <a:r>
              <a:rPr lang="en-US" altLang="en-US" sz="3400" b="1">
                <a:solidFill>
                  <a:schemeClr val="hlink"/>
                </a:solidFill>
                <a:latin typeface="VNlucida Handwriting" pitchFamily="34" charset="0"/>
              </a:rPr>
              <a:t>.</a:t>
            </a:r>
          </a:p>
        </p:txBody>
      </p:sp>
      <p:sp>
        <p:nvSpPr>
          <p:cNvPr id="301072" name="Text Box 23">
            <a:extLst>
              <a:ext uri="{FF2B5EF4-FFF2-40B4-BE49-F238E27FC236}">
                <a16:creationId xmlns:a16="http://schemas.microsoft.com/office/drawing/2014/main" id="{387AD789-234E-425E-A543-DA5C9750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1"/>
            <a:ext cx="838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5000" b="1">
              <a:solidFill>
                <a:srgbClr val="FF3300"/>
              </a:solidFill>
              <a:latin typeface="VNlucida Handwriting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8" grpId="0"/>
      <p:bldP spid="523269" grpId="0"/>
      <p:bldP spid="523270" grpId="0"/>
      <p:bldP spid="523271" grpId="0"/>
      <p:bldP spid="523272" grpId="0"/>
      <p:bldP spid="523273" grpId="0"/>
      <p:bldP spid="523274" grpId="0"/>
      <p:bldP spid="523275" grpId="0"/>
      <p:bldP spid="523276" grpId="0"/>
      <p:bldP spid="523277" grpId="0"/>
      <p:bldP spid="523278" grpId="0"/>
      <p:bldP spid="523279" grpId="0"/>
      <p:bldP spid="5232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6" name="Text Box 32">
            <a:extLst>
              <a:ext uri="{FF2B5EF4-FFF2-40B4-BE49-F238E27FC236}">
                <a16:creationId xmlns:a16="http://schemas.microsoft.com/office/drawing/2014/main" id="{D0585D99-BDBF-4913-B375-735D92D6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207963"/>
            <a:ext cx="8992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66"/>
                </a:solidFill>
              </a:rPr>
              <a:t>* Now match the instructions to the pictures.</a:t>
            </a: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DF4485B5-03A0-419F-9632-3C18BF08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6" y="750233"/>
            <a:ext cx="6353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</a:rPr>
              <a:t>1) Slice the beef.</a:t>
            </a:r>
            <a:r>
              <a:rPr lang="en-US" altLang="en-US" sz="2800" b="1" dirty="0"/>
              <a:t> </a:t>
            </a:r>
          </a:p>
        </p:txBody>
      </p:sp>
      <p:sp>
        <p:nvSpPr>
          <p:cNvPr id="26658" name="Text Box 34">
            <a:extLst>
              <a:ext uri="{FF2B5EF4-FFF2-40B4-BE49-F238E27FC236}">
                <a16:creationId xmlns:a16="http://schemas.microsoft.com/office/drawing/2014/main" id="{9BDA0614-099F-4211-966C-B1F6728E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6" y="1197926"/>
            <a:ext cx="74251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</a:rPr>
              <a:t>2) </a:t>
            </a:r>
            <a:r>
              <a:rPr lang="en-US" altLang="en-US" sz="2800" b="1" dirty="0">
                <a:solidFill>
                  <a:srgbClr val="CC0000"/>
                </a:solidFill>
              </a:rPr>
              <a:t>Slice</a:t>
            </a:r>
            <a:r>
              <a:rPr lang="en-US" altLang="en-US" sz="2800" b="1" dirty="0">
                <a:solidFill>
                  <a:srgbClr val="3333FF"/>
                </a:solidFill>
              </a:rPr>
              <a:t> the green peppers and onions.</a:t>
            </a:r>
            <a:r>
              <a:rPr lang="en-US" altLang="en-US" sz="2800" b="1" dirty="0"/>
              <a:t> </a:t>
            </a:r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94F7B3A3-4FAA-4E54-A772-2D5B9B17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6" y="1629931"/>
            <a:ext cx="4525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3) </a:t>
            </a:r>
            <a:r>
              <a:rPr lang="en-US" altLang="en-US" sz="2800" b="1">
                <a:solidFill>
                  <a:srgbClr val="CC0000"/>
                </a:solidFill>
              </a:rPr>
              <a:t>Heat</a:t>
            </a:r>
            <a:r>
              <a:rPr lang="en-US" altLang="en-US" sz="2800" b="1">
                <a:solidFill>
                  <a:srgbClr val="3333FF"/>
                </a:solidFill>
              </a:rPr>
              <a:t> the pan.</a:t>
            </a:r>
            <a:r>
              <a:rPr lang="en-US" altLang="en-US" sz="2800" b="1"/>
              <a:t> </a:t>
            </a:r>
          </a:p>
        </p:txBody>
      </p:sp>
      <p:sp>
        <p:nvSpPr>
          <p:cNvPr id="26660" name="Text Box 36">
            <a:extLst>
              <a:ext uri="{FF2B5EF4-FFF2-40B4-BE49-F238E27FC236}">
                <a16:creationId xmlns:a16="http://schemas.microsoft.com/office/drawing/2014/main" id="{06C7DE6A-166C-480E-A2FC-5DAF7E36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7" y="2130721"/>
            <a:ext cx="6588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</a:rPr>
              <a:t>4) </a:t>
            </a:r>
            <a:r>
              <a:rPr lang="en-US" altLang="en-US" sz="2800" b="1" dirty="0">
                <a:solidFill>
                  <a:srgbClr val="CC0000"/>
                </a:solidFill>
              </a:rPr>
              <a:t>Stir-fry</a:t>
            </a:r>
            <a:r>
              <a:rPr lang="en-US" altLang="en-US" sz="2800" b="1" dirty="0">
                <a:solidFill>
                  <a:srgbClr val="3333FF"/>
                </a:solidFill>
              </a:rPr>
              <a:t> the beef.</a:t>
            </a:r>
            <a:r>
              <a:rPr lang="en-US" altLang="en-US" sz="2800" b="1" dirty="0"/>
              <a:t> </a:t>
            </a:r>
          </a:p>
        </p:txBody>
      </p:sp>
      <p:sp>
        <p:nvSpPr>
          <p:cNvPr id="26661" name="Text Box 37">
            <a:extLst>
              <a:ext uri="{FF2B5EF4-FFF2-40B4-BE49-F238E27FC236}">
                <a16:creationId xmlns:a16="http://schemas.microsoft.com/office/drawing/2014/main" id="{8D114F53-A366-4732-9DF6-CFCD67A6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7" y="2652529"/>
            <a:ext cx="7054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</a:rPr>
              <a:t>5) </a:t>
            </a:r>
            <a:r>
              <a:rPr lang="en-US" altLang="en-US" sz="2800" b="1" dirty="0">
                <a:solidFill>
                  <a:srgbClr val="CC0000"/>
                </a:solidFill>
              </a:rPr>
              <a:t>Add</a:t>
            </a:r>
            <a:r>
              <a:rPr lang="en-US" altLang="en-US" sz="2800" b="1" dirty="0">
                <a:solidFill>
                  <a:srgbClr val="3333FF"/>
                </a:solidFill>
              </a:rPr>
              <a:t> some soy sauce to the dish.</a:t>
            </a:r>
            <a:r>
              <a:rPr lang="en-US" altLang="en-US" sz="2800" b="1" dirty="0"/>
              <a:t> </a:t>
            </a:r>
          </a:p>
        </p:txBody>
      </p:sp>
      <p:sp>
        <p:nvSpPr>
          <p:cNvPr id="26662" name="Text Box 38">
            <a:extLst>
              <a:ext uri="{FF2B5EF4-FFF2-40B4-BE49-F238E27FC236}">
                <a16:creationId xmlns:a16="http://schemas.microsoft.com/office/drawing/2014/main" id="{CF2719E7-5044-426A-92A1-44DB9323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3160574"/>
            <a:ext cx="414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6) </a:t>
            </a:r>
            <a:r>
              <a:rPr lang="en-US" altLang="en-US" sz="2800" b="1">
                <a:solidFill>
                  <a:srgbClr val="CC0000"/>
                </a:solidFill>
              </a:rPr>
              <a:t>Cook</a:t>
            </a:r>
            <a:r>
              <a:rPr lang="en-US" altLang="en-US" sz="2800" b="1">
                <a:solidFill>
                  <a:srgbClr val="3333FF"/>
                </a:solidFill>
              </a:rPr>
              <a:t> rice.</a:t>
            </a:r>
            <a:r>
              <a:rPr lang="en-US" altLang="en-US" sz="2800" b="1"/>
              <a:t> </a:t>
            </a: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id="{6361B922-2D05-45BF-8A1B-2C5713A5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6" y="3819525"/>
            <a:ext cx="5303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</a:rPr>
              <a:t>7) </a:t>
            </a:r>
            <a:r>
              <a:rPr lang="en-US" altLang="en-US" sz="2800" b="1" dirty="0">
                <a:solidFill>
                  <a:srgbClr val="CC0000"/>
                </a:solidFill>
              </a:rPr>
              <a:t>Add</a:t>
            </a:r>
            <a:r>
              <a:rPr lang="en-US" altLang="en-US" sz="2800" b="1" dirty="0">
                <a:solidFill>
                  <a:srgbClr val="3333FF"/>
                </a:solidFill>
              </a:rPr>
              <a:t> salt to the spinach.</a:t>
            </a:r>
            <a:r>
              <a:rPr lang="en-US" altLang="en-US" sz="2800" b="1" dirty="0"/>
              <a:t> </a:t>
            </a:r>
          </a:p>
        </p:txBody>
      </p:sp>
      <p:pic>
        <p:nvPicPr>
          <p:cNvPr id="26664" name="Picture 40">
            <a:extLst>
              <a:ext uri="{FF2B5EF4-FFF2-40B4-BE49-F238E27FC236}">
                <a16:creationId xmlns:a16="http://schemas.microsoft.com/office/drawing/2014/main" id="{99359304-0E09-445A-853C-3F6A47FA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99" y="102533"/>
            <a:ext cx="2272167" cy="16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5" name="Picture 41">
            <a:extLst>
              <a:ext uri="{FF2B5EF4-FFF2-40B4-BE49-F238E27FC236}">
                <a16:creationId xmlns:a16="http://schemas.microsoft.com/office/drawing/2014/main" id="{6308BEC0-9E35-43D1-8A1F-5C5B5E7B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95" y="1558876"/>
            <a:ext cx="2076548" cy="18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6" name="Picture 42">
            <a:extLst>
              <a:ext uri="{FF2B5EF4-FFF2-40B4-BE49-F238E27FC236}">
                <a16:creationId xmlns:a16="http://schemas.microsoft.com/office/drawing/2014/main" id="{AEFA2506-BE2A-4E8D-8C31-9E54A174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59" y="3293491"/>
            <a:ext cx="1623607" cy="19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7" name="Picture 43">
            <a:extLst>
              <a:ext uri="{FF2B5EF4-FFF2-40B4-BE49-F238E27FC236}">
                <a16:creationId xmlns:a16="http://schemas.microsoft.com/office/drawing/2014/main" id="{2D465F04-F405-4D70-BD74-CF7468F8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7" y="5108955"/>
            <a:ext cx="2283407" cy="15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8" name="Picture 44">
            <a:extLst>
              <a:ext uri="{FF2B5EF4-FFF2-40B4-BE49-F238E27FC236}">
                <a16:creationId xmlns:a16="http://schemas.microsoft.com/office/drawing/2014/main" id="{2E095452-BBDE-4964-A655-895B4DE0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8" y="4378510"/>
            <a:ext cx="1231900" cy="21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9" name="Picture 45">
            <a:extLst>
              <a:ext uri="{FF2B5EF4-FFF2-40B4-BE49-F238E27FC236}">
                <a16:creationId xmlns:a16="http://schemas.microsoft.com/office/drawing/2014/main" id="{6A0D113F-8EED-4F31-849B-D08AAF5B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41" y="4255626"/>
            <a:ext cx="1211263" cy="2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0" name="Picture 46">
            <a:extLst>
              <a:ext uri="{FF2B5EF4-FFF2-40B4-BE49-F238E27FC236}">
                <a16:creationId xmlns:a16="http://schemas.microsoft.com/office/drawing/2014/main" id="{0E343B13-3C38-4245-BCF4-22E15589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56" y="4416399"/>
            <a:ext cx="1623607" cy="24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71" name="Text Box 47">
            <a:extLst>
              <a:ext uri="{FF2B5EF4-FFF2-40B4-BE49-F238E27FC236}">
                <a16:creationId xmlns:a16="http://schemas.microsoft.com/office/drawing/2014/main" id="{CFD90645-B7EB-4178-B2FF-30ED6F36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025" y="15015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a)</a:t>
            </a:r>
          </a:p>
        </p:txBody>
      </p:sp>
      <p:sp>
        <p:nvSpPr>
          <p:cNvPr id="26672" name="Text Box 48">
            <a:extLst>
              <a:ext uri="{FF2B5EF4-FFF2-40B4-BE49-F238E27FC236}">
                <a16:creationId xmlns:a16="http://schemas.microsoft.com/office/drawing/2014/main" id="{1FBE98D0-B26D-4FB7-9080-E275E878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025" y="2286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b)</a:t>
            </a:r>
          </a:p>
        </p:txBody>
      </p:sp>
      <p:sp>
        <p:nvSpPr>
          <p:cNvPr id="26673" name="Text Box 49">
            <a:extLst>
              <a:ext uri="{FF2B5EF4-FFF2-40B4-BE49-F238E27FC236}">
                <a16:creationId xmlns:a16="http://schemas.microsoft.com/office/drawing/2014/main" id="{8D48256B-A8FE-49CA-B55A-5DC3269A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95" y="389777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c)</a:t>
            </a:r>
          </a:p>
        </p:txBody>
      </p:sp>
      <p:sp>
        <p:nvSpPr>
          <p:cNvPr id="26674" name="Text Box 50">
            <a:extLst>
              <a:ext uri="{FF2B5EF4-FFF2-40B4-BE49-F238E27FC236}">
                <a16:creationId xmlns:a16="http://schemas.microsoft.com/office/drawing/2014/main" id="{8441FFF1-971C-44CB-9B76-6334B446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632" y="520360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d)</a:t>
            </a:r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9D7DCA9A-A817-4058-B6BC-2FA10336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58" y="4516107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e)</a:t>
            </a:r>
          </a:p>
        </p:txBody>
      </p:sp>
      <p:sp>
        <p:nvSpPr>
          <p:cNvPr id="26676" name="Text Box 52">
            <a:extLst>
              <a:ext uri="{FF2B5EF4-FFF2-40B4-BE49-F238E27FC236}">
                <a16:creationId xmlns:a16="http://schemas.microsoft.com/office/drawing/2014/main" id="{D228424D-E710-46DE-8FF5-1DDC904C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534" y="4556495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f)</a:t>
            </a:r>
          </a:p>
        </p:txBody>
      </p:sp>
      <p:sp>
        <p:nvSpPr>
          <p:cNvPr id="26677" name="Text Box 53">
            <a:extLst>
              <a:ext uri="{FF2B5EF4-FFF2-40B4-BE49-F238E27FC236}">
                <a16:creationId xmlns:a16="http://schemas.microsoft.com/office/drawing/2014/main" id="{151CE75A-9D33-4842-AEC8-97F050FB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680" y="451610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g)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ew of vegetable stall in busy market, … – License image – 71352351 ❘  Image Professionals">
            <a:extLst>
              <a:ext uri="{FF2B5EF4-FFF2-40B4-BE49-F238E27FC236}">
                <a16:creationId xmlns:a16="http://schemas.microsoft.com/office/drawing/2014/main" id="{7AA2F303-97F4-4E65-A97C-EF52A373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56" y="531628"/>
            <a:ext cx="7694945" cy="36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2B532F-0BEB-4CC3-8D8A-3524314AFC74}"/>
              </a:ext>
            </a:extLst>
          </p:cNvPr>
          <p:cNvSpPr txBox="1"/>
          <p:nvPr/>
        </p:nvSpPr>
        <p:spPr>
          <a:xfrm>
            <a:off x="5186030" y="495617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-vegetable stall (n):</a:t>
            </a:r>
          </a:p>
        </p:txBody>
      </p:sp>
    </p:spTree>
    <p:extLst>
      <p:ext uri="{BB962C8B-B14F-4D97-AF65-F5344CB8AC3E}">
        <p14:creationId xmlns:p14="http://schemas.microsoft.com/office/powerpoint/2010/main" val="25073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61A2B-72DA-45E3-9191-96E81E4FD15A}"/>
              </a:ext>
            </a:extLst>
          </p:cNvPr>
          <p:cNvSpPr txBox="1"/>
          <p:nvPr/>
        </p:nvSpPr>
        <p:spPr>
          <a:xfrm>
            <a:off x="3048886" y="324433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Display : to show something to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480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INACH-Thần được của Popeye, thần dược của bà bầu">
            <a:extLst>
              <a:ext uri="{FF2B5EF4-FFF2-40B4-BE49-F238E27FC236}">
                <a16:creationId xmlns:a16="http://schemas.microsoft.com/office/drawing/2014/main" id="{D58AE94B-43B0-4AC3-AF61-7852C22F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0" y="949953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27,803 Spinach Stock Photos, Pictures &amp;amp;amp; Royalty-Free Images - iStock">
            <a:extLst>
              <a:ext uri="{FF2B5EF4-FFF2-40B4-BE49-F238E27FC236}">
                <a16:creationId xmlns:a16="http://schemas.microsoft.com/office/drawing/2014/main" id="{819C6C66-3564-4D4D-907C-73A5B6C2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17" y="592765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C5241-9716-450B-A847-B993EE6BACE3}"/>
              </a:ext>
            </a:extLst>
          </p:cNvPr>
          <p:cNvSpPr txBox="1"/>
          <p:nvPr/>
        </p:nvSpPr>
        <p:spPr>
          <a:xfrm>
            <a:off x="5175397" y="5028763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-spinach (n):</a:t>
            </a:r>
          </a:p>
        </p:txBody>
      </p:sp>
    </p:spTree>
    <p:extLst>
      <p:ext uri="{BB962C8B-B14F-4D97-AF65-F5344CB8AC3E}">
        <p14:creationId xmlns:p14="http://schemas.microsoft.com/office/powerpoint/2010/main" val="57719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Photo | Ripe juicy green pineapple isolated on white.">
            <a:extLst>
              <a:ext uri="{FF2B5EF4-FFF2-40B4-BE49-F238E27FC236}">
                <a16:creationId xmlns:a16="http://schemas.microsoft.com/office/drawing/2014/main" id="{0C065EDE-31A2-4358-ADC3-6EC5D893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3" y="447675"/>
            <a:ext cx="37052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Tell if a Pineapple Is Ripe | Bon Appétit">
            <a:extLst>
              <a:ext uri="{FF2B5EF4-FFF2-40B4-BE49-F238E27FC236}">
                <a16:creationId xmlns:a16="http://schemas.microsoft.com/office/drawing/2014/main" id="{1576BE1F-DD5B-4F57-B252-80039599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3" y="1515139"/>
            <a:ext cx="6804837" cy="38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048F8-9AB1-413B-B973-C2690EB4588F}"/>
              </a:ext>
            </a:extLst>
          </p:cNvPr>
          <p:cNvSpPr txBox="1"/>
          <p:nvPr/>
        </p:nvSpPr>
        <p:spPr>
          <a:xfrm>
            <a:off x="7620886" y="5741145"/>
            <a:ext cx="327748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-ripe (adj):</a:t>
            </a:r>
          </a:p>
        </p:txBody>
      </p:sp>
    </p:spTree>
    <p:extLst>
      <p:ext uri="{BB962C8B-B14F-4D97-AF65-F5344CB8AC3E}">
        <p14:creationId xmlns:p14="http://schemas.microsoft.com/office/powerpoint/2010/main" val="418979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arn how to have perfectly thin sliced meat! - YouTube">
            <a:extLst>
              <a:ext uri="{FF2B5EF4-FFF2-40B4-BE49-F238E27FC236}">
                <a16:creationId xmlns:a16="http://schemas.microsoft.com/office/drawing/2014/main" id="{75E84446-2260-4FFB-A624-B8FC4E59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44012-93DD-49AC-BC73-66B266782271}"/>
              </a:ext>
            </a:extLst>
          </p:cNvPr>
          <p:cNvSpPr txBox="1"/>
          <p:nvPr/>
        </p:nvSpPr>
        <p:spPr>
          <a:xfrm>
            <a:off x="5409314" y="5687982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-slice (v):</a:t>
            </a:r>
          </a:p>
        </p:txBody>
      </p:sp>
    </p:spTree>
    <p:extLst>
      <p:ext uri="{BB962C8B-B14F-4D97-AF65-F5344CB8AC3E}">
        <p14:creationId xmlns:p14="http://schemas.microsoft.com/office/powerpoint/2010/main" val="425326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ganic fresh green peppers">
            <a:extLst>
              <a:ext uri="{FF2B5EF4-FFF2-40B4-BE49-F238E27FC236}">
                <a16:creationId xmlns:a16="http://schemas.microsoft.com/office/drawing/2014/main" id="{DB80D3BC-7439-4239-B085-F9996A1A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AEFE7-BD33-4442-A0D6-43231FA504B3}"/>
              </a:ext>
            </a:extLst>
          </p:cNvPr>
          <p:cNvSpPr txBox="1"/>
          <p:nvPr/>
        </p:nvSpPr>
        <p:spPr>
          <a:xfrm>
            <a:off x="4750095" y="5571023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-green pepper (n):</a:t>
            </a:r>
          </a:p>
        </p:txBody>
      </p:sp>
    </p:spTree>
    <p:extLst>
      <p:ext uri="{BB962C8B-B14F-4D97-AF65-F5344CB8AC3E}">
        <p14:creationId xmlns:p14="http://schemas.microsoft.com/office/powerpoint/2010/main" val="305283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 English: Boil down or boil over? - Learn English - ABC Education">
            <a:extLst>
              <a:ext uri="{FF2B5EF4-FFF2-40B4-BE49-F238E27FC236}">
                <a16:creationId xmlns:a16="http://schemas.microsoft.com/office/drawing/2014/main" id="{2FA3EE94-E7C7-4BC2-93AB-06C223CD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5257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4A625-A906-402D-8971-130DDC364216}"/>
              </a:ext>
            </a:extLst>
          </p:cNvPr>
          <p:cNvSpPr txBox="1"/>
          <p:nvPr/>
        </p:nvSpPr>
        <p:spPr>
          <a:xfrm>
            <a:off x="5972839" y="5911266"/>
            <a:ext cx="609777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-boil (v):</a:t>
            </a:r>
          </a:p>
        </p:txBody>
      </p:sp>
    </p:spTree>
    <p:extLst>
      <p:ext uri="{BB962C8B-B14F-4D97-AF65-F5344CB8AC3E}">
        <p14:creationId xmlns:p14="http://schemas.microsoft.com/office/powerpoint/2010/main" val="393291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1224</Words>
  <Application>Microsoft Office PowerPoint</Application>
  <PresentationFormat>Widescreen</PresentationFormat>
  <Paragraphs>166</Paragraphs>
  <Slides>27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.VnTime</vt:lpstr>
      <vt:lpstr>Arial</vt:lpstr>
      <vt:lpstr>Arial Black</vt:lpstr>
      <vt:lpstr>Calibri</vt:lpstr>
      <vt:lpstr>Calibri Light</vt:lpstr>
      <vt:lpstr>Source Sans Pro</vt:lpstr>
      <vt:lpstr>Tahoma</vt:lpstr>
      <vt:lpstr>Times New Roman</vt:lpstr>
      <vt:lpstr>VNlucida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Hoa and her aunt buy  at the market?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14</cp:revision>
  <dcterms:created xsi:type="dcterms:W3CDTF">2022-02-28T14:27:27Z</dcterms:created>
  <dcterms:modified xsi:type="dcterms:W3CDTF">2022-03-01T15:28:17Z</dcterms:modified>
</cp:coreProperties>
</file>