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9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4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3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96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5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3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33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3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5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9B783-5F52-45FE-86A1-7D9C5C3055FB}" type="datetimeFigureOut">
              <a:rPr lang="en-US" smtClean="0"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F8655-BF85-49E7-97B9-6BBD1F0D6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6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81835" y="174813"/>
            <a:ext cx="747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IV: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Hiđrôcacbon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835" y="1116106"/>
            <a:ext cx="2968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CẦN NHỚ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689239"/>
              </p:ext>
            </p:extLst>
          </p:nvPr>
        </p:nvGraphicFramePr>
        <p:xfrm>
          <a:off x="1492624" y="1634062"/>
          <a:ext cx="8727880" cy="41696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4259"/>
                <a:gridCol w="2938953"/>
                <a:gridCol w="3314668"/>
              </a:tblGrid>
              <a:tr h="370840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Mêtan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Etilen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4360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tử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Phản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endParaRPr lang="en-US" sz="24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trưng</a:t>
                      </a:r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40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2400" b="1" baseline="0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4612342" y="2021536"/>
            <a:ext cx="1237784" cy="1318947"/>
            <a:chOff x="4788" y="750"/>
            <a:chExt cx="936" cy="936"/>
          </a:xfrm>
        </p:grpSpPr>
        <p:sp>
          <p:nvSpPr>
            <p:cNvPr id="9" name="Text Box 65"/>
            <p:cNvSpPr txBox="1">
              <a:spLocks noChangeArrowheads="1"/>
            </p:cNvSpPr>
            <p:nvPr/>
          </p:nvSpPr>
          <p:spPr bwMode="auto">
            <a:xfrm>
              <a:off x="5136" y="1104"/>
              <a:ext cx="240" cy="240"/>
            </a:xfrm>
            <a:prstGeom prst="rect">
              <a:avLst/>
            </a:prstGeom>
            <a:noFill/>
            <a:ln>
              <a:noFill/>
            </a:ln>
            <a:effectLst>
              <a:prstShdw prst="shdw16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6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  <a:cs typeface="Arial" charset="0"/>
                </a:rPr>
                <a:t>C</a:t>
              </a:r>
            </a:p>
          </p:txBody>
        </p:sp>
        <p:sp>
          <p:nvSpPr>
            <p:cNvPr id="10" name="Text Box 66"/>
            <p:cNvSpPr txBox="1">
              <a:spLocks noChangeArrowheads="1"/>
            </p:cNvSpPr>
            <p:nvPr/>
          </p:nvSpPr>
          <p:spPr bwMode="auto">
            <a:xfrm>
              <a:off x="5136" y="1446"/>
              <a:ext cx="240" cy="240"/>
            </a:xfrm>
            <a:prstGeom prst="rect">
              <a:avLst/>
            </a:prstGeom>
            <a:noFill/>
            <a:ln>
              <a:noFill/>
            </a:ln>
            <a:effectLst>
              <a:prstShdw prst="shdw16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  <a:cs typeface="Arial" charset="0"/>
                </a:rPr>
                <a:t>H</a:t>
              </a:r>
            </a:p>
          </p:txBody>
        </p:sp>
        <p:sp>
          <p:nvSpPr>
            <p:cNvPr id="11" name="Text Box 67"/>
            <p:cNvSpPr txBox="1">
              <a:spLocks noChangeArrowheads="1"/>
            </p:cNvSpPr>
            <p:nvPr/>
          </p:nvSpPr>
          <p:spPr bwMode="auto">
            <a:xfrm>
              <a:off x="5142" y="750"/>
              <a:ext cx="240" cy="240"/>
            </a:xfrm>
            <a:prstGeom prst="rect">
              <a:avLst/>
            </a:prstGeom>
            <a:noFill/>
            <a:ln>
              <a:noFill/>
            </a:ln>
            <a:effectLst>
              <a:prstShdw prst="shdw16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  <a:cs typeface="Arial" charset="0"/>
                </a:rPr>
                <a:t>H</a:t>
              </a:r>
            </a:p>
          </p:txBody>
        </p:sp>
        <p:sp>
          <p:nvSpPr>
            <p:cNvPr id="12" name="Text Box 68"/>
            <p:cNvSpPr txBox="1">
              <a:spLocks noChangeArrowheads="1"/>
            </p:cNvSpPr>
            <p:nvPr/>
          </p:nvSpPr>
          <p:spPr bwMode="auto">
            <a:xfrm>
              <a:off x="5484" y="1104"/>
              <a:ext cx="240" cy="240"/>
            </a:xfrm>
            <a:prstGeom prst="rect">
              <a:avLst/>
            </a:prstGeom>
            <a:noFill/>
            <a:ln>
              <a:noFill/>
            </a:ln>
            <a:effectLst>
              <a:prstShdw prst="shdw16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  <a:cs typeface="Arial" charset="0"/>
                </a:rPr>
                <a:t>H</a:t>
              </a:r>
            </a:p>
          </p:txBody>
        </p:sp>
        <p:sp>
          <p:nvSpPr>
            <p:cNvPr id="13" name="Text Box 69"/>
            <p:cNvSpPr txBox="1">
              <a:spLocks noChangeArrowheads="1"/>
            </p:cNvSpPr>
            <p:nvPr/>
          </p:nvSpPr>
          <p:spPr bwMode="auto">
            <a:xfrm>
              <a:off x="4788" y="1104"/>
              <a:ext cx="240" cy="240"/>
            </a:xfrm>
            <a:prstGeom prst="rect">
              <a:avLst/>
            </a:prstGeom>
            <a:noFill/>
            <a:ln>
              <a:noFill/>
            </a:ln>
            <a:effectLst>
              <a:prstShdw prst="shdw16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1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  <a:cs typeface="Arial" charset="0"/>
                </a:rPr>
                <a:t>H</a:t>
              </a:r>
            </a:p>
          </p:txBody>
        </p:sp>
        <p:sp>
          <p:nvSpPr>
            <p:cNvPr id="14" name="Line 70"/>
            <p:cNvSpPr>
              <a:spLocks noChangeShapeType="1"/>
            </p:cNvSpPr>
            <p:nvPr/>
          </p:nvSpPr>
          <p:spPr bwMode="auto">
            <a:xfrm>
              <a:off x="5004" y="1248"/>
              <a:ext cx="144" cy="0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>
              <a:outerShdw algn="ctr" rotWithShape="0">
                <a:srgbClr val="3D001F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5" name="Line 71"/>
            <p:cNvSpPr>
              <a:spLocks noChangeShapeType="1"/>
            </p:cNvSpPr>
            <p:nvPr/>
          </p:nvSpPr>
          <p:spPr bwMode="auto">
            <a:xfrm>
              <a:off x="5358" y="1248"/>
              <a:ext cx="144" cy="0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>
              <a:outerShdw algn="ctr" rotWithShape="0">
                <a:srgbClr val="3D001F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6" name="Line 72"/>
            <p:cNvSpPr>
              <a:spLocks noChangeShapeType="1"/>
            </p:cNvSpPr>
            <p:nvPr/>
          </p:nvSpPr>
          <p:spPr bwMode="auto">
            <a:xfrm>
              <a:off x="5259" y="990"/>
              <a:ext cx="0" cy="144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>
              <a:outerShdw algn="ctr" rotWithShape="0">
                <a:srgbClr val="3D001F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" name="Line 73"/>
            <p:cNvSpPr>
              <a:spLocks noChangeShapeType="1"/>
            </p:cNvSpPr>
            <p:nvPr/>
          </p:nvSpPr>
          <p:spPr bwMode="auto">
            <a:xfrm>
              <a:off x="5256" y="1350"/>
              <a:ext cx="0" cy="144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>
              <a:outerShdw algn="ctr" rotWithShape="0">
                <a:srgbClr val="3D001F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481037" y="2034986"/>
            <a:ext cx="2341563" cy="1373188"/>
            <a:chOff x="7481037" y="2034986"/>
            <a:chExt cx="2341563" cy="1373188"/>
          </a:xfrm>
        </p:grpSpPr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7495325" y="2034986"/>
              <a:ext cx="2071687" cy="85407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H                 </a:t>
              </a:r>
              <a:r>
                <a:rPr lang="en-US" sz="200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H</a:t>
              </a: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                                  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      C = C         </a:t>
              </a:r>
              <a:r>
                <a:rPr lang="en-US" sz="20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endParaRPr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7481037" y="3011299"/>
              <a:ext cx="2341563" cy="39687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chemeClr val="accent1">
                  <a:gamma/>
                  <a:shade val="60000"/>
                  <a:invGamma/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H                 </a:t>
              </a:r>
              <a:r>
                <a:rPr lang="en-US" sz="200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Times" pitchFamily="2" charset="0"/>
                </a:rPr>
                <a:t>H</a:t>
              </a:r>
              <a:endPara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Times" pitchFamily="2" charset="0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 flipH="1">
              <a:off x="8619275" y="2377886"/>
              <a:ext cx="269875" cy="22860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 flipH="1">
              <a:off x="7757262" y="2854136"/>
              <a:ext cx="269875" cy="228600"/>
            </a:xfrm>
            <a:prstGeom prst="line">
              <a:avLst/>
            </a:prstGeom>
            <a:noFill/>
            <a:ln w="1905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7800125" y="2373124"/>
              <a:ext cx="179387" cy="22860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8628800" y="2858899"/>
              <a:ext cx="179387" cy="22860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985142" y="3357342"/>
            <a:ext cx="2920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– H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6899566" y="3371827"/>
            <a:ext cx="33226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= C</a:t>
            </a:r>
            <a:endParaRPr lang="en-US" sz="24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4388831" y="4260730"/>
            <a:ext cx="19431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6902728" y="4083314"/>
            <a:ext cx="3319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423635" y="5145200"/>
            <a:ext cx="833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</a:p>
          <a:p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4902504" y="5104265"/>
            <a:ext cx="833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654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81835" y="174813"/>
            <a:ext cx="7477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IV: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Hiđrôcacbon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5835" y="1116106"/>
            <a:ext cx="1411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637" y="1603292"/>
            <a:ext cx="120273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2/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133 :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C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Brom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834" y="2743198"/>
            <a:ext cx="1164763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u="sng" dirty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ĐÁP </a:t>
            </a:r>
            <a:r>
              <a:rPr lang="en-US" sz="2400" b="1" u="sng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ÁN</a:t>
            </a:r>
            <a:endParaRPr lang="en-US" sz="2400" b="1" u="sng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  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Dẫn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lần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lượt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từng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khí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vào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dịch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brom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Khí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mất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da cam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dịch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brom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etilen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Khí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không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làm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mất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dung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dịch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brom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metan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CH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sz="2400" b="1" baseline="-25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defRPr/>
            </a:pPr>
            <a:endParaRPr 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(k)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 Br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2400" b="1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(l)</a:t>
            </a:r>
          </a:p>
          <a:p>
            <a:pPr>
              <a:defRPr/>
            </a:pPr>
            <a:endParaRPr lang="en-US" sz="24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 cam)   	    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defRPr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52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286" y="26897"/>
            <a:ext cx="1159156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4/</a:t>
            </a:r>
            <a:r>
              <a:rPr lang="en-US" sz="2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133 : </a:t>
            </a:r>
            <a:r>
              <a:rPr lang="en-US" sz="2200" b="1" dirty="0" err="1">
                <a:solidFill>
                  <a:srgbClr val="002060"/>
                </a:solidFill>
              </a:rPr>
              <a:t>Đ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8,8 gam CO</a:t>
            </a:r>
            <a:r>
              <a:rPr lang="en-US" sz="22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5,4 gam H</a:t>
            </a:r>
            <a:r>
              <a:rPr lang="en-US" sz="22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40.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CTPT </a:t>
            </a:r>
            <a:r>
              <a:rPr lang="en-US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c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brom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PTHH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465829" y="167106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0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-84492" y="2057401"/>
                <a:ext cx="5941948" cy="8432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𝑪𝑶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𝟒𝟒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𝟒</m:t>
                    </m:r>
                    <m:d>
                      <m:d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</m:d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⇒ 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84492" y="2057401"/>
                <a:ext cx="5941948" cy="843244"/>
              </a:xfrm>
              <a:prstGeom prst="rect">
                <a:avLst/>
              </a:prstGeom>
              <a:blipFill rotWithShape="0">
                <a:blip r:embed="rId2"/>
                <a:stretch>
                  <a:fillRect l="-1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84404" y="2698228"/>
                <a:ext cx="5741896" cy="541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sub>
                    </m:sSub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𝑶</m:t>
                            </m:r>
                          </m:sub>
                        </m:sSub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</m:t>
                        </m:r>
                      </m:den>
                    </m:f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d>
                      <m:d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</m:d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sub>
                    </m:sSub>
                    <m:r>
                      <a:rPr lang="en-US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0,6</a:t>
                </a:r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04" y="2698228"/>
                <a:ext cx="5741896" cy="541559"/>
              </a:xfrm>
              <a:prstGeom prst="rect">
                <a:avLst/>
              </a:prstGeom>
              <a:blipFill rotWithShape="0">
                <a:blip r:embed="rId3"/>
                <a:stretch>
                  <a:fillRect b="-7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57206" y="3331188"/>
            <a:ext cx="5024324" cy="5858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m</a:t>
            </a:r>
            <a:r>
              <a:rPr 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(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(2,4 + 0,6) =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5118" y="3850614"/>
            <a:ext cx="2476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(A)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9247" y="4346914"/>
            <a:ext cx="37673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C,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9287" y="4857901"/>
            <a:ext cx="4376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CTPT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CxHy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5118" y="5324206"/>
            <a:ext cx="3559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x : y =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0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5741896" y="1965889"/>
            <a:ext cx="25609" cy="45021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58755" y="2111189"/>
            <a:ext cx="45897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(CH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0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36578" y="2562690"/>
            <a:ext cx="14702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15n &lt; 40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n &lt; 2,67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85624" y="4414770"/>
            <a:ext cx="4302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CTCT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(A)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endParaRPr lang="en-U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│    │		                   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─ C ─ C ─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      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│    │		                 </a:t>
            </a: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H   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             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9247" y="5790511"/>
            <a:ext cx="3559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0,2 : 0,6</a:t>
            </a:r>
            <a:endParaRPr lang="en-US" sz="20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9247" y="6199759"/>
            <a:ext cx="3559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 : 3</a:t>
            </a:r>
            <a:endParaRPr lang="en-US" sz="20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71972" y="3239787"/>
            <a:ext cx="43749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 =&gt; (A)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n = 2 =&gt; (A)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3274" y="4577897"/>
            <a:ext cx="39020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– H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àu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dd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brom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5868504" y="6220038"/>
                <a:ext cx="4596002" cy="5486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  C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+   Cl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0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sz="2000" b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brk m:alnAt="2"/>
                              </m:rP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brk m:alnAt="2"/>
                              </m:rP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𝐒</m:t>
                            </m:r>
                          </m:e>
                          <m:sup>
                            <m:r>
                              <a:rPr lang="en-US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groupChr>
                    <m:r>
                      <a:rPr lang="en-US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𝐂𝟐𝐇𝟓</m:t>
                    </m:r>
                    <m:r>
                      <a:rPr lang="en-US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𝐂𝐥</m:t>
                    </m:r>
                    <m:r>
                      <a:rPr lang="en-US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+   </m:t>
                    </m:r>
                    <m:r>
                      <a:rPr lang="en-US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𝐇𝐂𝐥</m:t>
                    </m:r>
                  </m:oMath>
                </a14:m>
                <a:endPara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504" y="6220038"/>
                <a:ext cx="4596002" cy="548612"/>
              </a:xfrm>
              <a:prstGeom prst="rect">
                <a:avLst/>
              </a:prstGeom>
              <a:blipFill rotWithShape="0">
                <a:blip r:embed="rId4"/>
                <a:stretch>
                  <a:fillRect l="-1459" b="-1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76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343</Words>
  <Application>Microsoft Office PowerPoint</Application>
  <PresentationFormat>Widescreen</PresentationFormat>
  <Paragraphs>66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Symbol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TIEN HUNG</dc:creator>
  <cp:lastModifiedBy>NGUYEN TIEN HUNG</cp:lastModifiedBy>
  <cp:revision>11</cp:revision>
  <dcterms:created xsi:type="dcterms:W3CDTF">2020-04-19T16:53:05Z</dcterms:created>
  <dcterms:modified xsi:type="dcterms:W3CDTF">2020-04-19T18:14:53Z</dcterms:modified>
</cp:coreProperties>
</file>