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D8EB-286A-46CB-8131-70DC9326295A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02E1-59AA-4095-9EA6-305027A7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282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D8EB-286A-46CB-8131-70DC9326295A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02E1-59AA-4095-9EA6-305027A7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264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D8EB-286A-46CB-8131-70DC9326295A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02E1-59AA-4095-9EA6-305027A7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98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D8EB-286A-46CB-8131-70DC9326295A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02E1-59AA-4095-9EA6-305027A7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228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D8EB-286A-46CB-8131-70DC9326295A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02E1-59AA-4095-9EA6-305027A7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843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D8EB-286A-46CB-8131-70DC9326295A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02E1-59AA-4095-9EA6-305027A7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5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D8EB-286A-46CB-8131-70DC9326295A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02E1-59AA-4095-9EA6-305027A7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42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D8EB-286A-46CB-8131-70DC9326295A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02E1-59AA-4095-9EA6-305027A7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195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D8EB-286A-46CB-8131-70DC9326295A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02E1-59AA-4095-9EA6-305027A7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83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D8EB-286A-46CB-8131-70DC9326295A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02E1-59AA-4095-9EA6-305027A7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4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D8EB-286A-46CB-8131-70DC9326295A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C02E1-59AA-4095-9EA6-305027A7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28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AD8EB-286A-46CB-8131-70DC9326295A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C02E1-59AA-4095-9EA6-305027A7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6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9287" y="26897"/>
            <a:ext cx="1161568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</a:t>
            </a:r>
            <a:r>
              <a:rPr lang="en-US" sz="2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r>
              <a:rPr lang="en-US" sz="2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tương</a:t>
            </a:r>
            <a:r>
              <a:rPr lang="en-US" sz="2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tự</a:t>
            </a:r>
            <a:r>
              <a:rPr 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/>
              <a:t>    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4,6 gam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(A),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8,8 gam CO</a:t>
            </a:r>
            <a:r>
              <a:rPr lang="en-US" sz="20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5,4 gam H</a:t>
            </a:r>
            <a:r>
              <a:rPr lang="en-US" sz="20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a)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b)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CTPT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(A),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46 gam</a:t>
            </a:r>
          </a:p>
          <a:p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c)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CTCT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</a:t>
            </a:r>
          </a:p>
          <a:p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793377" y="1602820"/>
            <a:ext cx="6527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0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76231" y="2057401"/>
                <a:ext cx="3888885" cy="8432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sub>
                    </m:sSub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𝑪𝑶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𝟒𝟒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𝟒𝟒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𝒈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231" y="2057401"/>
                <a:ext cx="3888885" cy="843244"/>
              </a:xfrm>
              <a:prstGeom prst="rect">
                <a:avLst/>
              </a:prstGeom>
              <a:blipFill rotWithShape="0">
                <a:blip r:embed="rId2"/>
                <a:stretch>
                  <a:fillRect l="-15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4100" y="2823883"/>
                <a:ext cx="4800600" cy="541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sub>
                    </m:sSub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𝑯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𝑶</m:t>
                            </m:r>
                          </m:sub>
                        </m:sSub>
                      </m:num>
                      <m:den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𝒈</m:t>
                    </m:r>
                  </m:oMath>
                </a14:m>
                <a:endPara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100" y="2823883"/>
                <a:ext cx="4800600" cy="54149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57206" y="3536577"/>
            <a:ext cx="54090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m</a:t>
            </a:r>
            <a:r>
              <a:rPr 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(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4,6 – (2,4 + 0,6) = 1,6(g)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5118" y="4047566"/>
            <a:ext cx="17283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=&gt; (A)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9247" y="4572002"/>
            <a:ext cx="39661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C, H, 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9287" y="5082989"/>
            <a:ext cx="4376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CTPT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CxHyOz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05118" y="5647766"/>
                <a:ext cx="3559998" cy="5749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sub>
                        </m:sSub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num>
                      <m:den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𝑯</m:t>
                            </m:r>
                          </m:sub>
                        </m:sSub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𝒛</m:t>
                        </m:r>
                      </m:num>
                      <m:den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𝑶</m:t>
                            </m:r>
                          </m:sub>
                        </m:sSub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𝑴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sub>
                        </m:sSub>
                      </m:den>
                    </m:f>
                  </m:oMath>
                </a14:m>
                <a:endPara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118" y="5647766"/>
                <a:ext cx="3559998" cy="57490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/>
          <p:cNvCxnSpPr/>
          <p:nvPr/>
        </p:nvCxnSpPr>
        <p:spPr>
          <a:xfrm flipH="1">
            <a:off x="5741896" y="1965889"/>
            <a:ext cx="25609" cy="450214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158755" y="2111189"/>
                <a:ext cx="3575851" cy="5606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&lt;=&gt;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𝒛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𝟒𝟔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𝟏𝟎</m:t>
                    </m:r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8755" y="2111189"/>
                <a:ext cx="3575851" cy="560666"/>
              </a:xfrm>
              <a:prstGeom prst="rect">
                <a:avLst/>
              </a:prstGeom>
              <a:blipFill rotWithShape="0">
                <a:blip r:embed="rId5"/>
                <a:stretch>
                  <a:fillRect l="-1704" b="-2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091520" y="2773710"/>
                <a:ext cx="6184322" cy="14797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&lt;=&gt;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𝟏𝟎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𝟏𝟐</m:t>
                                </m:r>
                              </m:den>
                            </m:f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e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𝒛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𝟏𝟎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𝟏𝟔</m:t>
                                </m:r>
                              </m:den>
                            </m:f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&lt;=&gt; CTPT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(A)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C</a:t>
                </a:r>
                <a:r>
                  <a:rPr lang="en-US" sz="2000" b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2000" b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 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1520" y="2773710"/>
                <a:ext cx="6184322" cy="147976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5661216" y="4582149"/>
            <a:ext cx="660950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CTCT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</a:t>
            </a:r>
          </a:p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  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          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│   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│		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│            │</a:t>
            </a:r>
          </a:p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─ C ─ C ─ O ─ H        ,        H ─ C ─ O ─ C ─ H</a:t>
            </a:r>
          </a:p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│    │		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│            │</a:t>
            </a:r>
          </a:p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H   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          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288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5" grpId="0"/>
      <p:bldP spid="16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783541" y="1828800"/>
                <a:ext cx="2820772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</m:sub>
                      </m:sSub>
                      <m:r>
                        <a:rPr lang="en-US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12.</m:t>
                          </m:r>
                          <m:sSub>
                            <m:sSubPr>
                              <m:ctrlPr>
                                <a:rPr lang="en-US" b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CO</m:t>
                              </m:r>
                              <m:r>
                                <a:rPr lang="en-US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44</m:t>
                          </m:r>
                        </m:den>
                      </m:f>
                      <m:r>
                        <a:rPr lang="en-US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=12.</m:t>
                      </m:r>
                      <m:sSub>
                        <m:sSubPr>
                          <m:ctrlPr>
                            <a:rPr lang="en-US" b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CO</m:t>
                          </m:r>
                          <m: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3541" y="1828800"/>
                <a:ext cx="2820772" cy="61093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818961" y="2581838"/>
                <a:ext cx="1459502" cy="6401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CO</m:t>
                          </m:r>
                          <m: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CO</m:t>
                              </m:r>
                              <m:r>
                                <a:rPr lang="en-US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22,4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8961" y="2581838"/>
                <a:ext cx="1459502" cy="64017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ight Brace 5"/>
          <p:cNvSpPr/>
          <p:nvPr/>
        </p:nvSpPr>
        <p:spPr>
          <a:xfrm>
            <a:off x="5540189" y="2097741"/>
            <a:ext cx="236131" cy="954741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5862919" y="2259110"/>
                <a:ext cx="1836400" cy="6420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⇒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</m:sub>
                      </m:sSub>
                      <m:r>
                        <a:rPr lang="en-US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12.</m:t>
                          </m:r>
                          <m:sSub>
                            <m:sSubPr>
                              <m:ctrlPr>
                                <a:rPr lang="en-US" b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CO</m:t>
                              </m:r>
                              <m:r>
                                <a:rPr lang="en-US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22,4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2919" y="2259110"/>
                <a:ext cx="1836400" cy="64203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-8475" y="13449"/>
            <a:ext cx="122004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5,8 gam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(A),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8,96 lit CO</a:t>
            </a:r>
            <a:r>
              <a:rPr lang="en-US" sz="20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đktc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gam H</a:t>
            </a:r>
            <a:r>
              <a:rPr lang="en-US" sz="20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a)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b)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CTPT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(A),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 so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Hydro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</a:t>
            </a:r>
          </a:p>
          <a:p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c)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CTCT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</a:t>
            </a:r>
          </a:p>
          <a:p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13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8475" y="13449"/>
            <a:ext cx="122004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5,8 gam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(A),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8,96 lit CO</a:t>
            </a:r>
            <a:r>
              <a:rPr lang="en-US" sz="20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đktc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gam H</a:t>
            </a:r>
            <a:r>
              <a:rPr lang="en-US" sz="20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a)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b)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CTPT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(A),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 so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Hydro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</a:t>
            </a:r>
          </a:p>
          <a:p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c)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CTCT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</a:t>
            </a:r>
          </a:p>
          <a:p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3377" y="1602820"/>
            <a:ext cx="6527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0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76231" y="2057401"/>
                <a:ext cx="3949799" cy="8684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sub>
                    </m:sSub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𝑪𝑶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𝟗𝟔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𝒈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231" y="2057401"/>
                <a:ext cx="3949799" cy="868443"/>
              </a:xfrm>
              <a:prstGeom prst="rect">
                <a:avLst/>
              </a:prstGeom>
              <a:blipFill rotWithShape="0">
                <a:blip r:embed="rId2"/>
                <a:stretch>
                  <a:fillRect l="-15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84100" y="2823883"/>
                <a:ext cx="4800600" cy="541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sub>
                    </m:sSub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𝑯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𝑶</m:t>
                            </m:r>
                          </m:sub>
                        </m:sSub>
                      </m:num>
                      <m:den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𝒈</m:t>
                    </m:r>
                    <m:r>
                      <a:rPr lang="en-US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100" y="2823883"/>
                <a:ext cx="4800600" cy="54149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57206" y="3536577"/>
            <a:ext cx="5024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m</a:t>
            </a:r>
            <a:r>
              <a:rPr 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(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5,8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4,8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5118" y="4047566"/>
            <a:ext cx="2476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=&gt; (A)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9247" y="4462818"/>
            <a:ext cx="37673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C,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9287" y="4878271"/>
            <a:ext cx="4376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CTPT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CxHy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605118" y="5388456"/>
                <a:ext cx="3559998" cy="5749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sub>
                        </m:sSub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num>
                      <m:den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𝑯</m:t>
                            </m:r>
                          </m:sub>
                        </m:sSub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𝑴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sub>
                        </m:sSub>
                      </m:den>
                    </m:f>
                  </m:oMath>
                </a14:m>
                <a:endPara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118" y="5388456"/>
                <a:ext cx="3559998" cy="57490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/>
          <p:cNvCxnSpPr/>
          <p:nvPr/>
        </p:nvCxnSpPr>
        <p:spPr>
          <a:xfrm flipH="1">
            <a:off x="5741896" y="1965889"/>
            <a:ext cx="25609" cy="450214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6158755" y="2111189"/>
                <a:ext cx="2769733" cy="5800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&lt;=&gt;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𝟓𝟖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𝟏𝟎</m:t>
                    </m:r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8755" y="2111189"/>
                <a:ext cx="2769733" cy="580031"/>
              </a:xfrm>
              <a:prstGeom prst="rect">
                <a:avLst/>
              </a:prstGeom>
              <a:blipFill rotWithShape="0">
                <a:blip r:embed="rId5"/>
                <a:stretch>
                  <a:fillRect l="-2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6091520" y="2773710"/>
                <a:ext cx="6163610" cy="12320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&lt;=&gt;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𝟏𝟎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𝟏𝟐</m:t>
                                </m:r>
                              </m:den>
                            </m:f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e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e/>
                        </m:eqArr>
                      </m:e>
                    </m:d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&lt;=&gt; </a:t>
                </a:r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CTPT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(A)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1520" y="2773710"/>
                <a:ext cx="6163610" cy="123200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5811344" y="4281893"/>
            <a:ext cx="375615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CTCT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CH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CH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CH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CH – CH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│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   CH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000" b="1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323288" y="5936766"/>
                <a:ext cx="4035207" cy="8799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b>
                        <m:r>
                          <a:rPr lang="en-US" sz="2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  <m:r>
                          <a:rPr lang="en-US" sz="2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sz="2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𝐇𝟐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FF0000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𝐌</m:t>
                            </m:r>
                          </m:e>
                          <m:sub>
                            <m:r>
                              <a:rPr lang="en-US" sz="2000" b="1" i="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𝐌</m:t>
                            </m:r>
                          </m:e>
                          <m:sub>
                            <m:r>
                              <a:rPr lang="en-US" sz="2000" b="1" i="0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𝐇𝟐</m:t>
                            </m:r>
                          </m:sub>
                        </m:sSub>
                        <m:r>
                          <a:rPr lang="en-US" sz="2000" b="1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_</m:t>
                        </m:r>
                      </m:den>
                    </m:f>
                    <m:r>
                      <a:rPr lang="en-US" sz="20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𝟐𝟗</m:t>
                    </m:r>
                    <m:r>
                      <a:rPr lang="en-US" sz="20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⇒ </m:t>
                    </m:r>
                    <m:sSub>
                      <m:sSubPr>
                        <m:ctrlPr>
                          <a:rPr lang="en-US" sz="2000" b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𝐌</m:t>
                        </m:r>
                      </m:e>
                      <m:sub>
                        <m:r>
                          <a:rPr lang="en-US" sz="2000" b="1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sub>
                    </m:sSub>
                    <m:r>
                      <a:rPr lang="en-US" sz="20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𝟐𝟗</m:t>
                    </m:r>
                    <m:r>
                      <a:rPr lang="en-US" sz="20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sSub>
                      <m:sSubPr>
                        <m:ctrlPr>
                          <a:rPr lang="en-US" sz="2000" b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𝐌</m:t>
                        </m:r>
                      </m:e>
                      <m:sub>
                        <m:r>
                          <a:rPr lang="en-US" sz="2000" b="1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𝐇𝟐</m:t>
                        </m:r>
                      </m:sub>
                    </m:sSub>
                  </m:oMath>
                </a14:m>
                <a:endParaRPr lang="en-US" sz="2000" b="1" dirty="0" smtClean="0">
                  <a:solidFill>
                    <a:srgbClr val="FF0000"/>
                  </a:solidFill>
                </a:endParaRPr>
              </a:p>
              <a:p>
                <a:r>
                  <a:rPr lang="en-US" sz="20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b="1" dirty="0" smtClean="0">
                    <a:solidFill>
                      <a:srgbClr val="FF0000"/>
                    </a:solidFill>
                  </a:rPr>
                  <a:t>                                              = 29.2 = 58</a:t>
                </a:r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3288" y="5936766"/>
                <a:ext cx="4035207" cy="879984"/>
              </a:xfrm>
              <a:prstGeom prst="rect">
                <a:avLst/>
              </a:prstGeom>
              <a:blipFill rotWithShape="0">
                <a:blip r:embed="rId7"/>
                <a:stretch>
                  <a:fillRect r="-906" b="-11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3650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235</Words>
  <Application>Microsoft Office PowerPoint</Application>
  <PresentationFormat>Widescreen</PresentationFormat>
  <Paragraphs>50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TIEN HUNG</dc:creator>
  <cp:lastModifiedBy>NGUYEN TIEN HUNG</cp:lastModifiedBy>
  <cp:revision>9</cp:revision>
  <dcterms:created xsi:type="dcterms:W3CDTF">2020-04-14T06:07:45Z</dcterms:created>
  <dcterms:modified xsi:type="dcterms:W3CDTF">2020-04-19T16:43:55Z</dcterms:modified>
</cp:coreProperties>
</file>