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2"/>
  </p:notesMasterIdLst>
  <p:sldIdLst>
    <p:sldId id="257" r:id="rId2"/>
    <p:sldId id="258" r:id="rId3"/>
    <p:sldId id="292" r:id="rId4"/>
    <p:sldId id="271" r:id="rId5"/>
    <p:sldId id="282" r:id="rId6"/>
    <p:sldId id="315" r:id="rId7"/>
    <p:sldId id="302" r:id="rId8"/>
    <p:sldId id="303" r:id="rId9"/>
    <p:sldId id="298" r:id="rId10"/>
    <p:sldId id="311" r:id="rId11"/>
    <p:sldId id="314" r:id="rId12"/>
    <p:sldId id="310" r:id="rId13"/>
    <p:sldId id="313" r:id="rId14"/>
    <p:sldId id="304" r:id="rId15"/>
    <p:sldId id="305" r:id="rId16"/>
    <p:sldId id="312" r:id="rId17"/>
    <p:sldId id="270" r:id="rId18"/>
    <p:sldId id="283" r:id="rId19"/>
    <p:sldId id="294" r:id="rId20"/>
    <p:sldId id="293" r:id="rId21"/>
    <p:sldId id="309" r:id="rId22"/>
    <p:sldId id="295" r:id="rId23"/>
    <p:sldId id="300" r:id="rId24"/>
    <p:sldId id="301" r:id="rId25"/>
    <p:sldId id="296" r:id="rId26"/>
    <p:sldId id="307" r:id="rId27"/>
    <p:sldId id="297" r:id="rId28"/>
    <p:sldId id="278" r:id="rId29"/>
    <p:sldId id="316" r:id="rId30"/>
    <p:sldId id="30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66FF66"/>
    <a:srgbClr val="6600FF"/>
    <a:srgbClr val="FF9900"/>
    <a:srgbClr val="FF66FF"/>
    <a:srgbClr val="CC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73" autoAdjust="0"/>
  </p:normalViewPr>
  <p:slideViewPr>
    <p:cSldViewPr>
      <p:cViewPr varScale="1">
        <p:scale>
          <a:sx n="83" d="100"/>
          <a:sy n="83" d="100"/>
        </p:scale>
        <p:origin x="-84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6BED2EF4-724D-4DE2-9014-B45097ECFF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7B7ECB7-9314-41E3-8273-D3B412EDEA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xmlns="" id="{7E470A7F-BA73-481B-AF4E-855B1446B2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E8D573B2-ACFD-41E8-810C-DE15B01DD2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5B2E5C9-0768-4668-B277-33C27C2361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5AF0189C-57F9-485C-ABAB-AD32B2263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68E45-89B3-4B85-A87E-4769D2BDAF2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178C5E72-6DE6-4399-8E27-6A298E33D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D8258F-D95B-4749-BC43-650E57B35B50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D0114FCA-909A-4843-A80E-D0C623097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7427FB5C-9476-4C5C-869E-CDBB5CDDD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27379977-74CD-488E-94FF-529FD0CBB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077E63-11E4-4050-9E63-1D84E491D3E8}" type="slidenum">
              <a:rPr lang="en-US" altLang="vi-VN"/>
              <a:pPr eaLnBrk="1" hangingPunct="1"/>
              <a:t>5</a:t>
            </a:fld>
            <a:endParaRPr lang="en-US" altLang="vi-VN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53ECF613-7649-4D1D-9EDF-557BCBBBF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469ADA5E-3638-4679-AECD-BC1AF15C4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>
                <a:latin typeface="Arial" panose="020B0604020202020204" pitchFamily="34" charset="0"/>
              </a:rPr>
              <a:t>NỘI DUNG tiết học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CD1651F-51A1-46E0-96E8-14677BFF1DF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  <a:prstGeom prst="rect">
            <a:avLst/>
          </a:prstGeo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E45D2B-2744-42F5-9C1F-8166BFCAA0C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B7F725-1567-4380-B0F2-DAEBB1FA10F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CFE4EA8-68F4-4592-B5C0-75DD5CD70A05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4E3CC5-4723-4D71-AC3C-564B0D2F94A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134707-F91E-4DEA-BCA2-098D30A3274C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BD9420-93C6-42EA-B1AF-C0B4F03BACD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A4C424D1-6313-4BBA-A7F9-56A67AE7A09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69D60169-5032-4C43-9F4F-9F5131E5ADD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  <a:prstGeom prst="rect">
            <a:avLst/>
          </a:prstGeo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396A8B80-F37E-41D2-8CBD-50DF0C6F1D7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../tai%20lieu/bai11_l11/j0074232.mid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wmf"/><Relationship Id="rId7" Type="http://schemas.openxmlformats.org/officeDocument/2006/relationships/image" Target="../media/image30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5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>
            <a:extLst>
              <a:ext uri="{FF2B5EF4-FFF2-40B4-BE49-F238E27FC236}">
                <a16:creationId xmlns:a16="http://schemas.microsoft.com/office/drawing/2014/main" xmlns="" id="{F5736000-4EFF-46DF-9EA0-669F095D0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2976" y="92867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1" name="WordArt 5">
            <a:extLst>
              <a:ext uri="{FF2B5EF4-FFF2-40B4-BE49-F238E27FC236}">
                <a16:creationId xmlns:a16="http://schemas.microsoft.com/office/drawing/2014/main" xmlns="" id="{33706830-9BB9-42FF-9A92-9BE636F5F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786" y="2071678"/>
            <a:ext cx="7700986" cy="3486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509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ABC01B-B828-4302-B94D-0EA0AE8D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 descr="N3">
            <a:extLst>
              <a:ext uri="{FF2B5EF4-FFF2-40B4-BE49-F238E27FC236}">
                <a16:creationId xmlns:a16="http://schemas.microsoft.com/office/drawing/2014/main" xmlns="" id="{A7821993-8DF0-4CEB-BCF0-D0C086DB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5">
            <a:extLst>
              <a:ext uri="{FF2B5EF4-FFF2-40B4-BE49-F238E27FC236}">
                <a16:creationId xmlns:a16="http://schemas.microsoft.com/office/drawing/2014/main" xmlns="" id="{DF3A5A99-89CB-4A3F-87E7-DC88ACAC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3318" name="WordArt 16">
            <a:extLst>
              <a:ext uri="{FF2B5EF4-FFF2-40B4-BE49-F238E27FC236}">
                <a16:creationId xmlns:a16="http://schemas.microsoft.com/office/drawing/2014/main" xmlns="" id="{998381C6-A298-403F-A94E-FD089D5F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xmlns="" id="{7A80BAD1-B221-4256-9B11-D9CE344F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1. Phân bón là gì?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xmlns="" id="{ED521DD3-6CA9-447D-A761-71E14D10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5B3C85C-C61E-471C-9854-C50BB3A36E5F}"/>
              </a:ext>
            </a:extLst>
          </p:cNvPr>
          <p:cNvSpPr txBox="1"/>
          <p:nvPr/>
        </p:nvSpPr>
        <p:spPr>
          <a:xfrm>
            <a:off x="1428728" y="607220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BÈO DÂU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Azolla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caroliniana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BeoCai-BeoHoaD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8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oCai-BeoHoaDa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xmlns="" id="{E5B3C85C-C61E-471C-9854-C50BB3A36E5F}"/>
              </a:ext>
            </a:extLst>
          </p:cNvPr>
          <p:cNvSpPr txBox="1"/>
          <p:nvPr/>
        </p:nvSpPr>
        <p:spPr>
          <a:xfrm>
            <a:off x="0" y="500063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BÈO DÂU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Azolla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caroliniana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ABC01B-B828-4302-B94D-0EA0AE8D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 descr="N3">
            <a:extLst>
              <a:ext uri="{FF2B5EF4-FFF2-40B4-BE49-F238E27FC236}">
                <a16:creationId xmlns:a16="http://schemas.microsoft.com/office/drawing/2014/main" xmlns="" id="{A7821993-8DF0-4CEB-BCF0-D0C086DB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5">
            <a:extLst>
              <a:ext uri="{FF2B5EF4-FFF2-40B4-BE49-F238E27FC236}">
                <a16:creationId xmlns:a16="http://schemas.microsoft.com/office/drawing/2014/main" xmlns="" id="{DF3A5A99-89CB-4A3F-87E7-DC88ACAC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3318" name="WordArt 16">
            <a:extLst>
              <a:ext uri="{FF2B5EF4-FFF2-40B4-BE49-F238E27FC236}">
                <a16:creationId xmlns:a16="http://schemas.microsoft.com/office/drawing/2014/main" xmlns="" id="{998381C6-A298-403F-A94E-FD089D5F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</a:t>
            </a: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xmlns="" id="{ED521DD3-6CA9-447D-A761-71E14D10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5B3C85C-C61E-471C-9854-C50BB3A36E5F}"/>
              </a:ext>
            </a:extLst>
          </p:cNvPr>
          <p:cNvSpPr txBox="1"/>
          <p:nvPr/>
        </p:nvSpPr>
        <p:spPr>
          <a:xfrm>
            <a:off x="452730" y="6248400"/>
            <a:ext cx="851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MUỒNG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MUỒNG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(cây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Thảo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minh):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thuốc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chuyên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trị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táo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bón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FA875A-9C45-4491-9BAC-FB0C3951C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" y="1137082"/>
            <a:ext cx="8813800" cy="51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ABC01B-B828-4302-B94D-0EA0AE8D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 descr="N3">
            <a:extLst>
              <a:ext uri="{FF2B5EF4-FFF2-40B4-BE49-F238E27FC236}">
                <a16:creationId xmlns:a16="http://schemas.microsoft.com/office/drawing/2014/main" xmlns="" id="{A7821993-8DF0-4CEB-BCF0-D0C086DB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5">
            <a:extLst>
              <a:ext uri="{FF2B5EF4-FFF2-40B4-BE49-F238E27FC236}">
                <a16:creationId xmlns:a16="http://schemas.microsoft.com/office/drawing/2014/main" xmlns="" id="{DF3A5A99-89CB-4A3F-87E7-DC88ACAC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3318" name="WordArt 16">
            <a:extLst>
              <a:ext uri="{FF2B5EF4-FFF2-40B4-BE49-F238E27FC236}">
                <a16:creationId xmlns:a16="http://schemas.microsoft.com/office/drawing/2014/main" xmlns="" id="{998381C6-A298-403F-A94E-FD089D5F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</a:t>
            </a: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xmlns="" id="{ED521DD3-6CA9-447D-A761-71E14D10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A620134-55EB-45FC-8D6E-5291C295C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9455" y="1295400"/>
            <a:ext cx="8409745" cy="49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4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7833BE8-002B-494D-99F9-DFC14FD9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7236" y="1000109"/>
            <a:ext cx="8651115" cy="5857892"/>
          </a:xfrm>
          <a:prstGeom prst="rect">
            <a:avLst/>
          </a:prstGeom>
        </p:spPr>
      </p:pic>
      <p:pic>
        <p:nvPicPr>
          <p:cNvPr id="9219" name="Picture 5" descr="N3">
            <a:extLst>
              <a:ext uri="{FF2B5EF4-FFF2-40B4-BE49-F238E27FC236}">
                <a16:creationId xmlns:a16="http://schemas.microsoft.com/office/drawing/2014/main" xmlns="" id="{A34392A2-C886-4E42-96AA-78F597B1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30">
            <a:extLst>
              <a:ext uri="{FF2B5EF4-FFF2-40B4-BE49-F238E27FC236}">
                <a16:creationId xmlns:a16="http://schemas.microsoft.com/office/drawing/2014/main" xmlns="" id="{482F8565-053E-4610-86FA-98415CEBBC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9226" name="Rectangle 4">
              <a:extLst>
                <a:ext uri="{FF2B5EF4-FFF2-40B4-BE49-F238E27FC236}">
                  <a16:creationId xmlns:a16="http://schemas.microsoft.com/office/drawing/2014/main" xmlns="" id="{D4514EB5-17CF-420B-BADD-81A4F89E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WordArt 15">
              <a:extLst>
                <a:ext uri="{FF2B5EF4-FFF2-40B4-BE49-F238E27FC236}">
                  <a16:creationId xmlns:a16="http://schemas.microsoft.com/office/drawing/2014/main" xmlns="" id="{034A5C3B-2AA5-4618-931F-8EFE550C10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48"/>
              <a:ext cx="5165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 CỦA PHÂN BÓN TRONG TRỒNG TRỌT</a:t>
              </a:r>
            </a:p>
          </p:txBody>
        </p:sp>
        <p:sp>
          <p:nvSpPr>
            <p:cNvPr id="9228" name="WordArt 16">
              <a:extLst>
                <a:ext uri="{FF2B5EF4-FFF2-40B4-BE49-F238E27FC236}">
                  <a16:creationId xmlns:a16="http://schemas.microsoft.com/office/drawing/2014/main" xmlns="" id="{C0237D63-8A66-45C4-AE5A-E1B1512F05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" y="48"/>
              <a:ext cx="50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Bài</a:t>
              </a: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 7</a:t>
              </a:r>
            </a:p>
          </p:txBody>
        </p:sp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A9F72ADA-202F-4E55-B7AB-311FD599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86" y="1500174"/>
            <a:ext cx="8001000" cy="1200329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+ Phân hoá học: là loại phân bón thường được làm ra từ các nhà máy với các thành phần chủ yếu là Đạm (N), Lân (P), Kali (K) và phân hỗn hợp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NPK, DAP.</a:t>
            </a:r>
            <a:endParaRPr lang="en-US" altLang="vi-VN" sz="2400" b="1" i="1" dirty="0">
              <a:solidFill>
                <a:srgbClr val="000099"/>
              </a:solidFill>
            </a:endParaRPr>
          </a:p>
        </p:txBody>
      </p:sp>
      <p:sp>
        <p:nvSpPr>
          <p:cNvPr id="15" name="Cloud Callout 20">
            <a:extLst>
              <a:ext uri="{FF2B5EF4-FFF2-40B4-BE49-F238E27FC236}">
                <a16:creationId xmlns:a16="http://schemas.microsoft.com/office/drawing/2014/main" xmlns="" id="{F48FAC4A-9471-4D97-B26E-5522730C9566}"/>
              </a:ext>
            </a:extLst>
          </p:cNvPr>
          <p:cNvSpPr/>
          <p:nvPr/>
        </p:nvSpPr>
        <p:spPr>
          <a:xfrm>
            <a:off x="2088357" y="3394794"/>
            <a:ext cx="4724400" cy="1447800"/>
          </a:xfrm>
          <a:prstGeom prst="cloudCallout">
            <a:avLst>
              <a:gd name="adj1" fmla="val -16391"/>
              <a:gd name="adj2" fmla="val 3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Phân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hóa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học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nguồn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gốc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nào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173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2099C03-958F-4C34-B261-4EBAFFF2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416" y="2610256"/>
            <a:ext cx="3121183" cy="415952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7833BE8-002B-494D-99F9-DFC14FD96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800" y="1617982"/>
            <a:ext cx="3287827" cy="5143103"/>
          </a:xfrm>
          <a:prstGeom prst="rect">
            <a:avLst/>
          </a:prstGeom>
        </p:spPr>
      </p:pic>
      <p:pic>
        <p:nvPicPr>
          <p:cNvPr id="9219" name="Picture 5" descr="N3">
            <a:extLst>
              <a:ext uri="{FF2B5EF4-FFF2-40B4-BE49-F238E27FC236}">
                <a16:creationId xmlns:a16="http://schemas.microsoft.com/office/drawing/2014/main" xmlns="" id="{A34392A2-C886-4E42-96AA-78F597B1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30">
            <a:extLst>
              <a:ext uri="{FF2B5EF4-FFF2-40B4-BE49-F238E27FC236}">
                <a16:creationId xmlns:a16="http://schemas.microsoft.com/office/drawing/2014/main" xmlns="" id="{482F8565-053E-4610-86FA-98415CEBBC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9226" name="Rectangle 4">
              <a:extLst>
                <a:ext uri="{FF2B5EF4-FFF2-40B4-BE49-F238E27FC236}">
                  <a16:creationId xmlns:a16="http://schemas.microsoft.com/office/drawing/2014/main" xmlns="" id="{D4514EB5-17CF-420B-BADD-81A4F89E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WordArt 15">
              <a:extLst>
                <a:ext uri="{FF2B5EF4-FFF2-40B4-BE49-F238E27FC236}">
                  <a16:creationId xmlns:a16="http://schemas.microsoft.com/office/drawing/2014/main" xmlns="" id="{034A5C3B-2AA5-4618-931F-8EFE550C10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48"/>
              <a:ext cx="5165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 CỦA PHÂN BÓN TRONG TRỒNG TRỌT</a:t>
              </a:r>
            </a:p>
          </p:txBody>
        </p:sp>
        <p:sp>
          <p:nvSpPr>
            <p:cNvPr id="9228" name="WordArt 16">
              <a:extLst>
                <a:ext uri="{FF2B5EF4-FFF2-40B4-BE49-F238E27FC236}">
                  <a16:creationId xmlns:a16="http://schemas.microsoft.com/office/drawing/2014/main" xmlns="" id="{C0237D63-8A66-45C4-AE5A-E1B1512F05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" y="48"/>
              <a:ext cx="50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Bài</a:t>
              </a: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 7</a:t>
              </a:r>
            </a:p>
          </p:txBody>
        </p:sp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A9F72ADA-202F-4E55-B7AB-311FD599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10" y="928670"/>
            <a:ext cx="8001000" cy="830997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+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vi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</a:rPr>
              <a:t>: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loại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i="1" dirty="0">
                <a:solidFill>
                  <a:srgbClr val="000099"/>
                </a:solidFill>
              </a:rPr>
              <a:t> do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vật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chuyển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hoá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thành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i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5" name="Cloud Callout 20">
            <a:extLst>
              <a:ext uri="{FF2B5EF4-FFF2-40B4-BE49-F238E27FC236}">
                <a16:creationId xmlns:a16="http://schemas.microsoft.com/office/drawing/2014/main" xmlns="" id="{F48FAC4A-9471-4D97-B26E-5522730C9566}"/>
              </a:ext>
            </a:extLst>
          </p:cNvPr>
          <p:cNvSpPr/>
          <p:nvPr/>
        </p:nvSpPr>
        <p:spPr>
          <a:xfrm>
            <a:off x="2088357" y="3394794"/>
            <a:ext cx="4724400" cy="1447800"/>
          </a:xfrm>
          <a:prstGeom prst="cloudCallout">
            <a:avLst>
              <a:gd name="adj1" fmla="val -16391"/>
              <a:gd name="adj2" fmla="val 3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Phân</a:t>
            </a:r>
            <a:r>
              <a:rPr lang="en-US" sz="2000" b="1" dirty="0">
                <a:solidFill>
                  <a:srgbClr val="FF0000"/>
                </a:solidFill>
              </a:rPr>
              <a:t> vi </a:t>
            </a:r>
            <a:r>
              <a:rPr lang="en-US" sz="2000" b="1" dirty="0" err="1">
                <a:solidFill>
                  <a:srgbClr val="FF0000"/>
                </a:solidFill>
              </a:rPr>
              <a:t>sinh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nguồn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gốc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nào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75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ABC01B-B828-4302-B94D-0EA0AE8D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 descr="N3">
            <a:extLst>
              <a:ext uri="{FF2B5EF4-FFF2-40B4-BE49-F238E27FC236}">
                <a16:creationId xmlns:a16="http://schemas.microsoft.com/office/drawing/2014/main" xmlns="" id="{A7821993-8DF0-4CEB-BCF0-D0C086DB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5">
            <a:extLst>
              <a:ext uri="{FF2B5EF4-FFF2-40B4-BE49-F238E27FC236}">
                <a16:creationId xmlns:a16="http://schemas.microsoft.com/office/drawing/2014/main" xmlns="" id="{DF3A5A99-89CB-4A3F-87E7-DC88ACAC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3318" name="WordArt 16">
            <a:extLst>
              <a:ext uri="{FF2B5EF4-FFF2-40B4-BE49-F238E27FC236}">
                <a16:creationId xmlns:a16="http://schemas.microsoft.com/office/drawing/2014/main" xmlns="" id="{998381C6-A298-403F-A94E-FD089D5F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</a:t>
            </a: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xmlns="" id="{ED521DD3-6CA9-447D-A761-71E14D10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5B3C85C-C61E-471C-9854-C50BB3A36E5F}"/>
              </a:ext>
            </a:extLst>
          </p:cNvPr>
          <p:cNvSpPr txBox="1"/>
          <p:nvPr/>
        </p:nvSpPr>
        <p:spPr>
          <a:xfrm>
            <a:off x="434975" y="603942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Phân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nitragin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phân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cố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định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đạm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vi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khuẩn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sinh 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Rhizobium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chuyển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hóa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thanh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đạm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CF84E19-BF96-4E1E-BB4F-B2723118B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32" y="1219200"/>
            <a:ext cx="86601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7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>
            <a:extLst>
              <a:ext uri="{FF2B5EF4-FFF2-40B4-BE49-F238E27FC236}">
                <a16:creationId xmlns:a16="http://schemas.microsoft.com/office/drawing/2014/main" xmlns="" id="{CAAEDCE1-9AC8-4AE3-8D7C-3F7F0CC1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9219" name="Picture 5" descr="N3">
            <a:extLst>
              <a:ext uri="{FF2B5EF4-FFF2-40B4-BE49-F238E27FC236}">
                <a16:creationId xmlns:a16="http://schemas.microsoft.com/office/drawing/2014/main" xmlns="" id="{A34392A2-C886-4E42-96AA-78F597B1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785794"/>
            <a:ext cx="75580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Phân bón là gì?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1" name="Group 30">
            <a:extLst>
              <a:ext uri="{FF2B5EF4-FFF2-40B4-BE49-F238E27FC236}">
                <a16:creationId xmlns:a16="http://schemas.microsoft.com/office/drawing/2014/main" xmlns="" id="{482F8565-053E-4610-86FA-98415CEBBC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9226" name="Rectangle 4">
              <a:extLst>
                <a:ext uri="{FF2B5EF4-FFF2-40B4-BE49-F238E27FC236}">
                  <a16:creationId xmlns:a16="http://schemas.microsoft.com/office/drawing/2014/main" xmlns="" id="{D4514EB5-17CF-420B-BADD-81A4F89E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WordArt 15">
              <a:extLst>
                <a:ext uri="{FF2B5EF4-FFF2-40B4-BE49-F238E27FC236}">
                  <a16:creationId xmlns:a16="http://schemas.microsoft.com/office/drawing/2014/main" xmlns="" id="{034A5C3B-2AA5-4618-931F-8EFE550C10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48"/>
              <a:ext cx="5165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 CỦA PHÂN BÓN TRONG TRỒNG TRỌT</a:t>
              </a:r>
            </a:p>
          </p:txBody>
        </p:sp>
        <p:sp>
          <p:nvSpPr>
            <p:cNvPr id="9228" name="WordArt 16">
              <a:extLst>
                <a:ext uri="{FF2B5EF4-FFF2-40B4-BE49-F238E27FC236}">
                  <a16:creationId xmlns:a16="http://schemas.microsoft.com/office/drawing/2014/main" xmlns="" id="{C0237D63-8A66-45C4-AE5A-E1B1512F05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" y="48"/>
              <a:ext cx="50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Bài</a:t>
              </a: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 7</a:t>
              </a:r>
            </a:p>
          </p:txBody>
        </p:sp>
      </p:grpSp>
      <p:sp>
        <p:nvSpPr>
          <p:cNvPr id="21528" name="Text Box 24">
            <a:extLst>
              <a:ext uri="{FF2B5EF4-FFF2-40B4-BE49-F238E27FC236}">
                <a16:creationId xmlns:a16="http://schemas.microsoft.com/office/drawing/2014/main" xmlns="" id="{CC50792D-71CE-4B06-A9FA-0F9AC01A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24" y="2214554"/>
            <a:ext cx="8001000" cy="461665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được</a:t>
            </a:r>
            <a:r>
              <a:rPr lang="en-US" altLang="vi-VN" sz="2400" b="1" dirty="0">
                <a:solidFill>
                  <a:srgbClr val="000099"/>
                </a:solidFill>
              </a:rPr>
              <a:t> chia </a:t>
            </a:r>
            <a:r>
              <a:rPr lang="en-US" altLang="vi-VN" sz="2400" b="1" dirty="0" err="1">
                <a:solidFill>
                  <a:srgbClr val="000099"/>
                </a:solidFill>
              </a:rPr>
              <a:t>làm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ba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nhóm</a:t>
            </a:r>
            <a:r>
              <a:rPr lang="en-US" altLang="vi-VN" sz="24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A9F72ADA-202F-4E55-B7AB-311FD599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86" y="2857496"/>
            <a:ext cx="8001000" cy="830997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+ Phân hữu cơ: là loại phân bón có nguồn gốc từ xác động thực vật phận huỷ, hoặc chất thải của động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vật.</a:t>
            </a:r>
            <a:endParaRPr lang="en-US" altLang="vi-VN" sz="2400" b="1" i="1" dirty="0">
              <a:solidFill>
                <a:srgbClr val="000099"/>
              </a:solidFill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xmlns="" id="{59A5E4CF-47D7-4B4A-B9E8-49B8C40A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24" y="3929066"/>
            <a:ext cx="8001000" cy="1200329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+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hoá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học</a:t>
            </a:r>
            <a:r>
              <a:rPr lang="en-US" altLang="vi-VN" sz="2400" b="1" i="1" dirty="0">
                <a:solidFill>
                  <a:srgbClr val="000099"/>
                </a:solidFill>
              </a:rPr>
              <a:t>: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loại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thường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được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làm</a:t>
            </a:r>
            <a:r>
              <a:rPr lang="en-US" altLang="vi-VN" sz="2400" b="1" i="1" dirty="0">
                <a:solidFill>
                  <a:srgbClr val="000099"/>
                </a:solidFill>
              </a:rPr>
              <a:t> ra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từ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các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nhà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máy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với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các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thành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phần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chủ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yếu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Đạm</a:t>
            </a:r>
            <a:r>
              <a:rPr lang="en-US" altLang="vi-VN" sz="2400" b="1" i="1" dirty="0">
                <a:solidFill>
                  <a:srgbClr val="000099"/>
                </a:solidFill>
              </a:rPr>
              <a:t> (N),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Lân</a:t>
            </a:r>
            <a:r>
              <a:rPr lang="en-US" altLang="vi-VN" sz="2400" b="1" i="1" dirty="0">
                <a:solidFill>
                  <a:srgbClr val="000099"/>
                </a:solidFill>
              </a:rPr>
              <a:t> (P), Kali (K)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và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hỗn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hợp</a:t>
            </a:r>
            <a:r>
              <a:rPr lang="en-US" altLang="vi-VN" sz="2400" b="1" i="1" dirty="0">
                <a:solidFill>
                  <a:srgbClr val="000099"/>
                </a:solidFill>
              </a:rPr>
              <a:t> NPK.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xmlns="" id="{ABD358CE-DCF6-4D7F-8A6E-4FFABA40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24" y="5286388"/>
            <a:ext cx="8001000" cy="830997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+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vi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</a:rPr>
              <a:t>: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loại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i="1" dirty="0">
                <a:solidFill>
                  <a:srgbClr val="000099"/>
                </a:solidFill>
              </a:rPr>
              <a:t> do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vật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chuyển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hoá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thành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i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357298"/>
            <a:ext cx="735811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Phân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nhóm phân bón: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214282" y="2000240"/>
            <a:ext cx="6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142844" y="5000636"/>
            <a:ext cx="6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</a:p>
        </p:txBody>
      </p:sp>
      <p:sp>
        <p:nvSpPr>
          <p:cNvPr id="18" name="Text Box 8"/>
          <p:cNvSpPr txBox="1"/>
          <p:nvPr/>
        </p:nvSpPr>
        <p:spPr>
          <a:xfrm>
            <a:off x="214282" y="3643314"/>
            <a:ext cx="6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</a:p>
        </p:txBody>
      </p:sp>
      <p:sp>
        <p:nvSpPr>
          <p:cNvPr id="19" name="Text Box 8"/>
          <p:cNvSpPr txBox="1"/>
          <p:nvPr/>
        </p:nvSpPr>
        <p:spPr>
          <a:xfrm>
            <a:off x="142844" y="2714620"/>
            <a:ext cx="6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4C9A9FE-38A2-4257-8045-5712777A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N3">
            <a:extLst>
              <a:ext uri="{FF2B5EF4-FFF2-40B4-BE49-F238E27FC236}">
                <a16:creationId xmlns:a16="http://schemas.microsoft.com/office/drawing/2014/main" xmlns="" id="{4D54EC03-CB6E-45F3-AAE2-FCC893DA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15">
            <a:extLst>
              <a:ext uri="{FF2B5EF4-FFF2-40B4-BE49-F238E27FC236}">
                <a16:creationId xmlns:a16="http://schemas.microsoft.com/office/drawing/2014/main" xmlns="" id="{B5C1E0DA-0D83-442C-BDF3-2DE2C305BA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0246" name="WordArt 16">
            <a:extLst>
              <a:ext uri="{FF2B5EF4-FFF2-40B4-BE49-F238E27FC236}">
                <a16:creationId xmlns:a16="http://schemas.microsoft.com/office/drawing/2014/main" xmlns="" id="{DEA9C0EB-CDFC-4B7C-976C-8F4F75E006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E6FB3B4-0018-4799-BADA-8A79BF5F970C}"/>
              </a:ext>
            </a:extLst>
          </p:cNvPr>
          <p:cNvSpPr/>
          <p:nvPr/>
        </p:nvSpPr>
        <p:spPr>
          <a:xfrm>
            <a:off x="3657600" y="1143000"/>
            <a:ext cx="220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50CD822-F9B5-4D52-B907-A11A0846083D}"/>
              </a:ext>
            </a:extLst>
          </p:cNvPr>
          <p:cNvSpPr/>
          <p:nvPr/>
        </p:nvSpPr>
        <p:spPr>
          <a:xfrm>
            <a:off x="609600" y="1981200"/>
            <a:ext cx="220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hữu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DF5C52F-E507-4F7F-AC00-CFEA0ADF4A02}"/>
              </a:ext>
            </a:extLst>
          </p:cNvPr>
          <p:cNvSpPr/>
          <p:nvPr/>
        </p:nvSpPr>
        <p:spPr>
          <a:xfrm>
            <a:off x="3657600" y="1981200"/>
            <a:ext cx="220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F88558E-2DFB-494D-BB83-AF6FD35A2F6A}"/>
              </a:ext>
            </a:extLst>
          </p:cNvPr>
          <p:cNvSpPr/>
          <p:nvPr/>
        </p:nvSpPr>
        <p:spPr>
          <a:xfrm>
            <a:off x="6705600" y="1981200"/>
            <a:ext cx="220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vi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DBC0712-5DA1-4EE9-A8E1-71898D58B20E}"/>
              </a:ext>
            </a:extLst>
          </p:cNvPr>
          <p:cNvSpPr/>
          <p:nvPr/>
        </p:nvSpPr>
        <p:spPr>
          <a:xfrm>
            <a:off x="0" y="3124200"/>
            <a:ext cx="8382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Phân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chuồng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0707769-8970-4130-A627-7E6B91230F92}"/>
              </a:ext>
            </a:extLst>
          </p:cNvPr>
          <p:cNvSpPr/>
          <p:nvPr/>
        </p:nvSpPr>
        <p:spPr>
          <a:xfrm>
            <a:off x="838200" y="3124200"/>
            <a:ext cx="6858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Phân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bắc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4151B54-1A7A-4AD0-A07A-7B90664E3EEB}"/>
              </a:ext>
            </a:extLst>
          </p:cNvPr>
          <p:cNvSpPr/>
          <p:nvPr/>
        </p:nvSpPr>
        <p:spPr>
          <a:xfrm>
            <a:off x="1524000" y="3124200"/>
            <a:ext cx="6858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Phân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rác</a:t>
            </a:r>
            <a:r>
              <a:rPr lang="en-US" sz="1400" b="1" dirty="0">
                <a:solidFill>
                  <a:srgbClr val="FF0000"/>
                </a:solidFill>
              </a:rPr>
              <a:t>( </a:t>
            </a:r>
            <a:r>
              <a:rPr lang="en-US" sz="1400" b="1" dirty="0" err="1">
                <a:solidFill>
                  <a:srgbClr val="FF0000"/>
                </a:solidFill>
              </a:rPr>
              <a:t>rác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thải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sau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khi</a:t>
            </a:r>
            <a:r>
              <a:rPr lang="en-US" sz="1400" b="1" dirty="0">
                <a:solidFill>
                  <a:srgbClr val="FF0000"/>
                </a:solidFill>
              </a:rPr>
              <a:t> ủ)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C0B189-FAD7-46D1-9A1E-826F65C2EA15}"/>
              </a:ext>
            </a:extLst>
          </p:cNvPr>
          <p:cNvSpPr/>
          <p:nvPr/>
        </p:nvSpPr>
        <p:spPr>
          <a:xfrm>
            <a:off x="22098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xanh</a:t>
            </a:r>
            <a:r>
              <a:rPr lang="en-US" sz="1200" b="1" dirty="0">
                <a:solidFill>
                  <a:srgbClr val="FF0000"/>
                </a:solidFill>
              </a:rPr>
              <a:t>( </a:t>
            </a:r>
            <a:r>
              <a:rPr lang="en-US" sz="1200" b="1" dirty="0" err="1">
                <a:solidFill>
                  <a:srgbClr val="FF0000"/>
                </a:solidFill>
              </a:rPr>
              <a:t>các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loại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cây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xanh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vùi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vào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đất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làm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bón</a:t>
            </a:r>
            <a:r>
              <a:rPr lang="en-US" sz="1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04FB40B-F081-44F3-A005-89F784677F61}"/>
              </a:ext>
            </a:extLst>
          </p:cNvPr>
          <p:cNvSpPr/>
          <p:nvPr/>
        </p:nvSpPr>
        <p:spPr>
          <a:xfrm>
            <a:off x="29718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>
                <a:solidFill>
                  <a:srgbClr val="FF0000"/>
                </a:solidFill>
              </a:rPr>
              <a:t>Khô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dầu</a:t>
            </a:r>
            <a:r>
              <a:rPr lang="en-US" sz="1300" b="1" dirty="0">
                <a:solidFill>
                  <a:srgbClr val="FF0000"/>
                </a:solidFill>
              </a:rPr>
              <a:t>( </a:t>
            </a:r>
            <a:r>
              <a:rPr lang="en-US" sz="1300" b="1" dirty="0" err="1">
                <a:solidFill>
                  <a:srgbClr val="FF0000"/>
                </a:solidFill>
              </a:rPr>
              <a:t>Bã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các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loại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hạt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sau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khi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ép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lấy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dầu</a:t>
            </a:r>
            <a:r>
              <a:rPr lang="en-US" sz="13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7215CB7-64E3-4D7B-8461-D6ADA64811CE}"/>
              </a:ext>
            </a:extLst>
          </p:cNvPr>
          <p:cNvSpPr/>
          <p:nvPr/>
        </p:nvSpPr>
        <p:spPr>
          <a:xfrm>
            <a:off x="38862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Phân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Đạm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(N)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F4B572C-B870-418C-9098-4A47EC19D56B}"/>
              </a:ext>
            </a:extLst>
          </p:cNvPr>
          <p:cNvSpPr/>
          <p:nvPr/>
        </p:nvSpPr>
        <p:spPr>
          <a:xfrm>
            <a:off x="46482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Phân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lân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(P)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97B3F6-40F9-4B3B-8193-9F90C7BFBAFB}"/>
              </a:ext>
            </a:extLst>
          </p:cNvPr>
          <p:cNvSpPr/>
          <p:nvPr/>
        </p:nvSpPr>
        <p:spPr>
          <a:xfrm>
            <a:off x="54102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Phân</a:t>
            </a:r>
            <a:r>
              <a:rPr lang="en-US" sz="1400" b="1" dirty="0">
                <a:solidFill>
                  <a:srgbClr val="FF0000"/>
                </a:solidFill>
              </a:rPr>
              <a:t> kali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(K)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8B5D2AD-1B9B-4FEE-A437-4B0B5EA9B9B0}"/>
              </a:ext>
            </a:extLst>
          </p:cNvPr>
          <p:cNvSpPr/>
          <p:nvPr/>
        </p:nvSpPr>
        <p:spPr>
          <a:xfrm>
            <a:off x="61722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endParaRPr lang="en-US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Đa</a:t>
            </a:r>
            <a:endParaRPr lang="en-US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Nguyên</a:t>
            </a:r>
            <a:endParaRPr lang="en-US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Tố</a:t>
            </a:r>
            <a:r>
              <a:rPr lang="en-US" sz="1200" b="1" dirty="0">
                <a:solidFill>
                  <a:srgbClr val="FF0000"/>
                </a:solidFill>
              </a:rPr>
              <a:t>( 2 </a:t>
            </a:r>
            <a:r>
              <a:rPr lang="en-US" sz="1200" b="1" dirty="0" err="1">
                <a:solidFill>
                  <a:srgbClr val="FF0000"/>
                </a:solidFill>
              </a:rPr>
              <a:t>nguyên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tố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trở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lên</a:t>
            </a:r>
            <a:r>
              <a:rPr lang="en-US" sz="1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EBE95EC-68F2-43CC-AA7C-A21CDFA2F83C}"/>
              </a:ext>
            </a:extLst>
          </p:cNvPr>
          <p:cNvSpPr/>
          <p:nvPr/>
        </p:nvSpPr>
        <p:spPr>
          <a:xfrm>
            <a:off x="68580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endParaRPr lang="en-US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Vi 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Lượng</a:t>
            </a:r>
            <a:endParaRPr lang="en-US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B801522-60F9-41E2-A143-C6050E692EDF}"/>
              </a:ext>
            </a:extLst>
          </p:cNvPr>
          <p:cNvSpPr/>
          <p:nvPr/>
        </p:nvSpPr>
        <p:spPr>
          <a:xfrm>
            <a:off x="76962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bón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chưa</a:t>
            </a:r>
            <a:r>
              <a:rPr lang="en-US" sz="1200" b="1" dirty="0">
                <a:solidFill>
                  <a:srgbClr val="FF0000"/>
                </a:solidFill>
              </a:rPr>
              <a:t> vi </a:t>
            </a:r>
            <a:r>
              <a:rPr lang="en-US" sz="1200" b="1" dirty="0" err="1">
                <a:solidFill>
                  <a:srgbClr val="FF0000"/>
                </a:solidFill>
              </a:rPr>
              <a:t>sinh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vật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chuyển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hoá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đạm</a:t>
            </a:r>
            <a:endParaRPr lang="en-US" sz="12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2ACF382-A731-4EC2-841B-D53A2B8A1EA4}"/>
              </a:ext>
            </a:extLst>
          </p:cNvPr>
          <p:cNvSpPr/>
          <p:nvPr/>
        </p:nvSpPr>
        <p:spPr>
          <a:xfrm>
            <a:off x="8458200" y="3124200"/>
            <a:ext cx="7620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</a:rPr>
              <a:t>Phân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bón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chứa</a:t>
            </a:r>
            <a:r>
              <a:rPr lang="en-US" sz="1200" b="1" dirty="0">
                <a:solidFill>
                  <a:srgbClr val="FF0000"/>
                </a:solidFill>
              </a:rPr>
              <a:t> vi </a:t>
            </a:r>
            <a:r>
              <a:rPr lang="en-US" sz="1200" b="1" dirty="0" err="1">
                <a:solidFill>
                  <a:srgbClr val="FF0000"/>
                </a:solidFill>
              </a:rPr>
              <a:t>sinh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vật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chuyển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hoá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lân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xmlns="" id="{0D2C7DF2-4D4C-4D37-8270-BA08BCA5514B}"/>
              </a:ext>
            </a:extLst>
          </p:cNvPr>
          <p:cNvSpPr/>
          <p:nvPr/>
        </p:nvSpPr>
        <p:spPr>
          <a:xfrm>
            <a:off x="4495800" y="16764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F8341E9E-1DF1-41CF-8253-3C2959582E9F}"/>
              </a:ext>
            </a:extLst>
          </p:cNvPr>
          <p:cNvCxnSpPr/>
          <p:nvPr/>
        </p:nvCxnSpPr>
        <p:spPr>
          <a:xfrm>
            <a:off x="4800600" y="1676400"/>
            <a:ext cx="1981200" cy="228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8EECA9F-BE6C-4B96-BD19-436091175019}"/>
              </a:ext>
            </a:extLst>
          </p:cNvPr>
          <p:cNvCxnSpPr/>
          <p:nvPr/>
        </p:nvCxnSpPr>
        <p:spPr>
          <a:xfrm>
            <a:off x="609600" y="2743200"/>
            <a:ext cx="25908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D9EA3541-A3C3-474A-BCD7-F897E51B63E6}"/>
              </a:ext>
            </a:extLst>
          </p:cNvPr>
          <p:cNvCxnSpPr/>
          <p:nvPr/>
        </p:nvCxnSpPr>
        <p:spPr>
          <a:xfrm>
            <a:off x="4419600" y="2743200"/>
            <a:ext cx="25908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49BC15C-1833-42F8-BEC6-B35DA42745F8}"/>
              </a:ext>
            </a:extLst>
          </p:cNvPr>
          <p:cNvCxnSpPr/>
          <p:nvPr/>
        </p:nvCxnSpPr>
        <p:spPr>
          <a:xfrm>
            <a:off x="8153400" y="2743200"/>
            <a:ext cx="7620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8CEC0934-7078-44FB-B9B5-D65170FBA1EE}"/>
              </a:ext>
            </a:extLst>
          </p:cNvPr>
          <p:cNvCxnSpPr/>
          <p:nvPr/>
        </p:nvCxnSpPr>
        <p:spPr>
          <a:xfrm rot="5400000">
            <a:off x="1411288" y="2628900"/>
            <a:ext cx="227012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DD2A8576-2008-436F-B0DC-14DDA740AB48}"/>
              </a:ext>
            </a:extLst>
          </p:cNvPr>
          <p:cNvCxnSpPr/>
          <p:nvPr/>
        </p:nvCxnSpPr>
        <p:spPr>
          <a:xfrm rot="5400000">
            <a:off x="4579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14A011F-E6D9-4478-8038-AA552C82CD05}"/>
              </a:ext>
            </a:extLst>
          </p:cNvPr>
          <p:cNvCxnSpPr/>
          <p:nvPr/>
        </p:nvCxnSpPr>
        <p:spPr>
          <a:xfrm rot="5400000">
            <a:off x="9913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64D19FBC-E54F-437F-A0B0-3CCB917795C5}"/>
              </a:ext>
            </a:extLst>
          </p:cNvPr>
          <p:cNvCxnSpPr/>
          <p:nvPr/>
        </p:nvCxnSpPr>
        <p:spPr>
          <a:xfrm rot="5400000">
            <a:off x="16771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F00020AB-50C0-44D3-8337-252B74ECC3D2}"/>
              </a:ext>
            </a:extLst>
          </p:cNvPr>
          <p:cNvCxnSpPr/>
          <p:nvPr/>
        </p:nvCxnSpPr>
        <p:spPr>
          <a:xfrm rot="5400000">
            <a:off x="23629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ADEB311A-7A5C-4202-8F5D-3C1B06709644}"/>
              </a:ext>
            </a:extLst>
          </p:cNvPr>
          <p:cNvCxnSpPr/>
          <p:nvPr/>
        </p:nvCxnSpPr>
        <p:spPr>
          <a:xfrm rot="5400000">
            <a:off x="30487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6E8AA517-CDDF-4DC6-A7A3-8C2F33F3DA33}"/>
              </a:ext>
            </a:extLst>
          </p:cNvPr>
          <p:cNvCxnSpPr/>
          <p:nvPr/>
        </p:nvCxnSpPr>
        <p:spPr>
          <a:xfrm rot="5400000">
            <a:off x="42679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EB21C725-BD53-4042-90F4-B4FAA5844939}"/>
              </a:ext>
            </a:extLst>
          </p:cNvPr>
          <p:cNvCxnSpPr/>
          <p:nvPr/>
        </p:nvCxnSpPr>
        <p:spPr>
          <a:xfrm rot="5400000">
            <a:off x="48775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F9F431EF-EDF9-4245-8656-47E66E197100}"/>
              </a:ext>
            </a:extLst>
          </p:cNvPr>
          <p:cNvCxnSpPr/>
          <p:nvPr/>
        </p:nvCxnSpPr>
        <p:spPr>
          <a:xfrm rot="5400000">
            <a:off x="57157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28F1AD2F-F094-4B11-A168-29DC5C2E97E3}"/>
              </a:ext>
            </a:extLst>
          </p:cNvPr>
          <p:cNvCxnSpPr/>
          <p:nvPr/>
        </p:nvCxnSpPr>
        <p:spPr>
          <a:xfrm rot="5400000">
            <a:off x="63253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05E2DAA6-660F-49AC-AE67-FA73DD2BDEFB}"/>
              </a:ext>
            </a:extLst>
          </p:cNvPr>
          <p:cNvCxnSpPr/>
          <p:nvPr/>
        </p:nvCxnSpPr>
        <p:spPr>
          <a:xfrm rot="5400000">
            <a:off x="68587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DCBF9FA0-A91A-429F-8337-B8C26C07316A}"/>
              </a:ext>
            </a:extLst>
          </p:cNvPr>
          <p:cNvCxnSpPr/>
          <p:nvPr/>
        </p:nvCxnSpPr>
        <p:spPr>
          <a:xfrm rot="5400000">
            <a:off x="80017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FB9BC152-52FB-4D46-9F43-B8A730730054}"/>
              </a:ext>
            </a:extLst>
          </p:cNvPr>
          <p:cNvCxnSpPr/>
          <p:nvPr/>
        </p:nvCxnSpPr>
        <p:spPr>
          <a:xfrm rot="5400000">
            <a:off x="8763794" y="2894806"/>
            <a:ext cx="3048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08A3645C-F73F-4F48-8A5E-B53EEE6B49EA}"/>
              </a:ext>
            </a:extLst>
          </p:cNvPr>
          <p:cNvCxnSpPr/>
          <p:nvPr/>
        </p:nvCxnSpPr>
        <p:spPr>
          <a:xfrm rot="10800000" flipV="1">
            <a:off x="2590800" y="1676400"/>
            <a:ext cx="1828800" cy="228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4B8EDB1C-0E61-459A-AC32-39A51852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57800"/>
            <a:ext cx="716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/>
              <a:t>Những loại phân bón trên khác nhau như thế nào?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62360595-8DB1-4199-BF8D-480410E062F5}"/>
              </a:ext>
            </a:extLst>
          </p:cNvPr>
          <p:cNvCxnSpPr/>
          <p:nvPr/>
        </p:nvCxnSpPr>
        <p:spPr>
          <a:xfrm rot="5400000">
            <a:off x="4840287" y="2627313"/>
            <a:ext cx="227013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99DD5B6-6634-41E5-A24A-E665C6739F1F}"/>
              </a:ext>
            </a:extLst>
          </p:cNvPr>
          <p:cNvCxnSpPr/>
          <p:nvPr/>
        </p:nvCxnSpPr>
        <p:spPr>
          <a:xfrm rot="5400000">
            <a:off x="8269287" y="2627313"/>
            <a:ext cx="227013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4532A97B-F970-4A7D-A43D-EA89ADD93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N3">
            <a:extLst>
              <a:ext uri="{FF2B5EF4-FFF2-40B4-BE49-F238E27FC236}">
                <a16:creationId xmlns:a16="http://schemas.microsoft.com/office/drawing/2014/main" xmlns="" id="{90173C4B-DDFB-4293-A018-2D9710E6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15">
            <a:extLst>
              <a:ext uri="{FF2B5EF4-FFF2-40B4-BE49-F238E27FC236}">
                <a16:creationId xmlns:a16="http://schemas.microsoft.com/office/drawing/2014/main" xmlns="" id="{E33EF908-9F59-41B6-9782-D23BB03FE8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1270" name="WordArt 16">
            <a:extLst>
              <a:ext uri="{FF2B5EF4-FFF2-40B4-BE49-F238E27FC236}">
                <a16:creationId xmlns:a16="http://schemas.microsoft.com/office/drawing/2014/main" xmlns="" id="{E458191A-014C-4697-9B3D-BC2F228C19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D240686-9F33-4FB9-8189-9AC289567B0B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8686800" cy="51831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59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hữu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cơ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hoá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học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vi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sinh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988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Đây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là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các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phế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phẩm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hữu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cơ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Đây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là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các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chất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hoá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học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Đây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là</a:t>
                      </a:r>
                      <a:r>
                        <a:rPr lang="en-US" sz="1200" b="1" dirty="0"/>
                        <a:t> vi </a:t>
                      </a:r>
                      <a:r>
                        <a:rPr lang="en-US" sz="1200" b="1" dirty="0" err="1"/>
                        <a:t>sinh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vật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sống</a:t>
                      </a:r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r>
                        <a:rPr lang="vi-VN" sz="1200" b="1" dirty="0"/>
                        <a:t>Cung cấp chất dinh dưỡng hữu cơ từ từ và kéo dài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vi-VN" sz="1200" b="1" dirty="0"/>
                        <a:t>Cung cấp chất dinh dưỡng hoá học với khối lượng lớn một lúc (mỗi lần bón)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vi-VN" sz="1200" b="1" dirty="0"/>
                        <a:t>Cung cấp chất dinh dưỡng hữu cơ từ từ và kéo dài</a:t>
                      </a:r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988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Tác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dụng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chậm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Tác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dụng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nhanh</a:t>
                      </a:r>
                      <a:r>
                        <a:rPr lang="en-US" sz="1200" b="1" dirty="0"/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Tác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dụng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chậm</a:t>
                      </a:r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988">
                <a:tc>
                  <a:txBody>
                    <a:bodyPr/>
                    <a:lstStyle/>
                    <a:p>
                      <a:r>
                        <a:rPr lang="vi-VN" sz="1200" b="1" dirty="0"/>
                        <a:t>Không gây ô nhiễm môi trường 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vi-VN" sz="1200" b="1" dirty="0"/>
                        <a:t>Gây ô nhiễm môi trường 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vi-VN" sz="1200" b="1" dirty="0"/>
                        <a:t>Không gây ô nhiễm môi trường </a:t>
                      </a:r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301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Bảo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quản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được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lâu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vi-VN" sz="1200" b="1" dirty="0"/>
                        <a:t>Bảo quản được lâu Đóng gói kín 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vi-VN" sz="1200" b="1" dirty="0"/>
                        <a:t>Đây là các vi sinh vật sống nên thời gian bảo quản </a:t>
                      </a:r>
                      <a:r>
                        <a:rPr lang="en-US" sz="1200" b="1" dirty="0" err="1"/>
                        <a:t>ngắn</a:t>
                      </a:r>
                      <a:r>
                        <a:rPr lang="vi-VN" sz="1200" b="1" dirty="0"/>
                        <a:t/>
                      </a:r>
                      <a:br>
                        <a:rPr lang="vi-VN" sz="1200" b="1" dirty="0"/>
                      </a:br>
                      <a:r>
                        <a:rPr lang="vi-VN" sz="1200" b="1" dirty="0"/>
                        <a:t>Không được đóng gói kín, để không khí có thể lọt vào được </a:t>
                      </a:r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Kích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thích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các</a:t>
                      </a:r>
                      <a:r>
                        <a:rPr lang="en-US" sz="1200" b="1" baseline="0" dirty="0"/>
                        <a:t> vi </a:t>
                      </a:r>
                      <a:r>
                        <a:rPr lang="en-US" sz="1200" b="1" baseline="0" dirty="0" err="1"/>
                        <a:t>sinh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vật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có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phát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triển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Tiêu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diệt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các</a:t>
                      </a:r>
                      <a:r>
                        <a:rPr lang="en-US" sz="1200" b="1" baseline="0" dirty="0"/>
                        <a:t> vi </a:t>
                      </a:r>
                      <a:r>
                        <a:rPr lang="en-US" sz="1200" b="1" baseline="0" dirty="0" err="1"/>
                        <a:t>sinh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vật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có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cho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cây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trồng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/>
                        <a:t>Kích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thích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các</a:t>
                      </a:r>
                      <a:r>
                        <a:rPr lang="en-US" sz="1200" b="1" baseline="0" dirty="0"/>
                        <a:t> vi </a:t>
                      </a:r>
                      <a:r>
                        <a:rPr lang="en-US" sz="1200" b="1" baseline="0" dirty="0" err="1"/>
                        <a:t>sinh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vật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có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ích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phát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triển</a:t>
                      </a:r>
                      <a:endParaRPr lang="en-US" sz="1200" b="1" dirty="0"/>
                    </a:p>
                    <a:p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An </a:t>
                      </a:r>
                      <a:r>
                        <a:rPr lang="en-US" sz="1200" b="1" dirty="0" err="1"/>
                        <a:t>toàn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cho</a:t>
                      </a:r>
                      <a:r>
                        <a:rPr lang="en-US" sz="1200" b="1" baseline="0" dirty="0"/>
                        <a:t> con </a:t>
                      </a:r>
                      <a:r>
                        <a:rPr lang="en-US" sz="1200" b="1" baseline="0" dirty="0" err="1"/>
                        <a:t>người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và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động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vật</a:t>
                      </a:r>
                      <a:endParaRPr lang="en-US" sz="1200" b="1" dirty="0"/>
                    </a:p>
                    <a:p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Có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thể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gây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nguy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hiểm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và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ngộ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độc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cho</a:t>
                      </a:r>
                      <a:r>
                        <a:rPr lang="en-US" sz="1200" b="1" baseline="0" dirty="0"/>
                        <a:t> con </a:t>
                      </a:r>
                      <a:r>
                        <a:rPr lang="en-US" sz="1200" b="1" baseline="0" dirty="0" err="1"/>
                        <a:t>người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và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đông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vật</a:t>
                      </a:r>
                      <a:endParaRPr lang="en-US" sz="12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An </a:t>
                      </a:r>
                      <a:r>
                        <a:rPr lang="en-US" sz="1200" b="1" dirty="0" err="1"/>
                        <a:t>toàn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cho</a:t>
                      </a:r>
                      <a:r>
                        <a:rPr lang="en-US" sz="1200" b="1" baseline="0" dirty="0"/>
                        <a:t> con </a:t>
                      </a:r>
                      <a:r>
                        <a:rPr lang="en-US" sz="1200" b="1" baseline="0" dirty="0" err="1"/>
                        <a:t>người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và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động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vật</a:t>
                      </a:r>
                      <a:endParaRPr lang="en-US" sz="12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Cloud Callout 11">
            <a:extLst>
              <a:ext uri="{FF2B5EF4-FFF2-40B4-BE49-F238E27FC236}">
                <a16:creationId xmlns:a16="http://schemas.microsoft.com/office/drawing/2014/main" xmlns="" id="{06FE0762-DD92-469B-B5FA-986739288210}"/>
              </a:ext>
            </a:extLst>
          </p:cNvPr>
          <p:cNvSpPr/>
          <p:nvPr/>
        </p:nvSpPr>
        <p:spPr>
          <a:xfrm>
            <a:off x="1295400" y="2133600"/>
            <a:ext cx="6400800" cy="2667000"/>
          </a:xfrm>
          <a:prstGeom prst="cloudCallout">
            <a:avLst>
              <a:gd name="adj1" fmla="val -17504"/>
              <a:gd name="adj2" fmla="val 4282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Theo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</a:rPr>
              <a:t>gia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nông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nghiệp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sản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xuất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những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loại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bón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cây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trồng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34">
            <a:extLst>
              <a:ext uri="{FF2B5EF4-FFF2-40B4-BE49-F238E27FC236}">
                <a16:creationId xmlns:a16="http://schemas.microsoft.com/office/drawing/2014/main" xmlns="" id="{6B11076C-B6E3-41E7-ACBD-6F312CAE8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7215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AutoShape 4">
            <a:extLst>
              <a:ext uri="{FF2B5EF4-FFF2-40B4-BE49-F238E27FC236}">
                <a16:creationId xmlns:a16="http://schemas.microsoft.com/office/drawing/2014/main" xmlns="" id="{BF755214-15BD-47CD-9042-A5E744DDB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622300"/>
            <a:ext cx="7924800" cy="1552575"/>
          </a:xfrm>
          <a:prstGeom prst="flowChartAlternateProcess">
            <a:avLst/>
          </a:prstGeom>
          <a:gradFill rotWithShape="1">
            <a:gsLst>
              <a:gs pos="0">
                <a:srgbClr val="CC99FF">
                  <a:alpha val="50000"/>
                </a:srgbClr>
              </a:gs>
              <a:gs pos="50000">
                <a:schemeClr val="bg1"/>
              </a:gs>
              <a:gs pos="100000">
                <a:srgbClr val="CC99FF">
                  <a:alpha val="50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>
            <a:hlinkClick r:id="rId3" action="ppaction://hlinkfile"/>
            <a:extLst>
              <a:ext uri="{FF2B5EF4-FFF2-40B4-BE49-F238E27FC236}">
                <a16:creationId xmlns:a16="http://schemas.microsoft.com/office/drawing/2014/main" xmlns="" id="{C2A44ECA-5656-4004-9B34-F56718B5E86D}"/>
              </a:ext>
            </a:extLst>
          </p:cNvPr>
          <p:cNvSpPr/>
          <p:nvPr/>
        </p:nvSpPr>
        <p:spPr>
          <a:xfrm>
            <a:off x="1470929" y="670844"/>
            <a:ext cx="6265896" cy="12426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Kiểm tra bài cũ</a:t>
            </a:r>
          </a:p>
        </p:txBody>
      </p:sp>
      <p:pic>
        <p:nvPicPr>
          <p:cNvPr id="149509" name="Picture 5" descr="t">
            <a:extLst>
              <a:ext uri="{FF2B5EF4-FFF2-40B4-BE49-F238E27FC236}">
                <a16:creationId xmlns:a16="http://schemas.microsoft.com/office/drawing/2014/main" xmlns="" id="{B90177A1-0F49-4A27-8A4B-ACAF41EDB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0" name="Picture 6" descr="e">
            <a:extLst>
              <a:ext uri="{FF2B5EF4-FFF2-40B4-BE49-F238E27FC236}">
                <a16:creationId xmlns:a16="http://schemas.microsoft.com/office/drawing/2014/main" xmlns="" id="{E08C29EC-9120-4DB5-ABF5-589ACA74E0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7" descr="s">
            <a:extLst>
              <a:ext uri="{FF2B5EF4-FFF2-40B4-BE49-F238E27FC236}">
                <a16:creationId xmlns:a16="http://schemas.microsoft.com/office/drawing/2014/main" xmlns="" id="{55CF0858-2B68-4D86-B027-30A84F867D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2" name="Picture 8" descr="t">
            <a:extLst>
              <a:ext uri="{FF2B5EF4-FFF2-40B4-BE49-F238E27FC236}">
                <a16:creationId xmlns:a16="http://schemas.microsoft.com/office/drawing/2014/main" xmlns="" id="{5449359D-6450-4AB8-9298-64DF729DA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 descr="i">
            <a:extLst>
              <a:ext uri="{FF2B5EF4-FFF2-40B4-BE49-F238E27FC236}">
                <a16:creationId xmlns:a16="http://schemas.microsoft.com/office/drawing/2014/main" xmlns="" id="{62CBD12A-B323-44E2-B06F-3E79A86429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 descr="n">
            <a:extLst>
              <a:ext uri="{FF2B5EF4-FFF2-40B4-BE49-F238E27FC236}">
                <a16:creationId xmlns:a16="http://schemas.microsoft.com/office/drawing/2014/main" xmlns="" id="{DBBDC48C-D804-402A-84AC-1A940357A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3" name="Picture 9" descr="g">
            <a:extLst>
              <a:ext uri="{FF2B5EF4-FFF2-40B4-BE49-F238E27FC236}">
                <a16:creationId xmlns:a16="http://schemas.microsoft.com/office/drawing/2014/main" xmlns="" id="{FE65EB75-33E6-4929-B157-B0F4A6606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>
            <a:extLst>
              <a:ext uri="{FF2B5EF4-FFF2-40B4-BE49-F238E27FC236}">
                <a16:creationId xmlns:a16="http://schemas.microsoft.com/office/drawing/2014/main" xmlns="" id="{4C1F65D0-31FB-4A72-BDCE-B67F75550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</a:rPr>
              <a:t>Câu 1: Vì sao chúng ta phải sử dụng diện tích đất trồng một cách hợp lí?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</a:rPr>
              <a:t>Câu 2: Nêu những biện pháp thường dùng để cải tạo và bảo vệ đất?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</a:rPr>
              <a:t> </a:t>
            </a:r>
            <a:endParaRPr lang="en-US" altLang="vi-VN" sz="36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5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6293DA5-F5E0-4C12-9DE0-993891E73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N3">
            <a:extLst>
              <a:ext uri="{FF2B5EF4-FFF2-40B4-BE49-F238E27FC236}">
                <a16:creationId xmlns:a16="http://schemas.microsoft.com/office/drawing/2014/main" xmlns="" id="{52B4AADD-9841-46E9-BAE7-8FAE8CAC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15">
            <a:extLst>
              <a:ext uri="{FF2B5EF4-FFF2-40B4-BE49-F238E27FC236}">
                <a16:creationId xmlns:a16="http://schemas.microsoft.com/office/drawing/2014/main" xmlns="" id="{141C38F9-62D1-42B2-8151-8971999981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2294" name="WordArt 16">
            <a:extLst>
              <a:ext uri="{FF2B5EF4-FFF2-40B4-BE49-F238E27FC236}">
                <a16:creationId xmlns:a16="http://schemas.microsoft.com/office/drawing/2014/main" xmlns="" id="{D34C59AA-B3B2-43E6-892A-B18C54AC7A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E99AD739-6585-4AC0-98CF-CA462DB0AEAD}"/>
              </a:ext>
            </a:extLst>
          </p:cNvPr>
          <p:cNvSpPr/>
          <p:nvPr/>
        </p:nvSpPr>
        <p:spPr>
          <a:xfrm>
            <a:off x="3810000" y="1066800"/>
            <a:ext cx="2209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66FF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Thảo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nhóm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13498A-50B2-4F08-AFCB-490731176F3F}"/>
              </a:ext>
            </a:extLst>
          </p:cNvPr>
          <p:cNvSpPr txBox="1"/>
          <p:nvPr/>
        </p:nvSpPr>
        <p:spPr>
          <a:xfrm>
            <a:off x="304800" y="1524000"/>
            <a:ext cx="8534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Hãy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sắp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xếp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loại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phân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bón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dưới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đây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nhóm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bảng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b="1" i="1" dirty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 marL="342900" indent="-342900">
              <a:defRPr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a.</a:t>
            </a:r>
            <a:r>
              <a:rPr lang="en-US" dirty="0" err="1">
                <a:latin typeface="Arial" charset="0"/>
              </a:rPr>
              <a:t>Cây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điền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thanh</a:t>
            </a:r>
            <a:r>
              <a:rPr lang="en-US" dirty="0">
                <a:latin typeface="Arial" charset="0"/>
              </a:rPr>
              <a:t>	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b</a:t>
            </a:r>
            <a:r>
              <a:rPr lang="en-US" dirty="0" err="1">
                <a:latin typeface="Arial" charset="0"/>
              </a:rPr>
              <a:t>.Phân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trâu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bò</a:t>
            </a:r>
            <a:r>
              <a:rPr lang="en-US" dirty="0">
                <a:latin typeface="Arial" charset="0"/>
              </a:rPr>
              <a:t>	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c</a:t>
            </a:r>
            <a:r>
              <a:rPr lang="en-US" dirty="0" err="1">
                <a:latin typeface="Arial" charset="0"/>
              </a:rPr>
              <a:t>.Supe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lân</a:t>
            </a: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dirty="0" err="1">
                <a:latin typeface="Arial" charset="0"/>
              </a:rPr>
              <a:t>.DAP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diamon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photphat</a:t>
            </a:r>
            <a:r>
              <a:rPr lang="en-US" dirty="0">
                <a:latin typeface="Arial" charset="0"/>
              </a:rPr>
              <a:t>):</a:t>
            </a:r>
            <a:r>
              <a:rPr lang="en-US" dirty="0" err="1">
                <a:latin typeface="Arial" charset="0"/>
              </a:rPr>
              <a:t>phân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chứa</a:t>
            </a:r>
            <a:r>
              <a:rPr lang="en-US" dirty="0">
                <a:latin typeface="Arial" charset="0"/>
              </a:rPr>
              <a:t> N, P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e</a:t>
            </a:r>
            <a:r>
              <a:rPr lang="en-US" dirty="0" err="1">
                <a:latin typeface="Arial" charset="0"/>
              </a:rPr>
              <a:t>.Phân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lợn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heo</a:t>
            </a:r>
            <a:r>
              <a:rPr lang="en-US" dirty="0">
                <a:latin typeface="Arial" charset="0"/>
              </a:rPr>
              <a:t>)</a:t>
            </a:r>
          </a:p>
          <a:p>
            <a:pPr marL="342900" indent="-342900">
              <a:defRPr/>
            </a:pP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g</a:t>
            </a:r>
            <a:r>
              <a:rPr lang="en-US" dirty="0" err="1">
                <a:latin typeface="Arial" charset="0"/>
              </a:rPr>
              <a:t>.Cây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muồng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muồng</a:t>
            </a:r>
            <a:r>
              <a:rPr lang="en-US" dirty="0">
                <a:latin typeface="Arial" charset="0"/>
              </a:rPr>
              <a:t>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h.</a:t>
            </a:r>
            <a:r>
              <a:rPr lang="en-US" dirty="0" err="1">
                <a:latin typeface="Arial" charset="0"/>
              </a:rPr>
              <a:t>Phân</a:t>
            </a:r>
            <a:r>
              <a:rPr lang="en-US" dirty="0">
                <a:latin typeface="Arial" charset="0"/>
              </a:rPr>
              <a:t> NPK	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dirty="0" err="1">
                <a:latin typeface="Arial" charset="0"/>
              </a:rPr>
              <a:t>.bèo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dâu</a:t>
            </a: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k.</a:t>
            </a:r>
            <a:r>
              <a:rPr lang="en-US" dirty="0" err="1">
                <a:latin typeface="Arial" charset="0"/>
              </a:rPr>
              <a:t>Nitragin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chứa</a:t>
            </a:r>
            <a:r>
              <a:rPr lang="en-US" dirty="0">
                <a:latin typeface="Arial" charset="0"/>
              </a:rPr>
              <a:t> vi </a:t>
            </a:r>
            <a:r>
              <a:rPr lang="en-US" dirty="0" err="1">
                <a:latin typeface="Arial" charset="0"/>
              </a:rPr>
              <a:t>sinh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vật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chuyển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hoá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đạm</a:t>
            </a:r>
            <a:r>
              <a:rPr lang="en-US" dirty="0">
                <a:latin typeface="Arial" charset="0"/>
              </a:rPr>
              <a:t>	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l.</a:t>
            </a:r>
            <a:r>
              <a:rPr lang="en-US" dirty="0" err="1">
                <a:latin typeface="Arial" charset="0"/>
              </a:rPr>
              <a:t>khô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dầu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dừa</a:t>
            </a: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endParaRPr lang="en-US" dirty="0">
              <a:latin typeface="Arial" charset="0"/>
            </a:endParaRPr>
          </a:p>
          <a:p>
            <a:pPr marL="342900" indent="-342900">
              <a:defRPr/>
            </a:pP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m</a:t>
            </a:r>
            <a:r>
              <a:rPr lang="en-US" dirty="0" err="1">
                <a:latin typeface="Arial" charset="0"/>
              </a:rPr>
              <a:t>.Khô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dầu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đậu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tương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đậu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nành</a:t>
            </a:r>
            <a:r>
              <a:rPr lang="en-US" dirty="0">
                <a:latin typeface="Arial" charset="0"/>
              </a:rPr>
              <a:t>)			</a:t>
            </a:r>
            <a:r>
              <a:rPr lang="en-US" b="1" dirty="0" err="1">
                <a:solidFill>
                  <a:srgbClr val="FF3300"/>
                </a:solidFill>
                <a:latin typeface="Arial" charset="0"/>
              </a:rPr>
              <a:t>n</a:t>
            </a:r>
            <a:r>
              <a:rPr lang="en-US" dirty="0" err="1">
                <a:latin typeface="Arial" charset="0"/>
              </a:rPr>
              <a:t>.Urê</a:t>
            </a:r>
            <a:r>
              <a:rPr lang="en-US" dirty="0">
                <a:latin typeface="Arial" charset="0"/>
              </a:rPr>
              <a:t>( </a:t>
            </a:r>
            <a:r>
              <a:rPr lang="en-US" dirty="0" err="1">
                <a:latin typeface="Arial" charset="0"/>
              </a:rPr>
              <a:t>phân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bón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chứa</a:t>
            </a:r>
            <a:r>
              <a:rPr lang="en-US" dirty="0">
                <a:latin typeface="Arial" charset="0"/>
              </a:rPr>
              <a:t> N)</a:t>
            </a:r>
          </a:p>
          <a:p>
            <a:pPr marL="342900" indent="-342900"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9F7E68D7-9B39-448D-82A2-F8D65AC12CB5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4724400"/>
          <a:ext cx="7848600" cy="14827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Nhóm</a:t>
                      </a:r>
                      <a:r>
                        <a:rPr lang="en-US" sz="18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phân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bón</a:t>
                      </a:r>
                      <a:endParaRPr 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phân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bón</a:t>
                      </a:r>
                      <a:endParaRPr 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Phân</a:t>
                      </a:r>
                      <a:r>
                        <a:rPr lang="en-US" sz="1800" b="1" i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b="1" i="1" baseline="0" dirty="0" err="1">
                          <a:solidFill>
                            <a:srgbClr val="0000FF"/>
                          </a:solidFill>
                        </a:rPr>
                        <a:t>hữu</a:t>
                      </a:r>
                      <a:r>
                        <a:rPr lang="en-US" sz="1800" b="1" i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b="1" i="1" baseline="0" dirty="0" err="1">
                          <a:solidFill>
                            <a:srgbClr val="0000FF"/>
                          </a:solidFill>
                        </a:rPr>
                        <a:t>cơ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Phân</a:t>
                      </a:r>
                      <a:r>
                        <a:rPr lang="en-US" sz="1800" b="1" i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b="1" i="1" baseline="0" dirty="0" err="1">
                          <a:solidFill>
                            <a:srgbClr val="0000FF"/>
                          </a:solidFill>
                        </a:rPr>
                        <a:t>hoá</a:t>
                      </a:r>
                      <a:r>
                        <a:rPr lang="en-US" sz="1800" b="1" i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800" b="1" i="1" baseline="0" dirty="0" err="1">
                          <a:solidFill>
                            <a:srgbClr val="0000FF"/>
                          </a:solidFill>
                        </a:rPr>
                        <a:t>học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Phân</a:t>
                      </a:r>
                      <a:r>
                        <a:rPr lang="en-US" sz="1800" b="1" i="1" baseline="0" dirty="0">
                          <a:solidFill>
                            <a:srgbClr val="0000FF"/>
                          </a:solidFill>
                        </a:rPr>
                        <a:t> vi </a:t>
                      </a:r>
                      <a:r>
                        <a:rPr lang="en-US" sz="1800" b="1" i="1" baseline="0" dirty="0" err="1">
                          <a:solidFill>
                            <a:srgbClr val="0000FF"/>
                          </a:solidFill>
                        </a:rPr>
                        <a:t>sinh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28E09C9-CE43-467C-AE39-1703B145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05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 dirty="0" err="1"/>
              <a:t>A,b,e,g,i,m,l</a:t>
            </a:r>
            <a:endParaRPr lang="en-US" altLang="vi-VN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8E90B5A-23C6-44B5-8403-8B101E29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/>
              <a:t>D,h,c,n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72B8979-C101-4B1E-96A7-7E1421E4A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67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ABC01B-B828-4302-B94D-0EA0AE8D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N3">
            <a:extLst>
              <a:ext uri="{FF2B5EF4-FFF2-40B4-BE49-F238E27FC236}">
                <a16:creationId xmlns:a16="http://schemas.microsoft.com/office/drawing/2014/main" xmlns="" id="{A7821993-8DF0-4CEB-BCF0-D0C086DB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5">
            <a:extLst>
              <a:ext uri="{FF2B5EF4-FFF2-40B4-BE49-F238E27FC236}">
                <a16:creationId xmlns:a16="http://schemas.microsoft.com/office/drawing/2014/main" xmlns="" id="{DF3A5A99-89CB-4A3F-87E7-DC88ACAC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3318" name="WordArt 16">
            <a:extLst>
              <a:ext uri="{FF2B5EF4-FFF2-40B4-BE49-F238E27FC236}">
                <a16:creationId xmlns:a16="http://schemas.microsoft.com/office/drawing/2014/main" xmlns="" id="{998381C6-A298-403F-A94E-FD089D5F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13320" name="Rectangle 6">
            <a:extLst>
              <a:ext uri="{FF2B5EF4-FFF2-40B4-BE49-F238E27FC236}">
                <a16:creationId xmlns:a16="http://schemas.microsoft.com/office/drawing/2014/main" xmlns="" id="{D212F1F9-65E0-46CF-BCFB-CC8D89153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867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Tác dụng của phân bón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xmlns="" id="{ED521DD3-6CA9-447D-A761-71E14D10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3322" name="Picture 2">
            <a:extLst>
              <a:ext uri="{FF2B5EF4-FFF2-40B4-BE49-F238E27FC236}">
                <a16:creationId xmlns:a16="http://schemas.microsoft.com/office/drawing/2014/main" xmlns="" id="{F164D3D3-83D4-4439-898C-35925118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2672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xmlns="" id="{6E5AE5A4-DCCC-4F86-9D7E-185E132D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88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CE07919F-2BE3-48F3-B1EC-E7491F10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N3">
            <a:extLst>
              <a:ext uri="{FF2B5EF4-FFF2-40B4-BE49-F238E27FC236}">
                <a16:creationId xmlns:a16="http://schemas.microsoft.com/office/drawing/2014/main" xmlns="" id="{D4FCB054-DF61-422C-B3D7-3EC1B3B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15">
            <a:extLst>
              <a:ext uri="{FF2B5EF4-FFF2-40B4-BE49-F238E27FC236}">
                <a16:creationId xmlns:a16="http://schemas.microsoft.com/office/drawing/2014/main" xmlns="" id="{7AD864DE-2519-4620-9BCF-FA5571CA72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4342" name="WordArt 16">
            <a:extLst>
              <a:ext uri="{FF2B5EF4-FFF2-40B4-BE49-F238E27FC236}">
                <a16:creationId xmlns:a16="http://schemas.microsoft.com/office/drawing/2014/main" xmlns="" id="{10BB0C3D-046D-4A7B-94D7-60197B0AF7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Baøi 7</a:t>
            </a:r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xmlns="" id="{5E751C03-1F38-49FA-B9D5-A0183E1E3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867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Tác dụng của phân bón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45" name="Group 91">
            <a:extLst>
              <a:ext uri="{FF2B5EF4-FFF2-40B4-BE49-F238E27FC236}">
                <a16:creationId xmlns:a16="http://schemas.microsoft.com/office/drawing/2014/main" xmlns="" id="{BFBA74FB-23AA-4BBC-A185-0BD6D27C264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382000" cy="4303791"/>
            <a:chOff x="240" y="1050"/>
            <a:chExt cx="5280" cy="2934"/>
          </a:xfrm>
        </p:grpSpPr>
        <p:pic>
          <p:nvPicPr>
            <p:cNvPr id="14349" name="Picture 77" descr="Hinh6">
              <a:extLst>
                <a:ext uri="{FF2B5EF4-FFF2-40B4-BE49-F238E27FC236}">
                  <a16:creationId xmlns:a16="http://schemas.microsoft.com/office/drawing/2014/main" xmlns="" id="{F2950A6C-5447-4A77-90AE-D54B1C0D5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0"/>
              <a:ext cx="5280" cy="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Oval 81">
              <a:extLst>
                <a:ext uri="{FF2B5EF4-FFF2-40B4-BE49-F238E27FC236}">
                  <a16:creationId xmlns:a16="http://schemas.microsoft.com/office/drawing/2014/main" xmlns="" id="{0243DD71-CA6B-4497-B5FC-AB146E03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05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1</a:t>
              </a:r>
            </a:p>
          </p:txBody>
        </p:sp>
        <p:sp>
          <p:nvSpPr>
            <p:cNvPr id="14352" name="Oval 82">
              <a:extLst>
                <a:ext uri="{FF2B5EF4-FFF2-40B4-BE49-F238E27FC236}">
                  <a16:creationId xmlns:a16="http://schemas.microsoft.com/office/drawing/2014/main" xmlns="" id="{B9719178-867A-43EB-AF83-93AE9A41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53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2</a:t>
              </a:r>
            </a:p>
          </p:txBody>
        </p:sp>
        <p:sp>
          <p:nvSpPr>
            <p:cNvPr id="14353" name="Oval 83">
              <a:extLst>
                <a:ext uri="{FF2B5EF4-FFF2-40B4-BE49-F238E27FC236}">
                  <a16:creationId xmlns:a16="http://schemas.microsoft.com/office/drawing/2014/main" xmlns="" id="{C2D19366-EE5C-4828-B579-26E859C2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53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3</a:t>
              </a:r>
            </a:p>
          </p:txBody>
        </p:sp>
        <p:sp>
          <p:nvSpPr>
            <p:cNvPr id="14354" name="Oval 84">
              <a:extLst>
                <a:ext uri="{FF2B5EF4-FFF2-40B4-BE49-F238E27FC236}">
                  <a16:creationId xmlns:a16="http://schemas.microsoft.com/office/drawing/2014/main" xmlns="" id="{3A13ECB5-A816-411F-B524-0B6914976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21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4</a:t>
              </a:r>
            </a:p>
          </p:txBody>
        </p:sp>
        <p:sp>
          <p:nvSpPr>
            <p:cNvPr id="14355" name="Oval 85">
              <a:extLst>
                <a:ext uri="{FF2B5EF4-FFF2-40B4-BE49-F238E27FC236}">
                  <a16:creationId xmlns:a16="http://schemas.microsoft.com/office/drawing/2014/main" xmlns="" id="{044F0BA1-C6B7-4B72-9914-A2103A36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466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5</a:t>
              </a:r>
            </a:p>
          </p:txBody>
        </p:sp>
        <p:sp>
          <p:nvSpPr>
            <p:cNvPr id="14356" name="Rectangle 87">
              <a:extLst>
                <a:ext uri="{FF2B5EF4-FFF2-40B4-BE49-F238E27FC236}">
                  <a16:creationId xmlns:a16="http://schemas.microsoft.com/office/drawing/2014/main" xmlns="" id="{FDB096D8-2C04-40C1-8B45-9207DEA84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880"/>
              <a:ext cx="192" cy="11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4357" name="Rectangle 88">
              <a:extLst>
                <a:ext uri="{FF2B5EF4-FFF2-40B4-BE49-F238E27FC236}">
                  <a16:creationId xmlns:a16="http://schemas.microsoft.com/office/drawing/2014/main" xmlns="" id="{8220A0AC-4603-42CF-9C64-D0E232A73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23"/>
              <a:ext cx="2448" cy="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4358" name="Rectangle 89">
              <a:extLst>
                <a:ext uri="{FF2B5EF4-FFF2-40B4-BE49-F238E27FC236}">
                  <a16:creationId xmlns:a16="http://schemas.microsoft.com/office/drawing/2014/main" xmlns="" id="{E415F493-57B8-47E1-9562-D293CF2F4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793"/>
              <a:ext cx="192" cy="11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4359" name="Rectangle 90">
              <a:extLst>
                <a:ext uri="{FF2B5EF4-FFF2-40B4-BE49-F238E27FC236}">
                  <a16:creationId xmlns:a16="http://schemas.microsoft.com/office/drawing/2014/main" xmlns="" id="{CAC6F970-CCC8-4218-86C5-95D137FFA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885"/>
              <a:ext cx="2448" cy="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45C0191-7E4E-4A1D-9E19-2F1B57E12BFA}"/>
              </a:ext>
            </a:extLst>
          </p:cNvPr>
          <p:cNvCxnSpPr/>
          <p:nvPr/>
        </p:nvCxnSpPr>
        <p:spPr>
          <a:xfrm>
            <a:off x="4114800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A93905D-9125-4C3E-AA63-FB7E711FA0F6}"/>
              </a:ext>
            </a:extLst>
          </p:cNvPr>
          <p:cNvCxnSpPr/>
          <p:nvPr/>
        </p:nvCxnSpPr>
        <p:spPr>
          <a:xfrm rot="5400000">
            <a:off x="3732213" y="5486400"/>
            <a:ext cx="230188" cy="23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5AE27C-25D8-44A2-858B-BDEC9F98019D}"/>
              </a:ext>
            </a:extLst>
          </p:cNvPr>
          <p:cNvSpPr txBox="1"/>
          <p:nvPr/>
        </p:nvSpPr>
        <p:spPr>
          <a:xfrm>
            <a:off x="685800" y="4953000"/>
            <a:ext cx="79248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Bón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hợp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Bón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đúng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lượng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đúng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kì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đúng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chủng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loại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đúng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tỉ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lệ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phù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hợp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D36458D-4182-4625-9A07-5752D781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B340A62-D4BF-4D1B-96EC-E052C9BF2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N3">
            <a:extLst>
              <a:ext uri="{FF2B5EF4-FFF2-40B4-BE49-F238E27FC236}">
                <a16:creationId xmlns:a16="http://schemas.microsoft.com/office/drawing/2014/main" xmlns="" id="{D4BE1598-8FB5-4856-A8FC-16DA7646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15">
            <a:extLst>
              <a:ext uri="{FF2B5EF4-FFF2-40B4-BE49-F238E27FC236}">
                <a16:creationId xmlns:a16="http://schemas.microsoft.com/office/drawing/2014/main" xmlns="" id="{4A1329B2-6749-4C65-AEF8-601B75E21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  <a:endParaRPr lang="vi-VN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WordArt 16">
            <a:extLst>
              <a:ext uri="{FF2B5EF4-FFF2-40B4-BE49-F238E27FC236}">
                <a16:creationId xmlns:a16="http://schemas.microsoft.com/office/drawing/2014/main" xmlns="" id="{E8BC09B3-B8C6-446A-8733-293D670D6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xmlns="" id="{AB88398E-2954-437A-8998-25073890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xmlns="" id="{9B7FBBEB-31CB-4F94-BCDB-60814C580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1295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2. Tác dụng của phân bón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9" name="Picture 2">
            <a:extLst>
              <a:ext uri="{FF2B5EF4-FFF2-40B4-BE49-F238E27FC236}">
                <a16:creationId xmlns:a16="http://schemas.microsoft.com/office/drawing/2014/main" xmlns="" id="{A8F7F5D5-D86E-4C4E-88FA-E2A093ED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72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>
            <a:extLst>
              <a:ext uri="{FF2B5EF4-FFF2-40B4-BE49-F238E27FC236}">
                <a16:creationId xmlns:a16="http://schemas.microsoft.com/office/drawing/2014/main" xmlns="" id="{37F83184-B96D-4A32-BEC5-F84C4925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DEB0BA06-DD81-4310-BF1C-DF9343849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CC010750-59C2-41AE-A98F-FB19B5F3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N3">
            <a:extLst>
              <a:ext uri="{FF2B5EF4-FFF2-40B4-BE49-F238E27FC236}">
                <a16:creationId xmlns:a16="http://schemas.microsoft.com/office/drawing/2014/main" xmlns="" id="{EF805509-CAD7-4BB2-8008-A334A3D8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15">
            <a:extLst>
              <a:ext uri="{FF2B5EF4-FFF2-40B4-BE49-F238E27FC236}">
                <a16:creationId xmlns:a16="http://schemas.microsoft.com/office/drawing/2014/main" xmlns="" id="{2C7F84F1-9605-478D-B547-AA66D6D8BD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6390" name="WordArt 16">
            <a:extLst>
              <a:ext uri="{FF2B5EF4-FFF2-40B4-BE49-F238E27FC236}">
                <a16:creationId xmlns:a16="http://schemas.microsoft.com/office/drawing/2014/main" xmlns="" id="{25EDB599-2649-4831-B1EB-DA197A0F7E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xmlns="" id="{1936DE7E-DBC0-4538-9B83-91C5C1D7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xmlns="" id="{433F0C75-43B0-47D2-A113-C8A2C4FA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1295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2. Tác dụng của phân bón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93" name="Group 91">
            <a:extLst>
              <a:ext uri="{FF2B5EF4-FFF2-40B4-BE49-F238E27FC236}">
                <a16:creationId xmlns:a16="http://schemas.microsoft.com/office/drawing/2014/main" xmlns="" id="{85A61F22-0013-46CB-8A26-0AF313820E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382000" cy="4303791"/>
            <a:chOff x="240" y="1050"/>
            <a:chExt cx="5280" cy="2934"/>
          </a:xfrm>
        </p:grpSpPr>
        <p:pic>
          <p:nvPicPr>
            <p:cNvPr id="16396" name="Picture 77" descr="Hinh6">
              <a:extLst>
                <a:ext uri="{FF2B5EF4-FFF2-40B4-BE49-F238E27FC236}">
                  <a16:creationId xmlns:a16="http://schemas.microsoft.com/office/drawing/2014/main" xmlns="" id="{149304C4-DACD-4621-89AB-0261AB60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0"/>
              <a:ext cx="5280" cy="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81">
              <a:extLst>
                <a:ext uri="{FF2B5EF4-FFF2-40B4-BE49-F238E27FC236}">
                  <a16:creationId xmlns:a16="http://schemas.microsoft.com/office/drawing/2014/main" xmlns="" id="{771837D9-D630-48AA-9718-E9C463F82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05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1</a:t>
              </a:r>
            </a:p>
          </p:txBody>
        </p:sp>
        <p:sp>
          <p:nvSpPr>
            <p:cNvPr id="16399" name="Oval 82">
              <a:extLst>
                <a:ext uri="{FF2B5EF4-FFF2-40B4-BE49-F238E27FC236}">
                  <a16:creationId xmlns:a16="http://schemas.microsoft.com/office/drawing/2014/main" xmlns="" id="{14A40855-992D-448B-9A06-C2EC9475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53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2</a:t>
              </a:r>
            </a:p>
          </p:txBody>
        </p:sp>
        <p:sp>
          <p:nvSpPr>
            <p:cNvPr id="16400" name="Oval 83">
              <a:extLst>
                <a:ext uri="{FF2B5EF4-FFF2-40B4-BE49-F238E27FC236}">
                  <a16:creationId xmlns:a16="http://schemas.microsoft.com/office/drawing/2014/main" xmlns="" id="{7711C66E-A385-44F0-8B2A-4A41A2B35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53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3</a:t>
              </a:r>
            </a:p>
          </p:txBody>
        </p:sp>
        <p:sp>
          <p:nvSpPr>
            <p:cNvPr id="16401" name="Oval 84">
              <a:extLst>
                <a:ext uri="{FF2B5EF4-FFF2-40B4-BE49-F238E27FC236}">
                  <a16:creationId xmlns:a16="http://schemas.microsoft.com/office/drawing/2014/main" xmlns="" id="{BE3B79BE-713F-4475-B24A-8800F908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21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4</a:t>
              </a:r>
            </a:p>
          </p:txBody>
        </p:sp>
        <p:sp>
          <p:nvSpPr>
            <p:cNvPr id="16402" name="Oval 85">
              <a:extLst>
                <a:ext uri="{FF2B5EF4-FFF2-40B4-BE49-F238E27FC236}">
                  <a16:creationId xmlns:a16="http://schemas.microsoft.com/office/drawing/2014/main" xmlns="" id="{97F356C3-0BAC-4306-BB05-FC08769F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466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/>
                <a:t>5</a:t>
              </a:r>
            </a:p>
          </p:txBody>
        </p:sp>
        <p:sp>
          <p:nvSpPr>
            <p:cNvPr id="16403" name="Rectangle 87">
              <a:extLst>
                <a:ext uri="{FF2B5EF4-FFF2-40B4-BE49-F238E27FC236}">
                  <a16:creationId xmlns:a16="http://schemas.microsoft.com/office/drawing/2014/main" xmlns="" id="{4753FAF3-0FAD-4ADC-BA15-320557AE7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880"/>
              <a:ext cx="192" cy="11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6404" name="Rectangle 88">
              <a:extLst>
                <a:ext uri="{FF2B5EF4-FFF2-40B4-BE49-F238E27FC236}">
                  <a16:creationId xmlns:a16="http://schemas.microsoft.com/office/drawing/2014/main" xmlns="" id="{B366F3D8-71FC-43F0-B070-700C20AFF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23"/>
              <a:ext cx="2448" cy="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6405" name="Rectangle 89">
              <a:extLst>
                <a:ext uri="{FF2B5EF4-FFF2-40B4-BE49-F238E27FC236}">
                  <a16:creationId xmlns:a16="http://schemas.microsoft.com/office/drawing/2014/main" xmlns="" id="{7A253FA5-1503-4943-B04D-16820821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793"/>
              <a:ext cx="192" cy="11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6406" name="Rectangle 90">
              <a:extLst>
                <a:ext uri="{FF2B5EF4-FFF2-40B4-BE49-F238E27FC236}">
                  <a16:creationId xmlns:a16="http://schemas.microsoft.com/office/drawing/2014/main" xmlns="" id="{7D3970E7-B293-486F-B59C-CE0D83D1A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885"/>
              <a:ext cx="2448" cy="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1FCCDB7-3A0D-4C52-BBB3-5E61C390A0FC}"/>
              </a:ext>
            </a:extLst>
          </p:cNvPr>
          <p:cNvCxnSpPr/>
          <p:nvPr/>
        </p:nvCxnSpPr>
        <p:spPr>
          <a:xfrm>
            <a:off x="4114800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14448AD-4500-4F95-8E27-67D65A7BA3B0}"/>
              </a:ext>
            </a:extLst>
          </p:cNvPr>
          <p:cNvCxnSpPr/>
          <p:nvPr/>
        </p:nvCxnSpPr>
        <p:spPr>
          <a:xfrm rot="5400000">
            <a:off x="3732213" y="5486400"/>
            <a:ext cx="230188" cy="23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E1C7463B-90CC-421E-B5B8-F59A5F05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N3">
            <a:extLst>
              <a:ext uri="{FF2B5EF4-FFF2-40B4-BE49-F238E27FC236}">
                <a16:creationId xmlns:a16="http://schemas.microsoft.com/office/drawing/2014/main" xmlns="" id="{CCFEB6FD-A4F9-4703-8CE7-705AD793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15">
            <a:extLst>
              <a:ext uri="{FF2B5EF4-FFF2-40B4-BE49-F238E27FC236}">
                <a16:creationId xmlns:a16="http://schemas.microsoft.com/office/drawing/2014/main" xmlns="" id="{AEB215BD-DAC0-45D6-8DA2-9B356CB99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7414" name="WordArt 16">
            <a:extLst>
              <a:ext uri="{FF2B5EF4-FFF2-40B4-BE49-F238E27FC236}">
                <a16:creationId xmlns:a16="http://schemas.microsoft.com/office/drawing/2014/main" xmlns="" id="{EC8022E8-C067-41C3-B411-4498C9CA46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17417" name="Rectangle 6">
            <a:extLst>
              <a:ext uri="{FF2B5EF4-FFF2-40B4-BE49-F238E27FC236}">
                <a16:creationId xmlns:a16="http://schemas.microsoft.com/office/drawing/2014/main" xmlns="" id="{F8F03A15-3BFF-4EE7-B463-4B2EAEDA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237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35411913-9E4F-4101-AB63-C0AC56B7A20A}"/>
              </a:ext>
            </a:extLst>
          </p:cNvPr>
          <p:cNvSpPr txBox="1"/>
          <p:nvPr/>
        </p:nvSpPr>
        <p:spPr>
          <a:xfrm>
            <a:off x="357158" y="2643182"/>
            <a:ext cx="852859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Bón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Bón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kì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chủng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loại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đúng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lệ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Bón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suất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E1C7463B-90CC-421E-B5B8-F59A5F05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N3">
            <a:extLst>
              <a:ext uri="{FF2B5EF4-FFF2-40B4-BE49-F238E27FC236}">
                <a16:creationId xmlns:a16="http://schemas.microsoft.com/office/drawing/2014/main" xmlns="" id="{CCFEB6FD-A4F9-4703-8CE7-705AD793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15">
            <a:extLst>
              <a:ext uri="{FF2B5EF4-FFF2-40B4-BE49-F238E27FC236}">
                <a16:creationId xmlns:a16="http://schemas.microsoft.com/office/drawing/2014/main" xmlns="" id="{AEB215BD-DAC0-45D6-8DA2-9B356CB99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7414" name="WordArt 16">
            <a:extLst>
              <a:ext uri="{FF2B5EF4-FFF2-40B4-BE49-F238E27FC236}">
                <a16:creationId xmlns:a16="http://schemas.microsoft.com/office/drawing/2014/main" xmlns="" id="{EC8022E8-C067-41C3-B411-4498C9CA46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17417" name="Rectangle 6">
            <a:extLst>
              <a:ext uri="{FF2B5EF4-FFF2-40B4-BE49-F238E27FC236}">
                <a16:creationId xmlns:a16="http://schemas.microsoft.com/office/drawing/2014/main" xmlns="" id="{F8F03A15-3BFF-4EE7-B463-4B2EAEDA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28586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2.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Phân nhóm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phân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bón: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C1DCDF-854F-41A8-B739-C81E7A4C448F}"/>
              </a:ext>
            </a:extLst>
          </p:cNvPr>
          <p:cNvSpPr txBox="1"/>
          <p:nvPr/>
        </p:nvSpPr>
        <p:spPr>
          <a:xfrm>
            <a:off x="785786" y="3500438"/>
            <a:ext cx="75999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</a:rPr>
              <a:t>Phân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bón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làm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tăng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độ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phì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nhiêu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của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đất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làm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tăng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năng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suất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cây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trồng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chất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nông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sản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7D29B35-31ED-4AE2-B877-D25E2C51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642918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142844" y="3571876"/>
            <a:ext cx="6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F8F03A15-3BFF-4EE7-B463-4B2EAEDA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192880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2EF4A661-66D1-404C-B6D5-6B5D87F0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N3">
            <a:extLst>
              <a:ext uri="{FF2B5EF4-FFF2-40B4-BE49-F238E27FC236}">
                <a16:creationId xmlns:a16="http://schemas.microsoft.com/office/drawing/2014/main" xmlns="" id="{9BA57458-B8D5-435C-97E6-8BB5E739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15">
            <a:extLst>
              <a:ext uri="{FF2B5EF4-FFF2-40B4-BE49-F238E27FC236}">
                <a16:creationId xmlns:a16="http://schemas.microsoft.com/office/drawing/2014/main" xmlns="" id="{2C171A2D-77E1-4C5D-9C23-0B7B91E281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8438" name="WordArt 16">
            <a:extLst>
              <a:ext uri="{FF2B5EF4-FFF2-40B4-BE49-F238E27FC236}">
                <a16:creationId xmlns:a16="http://schemas.microsoft.com/office/drawing/2014/main" xmlns="" id="{F82AD623-A2B7-4189-AE01-CB45571F69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9C7FD7-6184-4B7C-BB2E-F0215162DF2E}"/>
              </a:ext>
            </a:extLst>
          </p:cNvPr>
          <p:cNvSpPr txBox="1"/>
          <p:nvPr/>
        </p:nvSpPr>
        <p:spPr>
          <a:xfrm>
            <a:off x="3276600" y="762000"/>
            <a:ext cx="28194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741316-1936-43CA-BA7C-961F45886DE0}"/>
              </a:ext>
            </a:extLst>
          </p:cNvPr>
          <p:cNvSpPr txBox="1"/>
          <p:nvPr/>
        </p:nvSpPr>
        <p:spPr>
          <a:xfrm>
            <a:off x="685800" y="1905000"/>
            <a:ext cx="76962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kali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069432-8E08-4411-858B-46D5DFC3FEF6}"/>
              </a:ext>
            </a:extLst>
          </p:cNvPr>
          <p:cNvSpPr txBox="1"/>
          <p:nvPr/>
        </p:nvSpPr>
        <p:spPr>
          <a:xfrm>
            <a:off x="609600" y="3962400"/>
            <a:ext cx="7848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02020D-3E48-4BA9-BF7E-A4B76A3423E3}"/>
              </a:ext>
            </a:extLst>
          </p:cNvPr>
          <p:cNvSpPr txBox="1"/>
          <p:nvPr/>
        </p:nvSpPr>
        <p:spPr>
          <a:xfrm>
            <a:off x="8001000" y="3200400"/>
            <a:ext cx="8382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350CE9-087C-47D2-A734-BE3EA488B3E3}"/>
              </a:ext>
            </a:extLst>
          </p:cNvPr>
          <p:cNvSpPr txBox="1"/>
          <p:nvPr/>
        </p:nvSpPr>
        <p:spPr>
          <a:xfrm>
            <a:off x="8229600" y="5181600"/>
            <a:ext cx="8382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Đúng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7">
            <a:extLst>
              <a:ext uri="{FF2B5EF4-FFF2-40B4-BE49-F238E27FC236}">
                <a16:creationId xmlns:a16="http://schemas.microsoft.com/office/drawing/2014/main" xmlns="" id="{5E45DC40-8CCF-4FCF-B256-D857B3419A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7554" y="1071546"/>
            <a:ext cx="2514600" cy="590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Dặn dò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xmlns="" id="{509A0BD4-AA2C-4B3D-8DA9-70DEE2C9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2500306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Về học bài</a:t>
            </a:r>
          </a:p>
          <a:p>
            <a:pPr eaLnBrk="1" hangingPunct="1"/>
            <a:r>
              <a:rPr lang="en-US" altLang="vi-VN" sz="2400" b="1" i="1" dirty="0">
                <a:latin typeface="Times New Roman" panose="02020603050405020304" pitchFamily="18" charset="0"/>
              </a:rPr>
              <a:t>	- Chuẩn bị bài 9: “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sử dụng và bảo quản các loại phân bón thông thường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altLang="vi-VN" sz="2400" b="1" i="1" dirty="0">
                <a:solidFill>
                  <a:srgbClr val="FF66FF"/>
                </a:solidFill>
                <a:latin typeface="Times New Roman" panose="02020603050405020304" pitchFamily="18" charset="0"/>
              </a:rPr>
              <a:t>Chuẩn bị trước câu hỏi 1,2,3 -SGK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>
            <a:extLst>
              <a:ext uri="{FF2B5EF4-FFF2-40B4-BE49-F238E27FC236}">
                <a16:creationId xmlns:a16="http://schemas.microsoft.com/office/drawing/2014/main" xmlns="" id="{F5736000-4EFF-46DF-9EA0-669F095D0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596" y="500042"/>
            <a:ext cx="71438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xmlns="" id="{33706830-9BB9-42FF-9A92-9BE636F5F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52" y="142852"/>
            <a:ext cx="7572428" cy="10001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509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1285860"/>
            <a:ext cx="7772400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xmlns="" id="{CC50792D-71CE-4B06-A9FA-0F9AC01A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0" y="1785926"/>
            <a:ext cx="7858180" cy="338554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i="1" dirty="0">
                <a:solidFill>
                  <a:srgbClr val="000099"/>
                </a:solidFill>
              </a:rPr>
              <a:t>Phân bón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là chất dinh dưỡng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do </a:t>
            </a:r>
            <a:r>
              <a:rPr lang="en-US" altLang="vi-VN" sz="1600" b="1" i="1" dirty="0">
                <a:solidFill>
                  <a:srgbClr val="000099"/>
                </a:solidFill>
              </a:rPr>
              <a:t>con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người cung </a:t>
            </a:r>
            <a:r>
              <a:rPr lang="en-US" altLang="vi-VN" sz="1600" b="1" i="1" dirty="0">
                <a:solidFill>
                  <a:srgbClr val="000099"/>
                </a:solidFill>
              </a:rPr>
              <a:t>cấp cho cây trồng.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xmlns="" id="{CC50792D-71CE-4B06-A9FA-0F9AC01A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4" y="2357430"/>
            <a:ext cx="4786346" cy="338554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 err="1">
                <a:solidFill>
                  <a:srgbClr val="000099"/>
                </a:solidFill>
              </a:rPr>
              <a:t>Phân</a:t>
            </a:r>
            <a:r>
              <a:rPr lang="en-US" altLang="vi-VN" sz="1600" b="1" dirty="0">
                <a:solidFill>
                  <a:srgbClr val="000099"/>
                </a:solidFill>
              </a:rPr>
              <a:t> </a:t>
            </a:r>
            <a:r>
              <a:rPr lang="en-US" altLang="vi-VN" sz="1600" b="1" dirty="0" err="1">
                <a:solidFill>
                  <a:srgbClr val="000099"/>
                </a:solidFill>
              </a:rPr>
              <a:t>bón</a:t>
            </a:r>
            <a:r>
              <a:rPr lang="en-US" altLang="vi-VN" sz="1600" b="1" dirty="0">
                <a:solidFill>
                  <a:srgbClr val="000099"/>
                </a:solidFill>
              </a:rPr>
              <a:t> </a:t>
            </a:r>
            <a:r>
              <a:rPr lang="en-US" altLang="vi-VN" sz="1600" b="1" dirty="0" err="1">
                <a:solidFill>
                  <a:srgbClr val="000099"/>
                </a:solidFill>
              </a:rPr>
              <a:t>được</a:t>
            </a:r>
            <a:r>
              <a:rPr lang="en-US" altLang="vi-VN" sz="1600" b="1" dirty="0">
                <a:solidFill>
                  <a:srgbClr val="000099"/>
                </a:solidFill>
              </a:rPr>
              <a:t> chia </a:t>
            </a:r>
            <a:r>
              <a:rPr lang="en-US" altLang="vi-VN" sz="1600" b="1" dirty="0" err="1">
                <a:solidFill>
                  <a:srgbClr val="000099"/>
                </a:solidFill>
              </a:rPr>
              <a:t>làm</a:t>
            </a:r>
            <a:r>
              <a:rPr lang="en-US" altLang="vi-VN" sz="1600" b="1" dirty="0">
                <a:solidFill>
                  <a:srgbClr val="000099"/>
                </a:solidFill>
              </a:rPr>
              <a:t> </a:t>
            </a:r>
            <a:r>
              <a:rPr lang="en-US" altLang="vi-VN" sz="1600" b="1" dirty="0" err="1">
                <a:solidFill>
                  <a:srgbClr val="000099"/>
                </a:solidFill>
              </a:rPr>
              <a:t>ba</a:t>
            </a:r>
            <a:r>
              <a:rPr lang="en-US" altLang="vi-VN" sz="1600" b="1" dirty="0">
                <a:solidFill>
                  <a:srgbClr val="000099"/>
                </a:solidFill>
              </a:rPr>
              <a:t> </a:t>
            </a:r>
            <a:r>
              <a:rPr lang="en-US" altLang="vi-VN" sz="1600" b="1" dirty="0" err="1">
                <a:solidFill>
                  <a:srgbClr val="000099"/>
                </a:solidFill>
              </a:rPr>
              <a:t>nhóm</a:t>
            </a:r>
            <a:r>
              <a:rPr lang="en-US" altLang="vi-VN" sz="16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xmlns="" id="{A9F72ADA-202F-4E55-B7AB-311FD599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2928934"/>
            <a:ext cx="8501090" cy="584775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i="1" dirty="0">
                <a:solidFill>
                  <a:srgbClr val="000099"/>
                </a:solidFill>
              </a:rPr>
              <a:t>+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Nhóm phân </a:t>
            </a:r>
            <a:r>
              <a:rPr lang="en-US" altLang="vi-VN" sz="1600" b="1" i="1" dirty="0">
                <a:solidFill>
                  <a:srgbClr val="000099"/>
                </a:solidFill>
              </a:rPr>
              <a:t>hữu cơ: là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những loại </a:t>
            </a:r>
            <a:r>
              <a:rPr lang="en-US" altLang="vi-VN" sz="1600" b="1" i="1" dirty="0">
                <a:solidFill>
                  <a:srgbClr val="000099"/>
                </a:solidFill>
              </a:rPr>
              <a:t>phân bón có nguồn gốc từ xác động thực vật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phân </a:t>
            </a:r>
            <a:r>
              <a:rPr lang="en-US" altLang="vi-VN" sz="1600" b="1" i="1" dirty="0">
                <a:solidFill>
                  <a:srgbClr val="000099"/>
                </a:solidFill>
              </a:rPr>
              <a:t>hủy, hoặc chất thải của động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vật.</a:t>
            </a:r>
            <a:endParaRPr lang="en-US" altLang="vi-VN" sz="1600" b="1" i="1" dirty="0">
              <a:solidFill>
                <a:srgbClr val="000099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96" y="2143116"/>
            <a:ext cx="36433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Phân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nhóm phân bón: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xmlns="" id="{59A5E4CF-47D7-4B4A-B9E8-49B8C40A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3643314"/>
            <a:ext cx="8501090" cy="584775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i="1" dirty="0">
                <a:solidFill>
                  <a:srgbClr val="000099"/>
                </a:solidFill>
              </a:rPr>
              <a:t>+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Nhóm phân </a:t>
            </a:r>
            <a:r>
              <a:rPr lang="en-US" altLang="vi-VN" sz="1600" b="1" i="1" dirty="0">
                <a:solidFill>
                  <a:srgbClr val="000099"/>
                </a:solidFill>
              </a:rPr>
              <a:t>hoá học: là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những loại </a:t>
            </a:r>
            <a:r>
              <a:rPr lang="en-US" altLang="vi-VN" sz="1600" b="1" i="1" dirty="0">
                <a:solidFill>
                  <a:srgbClr val="000099"/>
                </a:solidFill>
              </a:rPr>
              <a:t>phân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bón được sản xuất </a:t>
            </a:r>
            <a:r>
              <a:rPr lang="en-US" altLang="vi-VN" sz="1600" b="1" i="1" dirty="0">
                <a:solidFill>
                  <a:srgbClr val="000099"/>
                </a:solidFill>
              </a:rPr>
              <a:t>từ các nhà máy với các thành phần chủ yếu là Đạm (N), Lân (P), Kali (K) và phân hỗn hợp NPK.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xmlns="" id="{ABD358CE-DCF6-4D7F-8A6E-4FFABA40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4357694"/>
            <a:ext cx="8501090" cy="338554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i="1" dirty="0">
                <a:solidFill>
                  <a:srgbClr val="000099"/>
                </a:solidFill>
              </a:rPr>
              <a:t>+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Nhóm phân </a:t>
            </a:r>
            <a:r>
              <a:rPr lang="en-US" altLang="vi-VN" sz="1600" b="1" i="1" dirty="0">
                <a:solidFill>
                  <a:srgbClr val="000099"/>
                </a:solidFill>
              </a:rPr>
              <a:t>vi sinh: là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những loại </a:t>
            </a:r>
            <a:r>
              <a:rPr lang="en-US" altLang="vi-VN" sz="1600" b="1" i="1" dirty="0">
                <a:solidFill>
                  <a:srgbClr val="000099"/>
                </a:solidFill>
              </a:rPr>
              <a:t>phân bón do sinh vật </a:t>
            </a:r>
            <a:r>
              <a:rPr lang="en-US" altLang="vi-VN" sz="1600" b="1" i="1" dirty="0" smtClean="0">
                <a:solidFill>
                  <a:srgbClr val="000099"/>
                </a:solidFill>
              </a:rPr>
              <a:t>chuyển hoá </a:t>
            </a:r>
            <a:r>
              <a:rPr lang="en-US" altLang="vi-VN" sz="1600" b="1" i="1" dirty="0">
                <a:solidFill>
                  <a:srgbClr val="000099"/>
                </a:solidFill>
              </a:rPr>
              <a:t>thành phân bón.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xmlns="" id="{ABD358CE-DCF6-4D7F-8A6E-4FFABA40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5500702"/>
            <a:ext cx="8501122" cy="584775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b="1" i="1" dirty="0" smtClean="0">
                <a:solidFill>
                  <a:srgbClr val="0000FF"/>
                </a:solidFill>
              </a:rPr>
              <a:t>- Phân bón làm tăng độ phì nhiêu của đất, làm tăng năng suất cây trồng và chất lượng nông sản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485776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Tác dụng của phân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bón: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xmlns="" id="{CC50792D-71CE-4B06-A9FA-0F9AC01A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06" y="6286520"/>
            <a:ext cx="2143140" cy="261610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100" b="1" i="1" dirty="0" smtClean="0">
                <a:solidFill>
                  <a:srgbClr val="000099"/>
                </a:solidFill>
              </a:rPr>
              <a:t>………… Hết ………</a:t>
            </a:r>
            <a:endParaRPr lang="en-US" altLang="vi-VN" sz="11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>
            <a:extLst>
              <a:ext uri="{FF2B5EF4-FFF2-40B4-BE49-F238E27FC236}">
                <a16:creationId xmlns:a16="http://schemas.microsoft.com/office/drawing/2014/main" xmlns="" id="{B52A3841-13AA-4CFC-A972-D3C238EE3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38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.VnArialH" pitchFamily="34" charset="0"/>
              </a:rPr>
              <a:t>a, </a:t>
            </a:r>
            <a:r>
              <a:rPr lang="en-US" altLang="vi-VN" sz="2400" b="1">
                <a:solidFill>
                  <a:srgbClr val="6600FF"/>
                </a:solidFill>
                <a:latin typeface=".VnArialH" pitchFamily="34" charset="0"/>
              </a:rPr>
              <a:t>§Êt ®åi dèc cÇn bãn v«i </a:t>
            </a:r>
          </a:p>
          <a:p>
            <a:pPr eaLnBrk="1" hangingPunct="1"/>
            <a:endParaRPr lang="en-US" altLang="vi-VN" sz="2400" b="1">
              <a:solidFill>
                <a:srgbClr val="6600FF"/>
              </a:solidFill>
              <a:latin typeface=".VnArialH" pitchFamily="34" charset="0"/>
            </a:endParaRPr>
          </a:p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.VnArialH" pitchFamily="34" charset="0"/>
              </a:rPr>
              <a:t>B, </a:t>
            </a:r>
            <a:r>
              <a:rPr lang="en-US" altLang="vi-VN" sz="2400" b="1">
                <a:solidFill>
                  <a:srgbClr val="6600FF"/>
                </a:solidFill>
                <a:latin typeface=".VnArialH" pitchFamily="34" charset="0"/>
              </a:rPr>
              <a:t>§Êt b¹c mµu cÇn bãn nhiÒu ph©n h÷u c¬ </a:t>
            </a:r>
          </a:p>
          <a:p>
            <a:pPr eaLnBrk="1" hangingPunct="1"/>
            <a:endParaRPr lang="en-US" altLang="vi-VN" sz="2400" b="1">
              <a:solidFill>
                <a:srgbClr val="6600FF"/>
              </a:solidFill>
              <a:latin typeface=".VnArialH" pitchFamily="34" charset="0"/>
            </a:endParaRPr>
          </a:p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.VnArialH" pitchFamily="34" charset="0"/>
              </a:rPr>
              <a:t>C, </a:t>
            </a:r>
            <a:r>
              <a:rPr lang="en-US" altLang="vi-VN" sz="2400" b="1">
                <a:solidFill>
                  <a:srgbClr val="6600FF"/>
                </a:solidFill>
                <a:latin typeface=".VnArialH" pitchFamily="34" charset="0"/>
              </a:rPr>
              <a:t>§Êt ®åi nói cÇn trång c©y n«ng nghiÖp xen gi÷a nh÷ng b¨ng c©y c«ng nghiÖp ®Ó chèng xãi mßn </a:t>
            </a:r>
          </a:p>
          <a:p>
            <a:pPr eaLnBrk="1" hangingPunct="1"/>
            <a:endParaRPr lang="en-US" altLang="vi-VN" sz="2400" b="1">
              <a:solidFill>
                <a:srgbClr val="6600FF"/>
              </a:solidFill>
              <a:latin typeface=".VnArialH" pitchFamily="34" charset="0"/>
            </a:endParaRPr>
          </a:p>
          <a:p>
            <a:pPr eaLnBrk="1" hangingPunct="1"/>
            <a:r>
              <a:rPr lang="en-US" altLang="vi-VN" sz="2400" b="1">
                <a:solidFill>
                  <a:srgbClr val="FF0000"/>
                </a:solidFill>
                <a:latin typeface=".VnArialH" pitchFamily="34" charset="0"/>
              </a:rPr>
              <a:t>D, </a:t>
            </a:r>
            <a:r>
              <a:rPr lang="en-US" altLang="vi-VN" sz="2400" b="1">
                <a:solidFill>
                  <a:srgbClr val="6600FF"/>
                </a:solidFill>
                <a:latin typeface=".VnArialH" pitchFamily="34" charset="0"/>
              </a:rPr>
              <a:t>cÇn dïng nh÷ng biÖn ph¸p canh t¸c thuû lîi vµ bãn ph©n ®Ó c¶i t¹o ®Êt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xmlns="" id="{28F119BD-C182-4D4C-939E-1DD2FC08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840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Đúng hay Sai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xmlns="" id="{BB1B3B39-B04F-437B-8C81-73A200F12B38}"/>
              </a:ext>
            </a:extLst>
          </p:cNvPr>
          <p:cNvSpPr/>
          <p:nvPr/>
        </p:nvSpPr>
        <p:spPr>
          <a:xfrm>
            <a:off x="5257800" y="457200"/>
            <a:ext cx="838200" cy="68580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xmlns="" id="{4A4CDD2D-835A-4582-8486-042F982DC235}"/>
              </a:ext>
            </a:extLst>
          </p:cNvPr>
          <p:cNvSpPr/>
          <p:nvPr/>
        </p:nvSpPr>
        <p:spPr>
          <a:xfrm>
            <a:off x="8001000" y="1219200"/>
            <a:ext cx="838200" cy="68580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Heptagon 17">
            <a:extLst>
              <a:ext uri="{FF2B5EF4-FFF2-40B4-BE49-F238E27FC236}">
                <a16:creationId xmlns:a16="http://schemas.microsoft.com/office/drawing/2014/main" xmlns="" id="{ED4B2497-595F-495B-9380-9D3D1E04C212}"/>
              </a:ext>
            </a:extLst>
          </p:cNvPr>
          <p:cNvSpPr/>
          <p:nvPr/>
        </p:nvSpPr>
        <p:spPr>
          <a:xfrm>
            <a:off x="1981200" y="2819400"/>
            <a:ext cx="838200" cy="68580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xmlns="" id="{2E169379-4750-43ED-8B94-F37988178F54}"/>
              </a:ext>
            </a:extLst>
          </p:cNvPr>
          <p:cNvSpPr/>
          <p:nvPr/>
        </p:nvSpPr>
        <p:spPr>
          <a:xfrm>
            <a:off x="5410200" y="3886200"/>
            <a:ext cx="838200" cy="685800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xmlns="" id="{ED102EE6-4091-47D6-85EA-DFA2AF1ED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491038"/>
          <a:ext cx="1828800" cy="2393950"/>
        </p:xfrm>
        <a:graphic>
          <a:graphicData uri="http://schemas.openxmlformats.org/presentationml/2006/ole">
            <p:oleObj spid="_x0000_s2094" name="Clip" r:id="rId3" imgW="3717925" imgH="3352800" progId="">
              <p:embed/>
            </p:oleObj>
          </a:graphicData>
        </a:graphic>
      </p:graphicFrame>
      <p:grpSp>
        <p:nvGrpSpPr>
          <p:cNvPr id="2" name="Group 37">
            <a:extLst>
              <a:ext uri="{FF2B5EF4-FFF2-40B4-BE49-F238E27FC236}">
                <a16:creationId xmlns:a16="http://schemas.microsoft.com/office/drawing/2014/main" xmlns="" id="{C233B45E-4711-40AA-A38E-08CCFC5D17C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495800"/>
            <a:ext cx="6729413" cy="2133600"/>
            <a:chOff x="2562" y="3203"/>
            <a:chExt cx="3085" cy="1117"/>
          </a:xfrm>
        </p:grpSpPr>
        <p:sp>
          <p:nvSpPr>
            <p:cNvPr id="22" name="AutoShape 33">
              <a:extLst>
                <a:ext uri="{FF2B5EF4-FFF2-40B4-BE49-F238E27FC236}">
                  <a16:creationId xmlns:a16="http://schemas.microsoft.com/office/drawing/2014/main" xmlns="" id="{3BFA11F1-703C-4146-A6EA-8498A38F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203"/>
              <a:ext cx="2313" cy="1056"/>
            </a:xfrm>
            <a:prstGeom prst="cloudCallout">
              <a:avLst>
                <a:gd name="adj1" fmla="val -64870"/>
                <a:gd name="adj2" fmla="val 5440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bón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bón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059" name="WordArt 34">
              <a:extLst>
                <a:ext uri="{FF2B5EF4-FFF2-40B4-BE49-F238E27FC236}">
                  <a16:creationId xmlns:a16="http://schemas.microsoft.com/office/drawing/2014/main" xmlns="" id="{086DD91A-3AAA-4D84-8B0E-1FE24FDA512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62" y="3602"/>
              <a:ext cx="320" cy="7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400" kern="10" spc="720"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rgbClr val="4D4D4D"/>
                    </a:outerShdw>
                  </a:effectLst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3175E021-FBEE-496D-B08B-0166F8344E9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-4098925"/>
            <a:ext cx="6858000" cy="8937625"/>
            <a:chOff x="528" y="624"/>
            <a:chExt cx="4320" cy="5630"/>
          </a:xfrm>
        </p:grpSpPr>
        <p:pic>
          <p:nvPicPr>
            <p:cNvPr id="20487" name="Picture 5" descr="j0424006">
              <a:extLst>
                <a:ext uri="{FF2B5EF4-FFF2-40B4-BE49-F238E27FC236}">
                  <a16:creationId xmlns:a16="http://schemas.microsoft.com/office/drawing/2014/main" xmlns="" id="{DA3D4763-7009-484B-B72B-93A7A903A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624"/>
              <a:ext cx="57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8" name="Group 6">
              <a:extLst>
                <a:ext uri="{FF2B5EF4-FFF2-40B4-BE49-F238E27FC236}">
                  <a16:creationId xmlns:a16="http://schemas.microsoft.com/office/drawing/2014/main" xmlns="" id="{9A9BB454-9E80-449B-8172-D9540479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672"/>
              <a:ext cx="4314" cy="5582"/>
              <a:chOff x="528" y="672"/>
              <a:chExt cx="4314" cy="5582"/>
            </a:xfrm>
          </p:grpSpPr>
          <p:pic>
            <p:nvPicPr>
              <p:cNvPr id="20489" name="Picture 7" descr="j0412356">
                <a:extLst>
                  <a:ext uri="{FF2B5EF4-FFF2-40B4-BE49-F238E27FC236}">
                    <a16:creationId xmlns:a16="http://schemas.microsoft.com/office/drawing/2014/main" xmlns="" id="{76182CE9-CF79-431C-846F-58F92BBA4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672"/>
                <a:ext cx="57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8" descr="j0439072">
                <a:extLst>
                  <a:ext uri="{FF2B5EF4-FFF2-40B4-BE49-F238E27FC236}">
                    <a16:creationId xmlns:a16="http://schemas.microsoft.com/office/drawing/2014/main" xmlns="" id="{98B12E0B-957B-4006-AC76-CCD53FCF7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832"/>
                <a:ext cx="2880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1" name="WordArt 9">
                <a:extLst>
                  <a:ext uri="{FF2B5EF4-FFF2-40B4-BE49-F238E27FC236}">
                    <a16:creationId xmlns:a16="http://schemas.microsoft.com/office/drawing/2014/main" xmlns="" id="{16E224B4-73B9-48F8-8CD2-675F03E6494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14" y="4646"/>
                <a:ext cx="4128" cy="1608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18750"/>
                  </a:avLst>
                </a:prstTxWarp>
              </a:bodyPr>
              <a:lstStyle/>
              <a:p>
                <a:pPr algn="ctr"/>
                <a:r>
                  <a:rPr lang="vi-VN" sz="4400" b="1" kern="10" normalizeH="1" dirty="0">
                    <a:ln w="12700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25724" dir="18900000" algn="ctr" rotWithShape="0">
                        <a:srgbClr val="000099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XIN CHÂN THÀNH </a:t>
                </a:r>
              </a:p>
              <a:p>
                <a:pPr algn="ctr"/>
                <a:r>
                  <a:rPr lang="vi-VN" sz="4400" b="1" kern="10" normalizeH="1" dirty="0">
                    <a:ln w="12700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25724" dir="18900000" algn="ctr" rotWithShape="0">
                        <a:srgbClr val="000099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CẢM ƠN QUÝ </a:t>
                </a:r>
              </a:p>
              <a:p>
                <a:pPr algn="ctr"/>
                <a:r>
                  <a:rPr lang="vi-VN" sz="4400" b="1" kern="10" normalizeH="1" dirty="0">
                    <a:ln w="12700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25724" dir="18900000" algn="ctr" rotWithShape="0">
                        <a:srgbClr val="000099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 CÔ</a:t>
                </a:r>
              </a:p>
            </p:txBody>
          </p:sp>
        </p:grpSp>
      </p:grpSp>
      <p:pic>
        <p:nvPicPr>
          <p:cNvPr id="20483" name="Picture 12" descr="!danc_cl">
            <a:extLst>
              <a:ext uri="{FF2B5EF4-FFF2-40B4-BE49-F238E27FC236}">
                <a16:creationId xmlns:a16="http://schemas.microsoft.com/office/drawing/2014/main" xmlns="" id="{4273C319-1321-4944-A74A-984BD298E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1485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4" descr="san">
            <a:extLst>
              <a:ext uri="{FF2B5EF4-FFF2-40B4-BE49-F238E27FC236}">
                <a16:creationId xmlns:a16="http://schemas.microsoft.com/office/drawing/2014/main" xmlns="" id="{FF041540-054F-4433-864E-63B85E005E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14">
            <a:extLst>
              <a:ext uri="{FF2B5EF4-FFF2-40B4-BE49-F238E27FC236}">
                <a16:creationId xmlns:a16="http://schemas.microsoft.com/office/drawing/2014/main" xmlns="" id="{07512C3E-B06E-441F-8B12-4F5EFD591D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28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6" descr="FF1E1E57665942E3A74FF221CEBC4268">
            <a:extLst>
              <a:ext uri="{FF2B5EF4-FFF2-40B4-BE49-F238E27FC236}">
                <a16:creationId xmlns:a16="http://schemas.microsoft.com/office/drawing/2014/main" xmlns="" id="{10B26BF3-E63F-4FBA-85F2-0A9BF2A081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381000"/>
            <a:ext cx="685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305386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xmlns="" id="{F5736000-4EFF-46DF-9EA0-669F095D0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2976" y="92867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xmlns="" id="{33706830-9BB9-42FF-9A92-9BE636F5F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786" y="2071678"/>
            <a:ext cx="7700986" cy="34861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509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>
            <a:extLst>
              <a:ext uri="{FF2B5EF4-FFF2-40B4-BE49-F238E27FC236}">
                <a16:creationId xmlns:a16="http://schemas.microsoft.com/office/drawing/2014/main" xmlns="" id="{2F0C1F8B-967B-469B-80E3-C4DE8B274556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1377949" y="979487"/>
            <a:ext cx="4430712" cy="4430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2 w 21600"/>
              <a:gd name="T13" fmla="*/ 0 h 21600"/>
              <a:gd name="T14" fmla="*/ 21198 w 21600"/>
              <a:gd name="T15" fmla="*/ 13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8DD5EA55-37C7-42EF-92E6-D6B07744DEFC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2362200"/>
            <a:ext cx="6411912" cy="766763"/>
            <a:chOff x="1388" y="902"/>
            <a:chExt cx="4039" cy="483"/>
          </a:xfrm>
        </p:grpSpPr>
        <p:sp>
          <p:nvSpPr>
            <p:cNvPr id="8211" name="AutoShape 14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943E221E-D561-4B52-B887-9FE306B59A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vi-VN"/>
            </a:p>
          </p:txBody>
        </p:sp>
        <p:grpSp>
          <p:nvGrpSpPr>
            <p:cNvPr id="8212" name="Group 15">
              <a:extLst>
                <a:ext uri="{FF2B5EF4-FFF2-40B4-BE49-F238E27FC236}">
                  <a16:creationId xmlns:a16="http://schemas.microsoft.com/office/drawing/2014/main" xmlns="" id="{F7B67346-7BFA-4347-9F7C-AAB612DCC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8215" name="Oval 16">
                <a:extLst>
                  <a:ext uri="{FF2B5EF4-FFF2-40B4-BE49-F238E27FC236}">
                    <a16:creationId xmlns:a16="http://schemas.microsoft.com/office/drawing/2014/main" xmlns="" id="{53A1E2D6-07CD-45FA-A535-A9ED6C523C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16" name="Oval 17">
                <a:extLst>
                  <a:ext uri="{FF2B5EF4-FFF2-40B4-BE49-F238E27FC236}">
                    <a16:creationId xmlns:a16="http://schemas.microsoft.com/office/drawing/2014/main" xmlns="" id="{11EED522-62DE-41AB-8F4E-B5F6141BC8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17" name="Oval 18">
                <a:extLst>
                  <a:ext uri="{FF2B5EF4-FFF2-40B4-BE49-F238E27FC236}">
                    <a16:creationId xmlns:a16="http://schemas.microsoft.com/office/drawing/2014/main" xmlns="" id="{7611E305-4285-45E6-958D-3A5F1B5199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18" name="Oval 19">
                <a:extLst>
                  <a:ext uri="{FF2B5EF4-FFF2-40B4-BE49-F238E27FC236}">
                    <a16:creationId xmlns:a16="http://schemas.microsoft.com/office/drawing/2014/main" xmlns="" id="{63E79319-4ADD-43CD-88D6-E35DFC7A24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19" name="Oval 20">
                <a:extLst>
                  <a:ext uri="{FF2B5EF4-FFF2-40B4-BE49-F238E27FC236}">
                    <a16:creationId xmlns:a16="http://schemas.microsoft.com/office/drawing/2014/main" xmlns="" id="{89F324D9-5C60-4A8F-8E0B-65C7036C5E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</p:grpSp>
        <p:sp>
          <p:nvSpPr>
            <p:cNvPr id="8213" name="Text Box 44">
              <a:extLst>
                <a:ext uri="{FF2B5EF4-FFF2-40B4-BE49-F238E27FC236}">
                  <a16:creationId xmlns:a16="http://schemas.microsoft.com/office/drawing/2014/main" xmlns="" id="{0E5B4FDD-7041-4142-96A5-1E28A0DE6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98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4193" name="Text Box 4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CFB17CD5-FABF-430F-A7A2-EC0E76B73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980"/>
              <a:ext cx="203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b="1" dirty="0" err="1">
                  <a:latin typeface="Arial" charset="0"/>
                </a:rPr>
                <a:t>Phân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bón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là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gì</a:t>
              </a:r>
              <a:r>
                <a:rPr lang="en-US" sz="3200" b="1" dirty="0">
                  <a:latin typeface="Arial" charset="0"/>
                </a:rPr>
                <a:t>?</a:t>
              </a:r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xmlns="" id="{1B10EF25-BB8A-4AF3-8BC0-11FA8B7BFD65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5486400" cy="766763"/>
            <a:chOff x="1676" y="1718"/>
            <a:chExt cx="4036" cy="483"/>
          </a:xfrm>
        </p:grpSpPr>
        <p:sp>
          <p:nvSpPr>
            <p:cNvPr id="8202" name="AutoShape 6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D01D5D56-6C4E-4DDC-BB81-23D18BDCE8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4" y="1718"/>
              <a:ext cx="3748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vi-VN"/>
            </a:p>
          </p:txBody>
        </p:sp>
        <p:grpSp>
          <p:nvGrpSpPr>
            <p:cNvPr id="8203" name="Group 7">
              <a:extLst>
                <a:ext uri="{FF2B5EF4-FFF2-40B4-BE49-F238E27FC236}">
                  <a16:creationId xmlns:a16="http://schemas.microsoft.com/office/drawing/2014/main" xmlns="" id="{265CF2FA-7FC5-4F6C-ACBE-63127BB0A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" y="1733"/>
              <a:ext cx="390" cy="458"/>
              <a:chOff x="1583" y="1494"/>
              <a:chExt cx="526" cy="526"/>
            </a:xfrm>
          </p:grpSpPr>
          <p:sp>
            <p:nvSpPr>
              <p:cNvPr id="8206" name="Oval 8">
                <a:extLst>
                  <a:ext uri="{FF2B5EF4-FFF2-40B4-BE49-F238E27FC236}">
                    <a16:creationId xmlns:a16="http://schemas.microsoft.com/office/drawing/2014/main" xmlns="" id="{CCDBFFD4-7D7A-4631-9C62-07C3434070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07" name="Oval 9">
                <a:extLst>
                  <a:ext uri="{FF2B5EF4-FFF2-40B4-BE49-F238E27FC236}">
                    <a16:creationId xmlns:a16="http://schemas.microsoft.com/office/drawing/2014/main" xmlns="" id="{A21B22DE-3F34-4757-8204-8BD2BF3B7B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08" name="Oval 10">
                <a:extLst>
                  <a:ext uri="{FF2B5EF4-FFF2-40B4-BE49-F238E27FC236}">
                    <a16:creationId xmlns:a16="http://schemas.microsoft.com/office/drawing/2014/main" xmlns="" id="{597E6E75-014C-4224-9060-7798895849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09" name="Oval 11">
                <a:extLst>
                  <a:ext uri="{FF2B5EF4-FFF2-40B4-BE49-F238E27FC236}">
                    <a16:creationId xmlns:a16="http://schemas.microsoft.com/office/drawing/2014/main" xmlns="" id="{57432638-DBBF-445E-8B07-3673EF8186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8210" name="Oval 12">
                <a:extLst>
                  <a:ext uri="{FF2B5EF4-FFF2-40B4-BE49-F238E27FC236}">
                    <a16:creationId xmlns:a16="http://schemas.microsoft.com/office/drawing/2014/main" xmlns="" id="{FA5460C3-1072-4594-8212-D543890868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</p:grpSp>
        <p:sp>
          <p:nvSpPr>
            <p:cNvPr id="8204" name="Text Box 45">
              <a:extLst>
                <a:ext uri="{FF2B5EF4-FFF2-40B4-BE49-F238E27FC236}">
                  <a16:creationId xmlns:a16="http://schemas.microsoft.com/office/drawing/2014/main" xmlns="" id="{5D5DBB0C-55DC-4E46-AB9F-73CF5E23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1795"/>
              <a:ext cx="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8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" name="Text Box 50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C7EC9FF4-AF16-4DEB-9549-5CA1D2332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9" y="1816"/>
              <a:ext cx="32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b="1" dirty="0" smtClean="0">
                  <a:latin typeface="Arial" charset="0"/>
                </a:rPr>
                <a:t>Phân nhóm</a:t>
              </a:r>
              <a:r>
                <a:rPr lang="en-US" sz="3200" b="1" dirty="0" smtClean="0">
                  <a:latin typeface="Arial" charset="0"/>
                </a:rPr>
                <a:t> </a:t>
              </a:r>
              <a:r>
                <a:rPr lang="en-US" sz="3200" b="1" dirty="0">
                  <a:latin typeface="Arial" charset="0"/>
                </a:rPr>
                <a:t>phân bón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EDCCCAF-9BED-4E3A-8BAC-99DFFBD662F0}"/>
              </a:ext>
            </a:extLst>
          </p:cNvPr>
          <p:cNvSpPr/>
          <p:nvPr/>
        </p:nvSpPr>
        <p:spPr>
          <a:xfrm>
            <a:off x="-19050" y="2381250"/>
            <a:ext cx="2743200" cy="1446550"/>
          </a:xfrm>
          <a:prstGeom prst="rect">
            <a:avLst/>
          </a:prstGeom>
          <a:noFill/>
          <a:scene3d>
            <a:camera prst="isometricOffAxis2Left">
              <a:rot lat="1057891" lon="905061" rev="45577"/>
            </a:camera>
            <a:lightRig rig="threePt" dir="t">
              <a:rot lat="0" lon="0" rev="1200000"/>
            </a:lightRig>
          </a:scene3d>
          <a:sp3d prstMaterial="metal"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en-US" sz="4400" b="1" cap="all">
                <a:ln w="0"/>
                <a:gradFill flip="none" rotWithShape="1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135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NỘI DUNG</a:t>
            </a:r>
            <a:endParaRPr lang="en-US" sz="4400" b="1" cap="all">
              <a:ln w="0"/>
              <a:gradFill flip="none" rotWithShape="1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13500000" scaled="1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sp>
        <p:nvSpPr>
          <p:cNvPr id="8198" name="Rectangle 54">
            <a:extLst>
              <a:ext uri="{FF2B5EF4-FFF2-40B4-BE49-F238E27FC236}">
                <a16:creationId xmlns:a16="http://schemas.microsoft.com/office/drawing/2014/main" xmlns="" id="{9A104B3B-6DED-4272-9645-26938B3B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 b="1">
              <a:solidFill>
                <a:srgbClr val="0000CC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55" descr="N3">
            <a:extLst>
              <a:ext uri="{FF2B5EF4-FFF2-40B4-BE49-F238E27FC236}">
                <a16:creationId xmlns:a16="http://schemas.microsoft.com/office/drawing/2014/main" xmlns="" id="{516359C5-B62E-4735-AE02-3F03A48D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WordArt 15">
            <a:extLst>
              <a:ext uri="{FF2B5EF4-FFF2-40B4-BE49-F238E27FC236}">
                <a16:creationId xmlns:a16="http://schemas.microsoft.com/office/drawing/2014/main" xmlns="" id="{A8B5471A-8BD1-4D6B-A9EA-42B4E01FCF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8201" name="WordArt 16">
            <a:extLst>
              <a:ext uri="{FF2B5EF4-FFF2-40B4-BE49-F238E27FC236}">
                <a16:creationId xmlns:a16="http://schemas.microsoft.com/office/drawing/2014/main" xmlns="" id="{2683EE29-5EF2-4601-A4FE-5FFD86250F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xmlns="" id="{1B10EF25-BB8A-4AF3-8BC0-11FA8B7BFD65}"/>
              </a:ext>
            </a:extLst>
          </p:cNvPr>
          <p:cNvGrpSpPr>
            <a:grpSpLocks/>
          </p:cNvGrpSpPr>
          <p:nvPr/>
        </p:nvGrpSpPr>
        <p:grpSpPr bwMode="auto">
          <a:xfrm>
            <a:off x="2928926" y="4714884"/>
            <a:ext cx="5486400" cy="766763"/>
            <a:chOff x="1676" y="1718"/>
            <a:chExt cx="4036" cy="483"/>
          </a:xfrm>
        </p:grpSpPr>
        <p:sp>
          <p:nvSpPr>
            <p:cNvPr id="29" name="AutoShape 6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D01D5D56-6C4E-4DDC-BB81-23D18BDCE8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4" y="1718"/>
              <a:ext cx="3748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vi-VN"/>
            </a:p>
          </p:txBody>
        </p:sp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xmlns="" id="{265CF2FA-7FC5-4F6C-ACBE-63127BB0A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" y="1733"/>
              <a:ext cx="390" cy="458"/>
              <a:chOff x="1583" y="1494"/>
              <a:chExt cx="526" cy="526"/>
            </a:xfrm>
          </p:grpSpPr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xmlns="" id="{CCDBFFD4-7D7A-4631-9C62-07C3434070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xmlns="" id="{A21B22DE-3F34-4757-8204-8BD2BF3B7B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xmlns="" id="{597E6E75-014C-4224-9060-7798895849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xmlns="" id="{57432638-DBBF-445E-8B07-3673EF8186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xmlns="" id="{FA5460C3-1072-4594-8212-D543890868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/>
              </a:p>
            </p:txBody>
          </p:sp>
        </p:grpSp>
        <p:sp>
          <p:nvSpPr>
            <p:cNvPr id="31" name="Text Box 45">
              <a:extLst>
                <a:ext uri="{FF2B5EF4-FFF2-40B4-BE49-F238E27FC236}">
                  <a16:creationId xmlns:a16="http://schemas.microsoft.com/office/drawing/2014/main" xmlns="" id="{5D5DBB0C-55DC-4E46-AB9F-73CF5E23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1795"/>
              <a:ext cx="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800" b="1" dirty="0">
                  <a:solidFill>
                    <a:srgbClr val="000000"/>
                  </a:solidFill>
                </a:rPr>
                <a:t>3</a:t>
              </a:r>
              <a:endParaRPr lang="en-US" altLang="vi-VN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50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C7EC9FF4-AF16-4DEB-9549-5CA1D2332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9" y="1816"/>
              <a:ext cx="351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b="1" dirty="0" err="1">
                  <a:latin typeface="Arial" charset="0"/>
                </a:rPr>
                <a:t>Tác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dụng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của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phân</a:t>
              </a:r>
              <a:r>
                <a:rPr lang="en-US" sz="3200" b="1" dirty="0">
                  <a:latin typeface="Arial" charset="0"/>
                </a:rPr>
                <a:t> </a:t>
              </a:r>
              <a:r>
                <a:rPr lang="en-US" sz="3200" b="1" dirty="0" err="1">
                  <a:latin typeface="Arial" charset="0"/>
                </a:rPr>
                <a:t>bón</a:t>
              </a:r>
              <a:endParaRPr lang="en-US" sz="32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1428736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xmlns="" id="{CC50792D-71CE-4B06-A9FA-0F9AC01A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62" y="3286124"/>
            <a:ext cx="7643810" cy="830263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Phân bón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là chất dinh dưỡng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do </a:t>
            </a:r>
            <a:r>
              <a:rPr lang="en-US" altLang="vi-VN" sz="2400" b="1" i="1" dirty="0">
                <a:solidFill>
                  <a:srgbClr val="000099"/>
                </a:solidFill>
              </a:rPr>
              <a:t>con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người cung </a:t>
            </a:r>
            <a:r>
              <a:rPr lang="en-US" altLang="vi-VN" sz="2400" b="1" i="1" dirty="0">
                <a:solidFill>
                  <a:srgbClr val="000099"/>
                </a:solidFill>
              </a:rPr>
              <a:t>cấp cho cây trồng.</a:t>
            </a:r>
          </a:p>
        </p:txBody>
      </p:sp>
      <p:sp>
        <p:nvSpPr>
          <p:cNvPr id="4" name="WordArt 16">
            <a:extLst>
              <a:ext uri="{FF2B5EF4-FFF2-40B4-BE49-F238E27FC236}">
                <a16:creationId xmlns:a16="http://schemas.microsoft.com/office/drawing/2014/main" xmlns="" id="{C0237D63-8A66-45C4-AE5A-E1B1512F0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Bài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 7</a:t>
            </a: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xmlns="" id="{482F8565-053E-4610-86FA-98415CEBBC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D4514EB5-17CF-420B-BADD-81A4F89E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WordArt 15">
              <a:extLst>
                <a:ext uri="{FF2B5EF4-FFF2-40B4-BE49-F238E27FC236}">
                  <a16:creationId xmlns:a16="http://schemas.microsoft.com/office/drawing/2014/main" xmlns="" id="{034A5C3B-2AA5-4618-931F-8EFE550C10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48"/>
              <a:ext cx="5165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 CỦA PHÂN BÓN TRONG TRỒNG TRỌT</a:t>
              </a:r>
            </a:p>
          </p:txBody>
        </p:sp>
        <p:sp>
          <p:nvSpPr>
            <p:cNvPr id="8" name="WordArt 16">
              <a:extLst>
                <a:ext uri="{FF2B5EF4-FFF2-40B4-BE49-F238E27FC236}">
                  <a16:creationId xmlns:a16="http://schemas.microsoft.com/office/drawing/2014/main" xmlns="" id="{C0237D63-8A66-45C4-AE5A-E1B1512F05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" y="48"/>
              <a:ext cx="50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Bài</a:t>
              </a: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 7</a:t>
              </a:r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285720" y="2500306"/>
            <a:ext cx="63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N3">
            <a:extLst>
              <a:ext uri="{FF2B5EF4-FFF2-40B4-BE49-F238E27FC236}">
                <a16:creationId xmlns:a16="http://schemas.microsoft.com/office/drawing/2014/main" xmlns="" id="{A34392A2-C886-4E42-96AA-78F597B1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30">
            <a:extLst>
              <a:ext uri="{FF2B5EF4-FFF2-40B4-BE49-F238E27FC236}">
                <a16:creationId xmlns:a16="http://schemas.microsoft.com/office/drawing/2014/main" xmlns="" id="{482F8565-053E-4610-86FA-98415CEBBC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9226" name="Rectangle 4">
              <a:extLst>
                <a:ext uri="{FF2B5EF4-FFF2-40B4-BE49-F238E27FC236}">
                  <a16:creationId xmlns:a16="http://schemas.microsoft.com/office/drawing/2014/main" xmlns="" id="{D4514EB5-17CF-420B-BADD-81A4F89E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WordArt 15">
              <a:extLst>
                <a:ext uri="{FF2B5EF4-FFF2-40B4-BE49-F238E27FC236}">
                  <a16:creationId xmlns:a16="http://schemas.microsoft.com/office/drawing/2014/main" xmlns="" id="{034A5C3B-2AA5-4618-931F-8EFE550C10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48"/>
              <a:ext cx="5165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 CỦA PHÂN BÓN TRONG TRỒNG TRỌT</a:t>
              </a:r>
            </a:p>
          </p:txBody>
        </p:sp>
        <p:sp>
          <p:nvSpPr>
            <p:cNvPr id="9228" name="WordArt 16">
              <a:extLst>
                <a:ext uri="{FF2B5EF4-FFF2-40B4-BE49-F238E27FC236}">
                  <a16:creationId xmlns:a16="http://schemas.microsoft.com/office/drawing/2014/main" xmlns="" id="{C0237D63-8A66-45C4-AE5A-E1B1512F05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" y="48"/>
              <a:ext cx="50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Bài</a:t>
              </a: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 7</a:t>
              </a:r>
            </a:p>
          </p:txBody>
        </p:sp>
      </p:grpSp>
      <p:sp>
        <p:nvSpPr>
          <p:cNvPr id="21" name="Cloud Callout 20">
            <a:extLst>
              <a:ext uri="{FF2B5EF4-FFF2-40B4-BE49-F238E27FC236}">
                <a16:creationId xmlns:a16="http://schemas.microsoft.com/office/drawing/2014/main" xmlns="" id="{C8C6AD63-90E9-4469-99D4-7778D63D9748}"/>
              </a:ext>
            </a:extLst>
          </p:cNvPr>
          <p:cNvSpPr/>
          <p:nvPr/>
        </p:nvSpPr>
        <p:spPr>
          <a:xfrm>
            <a:off x="1928794" y="1785926"/>
            <a:ext cx="6643734" cy="1447800"/>
          </a:xfrm>
          <a:prstGeom prst="cloudCallout">
            <a:avLst>
              <a:gd name="adj1" fmla="val -16391"/>
              <a:gd name="adj2" fmla="val 3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dinh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dương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chính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bón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xmlns="" id="{F5C4667D-BFAF-4218-BBAF-E90E8BF3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76" y="3429000"/>
            <a:ext cx="7143800" cy="1200150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Các chất dinh dưỡng chính trong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phân bón </a:t>
            </a:r>
            <a:r>
              <a:rPr lang="en-US" altLang="vi-VN" sz="2400" b="1" i="1" dirty="0">
                <a:solidFill>
                  <a:srgbClr val="000099"/>
                </a:solidFill>
              </a:rPr>
              <a:t>là: </a:t>
            </a:r>
            <a:r>
              <a:rPr lang="en-US" altLang="vi-VN" sz="2400" b="1" i="1" dirty="0" smtClean="0">
                <a:solidFill>
                  <a:srgbClr val="FF0000"/>
                </a:solidFill>
              </a:rPr>
              <a:t>Đạm(N</a:t>
            </a:r>
            <a:r>
              <a:rPr lang="en-US" altLang="vi-VN" sz="2400" b="1" i="1" dirty="0">
                <a:solidFill>
                  <a:srgbClr val="FF0000"/>
                </a:solidFill>
              </a:rPr>
              <a:t>),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>
                <a:solidFill>
                  <a:srgbClr val="FF0000"/>
                </a:solidFill>
              </a:rPr>
              <a:t>Lân(P) và Kali(K), </a:t>
            </a:r>
            <a:r>
              <a:rPr lang="en-US" altLang="vi-VN" sz="2400" b="1" i="1" dirty="0">
                <a:solidFill>
                  <a:srgbClr val="000099"/>
                </a:solidFill>
              </a:rPr>
              <a:t>Ngoài các chất trên còn có nhóm các nguyên tố vi lượng.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A9F72ADA-202F-4E55-B7AB-311FD599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76" y="5214950"/>
            <a:ext cx="7572404" cy="830997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được</a:t>
            </a:r>
            <a:r>
              <a:rPr lang="en-US" altLang="vi-VN" sz="2400" b="1" i="1" dirty="0">
                <a:solidFill>
                  <a:srgbClr val="000099"/>
                </a:solidFill>
              </a:rPr>
              <a:t> chia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làm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ba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nhóm</a:t>
            </a:r>
            <a:r>
              <a:rPr lang="en-US" altLang="vi-VN" sz="2400" b="1" i="1" dirty="0">
                <a:solidFill>
                  <a:srgbClr val="000099"/>
                </a:solidFill>
              </a:rPr>
              <a:t>: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hữu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cơ</a:t>
            </a:r>
            <a:r>
              <a:rPr lang="en-US" altLang="vi-VN" sz="2400" b="1" i="1" dirty="0">
                <a:solidFill>
                  <a:srgbClr val="000099"/>
                </a:solidFill>
              </a:rPr>
              <a:t>,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hoá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học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và</a:t>
            </a:r>
            <a:r>
              <a:rPr lang="en-US" altLang="vi-VN" sz="2400" b="1" i="1" dirty="0">
                <a:solidFill>
                  <a:srgbClr val="000099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i="1" dirty="0">
                <a:solidFill>
                  <a:srgbClr val="000099"/>
                </a:solidFill>
              </a:rPr>
              <a:t> vi </a:t>
            </a:r>
            <a:r>
              <a:rPr lang="en-US" altLang="vi-VN" sz="2400" b="1" i="1" dirty="0" err="1">
                <a:solidFill>
                  <a:srgbClr val="000099"/>
                </a:solidFill>
              </a:rPr>
              <a:t>sinh</a:t>
            </a:r>
            <a:r>
              <a:rPr lang="en-US" altLang="vi-VN" sz="2400" b="1" i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121442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Phân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nhóm phân bón: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642918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6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7833BE8-002B-494D-99F9-DFC14FD9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" y="1714897"/>
            <a:ext cx="9082088" cy="5143103"/>
          </a:xfrm>
          <a:prstGeom prst="rect">
            <a:avLst/>
          </a:prstGeom>
        </p:spPr>
      </p:pic>
      <p:pic>
        <p:nvPicPr>
          <p:cNvPr id="9219" name="Picture 5" descr="N3">
            <a:extLst>
              <a:ext uri="{FF2B5EF4-FFF2-40B4-BE49-F238E27FC236}">
                <a16:creationId xmlns:a16="http://schemas.microsoft.com/office/drawing/2014/main" xmlns="" id="{A34392A2-C886-4E42-96AA-78F597B1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1. Phân bón là gì?</a:t>
            </a:r>
            <a:endParaRPr lang="en-US" altLang="vi-V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1" name="Group 30">
            <a:extLst>
              <a:ext uri="{FF2B5EF4-FFF2-40B4-BE49-F238E27FC236}">
                <a16:creationId xmlns:a16="http://schemas.microsoft.com/office/drawing/2014/main" xmlns="" id="{482F8565-053E-4610-86FA-98415CEBBC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9226" name="Rectangle 4">
              <a:extLst>
                <a:ext uri="{FF2B5EF4-FFF2-40B4-BE49-F238E27FC236}">
                  <a16:creationId xmlns:a16="http://schemas.microsoft.com/office/drawing/2014/main" xmlns="" id="{D4514EB5-17CF-420B-BADD-81A4F89E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800" b="1">
                <a:solidFill>
                  <a:srgbClr val="0000CC"/>
                </a:solidFill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WordArt 15">
              <a:extLst>
                <a:ext uri="{FF2B5EF4-FFF2-40B4-BE49-F238E27FC236}">
                  <a16:creationId xmlns:a16="http://schemas.microsoft.com/office/drawing/2014/main" xmlns="" id="{034A5C3B-2AA5-4618-931F-8EFE550C10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48"/>
              <a:ext cx="5165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 CỦA PHÂN BÓN TRONG TRỒNG TRỌT</a:t>
              </a:r>
            </a:p>
          </p:txBody>
        </p:sp>
        <p:sp>
          <p:nvSpPr>
            <p:cNvPr id="9228" name="WordArt 16">
              <a:extLst>
                <a:ext uri="{FF2B5EF4-FFF2-40B4-BE49-F238E27FC236}">
                  <a16:creationId xmlns:a16="http://schemas.microsoft.com/office/drawing/2014/main" xmlns="" id="{C0237D63-8A66-45C4-AE5A-E1B1512F05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" y="48"/>
              <a:ext cx="508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Bài</a:t>
              </a:r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</a:rPr>
                <a:t> 7</a:t>
              </a:r>
            </a:p>
          </p:txBody>
        </p:sp>
      </p:grpSp>
      <p:sp>
        <p:nvSpPr>
          <p:cNvPr id="21528" name="Text Box 24">
            <a:extLst>
              <a:ext uri="{FF2B5EF4-FFF2-40B4-BE49-F238E27FC236}">
                <a16:creationId xmlns:a16="http://schemas.microsoft.com/office/drawing/2014/main" xmlns="" id="{CC50792D-71CE-4B06-A9FA-0F9AC01A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2143116"/>
            <a:ext cx="8001000" cy="461665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srgbClr val="000099"/>
                </a:solidFill>
              </a:rPr>
              <a:t>Phân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bón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được</a:t>
            </a:r>
            <a:r>
              <a:rPr lang="en-US" altLang="vi-VN" sz="2400" b="1" dirty="0">
                <a:solidFill>
                  <a:srgbClr val="000099"/>
                </a:solidFill>
              </a:rPr>
              <a:t> chia </a:t>
            </a:r>
            <a:r>
              <a:rPr lang="en-US" altLang="vi-VN" sz="2400" b="1" dirty="0" err="1">
                <a:solidFill>
                  <a:srgbClr val="000099"/>
                </a:solidFill>
              </a:rPr>
              <a:t>làm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ba</a:t>
            </a:r>
            <a:r>
              <a:rPr lang="en-US" altLang="vi-VN" sz="2400" b="1" dirty="0">
                <a:solidFill>
                  <a:srgbClr val="000099"/>
                </a:solidFill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</a:rPr>
              <a:t>nhóm</a:t>
            </a:r>
            <a:r>
              <a:rPr lang="en-US" altLang="vi-VN" sz="24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A9F72ADA-202F-4E55-B7AB-311FD599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3071810"/>
            <a:ext cx="8001000" cy="830997"/>
          </a:xfrm>
          <a:prstGeom prst="rect">
            <a:avLst/>
          </a:prstGeom>
          <a:solidFill>
            <a:srgbClr val="66FF66">
              <a:alpha val="76862"/>
            </a:srgbClr>
          </a:soli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 dirty="0">
                <a:solidFill>
                  <a:srgbClr val="000099"/>
                </a:solidFill>
              </a:rPr>
              <a:t>+ Phân hữu cơ: là loại phân bón có nguồn gốc từ xác động thực vật phận hủy, hoặc chất thải của động </a:t>
            </a:r>
            <a:r>
              <a:rPr lang="en-US" altLang="vi-VN" sz="2400" b="1" i="1" dirty="0" smtClean="0">
                <a:solidFill>
                  <a:srgbClr val="000099"/>
                </a:solidFill>
              </a:rPr>
              <a:t>vật.</a:t>
            </a:r>
            <a:endParaRPr lang="en-US" altLang="vi-VN" sz="2400" b="1" i="1" dirty="0">
              <a:solidFill>
                <a:srgbClr val="000099"/>
              </a:solidFill>
            </a:endParaRPr>
          </a:p>
        </p:txBody>
      </p:sp>
      <p:sp>
        <p:nvSpPr>
          <p:cNvPr id="15" name="Cloud Callout 20">
            <a:extLst>
              <a:ext uri="{FF2B5EF4-FFF2-40B4-BE49-F238E27FC236}">
                <a16:creationId xmlns:a16="http://schemas.microsoft.com/office/drawing/2014/main" xmlns="" id="{F48FAC4A-9471-4D97-B26E-5522730C9566}"/>
              </a:ext>
            </a:extLst>
          </p:cNvPr>
          <p:cNvSpPr/>
          <p:nvPr/>
        </p:nvSpPr>
        <p:spPr>
          <a:xfrm>
            <a:off x="2143108" y="4572008"/>
            <a:ext cx="4724400" cy="1447800"/>
          </a:xfrm>
          <a:prstGeom prst="cloudCallout">
            <a:avLst>
              <a:gd name="adj1" fmla="val -16391"/>
              <a:gd name="adj2" fmla="val 3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Phân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hữu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cơ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nguồn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gốc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nào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51D1519-2A06-4CFF-8A9B-33166D7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28586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Phân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nhóm phân bón: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0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 animBg="1"/>
      <p:bldP spid="23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ABC01B-B828-4302-B94D-0EA0AE8D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 descr="N3">
            <a:extLst>
              <a:ext uri="{FF2B5EF4-FFF2-40B4-BE49-F238E27FC236}">
                <a16:creationId xmlns:a16="http://schemas.microsoft.com/office/drawing/2014/main" xmlns="" id="{A7821993-8DF0-4CEB-BCF0-D0C086DB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5">
            <a:extLst>
              <a:ext uri="{FF2B5EF4-FFF2-40B4-BE49-F238E27FC236}">
                <a16:creationId xmlns:a16="http://schemas.microsoft.com/office/drawing/2014/main" xmlns="" id="{DF3A5A99-89CB-4A3F-87E7-DC88ACAC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"/>
            <a:ext cx="81994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DỤNG CỦA PHÂN BÓN TRONG TRỒNG TRỌT</a:t>
            </a:r>
          </a:p>
        </p:txBody>
      </p:sp>
      <p:sp>
        <p:nvSpPr>
          <p:cNvPr id="13318" name="WordArt 16">
            <a:extLst>
              <a:ext uri="{FF2B5EF4-FFF2-40B4-BE49-F238E27FC236}">
                <a16:creationId xmlns:a16="http://schemas.microsoft.com/office/drawing/2014/main" xmlns="" id="{998381C6-A298-403F-A94E-FD089D5FE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50" y="76200"/>
            <a:ext cx="80645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xmlns="" id="{7A80BAD1-B221-4256-9B11-D9CE344F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685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1. Phân bón là gì?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1" name="TextBox 20">
            <a:extLst>
              <a:ext uri="{FF2B5EF4-FFF2-40B4-BE49-F238E27FC236}">
                <a16:creationId xmlns:a16="http://schemas.microsoft.com/office/drawing/2014/main" xmlns="" id="{ED521DD3-6CA9-447D-A761-71E14D10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A620134-55EB-45FC-8D6E-5291C295C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172592"/>
            <a:ext cx="8686800" cy="49996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5B3C85C-C61E-471C-9854-C50BB3A36E5F}"/>
              </a:ext>
            </a:extLst>
          </p:cNvPr>
          <p:cNvSpPr txBox="1"/>
          <p:nvPr/>
        </p:nvSpPr>
        <p:spPr>
          <a:xfrm>
            <a:off x="452730" y="6248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ĐIỀN THANH (cây điên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điển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2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1675</TotalTime>
  <Words>1670</Words>
  <Application>Microsoft Office PowerPoint</Application>
  <PresentationFormat>On-screen Show (4:3)</PresentationFormat>
  <Paragraphs>239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Metro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0913377617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boot_rom2003@yahoo.com</dc:creator>
  <cp:lastModifiedBy>Admin</cp:lastModifiedBy>
  <cp:revision>206</cp:revision>
  <dcterms:created xsi:type="dcterms:W3CDTF">2009-12-08T08:19:54Z</dcterms:created>
  <dcterms:modified xsi:type="dcterms:W3CDTF">2021-10-04T23:17:18Z</dcterms:modified>
</cp:coreProperties>
</file>