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28" r:id="rId2"/>
    <p:sldId id="331" r:id="rId3"/>
    <p:sldId id="327" r:id="rId4"/>
    <p:sldId id="313" r:id="rId5"/>
    <p:sldId id="349" r:id="rId6"/>
    <p:sldId id="305" r:id="rId7"/>
    <p:sldId id="306" r:id="rId8"/>
    <p:sldId id="307" r:id="rId9"/>
    <p:sldId id="308" r:id="rId10"/>
    <p:sldId id="275" r:id="rId11"/>
    <p:sldId id="288" r:id="rId12"/>
    <p:sldId id="289" r:id="rId13"/>
    <p:sldId id="363" r:id="rId14"/>
    <p:sldId id="290" r:id="rId15"/>
    <p:sldId id="294" r:id="rId16"/>
    <p:sldId id="369" r:id="rId17"/>
    <p:sldId id="300" r:id="rId18"/>
    <p:sldId id="375" r:id="rId19"/>
    <p:sldId id="381" r:id="rId20"/>
    <p:sldId id="373" r:id="rId21"/>
    <p:sldId id="372" r:id="rId22"/>
    <p:sldId id="377" r:id="rId23"/>
    <p:sldId id="3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wg64" initials="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FF"/>
    <a:srgbClr val="CC00CC"/>
    <a:srgbClr val="66FF33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4T22:34:30.308" idx="5">
    <p:pos x="5793" y="10"/>
    <p:text>GIÁO VIÊN GIẢNG DẠY: HUỲNH THỊ DIỆP HẰNG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820F6052-B718-452B-91CB-8BE439D15E9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9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B9CF8-6465-47CC-B57C-CCBD5BB182D8}" type="slidenum">
              <a:rPr lang="en-US" smtClean="0"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79C2C-4894-4395-8F89-1EA4C6B67DDC}" type="slidenum">
              <a:rPr lang="en-US" smtClean="0"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ABA5D-2F26-469A-AA9B-B8680D20DB52}" type="slidenum">
              <a:rPr lang="en-US" smtClean="0"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633BF-DFA1-41C3-A483-56FECC692D1D}" type="slidenum">
              <a:rPr lang="en-US" smtClean="0"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ABA5D-2F26-469A-AA9B-B8680D20DB52}" type="slidenum">
              <a:rPr lang="en-US" smtClean="0">
                <a:solidFill>
                  <a:srgbClr val="000000"/>
                </a:solidFill>
              </a:rPr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1D395-0CF9-4747-BA95-41ABEB50097D}" type="slidenum">
              <a:rPr lang="en-US" smtClean="0"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3141A-2035-4B97-B4D1-A2F72FA3AA2F}" type="slidenum">
              <a:rPr lang="en-US" smtClean="0"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9EDB-8CF3-401F-A689-818574729B2A}" type="slidenum">
              <a:rPr lang="en-US" smtClean="0"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3C0E4-B5EA-4996-938F-F40069A12081}" type="slidenum">
              <a:rPr lang="en-US" smtClean="0"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233B5-34E7-4296-9DF9-245D90B86DA4}" type="slidenum">
              <a:rPr lang="en-US" smtClean="0"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3C971-56FC-4443-9DE7-32F0BB5903FD}" type="slidenum">
              <a:rPr lang="en-US" smtClean="0"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AB1D6-0FD6-477E-95F4-BBBF5185430D}" type="slidenum">
              <a:rPr lang="en-US" smtClean="0"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7CCC1-E625-45FA-BAF7-6688CAC82399}" type="slidenum">
              <a:rPr lang="en-US" smtClean="0"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1692275" y="4411663"/>
            <a:ext cx="18669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2282825" y="2293938"/>
            <a:ext cx="6897688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2133600"/>
            <a:ext cx="8423275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1864D89-BA0F-4E57-88ED-DEC5B755092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3040-7981-473D-8350-2BADEF75C02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0DE2F-205F-4378-B068-F5F39989E0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08E01-BFAF-46F1-8C62-99B19BA4778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0FA76-A0F1-43EC-915F-1F36E59448A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4DC9D-64F2-4AC5-B335-0E101C8D8C1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610DA-1D6A-4F10-B783-4B99216F918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930AA-8160-4A20-AE85-A7562628070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5E71C-1D21-4AA3-999E-6F18B4D5C8C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8EE3-6AE3-4DFF-92B5-65E8B923FEE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AB3BB-92DA-4215-926A-B6BFD228864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5262563" y="4076700"/>
            <a:ext cx="1397000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130425" y="4749800"/>
            <a:ext cx="7013575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6DA83B62-5E64-4619-B640-892604AE232E}" type="slidenum">
              <a:rPr lang="en-US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27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GIF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280785" cy="7381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b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en-US" sz="233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ỦY BAN NHÂN DÂN QUẬN BÌNH TÂN</a:t>
            </a:r>
            <a:br>
              <a:rPr lang="en-US" sz="233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altLang="en-US" sz="2335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THCS</a:t>
            </a:r>
            <a:r>
              <a:rPr lang="en-US" altLang="vi-VN" sz="2335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335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HUỲNH VĂN NGHỆ</a:t>
            </a:r>
            <a:r>
              <a:rPr lang="vi-VN" altLang="en-US" sz="233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vi-VN" altLang="en-US" sz="233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vi-VN" altLang="en-US" sz="233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819400"/>
            <a:ext cx="7115810" cy="35909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495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CÁC EM </a:t>
            </a:r>
          </a:p>
          <a:p>
            <a:pPr marL="0" indent="0" algn="ctr">
              <a:buNone/>
              <a:defRPr/>
            </a:pPr>
            <a:r>
              <a:rPr lang="en-US" sz="495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 SINH KHỐI 6 </a:t>
            </a:r>
          </a:p>
          <a:p>
            <a:pPr marL="0" indent="0" algn="ctr">
              <a:buNone/>
              <a:defRPr/>
            </a:pPr>
            <a:r>
              <a:rPr lang="en-US" sz="495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 VỚI TIẾT HỌC </a:t>
            </a:r>
          </a:p>
          <a:p>
            <a:pPr marL="0" indent="0" algn="ctr">
              <a:buNone/>
              <a:defRPr/>
            </a:pPr>
            <a:r>
              <a:rPr lang="en-US" sz="495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MĨ THUẬT</a:t>
            </a:r>
            <a:endParaRPr lang="en-US" sz="4950" b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  <a:defRPr/>
            </a:pPr>
            <a:endParaRPr lang="en-US" sz="495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19405" y="1066800"/>
            <a:ext cx="85051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Font typeface="Wingdings" panose="05000000000000000000" charset="0"/>
              <a:buNone/>
            </a:pPr>
            <a:r>
              <a:rPr lang="en-US" sz="2400" b="1" u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 BỘ MÔN: ÂM NHẠC - MĨ THUẬT</a:t>
            </a:r>
          </a:p>
          <a:p>
            <a:pPr indent="0" algn="ctr">
              <a:buFont typeface="Wingdings" panose="05000000000000000000" charset="0"/>
              <a:buNone/>
            </a:pPr>
            <a:endParaRPr lang="en-US" sz="2400" b="1" u="none">
              <a:solidFill>
                <a:srgbClr val="FFC000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ctr">
              <a:buFont typeface="Wingdings" panose="05000000000000000000" charset="0"/>
              <a:buNone/>
            </a:pPr>
            <a:r>
              <a:rPr lang="en-US" sz="2400" b="1" u="none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GIÁO VIÊN GIẢNG DẠY: HUỲNH THỊ DIỆP HẰNG</a:t>
            </a:r>
          </a:p>
        </p:txBody>
      </p:sp>
      <p:pic>
        <p:nvPicPr>
          <p:cNvPr id="410626" name="Picture 21" descr="j023213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4724400"/>
            <a:ext cx="1969770" cy="2021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-228600" y="76200"/>
            <a:ext cx="439166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charset="0"/>
              <a:buChar char="Ø"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</a:t>
            </a:r>
            <a:r>
              <a:rPr lang="vi-V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-43985" y="3581341"/>
            <a:ext cx="522795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charset="0"/>
              <a:buChar char="Ø"/>
            </a:pPr>
            <a:r>
              <a:rPr lang="vi-VN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thời trang</a:t>
            </a:r>
            <a:r>
              <a:rPr lang="vi-VN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4226560" cy="254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57855"/>
            <a:ext cx="2929255" cy="370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0" y="0"/>
            <a:ext cx="4201160" cy="2976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" y="802005"/>
            <a:ext cx="4009390" cy="228917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91954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4">
                    <a:lumMod val="1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u="sng">
                <a:solidFill>
                  <a:schemeClr val="accent4">
                    <a:lumMod val="1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400" b="1" u="sng">
                <a:solidFill>
                  <a:schemeClr val="accent4">
                    <a:lumMod val="1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ÁCH THIẾT KẾ TẠO DÁNG TÚI ĐỰNG BẰNG GIẤY:</a:t>
            </a:r>
            <a:r>
              <a:rPr lang="en-US" sz="2400" b="1" smtClean="0">
                <a:solidFill>
                  <a:srgbClr val="FFFF00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8153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33400" y="1295400"/>
            <a:ext cx="7010400" cy="1168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50000"/>
              </a:lnSpc>
              <a:spcBef>
                <a:spcPct val="50000"/>
              </a:spcBef>
            </a:pPr>
            <a:endParaRPr lang="en-US" sz="2800" b="1" i="1">
              <a:solidFill>
                <a:srgbClr val="66FF33"/>
              </a:solidFill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</a:t>
            </a:r>
            <a:endParaRPr lang="en-US" sz="2800" b="1"/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endParaRPr lang="en-US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94"/>
            <a:ext cx="3810000" cy="2664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94180"/>
            <a:ext cx="4495800" cy="494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326765" cy="18383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28800" y="838200"/>
            <a:ext cx="49123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40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Xây dựng ý tưởng</a:t>
            </a:r>
            <a:r>
              <a:rPr lang="vi-VN" altLang="en-US" sz="40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4000" b="1" i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b="1" i="1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8153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228600" y="304800"/>
            <a:ext cx="8831580" cy="798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sz="32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Phác thảo</a:t>
            </a:r>
            <a:r>
              <a:rPr lang="vi-VN" altLang="en-US" sz="32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xác định kiểu dáng, kích thước túi:</a:t>
            </a:r>
            <a:r>
              <a:rPr lang="en-US" sz="3000"/>
              <a:t>   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sz="3000"/>
              <a:t>  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" y="885825"/>
            <a:ext cx="8570595" cy="57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1116965"/>
            <a:ext cx="8616315" cy="548195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3655" y="152400"/>
            <a:ext cx="910145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vi-VN" altLang="en-US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Triển</a:t>
            </a:r>
            <a:r>
              <a:rPr lang="en-US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khai</a:t>
            </a:r>
            <a:r>
              <a:rPr lang="vi-VN" altLang="en-US" b="1" dirty="0" err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bản</a:t>
            </a:r>
            <a:r>
              <a:rPr lang="en-US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en-US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kỹ</a:t>
            </a:r>
            <a:r>
              <a:rPr lang="en-US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thuật</a:t>
            </a:r>
            <a:r>
              <a:rPr lang="vi-VN" altLang="en-US" b="1" dirty="0" err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(đơn vị đo mm):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8153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74441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vi-VN" altLang="en-US" sz="32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Cắt</a:t>
            </a:r>
            <a:r>
              <a:rPr lang="vi-VN" altLang="en-US" sz="32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gấp</a:t>
            </a:r>
            <a:r>
              <a:rPr lang="vi-VN" altLang="en-US" sz="32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dán hoàn thiện sản phẩm</a:t>
            </a:r>
            <a:r>
              <a:rPr lang="vi-VN" altLang="en-US" sz="3200" b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949325"/>
            <a:ext cx="8384540" cy="565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8153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0683" y="228816"/>
            <a:ext cx="80962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spcBef>
                <a:spcPct val="50000"/>
              </a:spcBef>
              <a:buFont typeface="Wingdings" panose="05000000000000000000" charset="0"/>
              <a:buChar char="v"/>
            </a:pPr>
            <a:r>
              <a:rPr lang="vi-VN" altLang="en-US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THAM KHẢO: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endParaRPr lang="en-US" sz="2400" b="1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870"/>
            <a:ext cx="406654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504690"/>
            <a:ext cx="2985770" cy="2353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60" y="1076325"/>
            <a:ext cx="4591685" cy="301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25" y="4462145"/>
            <a:ext cx="2586355" cy="2395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690"/>
            <a:ext cx="2912110" cy="237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35" y="0"/>
            <a:ext cx="3885565" cy="30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0715" cy="30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505200"/>
            <a:ext cx="2515870" cy="3280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20" y="1524000"/>
            <a:ext cx="1550670" cy="1111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1547495" cy="1207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720975" cy="3157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80305"/>
            <a:ext cx="1619250" cy="1072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31235"/>
            <a:ext cx="2816225" cy="3191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45" y="5589240"/>
            <a:ext cx="387877" cy="602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59436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4000" b="1">
                <a:solidFill>
                  <a:srgbClr val="002060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altLang="en-US" sz="4000" b="1" u="sng">
                <a:solidFill>
                  <a:srgbClr val="002060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75895" y="1066800"/>
            <a:ext cx="8848090" cy="2122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algn="just">
              <a:spcBef>
                <a:spcPct val="50000"/>
              </a:spcBef>
              <a:buFontTx/>
              <a:buNone/>
            </a:pPr>
            <a:r>
              <a:rPr lang="vi-VN" alt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THIẾT KẾ, TẠO DÁNG VÀ TRANG TRÍ TÚI GIẤY VỚI HÌNH VẼ THỜI TIỀN SỬ.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200" y="3352800"/>
            <a:ext cx="9088120" cy="3435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 typeface="Wingdings" panose="05000000000000000000" charset="0"/>
              <a:buChar char="q"/>
            </a:pPr>
            <a:r>
              <a:rPr lang="vi-VN" altLang="en-US" sz="2800" b="1" u="sng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HÌNH THỨC THỰC HIỆN: </a:t>
            </a:r>
            <a:endParaRPr lang="vi-VN" altLang="en-US" sz="2800" b="1" u="sng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Wingdings" panose="05000000000000000000" charset="0"/>
              <a:buChar char="Ø"/>
            </a:pPr>
            <a:r>
              <a:rPr lang="vi-VN" alt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Vẽ hoặc làm thủ công sản phẩm túi giấy.</a:t>
            </a:r>
            <a:endParaRPr lang="en-US" sz="2400" b="1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Wingdings" panose="05000000000000000000" charset="0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Lựa chọn hình vẽ thời Tiền sử và giấy có họa tiết trang trí phù hợp</a:t>
            </a:r>
            <a:r>
              <a:rPr lang="vi-VN" alt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 b="1" u="none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Wingdings" panose="05000000000000000000" charset="0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Thực hiện trang trí sản phẩm theo ý thích</a:t>
            </a:r>
            <a:endParaRPr lang="en-US" sz="2400" b="1" u="none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Wingdings" panose="05000000000000000000" charset="0"/>
              <a:buChar char="Ø"/>
            </a:pPr>
            <a:r>
              <a:rPr lang="en-US" sz="2400" b="1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giấy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: A4</a:t>
            </a:r>
            <a:endParaRPr lang="vi-VN" sz="2400" b="1" u="none" dirty="0">
              <a:solidFill>
                <a:schemeClr val="tx1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Wingdings" panose="05000000000000000000" charset="0"/>
              <a:buChar char="Ø"/>
            </a:pPr>
            <a:r>
              <a:rPr lang="en-US" sz="2400" b="1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Màu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sắc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Tùy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chọn</a:t>
            </a:r>
          </a:p>
        </p:txBody>
      </p:sp>
      <p:sp>
        <p:nvSpPr>
          <p:cNvPr id="3" name="Bong bóng Ý nghĩ: Hình đám mây 1"/>
          <p:cNvSpPr/>
          <p:nvPr/>
        </p:nvSpPr>
        <p:spPr>
          <a:xfrm>
            <a:off x="5791200" y="152400"/>
            <a:ext cx="3306445" cy="732155"/>
          </a:xfrm>
          <a:prstGeom prst="cloudCallout">
            <a:avLst>
              <a:gd name="adj1" fmla="val -65357"/>
              <a:gd name="adj2" fmla="val 3579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/>
          <p:cNvSpPr txBox="1"/>
          <p:nvPr/>
        </p:nvSpPr>
        <p:spPr>
          <a:xfrm>
            <a:off x="85090" y="76200"/>
            <a:ext cx="10059670" cy="134683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Char char="v"/>
            </a:pPr>
            <a:r>
              <a:rPr lang="vi-VN" altLang="en-US" sz="4000" b="1" u="sng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u="sng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4000" b="1" u="sng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u="sng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en-US" sz="4000" b="1" u="sng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u="sng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họa</a:t>
            </a:r>
            <a:r>
              <a:rPr lang="en-US" sz="4000" b="1" u="sng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u="sng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lang="vi-VN" altLang="en-US" sz="4000" b="1" u="sng" kern="12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trí</a:t>
            </a:r>
            <a:r>
              <a:rPr lang="en-US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thời</a:t>
            </a:r>
            <a:r>
              <a:rPr lang="en-US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40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iền</a:t>
            </a:r>
            <a:r>
              <a:rPr lang="en-US" sz="4000" b="1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sử</a:t>
            </a:r>
            <a:r>
              <a:rPr lang="vi-VN" altLang="en-US" sz="4000" b="1" u="sng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</a:t>
            </a:r>
            <a:r>
              <a:rPr lang="vi-VN" altLang="en-US" sz="3300" b="1" kern="1200" dirty="0" err="1"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>
                <a:latin typeface="+mj-lt"/>
                <a:ea typeface="+mj-ea"/>
                <a:cs typeface="+mj-cs"/>
              </a:rPr>
              <a:t> </a:t>
            </a:r>
            <a:endParaRPr lang="en-US" sz="3300" b="1" dirty="0" err="1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sz="3300" b="1" kern="1200" dirty="0">
              <a:latin typeface="+mj-lt"/>
              <a:ea typeface="+mj-ea"/>
              <a:cs typeface="Calibri Light" panose="020F0302020204030204"/>
            </a:endParaRPr>
          </a:p>
        </p:txBody>
      </p:sp>
      <p:pic>
        <p:nvPicPr>
          <p:cNvPr id="5" name="Hình ảnh 5" descr="Ảnh có chứa văn bản&#10;&#10;Mô tả được tự động tạ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545"/>
            <a:ext cx="2204720" cy="2508885"/>
          </a:xfrm>
          <a:prstGeom prst="rect">
            <a:avLst/>
          </a:prstGeom>
        </p:spPr>
      </p:pic>
      <p:pic>
        <p:nvPicPr>
          <p:cNvPr id="7" name="Hình ảnh 7" descr="Ảnh có chứa văn bản&#10;&#10;Mô tả được tự động tạ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2375"/>
            <a:ext cx="5474970" cy="3095625"/>
          </a:xfrm>
          <a:prstGeom prst="rect">
            <a:avLst/>
          </a:prstGeom>
        </p:spPr>
      </p:pic>
      <p:pic>
        <p:nvPicPr>
          <p:cNvPr id="6" name="Hình ảnh 6" descr="Ảnh có chứa văn bản, đen&#10;&#10;Mô tả được tự động tạ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340" y="1066800"/>
            <a:ext cx="3368040" cy="2501900"/>
          </a:xfrm>
          <a:prstGeom prst="rect">
            <a:avLst/>
          </a:prstGeom>
        </p:spPr>
      </p:pic>
      <p:pic>
        <p:nvPicPr>
          <p:cNvPr id="8" name="Hình ảnh 8" descr="Ảnh có chứa văn bản, vải&#10;&#10;Mô tả được tự động tạ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66165"/>
            <a:ext cx="3056890" cy="2501265"/>
          </a:xfrm>
          <a:prstGeom prst="rect">
            <a:avLst/>
          </a:prstGeom>
        </p:spPr>
      </p:pic>
      <p:pic>
        <p:nvPicPr>
          <p:cNvPr id="9" name="Hình ảnh 9" descr="Ảnh có chứa văn bản&#10;&#10;Mô tả được tự động tạ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845" y="3762375"/>
            <a:ext cx="3399155" cy="318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33400"/>
            <a:ext cx="924687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b="1" smtClean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  <a:buFont typeface="Wingdings" panose="05000000000000000000" charset="0"/>
              <a:buChar char="v"/>
            </a:pPr>
            <a:r>
              <a:rPr lang="en-US" sz="4000" b="1" smtClean="0">
                <a:solidFill>
                  <a:schemeClr val="tx1"/>
                </a:solidFill>
              </a:rPr>
              <a:t> </a:t>
            </a:r>
            <a:r>
              <a:rPr lang="vi-VN" alt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họa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tiết</a:t>
            </a:r>
            <a:r>
              <a:rPr lang="vi-VN" alt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trí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thời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iền</a:t>
            </a:r>
            <a:r>
              <a:rPr 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sử</a:t>
            </a:r>
            <a:r>
              <a:rPr lang="vi-VN" altLang="en-US" sz="40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:</a:t>
            </a:r>
            <a:endParaRPr lang="en-US" sz="4000" b="1" smtClean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000" b="1" smtClean="0"/>
          </a:p>
          <a:p>
            <a:pPr algn="ctr">
              <a:spcBef>
                <a:spcPct val="50000"/>
              </a:spcBef>
            </a:pPr>
            <a:r>
              <a:rPr lang="en-US" sz="2000" b="1" smtClean="0"/>
              <a:t> </a:t>
            </a:r>
            <a:endParaRPr lang="en-US" sz="2000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" y="1203960"/>
            <a:ext cx="2604135" cy="2534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480"/>
            <a:ext cx="2875280" cy="274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1218565"/>
            <a:ext cx="2767330" cy="2505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35" y="1204595"/>
            <a:ext cx="3067050" cy="2533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85" y="4109720"/>
            <a:ext cx="2895600" cy="2745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40200"/>
            <a:ext cx="293116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286" y="1524000"/>
            <a:ext cx="9143524" cy="276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>
            <a:outerShdw dist="35921" dir="2700000" algn="ctr" rotWithShape="0">
              <a:srgbClr val="CC99FF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u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</a:t>
            </a:r>
            <a:r>
              <a:rPr lang="vi-VN" altLang="en-US" sz="4800" b="1" u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TIỀN SỬ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vi-VN" altLang="en-US" sz="4800" b="1" u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VÀ VIỆT NAM</a:t>
            </a:r>
            <a:endParaRPr lang="vi-VN" altLang="en-US" sz="4050" b="1" u="none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Wingdings" panose="05000000000000000000" charset="0"/>
              <a:buNone/>
              <a:defRPr/>
            </a:pPr>
            <a:r>
              <a:rPr lang="en-US" altLang="vi-VN" b="1" u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b="1" u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 TIẾT: 6 TIẾT</a:t>
            </a:r>
            <a:r>
              <a:rPr lang="en-US" altLang="vi-VN" b="1" u="none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896745" y="228600"/>
            <a:ext cx="5329555" cy="70675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CC99FF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altLang="en-US" sz="4000" b="1" u="sng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6 - </a:t>
            </a:r>
            <a:r>
              <a:rPr lang="en-US" sz="4000" b="1" u="sng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4000" b="1" u="sng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HỦ ĐỀ 2</a:t>
            </a:r>
            <a:r>
              <a:rPr lang="en-US" sz="4000" b="1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" y="4572000"/>
            <a:ext cx="9117330" cy="2086610"/>
          </a:xfrm>
          <a:solidFill>
            <a:srgbClr val="C00000"/>
          </a:solidFill>
        </p:spPr>
        <p:txBody>
          <a:bodyPr>
            <a:normAutofit fontScale="25000" lnSpcReduction="10000"/>
          </a:bodyPr>
          <a:lstStyle/>
          <a:p>
            <a:pPr algn="ctr"/>
            <a:r>
              <a:rPr lang="vi-VN" altLang="en-US" sz="12000" b="1" u="sng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vi-VN" sz="12000" b="1" u="sng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12000" b="1" u="sng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120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600" b="1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charset="0"/>
            </a:pPr>
            <a:r>
              <a:rPr lang="en-US" altLang="vi-VN" sz="20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GIẤY ĐỰNG QUÀ TẶNG</a:t>
            </a:r>
            <a:endParaRPr lang="en-US" altLang="vi-VN" sz="978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charset="0"/>
            </a:pPr>
            <a:r>
              <a:rPr lang="en-US" altLang="vi-VN" sz="144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1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TIẾT: 2 TIẾT</a:t>
            </a:r>
            <a:r>
              <a:rPr lang="en-US" altLang="vi-VN" sz="1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" y="0"/>
            <a:ext cx="1187450" cy="1524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785" y="635"/>
            <a:ext cx="1216025" cy="150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/>
          <p:cNvSpPr txBox="1"/>
          <p:nvPr/>
        </p:nvSpPr>
        <p:spPr>
          <a:xfrm>
            <a:off x="154940" y="1066483"/>
            <a:ext cx="8833961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vi-VN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u="none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</a:t>
            </a:r>
            <a:r>
              <a:rPr 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endParaRPr lang="vi-VN" sz="4400" b="1" u="non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dạng, màu sắc, tỉ lệ và tính cân bằng của sản phẩm.</a:t>
            </a:r>
            <a:r>
              <a:rPr 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u="non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dáng và sắp xếp họa tiết trang trí.</a:t>
            </a:r>
          </a:p>
          <a:p>
            <a:pPr algn="l"/>
            <a:r>
              <a:rPr lang="vi-VN" alt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Công năng của sản phẩm.</a:t>
            </a:r>
            <a:endParaRPr lang="en-US" sz="4400" b="1" u="none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4400" b="1" u="none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điều chỉnh để sản phẩm đẹp và hữu dụng hơn.</a:t>
            </a:r>
            <a:endParaRPr lang="vi-VN" sz="4400" b="1" u="non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sz="4400" b="1" u="non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0" y="152400"/>
            <a:ext cx="986980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altLang="en-US" b="1" u="none" dirty="0">
                <a:solidFill>
                  <a:schemeClr val="accent6">
                    <a:lumMod val="1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en-US" b="1" u="none" dirty="0">
                <a:solidFill>
                  <a:schemeClr val="accent6">
                    <a:lumMod val="1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u="sng" dirty="0" err="1">
                <a:solidFill>
                  <a:schemeClr val="accent6">
                    <a:lumMod val="1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altLang="en-US" b="1" u="sng" dirty="0" err="1">
                <a:solidFill>
                  <a:schemeClr val="accent6">
                    <a:lumMod val="1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RƯNG BÀY SẢN PHẨM VÀ CHIA SẺ</a:t>
            </a:r>
            <a:r>
              <a:rPr lang="en-US" b="1" u="sng" dirty="0">
                <a:solidFill>
                  <a:schemeClr val="accent6">
                    <a:lumMod val="1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1325245"/>
            <a:ext cx="8777605" cy="531114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/>
        </p:nvSpPr>
        <p:spPr>
          <a:xfrm>
            <a:off x="0" y="76200"/>
            <a:ext cx="9357995" cy="117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3200" b="1" dirty="0">
                <a:solidFill>
                  <a:schemeClr val="accent6">
                    <a:lumMod val="1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vi-VN" sz="3200" b="1" u="sng" dirty="0">
                <a:solidFill>
                  <a:schemeClr val="accent6">
                    <a:lumMod val="1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QUY TRÌNH THIẾT KẾ MẪU MỘT SẢN PHẨM CÔNG NGHIỆP: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-317" y="76200"/>
            <a:ext cx="9144953" cy="67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algn="l" eaLnBrk="1" hangingPunct="1">
              <a:spcBef>
                <a:spcPct val="50000"/>
              </a:spcBef>
              <a:buFont typeface="Wingdings" panose="05000000000000000000" charset="0"/>
              <a:buChar char="v"/>
            </a:pPr>
            <a:r>
              <a:rPr lang="vi-VN" altLang="en-US" sz="4400" dirty="0">
                <a:solidFill>
                  <a:srgbClr val="002060"/>
                </a:solidFill>
                <a:highlight>
                  <a:srgbClr val="FF00FF"/>
                </a:highlight>
              </a:rPr>
              <a:t>DẶN DÒ:</a:t>
            </a:r>
            <a:endParaRPr lang="vi-VN" altLang="en-US" sz="4400" dirty="0">
              <a:solidFill>
                <a:srgbClr val="FF0000"/>
              </a:solidFill>
              <a:highlight>
                <a:srgbClr val="00FF00"/>
              </a:highlight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3000" u="none" dirty="0">
                <a:solidFill>
                  <a:schemeClr val="tx1"/>
                </a:solidFill>
              </a:rPr>
              <a:t>- </a:t>
            </a:r>
            <a:r>
              <a:rPr lang="en-US" sz="3000" u="none" dirty="0" err="1">
                <a:solidFill>
                  <a:schemeClr val="tx1"/>
                </a:solidFill>
              </a:rPr>
              <a:t>Hoàn</a:t>
            </a:r>
            <a:r>
              <a:rPr lang="en-US" sz="3000" u="none" dirty="0">
                <a:solidFill>
                  <a:schemeClr val="tx1"/>
                </a:solidFill>
              </a:rPr>
              <a:t> </a:t>
            </a:r>
            <a:r>
              <a:rPr lang="en-US" sz="3000" u="none" dirty="0" err="1">
                <a:solidFill>
                  <a:schemeClr val="tx1"/>
                </a:solidFill>
              </a:rPr>
              <a:t>thành</a:t>
            </a:r>
            <a:r>
              <a:rPr lang="en-US" sz="3000" u="none" dirty="0">
                <a:solidFill>
                  <a:schemeClr val="tx1"/>
                </a:solidFill>
              </a:rPr>
              <a:t> </a:t>
            </a:r>
            <a:r>
              <a:rPr lang="en-US" sz="3000" u="none" dirty="0" err="1">
                <a:solidFill>
                  <a:schemeClr val="tx1"/>
                </a:solidFill>
              </a:rPr>
              <a:t>bài</a:t>
            </a:r>
            <a:r>
              <a:rPr lang="en-US" sz="3000" u="none" dirty="0">
                <a:solidFill>
                  <a:schemeClr val="tx1"/>
                </a:solidFill>
              </a:rPr>
              <a:t> </a:t>
            </a:r>
            <a:r>
              <a:rPr lang="vi-VN" altLang="en-US" sz="3000" u="none" dirty="0">
                <a:solidFill>
                  <a:schemeClr val="tx1"/>
                </a:solidFill>
              </a:rPr>
              <a:t>thực hành ở nhà.</a:t>
            </a:r>
            <a:endParaRPr lang="en-US" sz="3000" u="none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vi-VN" altLang="en-US" sz="3000" u="none" dirty="0">
                <a:solidFill>
                  <a:schemeClr val="tx2"/>
                </a:solidFill>
                <a:highlight>
                  <a:srgbClr val="000000"/>
                </a:highlight>
              </a:rPr>
              <a:t>- Vẽ bài xong, chụp bài gửi vào nhóm Zalo MĨ THUẬT của lớp, cô sẽ chấm điểm cho tụi con.</a:t>
            </a:r>
            <a:r>
              <a:rPr lang="vi-VN" altLang="en-US" sz="3000" u="none" dirty="0">
                <a:solidFill>
                  <a:schemeClr val="tx2"/>
                </a:solidFill>
                <a:highlight>
                  <a:srgbClr val="0000FF"/>
                </a:highlight>
              </a:rPr>
              <a:t> </a:t>
            </a:r>
            <a:endParaRPr lang="vi-VN" altLang="en-US" sz="3000" u="none" dirty="0">
              <a:solidFill>
                <a:schemeClr val="tx2"/>
              </a:solidFill>
            </a:endParaRPr>
          </a:p>
          <a:p>
            <a:pPr marL="571500" indent="-571500" algn="l" eaLnBrk="1" hangingPunct="1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vi-VN" altLang="en-US" sz="3000" dirty="0">
                <a:solidFill>
                  <a:schemeClr val="tx2"/>
                </a:solidFill>
                <a:highlight>
                  <a:srgbClr val="000000"/>
                </a:highlight>
              </a:rPr>
              <a:t>Hạn nộp bài kiểm tra này là 1 tuần.</a:t>
            </a:r>
            <a:endParaRPr lang="vi-VN" altLang="en-US" sz="3000" u="none" dirty="0">
              <a:solidFill>
                <a:srgbClr val="FFC000"/>
              </a:solidFill>
              <a:highlight>
                <a:srgbClr val="000000"/>
              </a:highlight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3000" u="none" dirty="0">
                <a:solidFill>
                  <a:schemeClr val="tx1"/>
                </a:solidFill>
              </a:rPr>
              <a:t>- </a:t>
            </a:r>
            <a:r>
              <a:rPr lang="vi-VN" altLang="en-US" sz="3000" u="none" dirty="0">
                <a:solidFill>
                  <a:schemeClr val="tx1"/>
                </a:solidFill>
              </a:rPr>
              <a:t>Chuẩn bị bài học tiết sau, CHỦ ĐỀ 3: BIỂU CẢM CỦA SẮC MÀU (8 TIẾT).</a:t>
            </a:r>
          </a:p>
          <a:p>
            <a:pPr algn="l" eaLnBrk="1" hangingPunct="1">
              <a:spcBef>
                <a:spcPct val="50000"/>
              </a:spcBef>
            </a:pPr>
            <a:r>
              <a:rPr lang="vi-VN" altLang="en-US" sz="3000" u="none" dirty="0">
                <a:solidFill>
                  <a:schemeClr val="tx1"/>
                </a:solidFill>
              </a:rPr>
              <a:t>+ BÀI 1: TRANH VẼ THEO GIAI ĐIỆU ÂM NHẠC (2 TIẾT).</a:t>
            </a:r>
          </a:p>
          <a:p>
            <a:pPr algn="l" eaLnBrk="1" hangingPunct="1">
              <a:spcBef>
                <a:spcPct val="50000"/>
              </a:spcBef>
            </a:pPr>
            <a:r>
              <a:rPr lang="vi-VN" altLang="en-US" sz="3000" u="none" dirty="0">
                <a:solidFill>
                  <a:srgbClr val="FF0000"/>
                </a:solidFill>
                <a:highlight>
                  <a:srgbClr val="FFFF00"/>
                </a:highlight>
              </a:rPr>
              <a:t>- HẸN GẶP LẠI CÁC EM Ở TIẾT HỌC ONLINE TUẦN 13 NHÉ !</a:t>
            </a:r>
          </a:p>
        </p:txBody>
      </p:sp>
      <p:sp>
        <p:nvSpPr>
          <p:cNvPr id="2" name="Bong bóng Ý nghĩ: Hình đám mây 1"/>
          <p:cNvSpPr/>
          <p:nvPr/>
        </p:nvSpPr>
        <p:spPr>
          <a:xfrm>
            <a:off x="5715000" y="152400"/>
            <a:ext cx="3383280" cy="732155"/>
          </a:xfrm>
          <a:prstGeom prst="cloudCallout">
            <a:avLst>
              <a:gd name="adj1" fmla="val -65357"/>
              <a:gd name="adj2" fmla="val 3579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2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BÀI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"/>
            <a:ext cx="5435600" cy="5311140"/>
          </a:xfrm>
          <a:prstGeom prst="rect">
            <a:avLst/>
          </a:prstGeom>
        </p:spPr>
      </p:pic>
      <p:pic>
        <p:nvPicPr>
          <p:cNvPr id="2050" name="Picture 2" descr="The Importance of Sending a Thank-You After a Job Interview - As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" y="5334000"/>
            <a:ext cx="7492841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1751" descr="ag00373_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1581469" flipH="1">
            <a:off x="223679" y="5872004"/>
            <a:ext cx="912019" cy="8777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4676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4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4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TRANG TRÍ</a:t>
            </a:r>
          </a:p>
        </p:txBody>
      </p:sp>
      <p:sp>
        <p:nvSpPr>
          <p:cNvPr id="41990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433705" y="762000"/>
            <a:ext cx="8277225" cy="263652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4400" b="1" kern="10" smtClean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</a:t>
            </a:r>
            <a:r>
              <a:rPr lang="vi-VN" altLang="en-US" sz="4400" b="1" kern="10" smtClean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kern="10" smtClean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iấy </a:t>
            </a:r>
            <a:r>
              <a:rPr lang="vi-VN" altLang="en-US" sz="4400" b="1" kern="10" smtClean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b="1" kern="10" smtClean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ựng </a:t>
            </a:r>
            <a:r>
              <a:rPr lang="vi-VN" altLang="en-US" sz="4400" b="1" kern="10" smtClean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400" b="1" kern="10" smtClean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uà </a:t>
            </a:r>
            <a:r>
              <a:rPr lang="vi-VN" altLang="en-US" sz="4400" b="1" kern="10" smtClean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kern="10" smtClean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endParaRPr lang="en-US" kern="10" smtClean="0">
              <a:ln w="9525">
                <a:round/>
              </a:ln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algn="ctr"/>
            <a:endParaRPr lang="en-US" kern="10" smtClean="0">
              <a:ln w="9525">
                <a:round/>
              </a:ln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en-US" kern="10" smtClean="0">
                <a:ln w="9525">
                  <a:round/>
                </a:ln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endParaRPr lang="en-US" kern="10">
              <a:ln w="9525">
                <a:round/>
              </a:ln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286000"/>
            <a:ext cx="4791710" cy="441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28600" y="203200"/>
            <a:ext cx="8750935" cy="1814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indent="0" eaLnBrk="0" hangingPunct="0">
              <a:buFont typeface="Wingdings" panose="05000000000000000000" charset="0"/>
              <a:buNone/>
              <a:defRPr/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KHÁM PHÁ CÁC HÌNH THỨC TÚI GIẤY: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/>
            </a:endParaRPr>
          </a:p>
          <a:p>
            <a:pPr marL="457200" indent="-457200" eaLnBrk="0" hangingPunct="0">
              <a:buFont typeface="Wingdings" panose="05000000000000000000" charset="0"/>
              <a:buChar char="v"/>
              <a:defRPr/>
            </a:pP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</a:t>
            </a:r>
            <a:r>
              <a:rPr lang="vi-VN" alt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alt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ủa </a:t>
            </a:r>
            <a:r>
              <a:rPr lang="vi-VN" altLang="en-US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úi:</a:t>
            </a:r>
          </a:p>
        </p:txBody>
      </p:sp>
      <p:pic>
        <p:nvPicPr>
          <p:cNvPr id="4100" name="Picture 5" descr="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5146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648200" y="1447800"/>
            <a:ext cx="1795780" cy="6451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 túi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2986405" y="5791200"/>
            <a:ext cx="1871980" cy="6451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túi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705600" y="5410200"/>
            <a:ext cx="1707515" cy="5835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 túi</a:t>
            </a:r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 flipH="1">
            <a:off x="2057400" y="4343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 flipV="1">
            <a:off x="1676400" y="502920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 flipV="1">
            <a:off x="3886200" y="4343400"/>
            <a:ext cx="914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 flipV="1">
            <a:off x="4194175" y="4495800"/>
            <a:ext cx="3048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H="1" flipV="1">
            <a:off x="6971270" y="2819400"/>
            <a:ext cx="381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15"/>
          <p:cNvSpPr>
            <a:spLocks noChangeShapeType="1"/>
          </p:cNvSpPr>
          <p:nvPr/>
        </p:nvSpPr>
        <p:spPr bwMode="auto">
          <a:xfrm flipH="1">
            <a:off x="1981200" y="16764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16"/>
          <p:cNvSpPr>
            <a:spLocks noChangeShapeType="1"/>
          </p:cNvSpPr>
          <p:nvPr/>
        </p:nvSpPr>
        <p:spPr bwMode="auto">
          <a:xfrm flipH="1">
            <a:off x="4876800" y="19812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>
            <a:off x="5387972" y="1652632"/>
            <a:ext cx="1927228" cy="7715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5029200" y="6075363"/>
            <a:ext cx="3150870" cy="5835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 tiết trang trí</a:t>
            </a:r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 flipV="1">
            <a:off x="5486400" y="4572000"/>
            <a:ext cx="1828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 flipH="1" flipV="1">
            <a:off x="5181600" y="4648200"/>
            <a:ext cx="609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H="1" flipV="1">
            <a:off x="1828800" y="4398962"/>
            <a:ext cx="3429000" cy="177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15" y="2099945"/>
            <a:ext cx="2641600" cy="322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65" y="2235835"/>
            <a:ext cx="3256280" cy="3230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" y="2667000"/>
            <a:ext cx="2583815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9243060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" y="977265"/>
            <a:ext cx="4983480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2400" y="76200"/>
            <a:ext cx="7336790" cy="61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charset="0"/>
              <a:buChar char="v"/>
            </a:pPr>
            <a:r>
              <a:rPr lang="vi-VN" altLang="en-US" sz="3200" b="1" u="sng" dirty="0" smtClean="0">
                <a:solidFill>
                  <a:srgbClr val="FF0000"/>
                </a:solidFill>
                <a:effectLst/>
                <a:latin typeface="Times New Roman" panose="02020603050405020304"/>
                <a:ea typeface="Arial" panose="020B0604020202020204"/>
                <a:cs typeface="Times New Roman" panose="02020603050405020304"/>
              </a:rPr>
              <a:t>CÁC HÌNH THỨC CỦA TÚI GIẤY: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20445"/>
            <a:ext cx="3609975" cy="3235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28630" y="4419860"/>
            <a:ext cx="76307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1/ Túi giấy có công dụng gì trong đời sống</a:t>
            </a:r>
            <a:r>
              <a:rPr lang="en-US" sz="32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30" y="5028950"/>
            <a:ext cx="6990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2/ Túi giấy thường có các bộ phận nào</a:t>
            </a:r>
            <a:r>
              <a:rPr lang="en-US" sz="32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363" y="5638954"/>
            <a:ext cx="872640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0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3/ Kiểu dáng và hình trang trí trên túi giấy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515235" y="2819190"/>
            <a:ext cx="4343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NHÓM: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30810" y="3733843"/>
            <a:ext cx="16764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1: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529601" y="3804470"/>
            <a:ext cx="1624393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2: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876674" y="3804469"/>
            <a:ext cx="196139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3: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76200" y="4249420"/>
            <a:ext cx="1943100" cy="2861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- Em có nhận xét gì về kiểu dáng của túi xách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- Túi xách th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 có những bộ phận nào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953281" y="4392669"/>
            <a:ext cx="1931773" cy="2399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Túi xách th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làm bằng những chất liệu gì?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Theo thể loại trang trí nào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195632" y="4495625"/>
            <a:ext cx="2561346" cy="2091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Túi xách th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s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dụng những họa tiết gì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ể trang trí?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Các  họa tiết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ó thường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trang trí như thế nào?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7177851" y="3807780"/>
            <a:ext cx="19050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4: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7238811" y="4572215"/>
            <a:ext cx="1828800" cy="1783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Em có nhận xét gì về màu sắc của túi xách?</a:t>
            </a:r>
          </a:p>
          <a:p>
            <a:pPr>
              <a:spcBef>
                <a:spcPct val="50000"/>
              </a:spcBef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45" y="1905000"/>
            <a:ext cx="2649855" cy="1722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2858770" cy="1697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2841625" cy="1735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"/>
            <a:ext cx="2952750" cy="1756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0"/>
            <a:ext cx="2498090" cy="250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  <p:bldP spid="74759" grpId="0" bldLvl="0" animBg="1"/>
      <p:bldP spid="74760" grpId="0" bldLvl="0" animBg="1"/>
      <p:bldP spid="74761" grpId="0" bldLvl="0" animBg="1"/>
      <p:bldP spid="74762" grpId="0" bldLvl="0" animBg="1"/>
      <p:bldP spid="74763" grpId="0" bldLvl="0" animBg="1"/>
      <p:bldP spid="74764" grpId="0" bldLvl="0" animBg="1"/>
      <p:bldP spid="74767" grpId="0" bldLvl="0" animBg="1"/>
      <p:bldP spid="7476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352358" y="3293660"/>
            <a:ext cx="4495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r>
              <a:rPr lang="vi-VN" alt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2653" y="3886397"/>
            <a:ext cx="16764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>
                <a:cs typeface="Arial" panose="020B0604020202020204" pitchFamily="34" charset="0"/>
              </a:rPr>
              <a:t>NHÓM 1: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461578" y="3883638"/>
            <a:ext cx="17526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2: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086600" y="3888718"/>
            <a:ext cx="19050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4: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89" y="4419600"/>
            <a:ext cx="2209800" cy="2245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Túi xách có nhiều kiểu dáng: Vuông, chữ nhật, hình tr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khuyết..</a:t>
            </a:r>
          </a:p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Túi có thân, 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áy, khóa, quai xách hoặc dây 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eo…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828540" y="4419917"/>
            <a:ext cx="1952625" cy="2399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Túi xách th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làm bằng những chất liệu gì?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Theo thể loại trang trí nào?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336418" y="4411860"/>
            <a:ext cx="2338452" cy="2399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Túi xách th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s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dụng những họa tiết gì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ể trang trí?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Các  họa tiết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ó thường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trang trí như thế nào?</a:t>
            </a:r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4847590" y="3883977"/>
            <a:ext cx="19050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3:</a:t>
            </a:r>
          </a:p>
        </p:txBody>
      </p:sp>
      <p:sp>
        <p:nvSpPr>
          <p:cNvPr id="6159" name="Text Box 17"/>
          <p:cNvSpPr txBox="1">
            <a:spLocks noChangeArrowheads="1"/>
          </p:cNvSpPr>
          <p:nvPr/>
        </p:nvSpPr>
        <p:spPr bwMode="auto">
          <a:xfrm>
            <a:off x="6969760" y="4474845"/>
            <a:ext cx="2133600" cy="2399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Em có nhận xét gì về màu sắc của túi xách?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Trong cuộc sống túi xách có tác dụng gì?</a:t>
            </a:r>
          </a:p>
          <a:p>
            <a:pPr algn="just">
              <a:spcBef>
                <a:spcPct val="50000"/>
              </a:spcBef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31440" cy="1758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908175"/>
            <a:ext cx="2652395" cy="177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0"/>
            <a:ext cx="3023870" cy="3289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220" y="0"/>
            <a:ext cx="2960370" cy="1748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2870" y="1905000"/>
            <a:ext cx="2712720" cy="1826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99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133600" y="2951759"/>
            <a:ext cx="4495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r>
              <a:rPr lang="vi-VN" alt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52400" y="3570191"/>
            <a:ext cx="16764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1: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361908" y="3581806"/>
            <a:ext cx="17526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2: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858103" y="3569900"/>
            <a:ext cx="19050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4: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52400" y="4267200"/>
            <a:ext cx="1981200" cy="2553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Túi xách có nhiều kiểu dáng: Vuông, chữ nhật, hình tr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khuyết</a:t>
            </a:r>
          </a:p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Túi có thân, khóa, quai xách hoặc dây 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495800" y="4267080"/>
            <a:ext cx="2286000" cy="2245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Túi xách th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làm bằng những chất liệu gì?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Theo thể loại trang trí nào?</a:t>
            </a:r>
          </a:p>
          <a:p>
            <a:pPr>
              <a:spcBef>
                <a:spcPct val="50000"/>
              </a:spcBef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2285683" y="4151153"/>
            <a:ext cx="2057400" cy="2861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Thân túi 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trang trí họa tiết: Hoa, lá, hình kỉ hà… </a:t>
            </a:r>
          </a:p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trang trí tự do, xen kẽ...</a:t>
            </a:r>
          </a:p>
          <a:p>
            <a:endParaRPr lang="en-US" sz="2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571901" y="3581240"/>
            <a:ext cx="19050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3: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010503" y="4267200"/>
            <a:ext cx="2057400" cy="2091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Em có nhận xét gì về màu sắc của túi xách?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Trong cuộc sống túi xách có tác dụng gì?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0"/>
            <a:ext cx="2858135" cy="2951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0"/>
            <a:ext cx="2725420" cy="295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0"/>
            <a:ext cx="27813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23843" y="3004151"/>
            <a:ext cx="4495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r>
              <a:rPr lang="vi-VN" alt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2400" y="3581262"/>
            <a:ext cx="16764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1: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38640" y="3563496"/>
            <a:ext cx="17526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2: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886068" y="3569682"/>
            <a:ext cx="19050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3: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6200" y="4267200"/>
            <a:ext cx="2177415" cy="2245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Túi xách có nhiều kiểu dáng: Vuông, chữ nhật, hình tr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khuyết.</a:t>
            </a:r>
          </a:p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Túi có thân, 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áy, khóa, quai xách hoặc dây 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eo…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4800343" y="4343113"/>
            <a:ext cx="1905000" cy="1938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Túi th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bằng giấy. </a:t>
            </a:r>
            <a:endParaRPr lang="en-US" sz="2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Thuộc thể loại trang trí ứng dụng.   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438400" y="4343173"/>
            <a:ext cx="2057400" cy="2245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Thân túi th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trang trí họa 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 Hoa, lá, hình kỉ hà… </a:t>
            </a:r>
            <a:endParaRPr lang="en-US" sz="2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Trang trí tự do, xen kẻ.</a:t>
            </a:r>
            <a:r>
              <a:rPr lang="en-US" sz="2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057356" y="3504903"/>
            <a:ext cx="1905000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 defTabSz="225425">
              <a:spcBef>
                <a:spcPct val="50000"/>
              </a:spcBef>
            </a:pPr>
            <a:r>
              <a:rPr lang="en-US" sz="2400" b="1"/>
              <a:t>NHÓM 4: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057390" y="4343430"/>
            <a:ext cx="1905000" cy="2091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Em có nhận xét gì về màu sắc của túi xách?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Trong cuộc sống túi xách có tác dụng gì?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"/>
            <a:ext cx="2906395" cy="2980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5" y="0"/>
            <a:ext cx="3220720" cy="2959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3655"/>
            <a:ext cx="2514600" cy="2926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</TotalTime>
  <Words>1042</Words>
  <Application>Microsoft Office PowerPoint</Application>
  <PresentationFormat>On-screen Show (4:3)</PresentationFormat>
  <Paragraphs>134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1_Art_mountaineering</vt:lpstr>
      <vt:lpstr>  ỦY BAN NHÂN DÂN QUẬN BÌNH TÂN TRƯỜNG THCS HUỲNH VĂN NGHỆ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Nguyen </cp:lastModifiedBy>
  <cp:revision>205</cp:revision>
  <dcterms:created xsi:type="dcterms:W3CDTF">2010-01-18T13:30:00Z</dcterms:created>
  <dcterms:modified xsi:type="dcterms:W3CDTF">2021-11-14T12:58:29Z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CC7CB6614E8047EBA98151FD145B0AB4</vt:lpwstr>
  </property>
  <property fmtid="{D5CDD505-2E9C-101B-9397-08002B2CF9AE}" pid="3" name="KSOProductBuildVer">
    <vt:lpwstr>1033-11.2.0.10351</vt:lpwstr>
  </property>
</Properties>
</file>