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864" r:id="rId2"/>
    <p:sldId id="840" r:id="rId3"/>
    <p:sldId id="847" r:id="rId4"/>
    <p:sldId id="795" r:id="rId5"/>
    <p:sldId id="841" r:id="rId6"/>
    <p:sldId id="798" r:id="rId7"/>
    <p:sldId id="787" r:id="rId8"/>
    <p:sldId id="849" r:id="rId9"/>
    <p:sldId id="788" r:id="rId10"/>
    <p:sldId id="815" r:id="rId11"/>
    <p:sldId id="834" r:id="rId12"/>
    <p:sldId id="854" r:id="rId13"/>
    <p:sldId id="858" r:id="rId14"/>
    <p:sldId id="862" r:id="rId15"/>
    <p:sldId id="863" r:id="rId16"/>
    <p:sldId id="856" r:id="rId17"/>
    <p:sldId id="855" r:id="rId18"/>
    <p:sldId id="857" r:id="rId19"/>
    <p:sldId id="859" r:id="rId20"/>
    <p:sldId id="860" r:id="rId21"/>
    <p:sldId id="861" r:id="rId22"/>
    <p:sldId id="692" r:id="rId23"/>
    <p:sldId id="42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FF"/>
    <a:srgbClr val="99FF33"/>
    <a:srgbClr val="FF33CC"/>
    <a:srgbClr val="0000FF"/>
    <a:srgbClr val="009900"/>
    <a:srgbClr val="A9F521"/>
    <a:srgbClr val="3399FF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14" autoAdjust="0"/>
    <p:restoredTop sz="89336" autoAdjust="0"/>
  </p:normalViewPr>
  <p:slideViewPr>
    <p:cSldViewPr>
      <p:cViewPr>
        <p:scale>
          <a:sx n="66" d="100"/>
          <a:sy n="66" d="100"/>
        </p:scale>
        <p:origin x="-1188" y="-174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="" xmlns:a16="http://schemas.microsoft.com/office/drawing/2014/main" id="{DEB983E4-99E3-4DE7-96EA-1493DD8AAA4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>
            <a:extLst>
              <a:ext uri="{FF2B5EF4-FFF2-40B4-BE49-F238E27FC236}">
                <a16:creationId xmlns="" xmlns:a16="http://schemas.microsoft.com/office/drawing/2014/main" id="{400F1ECD-D69C-4AEE-A606-59528B252A6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>
            <a:extLst>
              <a:ext uri="{FF2B5EF4-FFF2-40B4-BE49-F238E27FC236}">
                <a16:creationId xmlns="" xmlns:a16="http://schemas.microsoft.com/office/drawing/2014/main" id="{0EDF941A-3BB9-4BA1-BCF4-0E71D547927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9" name="Rectangle 5">
            <a:extLst>
              <a:ext uri="{FF2B5EF4-FFF2-40B4-BE49-F238E27FC236}">
                <a16:creationId xmlns="" xmlns:a16="http://schemas.microsoft.com/office/drawing/2014/main" id="{4315395C-955A-4E3F-B458-26832D04AA5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7110" name="Rectangle 6">
            <a:extLst>
              <a:ext uri="{FF2B5EF4-FFF2-40B4-BE49-F238E27FC236}">
                <a16:creationId xmlns="" xmlns:a16="http://schemas.microsoft.com/office/drawing/2014/main" id="{9FCB5D51-885C-4296-B43E-3106EFB10C4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>
            <a:extLst>
              <a:ext uri="{FF2B5EF4-FFF2-40B4-BE49-F238E27FC236}">
                <a16:creationId xmlns="" xmlns:a16="http://schemas.microsoft.com/office/drawing/2014/main" id="{6479FCDB-134A-4D9C-B41F-9EAD9A9E11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A51F27-7650-4D0C-91CB-18E0E5A9757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79A4EAA-170D-4A57-96A9-E056049792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A9C296B8-4251-4B7D-BC6A-92012D20BC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F781EDD-FBB2-4775-A6EC-260E62077D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34C9F-CC56-464C-826A-290A0D22C4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598525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7920D496-1118-4EE5-8CBC-52989AAC1B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712AC59-CAD3-49F0-B139-61A9457461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AFC70C6-2BC7-491E-ACEF-C6F4E0DBC2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FB0BD-76B3-408C-A6AA-63E23D4982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82880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6DA1EEA-B798-4F82-B37F-DCAA6B67F5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42CB252-A1A0-4FA5-8A67-3526875306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B2BD122-1FB1-4204-A64E-3DA0D65106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C83269-2E94-4AF0-BEEF-90AC108401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134181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9C8CD983-64FF-441F-B3E8-712AC95014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4FCA73F6-901C-4A90-A34F-D88FE7AB38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5CAC8588-F9CA-45F4-BA36-2C8B04C7D2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95CC2-0F92-43F0-B4F6-CD71FE30F7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75908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F5D846C-535B-43E7-BC78-23AA2F77D3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31CEFFE-01E3-4E05-8F84-B47C16A397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C997EC4-BE24-4739-AD77-323D296384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10497-57B4-4855-A81A-D044B738EA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28610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C64F08B-6D16-4DC9-A0FE-4DEFD5975F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6AE4B03-A520-4DF6-A37D-1D53C44470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73C3810-B492-48A4-8EAD-2AD7EA4849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5F1A3-6172-4A16-92D2-DC631A2F16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461409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CAE5C1F-F3B7-466D-A52E-988929C9FC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3ECE43E-1E81-4362-A39F-366AF7F63A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F45DB41-AF65-43ED-B152-0AFFB777AF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26D9E-3E14-4A5C-ACCF-A305E2201F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3917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2F8B8BAA-11F5-4C23-ACA2-1AE8C5054C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B9A5C3B0-D839-4624-9FCE-06E9C3952B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71F447D4-385A-4AD6-9212-4621FD8BF1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D52782-152C-4678-BE58-CB1E555489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50858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061C7F06-CBF4-45C4-98E6-C741622FF6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3149ABF8-1AD4-4E09-9C4B-3C8574098E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284C7BF1-0317-418F-9ABB-93B74C9209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532164-A01A-4AF5-A973-1AD4ED76EF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87339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5CA74CB2-88E7-4EA9-808B-7EBCA9992E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54A3C2C0-97C7-443B-882B-840BA1455A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6342BEAF-56F4-4D0B-91F0-9F6215BB9B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FC468C-35DD-46C5-90D8-6E244664B7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455607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0BC56EE-85BF-4F71-BD66-3A7F74BDD5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9B0183C-CA86-4BB3-86DE-5A3BED378A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338AE95-41B7-4239-BC5B-8DB797FB5E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FA0668-67D3-41E1-AB3B-9321DA5602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89754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13DFCC0-57F8-42A5-B4E7-0882FDC34A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9330B95-D76B-463C-9D0E-1137BB50A3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6C44B42-798A-401F-B448-549B1D02AD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F491D5-28B2-4848-9EAB-8F4E04BBF5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380345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FEE225D0-A91C-4C4C-96E7-0E1745741A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09CEFC36-72EF-469E-9D67-F5C4AEE304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CB94F450-4A19-4E4F-B2C1-5A963D88EBC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0248D053-CD24-49C8-AC5B-00F2DC9BEEC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F2BE64F2-5228-42F8-B3E7-F1C0C3A91A0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08483228-6D3C-40E4-8251-E0D070C8D8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762000" y="381000"/>
            <a:ext cx="61658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5" tIns="45689" rIns="91375" bIns="45689">
            <a:spAutoFit/>
          </a:bodyPr>
          <a:lstStyle/>
          <a:p>
            <a:pPr>
              <a:spcBef>
                <a:spcPct val="50000"/>
              </a:spcBef>
            </a:pPr>
            <a:endParaRPr lang="en-US" b="1">
              <a:solidFill>
                <a:schemeClr val="bg2"/>
              </a:solidFill>
              <a:latin typeface=".VnTime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066800" y="42672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052" name="Picture 4" descr="1181071cimzwdep7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27660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1181071cimzwdep76"/>
          <p:cNvPicPr>
            <a:picLocks noChangeAspect="1" noChangeArrowheads="1" noCrop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458200" y="685800"/>
            <a:ext cx="685800" cy="2857500"/>
          </a:xfrm>
          <a:noFill/>
        </p:spPr>
      </p:pic>
      <p:pic>
        <p:nvPicPr>
          <p:cNvPr id="2054" name="Picture 6" descr="1181071cimzwdep7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00125" y="5000625"/>
            <a:ext cx="857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1181071cimzwdep7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819525" y="5000625"/>
            <a:ext cx="857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1181071cimzwdep7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743700" y="4610100"/>
            <a:ext cx="914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1181071cimzwdep7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857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1181071cimzwdep7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1181071cimzwdep7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58888" y="-1258888"/>
            <a:ext cx="838200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1181071cimzwdep7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096125" y="-1000125"/>
            <a:ext cx="857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 descr="1181071cimzwdep7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151584">
            <a:off x="4276725" y="-1000125"/>
            <a:ext cx="857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600200" y="1676400"/>
            <a:ext cx="419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3200400" y="14478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064" name="Picture 16" descr="1181071cimzwdep7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00"/>
            <a:ext cx="857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1905000" y="37338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2362200" y="45720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403" name="WordArt 19"/>
          <p:cNvSpPr>
            <a:spLocks noChangeArrowheads="1" noChangeShapeType="1" noTextEdit="1"/>
          </p:cNvSpPr>
          <p:nvPr/>
        </p:nvSpPr>
        <p:spPr bwMode="auto">
          <a:xfrm>
            <a:off x="2133600" y="4648200"/>
            <a:ext cx="5334000" cy="1171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8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FF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Trường </a:t>
            </a:r>
            <a:r>
              <a:rPr lang="vi-VN" sz="28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FF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THCS Huỳnh Văn N</a:t>
            </a:r>
            <a:r>
              <a:rPr lang="vi-VN" sz="28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ghệ</a:t>
            </a:r>
            <a:endParaRPr lang="en-US" sz="28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1371600" y="838200"/>
            <a:ext cx="586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C000"/>
                </a:solidFill>
                <a:cs typeface="Times New Roman" pitchFamily="18" charset="0"/>
              </a:rPr>
              <a:t>Tiết</a:t>
            </a:r>
            <a:r>
              <a:rPr lang="en-US" sz="3200" b="1" dirty="0">
                <a:solidFill>
                  <a:srgbClr val="FFC000"/>
                </a:solidFill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C000"/>
                </a:solidFill>
                <a:cs typeface="Times New Roman" pitchFamily="18" charset="0"/>
              </a:rPr>
              <a:t>90 ( KKTH)</a:t>
            </a:r>
            <a:endParaRPr lang="en-US" sz="3200" b="1" dirty="0">
              <a:solidFill>
                <a:srgbClr val="FFC000"/>
              </a:solidFill>
              <a:cs typeface="Times New Roman" pitchFamily="18" charset="0"/>
            </a:endParaRP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1143000" y="1524000"/>
            <a:ext cx="7162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C000"/>
                </a:solidFill>
                <a:cs typeface="Times New Roman" pitchFamily="18" charset="0"/>
              </a:rPr>
              <a:t>SỰ GIÀU ĐẸP CỦA TIẾNG VIỆT</a:t>
            </a:r>
            <a:endParaRPr lang="en-US" b="1" dirty="0">
              <a:solidFill>
                <a:srgbClr val="FFC000"/>
              </a:solidFill>
              <a:cs typeface="Times New Roman" pitchFamily="18" charset="0"/>
            </a:endParaRP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4572000" y="35052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C000"/>
                </a:solidFill>
                <a:latin typeface=".VnTime" pitchFamily="34" charset="0"/>
              </a:rPr>
              <a:t>TrÝch - §Æng Thai Mai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XMBD_015">
            <a:extLst>
              <a:ext uri="{FF2B5EF4-FFF2-40B4-BE49-F238E27FC236}">
                <a16:creationId xmlns="" xmlns:a16="http://schemas.microsoft.com/office/drawing/2014/main" id="{0B1B351E-54E2-4780-A8F2-02309C652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">
            <a:extLst>
              <a:ext uri="{FF2B5EF4-FFF2-40B4-BE49-F238E27FC236}">
                <a16:creationId xmlns="" xmlns:a16="http://schemas.microsoft.com/office/drawing/2014/main" id="{9D78DD62-2FA9-4EEC-BDE3-1D0715503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914400"/>
            <a:ext cx="72390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</a:rPr>
              <a:t>2/ Ý nghĩa văn bản :</a:t>
            </a:r>
            <a:endParaRPr lang="en-US" altLang="en-US" sz="3600">
              <a:solidFill>
                <a:srgbClr val="FF0000"/>
              </a:solidFill>
            </a:endParaRPr>
          </a:p>
          <a:p>
            <a:pPr algn="just" eaLnBrk="1" hangingPunct="1"/>
            <a:r>
              <a:rPr lang="en-US" altLang="en-US" sz="3600" b="1">
                <a:solidFill>
                  <a:srgbClr val="0000FF"/>
                </a:solidFill>
              </a:rPr>
              <a:t>  </a:t>
            </a:r>
            <a:r>
              <a:rPr lang="nl-NL" altLang="en-US" sz="3600" b="1">
                <a:solidFill>
                  <a:srgbClr val="0000FF"/>
                </a:solidFill>
              </a:rPr>
              <a:t>- Tiếng Việt mang trong nó những giá trị văn hóa rất đáng tự hào của người Việt Nam.</a:t>
            </a:r>
            <a:endParaRPr lang="en-US" altLang="en-US" sz="3600" b="1">
              <a:solidFill>
                <a:srgbClr val="0000FF"/>
              </a:solidFill>
            </a:endParaRPr>
          </a:p>
          <a:p>
            <a:pPr algn="just" eaLnBrk="1" hangingPunct="1"/>
            <a:r>
              <a:rPr lang="nl-NL" altLang="en-US" sz="3600" b="1">
                <a:solidFill>
                  <a:srgbClr val="0000FF"/>
                </a:solidFill>
              </a:rPr>
              <a:t>  - Trách nhiệm giữ gìn, phát triển tiếng nói dân tộc của mỗi người Việt Nam.</a:t>
            </a:r>
            <a:endParaRPr lang="en-US" altLang="en-US" sz="3600" b="1">
              <a:solidFill>
                <a:srgbClr val="0000FF"/>
              </a:solidFill>
            </a:endParaRPr>
          </a:p>
          <a:p>
            <a:pPr eaLnBrk="1" hangingPunct="1"/>
            <a:endParaRPr lang="en-US" altLang="en-US" sz="3600" b="1">
              <a:solidFill>
                <a:srgbClr val="0000FF"/>
              </a:solidFill>
            </a:endParaRPr>
          </a:p>
          <a:p>
            <a:pPr algn="just" eaLnBrk="1" hangingPunct="1"/>
            <a:endParaRPr lang="en-US" altLang="en-US" sz="3600" b="1">
              <a:solidFill>
                <a:srgbClr val="0000FF"/>
              </a:solidFill>
            </a:endParaRPr>
          </a:p>
          <a:p>
            <a:pPr algn="just" eaLnBrk="1" hangingPunct="1"/>
            <a:endParaRPr lang="en-US" altLang="en-US" sz="3600" b="1">
              <a:solidFill>
                <a:srgbClr val="FF0000"/>
              </a:solidFill>
            </a:endParaRPr>
          </a:p>
        </p:txBody>
      </p:sp>
      <p:pic>
        <p:nvPicPr>
          <p:cNvPr id="4" name="Picture 18" descr="Tay viÕt 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603201">
            <a:off x="5257567" y="808938"/>
            <a:ext cx="663537" cy="60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XMBD_015">
            <a:extLst>
              <a:ext uri="{FF2B5EF4-FFF2-40B4-BE49-F238E27FC236}">
                <a16:creationId xmlns="" xmlns:a16="http://schemas.microsoft.com/office/drawing/2014/main" id="{6B40B610-DE8A-4F1A-BA3E-5BB94B9BC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2">
            <a:extLst>
              <a:ext uri="{FF2B5EF4-FFF2-40B4-BE49-F238E27FC236}">
                <a16:creationId xmlns="" xmlns:a16="http://schemas.microsoft.com/office/drawing/2014/main" id="{77365A7E-2DE5-41D4-8543-788AEF6F2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219200"/>
            <a:ext cx="70104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3600" b="1" dirty="0">
                <a:solidFill>
                  <a:srgbClr val="FF0000"/>
                </a:solidFill>
              </a:rPr>
              <a:t>IV/ </a:t>
            </a:r>
            <a:r>
              <a:rPr lang="en-US" altLang="en-US" sz="3600" b="1" dirty="0" err="1">
                <a:solidFill>
                  <a:srgbClr val="FF0000"/>
                </a:solidFill>
              </a:rPr>
              <a:t>Luyện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tập</a:t>
            </a:r>
            <a:r>
              <a:rPr lang="en-US" altLang="en-US" sz="3600" b="1" dirty="0">
                <a:solidFill>
                  <a:srgbClr val="FF0000"/>
                </a:solidFill>
              </a:rPr>
              <a:t> :</a:t>
            </a:r>
            <a:endParaRPr lang="en-US" altLang="en-US" sz="3600" b="1" dirty="0">
              <a:solidFill>
                <a:srgbClr val="0000FF"/>
              </a:solidFill>
            </a:endParaRPr>
          </a:p>
          <a:p>
            <a:pPr algn="just" eaLnBrk="1" hangingPunct="1"/>
            <a:r>
              <a:rPr lang="en-US" altLang="en-US" sz="3600" b="1" dirty="0">
                <a:solidFill>
                  <a:srgbClr val="0000FF"/>
                </a:solidFill>
              </a:rPr>
              <a:t>      </a:t>
            </a:r>
            <a:r>
              <a:rPr lang="nl-NL" altLang="en-US" sz="3600" b="1" dirty="0">
                <a:solidFill>
                  <a:srgbClr val="0000FF"/>
                </a:solidFill>
              </a:rPr>
              <a:t>Tìm dẫn chứng thể hiện sự giàu đẹp của tiếng Việt về ngữ âm và từ vựng :</a:t>
            </a:r>
            <a:endParaRPr lang="en-US" altLang="en-US" sz="3600" b="1" dirty="0">
              <a:solidFill>
                <a:srgbClr val="0000FF"/>
              </a:solidFill>
            </a:endParaRPr>
          </a:p>
          <a:p>
            <a:pPr algn="just" eaLnBrk="1" hangingPunct="1"/>
            <a:endParaRPr lang="en-US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18" descr="Tay viÕt 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603201">
            <a:off x="4495566" y="1189939"/>
            <a:ext cx="663537" cy="60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THANH TAI\My Documents\Downloads\Múc a trg vàng.JPG">
            <a:extLst>
              <a:ext uri="{FF2B5EF4-FFF2-40B4-BE49-F238E27FC236}">
                <a16:creationId xmlns="" xmlns:a16="http://schemas.microsoft.com/office/drawing/2014/main" id="{D121F449-BB61-4D83-B76D-67B9B9B47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0EDA57B-0DA3-42CA-B57F-D3AA14820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09600"/>
            <a:ext cx="7391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Hỡi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cô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tát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nước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bên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đàng</a:t>
            </a:r>
            <a:endParaRPr lang="en-US" alt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eaLnBrk="1" hangingPunct="1"/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Sao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cô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múc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ánh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trăng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vàng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đổ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đi</a:t>
            </a:r>
            <a:endParaRPr lang="en-US" alt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eaLnBrk="1" hangingPunct="1"/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( Ca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dao</a:t>
            </a:r>
            <a:r>
              <a:rPr lang="en-US" altLang="en-US" sz="4000" b="1" dirty="0">
                <a:solidFill>
                  <a:srgbClr val="FF33CC"/>
                </a:solidFill>
              </a:rPr>
              <a:t> 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THANH TAI\My Documents\Downloads\images-55.jpg">
            <a:extLst>
              <a:ext uri="{FF2B5EF4-FFF2-40B4-BE49-F238E27FC236}">
                <a16:creationId xmlns="" xmlns:a16="http://schemas.microsoft.com/office/drawing/2014/main" id="{FEC53CA0-D5C2-4191-81B1-6F7FF1D43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8FE5EDD-8D5F-456B-9816-84E26FB23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09600"/>
            <a:ext cx="7696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4000" b="1">
                <a:solidFill>
                  <a:srgbClr val="0000FF"/>
                </a:solidFill>
              </a:rPr>
              <a:t>Sóng cỏ xanh tươi gợn tới trời. </a:t>
            </a:r>
            <a:br>
              <a:rPr lang="vi-VN" altLang="en-US" sz="4000" b="1">
                <a:solidFill>
                  <a:srgbClr val="0000FF"/>
                </a:solidFill>
              </a:rPr>
            </a:br>
            <a:r>
              <a:rPr lang="vi-VN" altLang="en-US" sz="4000" b="1">
                <a:solidFill>
                  <a:srgbClr val="0000FF"/>
                </a:solidFill>
              </a:rPr>
              <a:t>Bao cô thôn nữ hát trên đồi</a:t>
            </a:r>
            <a:r>
              <a:rPr lang="en-US" altLang="en-US" sz="4000" b="1">
                <a:solidFill>
                  <a:srgbClr val="0000FF"/>
                </a:solidFill>
              </a:rPr>
              <a:t> </a:t>
            </a:r>
            <a:r>
              <a:rPr lang="vi-VN" altLang="en-US" sz="4000" b="1">
                <a:solidFill>
                  <a:srgbClr val="0000FF"/>
                </a:solidFill>
              </a:rPr>
              <a:t>.</a:t>
            </a:r>
            <a:r>
              <a:rPr lang="en-US" altLang="en-US" sz="4000" b="1">
                <a:solidFill>
                  <a:srgbClr val="0000FF"/>
                </a:solidFill>
              </a:rPr>
              <a:t>..</a:t>
            </a:r>
          </a:p>
          <a:p>
            <a:pPr eaLnBrk="1" hangingPunct="1"/>
            <a:r>
              <a:rPr lang="en-US" altLang="en-US" sz="4000" b="1">
                <a:solidFill>
                  <a:srgbClr val="FF33CC"/>
                </a:solidFill>
              </a:rPr>
              <a:t>                           ( Hàn Mặc Tử )</a:t>
            </a:r>
            <a:r>
              <a:rPr lang="vi-VN" altLang="en-US" sz="4000" b="1">
                <a:solidFill>
                  <a:srgbClr val="FF33CC"/>
                </a:solidFill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THANH TAI\My Documents\Downloads\22.jpg">
            <a:extLst>
              <a:ext uri="{FF2B5EF4-FFF2-40B4-BE49-F238E27FC236}">
                <a16:creationId xmlns="" xmlns:a16="http://schemas.microsoft.com/office/drawing/2014/main" id="{B957173E-DA98-49FF-BB90-E7BD1480F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75154BB-693F-49B4-AF71-8D3711568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85800"/>
            <a:ext cx="8686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chemeClr val="bg1"/>
                </a:solidFill>
              </a:rPr>
              <a:t>Ô hay buồn vương cây ngô đồng</a:t>
            </a:r>
          </a:p>
          <a:p>
            <a:pPr eaLnBrk="1" hangingPunct="1"/>
            <a:r>
              <a:rPr lang="en-US" altLang="en-US" sz="4000" b="1">
                <a:solidFill>
                  <a:schemeClr val="bg1"/>
                </a:solidFill>
              </a:rPr>
              <a:t>Vàng rơi, vàng rơi, thu mênh mông</a:t>
            </a:r>
          </a:p>
          <a:p>
            <a:pPr eaLnBrk="1" hangingPunct="1"/>
            <a:r>
              <a:rPr lang="en-US" altLang="en-US" sz="4000" b="1">
                <a:solidFill>
                  <a:srgbClr val="0000FF"/>
                </a:solidFill>
              </a:rPr>
              <a:t>                                        </a:t>
            </a:r>
            <a:r>
              <a:rPr lang="en-US" altLang="en-US" sz="4000" b="1">
                <a:solidFill>
                  <a:srgbClr val="99FF33"/>
                </a:solidFill>
              </a:rPr>
              <a:t>( Bích Khê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THANH TAI\My Documents\Downloads\4540970656_7cdb0002f4_z.jpg">
            <a:extLst>
              <a:ext uri="{FF2B5EF4-FFF2-40B4-BE49-F238E27FC236}">
                <a16:creationId xmlns="" xmlns:a16="http://schemas.microsoft.com/office/drawing/2014/main" id="{B5896F9B-EB28-4D94-80C3-A038FBDAD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>
            <a:extLst>
              <a:ext uri="{FF2B5EF4-FFF2-40B4-BE49-F238E27FC236}">
                <a16:creationId xmlns="" xmlns:a16="http://schemas.microsoft.com/office/drawing/2014/main" id="{A8CCD363-4476-4EB2-A01D-74185F121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667000"/>
            <a:ext cx="8839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99FF33"/>
                </a:solidFill>
              </a:rPr>
              <a:t>Con đường nho nhỏ gió xiêu xiêu</a:t>
            </a:r>
          </a:p>
          <a:p>
            <a:pPr eaLnBrk="1" hangingPunct="1"/>
            <a:r>
              <a:rPr lang="en-US" altLang="en-US" sz="4000" b="1">
                <a:solidFill>
                  <a:srgbClr val="99FF33"/>
                </a:solidFill>
              </a:rPr>
              <a:t>La lả cành hoang nắng trở chiều</a:t>
            </a:r>
          </a:p>
          <a:p>
            <a:pPr eaLnBrk="1" hangingPunct="1"/>
            <a:r>
              <a:rPr lang="en-US" altLang="en-US" sz="4000" b="1">
                <a:solidFill>
                  <a:srgbClr val="FF33CC"/>
                </a:solidFill>
              </a:rPr>
              <a:t>                               ( Xuân Diệu )</a:t>
            </a:r>
          </a:p>
        </p:txBody>
      </p:sp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THANH TAI\My Documents\Downloads\hv.jpg">
            <a:extLst>
              <a:ext uri="{FF2B5EF4-FFF2-40B4-BE49-F238E27FC236}">
                <a16:creationId xmlns="" xmlns:a16="http://schemas.microsoft.com/office/drawing/2014/main" id="{0F51F424-4258-405E-A96D-AF71A8ED0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EAC337D-D16A-47A3-A637-31310D2C8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495800"/>
            <a:ext cx="8610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        Vầng trăng ai xẻ làm đôi</a:t>
            </a:r>
          </a:p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Nửa in gối chiếc, nửa soi dặm trường</a:t>
            </a:r>
          </a:p>
          <a:p>
            <a:pPr eaLnBrk="1" hangingPunct="1"/>
            <a:r>
              <a:rPr lang="en-US" altLang="en-US" sz="4000" b="1">
                <a:solidFill>
                  <a:srgbClr val="00B0F0"/>
                </a:solidFill>
              </a:rPr>
              <a:t>                                   ( Nguyễn Du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Documents and Settings\THANH TAI\My Documents\Downloads\tải xuống.jpg">
            <a:extLst>
              <a:ext uri="{FF2B5EF4-FFF2-40B4-BE49-F238E27FC236}">
                <a16:creationId xmlns="" xmlns:a16="http://schemas.microsoft.com/office/drawing/2014/main" id="{50971471-A838-4200-A197-57B725887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20118B8-4CFE-4538-B72E-121077311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57200"/>
            <a:ext cx="7848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Tiếng suối trong như tiếng hát xa</a:t>
            </a:r>
          </a:p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Trăng lồng cổ thụ bóng lồng hoa</a:t>
            </a:r>
          </a:p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                             </a:t>
            </a:r>
            <a:r>
              <a:rPr lang="en-US" altLang="en-US" sz="4000" b="1">
                <a:solidFill>
                  <a:srgbClr val="99FF33"/>
                </a:solidFill>
              </a:rPr>
              <a:t>( Hồ Chí Minh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THANH TAI\My Documents\Downloads\13713211247295801.jpg">
            <a:extLst>
              <a:ext uri="{FF2B5EF4-FFF2-40B4-BE49-F238E27FC236}">
                <a16:creationId xmlns="" xmlns:a16="http://schemas.microsoft.com/office/drawing/2014/main" id="{BC3D3A6A-797C-4579-A46D-2293167C1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3082762-653E-4C9F-9E02-7A3E30A43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52800"/>
            <a:ext cx="9144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FF00"/>
                </a:solidFill>
              </a:rPr>
              <a:t>Rằm xuân lồng lộng trăng soi</a:t>
            </a:r>
          </a:p>
          <a:p>
            <a:pPr algn="ctr" eaLnBrk="1" hangingPunct="1"/>
            <a:r>
              <a:rPr lang="en-US" altLang="en-US" sz="4000" b="1">
                <a:solidFill>
                  <a:srgbClr val="FFFF00"/>
                </a:solidFill>
              </a:rPr>
              <a:t>Sông xuân nước lẫn màu trời thêm xuân</a:t>
            </a:r>
          </a:p>
          <a:p>
            <a:pPr algn="ctr" eaLnBrk="1" hangingPunct="1"/>
            <a:r>
              <a:rPr lang="en-US" altLang="en-US" sz="4000" b="1">
                <a:solidFill>
                  <a:srgbClr val="FF33CC"/>
                </a:solidFill>
              </a:rPr>
              <a:t>                             ( Hồ Chí Minh 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THANH TAI\My Documents\Downloads\5963996150_790c1f615e_b.jpg">
            <a:extLst>
              <a:ext uri="{FF2B5EF4-FFF2-40B4-BE49-F238E27FC236}">
                <a16:creationId xmlns="" xmlns:a16="http://schemas.microsoft.com/office/drawing/2014/main" id="{7E3A3828-FA45-45C0-92E1-04A53DB1B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12959E3-F006-41F3-8C2B-C9D01B838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9525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99FF33"/>
                </a:solidFill>
              </a:rPr>
              <a:t>            </a:t>
            </a:r>
            <a:r>
              <a:rPr lang="en-US" altLang="en-US" sz="3600" b="1">
                <a:solidFill>
                  <a:srgbClr val="99FF33"/>
                </a:solidFill>
              </a:rPr>
              <a:t>Long lanh đáy nước in trời</a:t>
            </a:r>
          </a:p>
          <a:p>
            <a:pPr eaLnBrk="1" hangingPunct="1"/>
            <a:r>
              <a:rPr lang="en-US" altLang="en-US" sz="3600" b="1">
                <a:solidFill>
                  <a:srgbClr val="99FF33"/>
                </a:solidFill>
              </a:rPr>
              <a:t>Thành xây khói biếc, non phơi bóng vàng</a:t>
            </a:r>
          </a:p>
          <a:p>
            <a:pPr eaLnBrk="1" hangingPunct="1"/>
            <a:r>
              <a:rPr lang="en-US" altLang="en-US" sz="3600" b="1">
                <a:solidFill>
                  <a:srgbClr val="FF33CC"/>
                </a:solidFill>
              </a:rPr>
              <a:t>                                       ( Nguyễn Du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1">
            <a:extLst>
              <a:ext uri="{FF2B5EF4-FFF2-40B4-BE49-F238E27FC236}">
                <a16:creationId xmlns="" xmlns:a16="http://schemas.microsoft.com/office/drawing/2014/main" id="{966F2DE0-82E1-4C84-8F18-34EC74B29CC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0" y="533400"/>
            <a:ext cx="4495800" cy="6324600"/>
          </a:xfrm>
        </p:spPr>
        <p:txBody>
          <a:bodyPr/>
          <a:lstStyle/>
          <a:p>
            <a:pPr algn="just"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   </a:t>
            </a:r>
            <a:r>
              <a:rPr lang="en-US" altLang="en-US" b="1" dirty="0" smtClean="0">
                <a:solidFill>
                  <a:srgbClr val="FF0000"/>
                </a:solidFill>
              </a:rPr>
              <a:t>I/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Tìm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hiểu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chung</a:t>
            </a:r>
            <a:r>
              <a:rPr lang="en-US" altLang="en-US" b="1" dirty="0" smtClean="0">
                <a:solidFill>
                  <a:srgbClr val="FF0000"/>
                </a:solidFill>
              </a:rPr>
              <a:t>:</a:t>
            </a:r>
          </a:p>
          <a:p>
            <a:pPr algn="just"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</a:rPr>
              <a:t>1</a:t>
            </a:r>
            <a:r>
              <a:rPr lang="en-US" altLang="en-US" sz="3600" b="1" dirty="0">
                <a:solidFill>
                  <a:srgbClr val="FF0000"/>
                </a:solidFill>
              </a:rPr>
              <a:t>/ </a:t>
            </a:r>
            <a:r>
              <a:rPr lang="en-US" altLang="en-US" sz="3600" b="1" dirty="0" err="1">
                <a:solidFill>
                  <a:srgbClr val="FF0000"/>
                </a:solidFill>
              </a:rPr>
              <a:t>Tác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giả</a:t>
            </a:r>
            <a:r>
              <a:rPr lang="en-US" altLang="en-US" sz="3600" b="1" dirty="0">
                <a:solidFill>
                  <a:srgbClr val="FF0000"/>
                </a:solidFill>
              </a:rPr>
              <a:t> :</a:t>
            </a:r>
          </a:p>
          <a:p>
            <a:pPr algn="just"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  </a:t>
            </a:r>
            <a:r>
              <a:rPr lang="en-US" altLang="en-US" sz="3600" b="1" dirty="0">
                <a:solidFill>
                  <a:srgbClr val="0000FF"/>
                </a:solidFill>
              </a:rPr>
              <a:t>       </a:t>
            </a:r>
            <a:r>
              <a:rPr lang="en-US" altLang="en-US" sz="3600" b="1" dirty="0" err="1">
                <a:solidFill>
                  <a:srgbClr val="0000FF"/>
                </a:solidFill>
              </a:rPr>
              <a:t>Đặng</a:t>
            </a:r>
            <a:r>
              <a:rPr lang="en-US" altLang="en-US" sz="3600" b="1" dirty="0">
                <a:solidFill>
                  <a:srgbClr val="0000FF"/>
                </a:solidFill>
              </a:rPr>
              <a:t> Thai Mai </a:t>
            </a:r>
          </a:p>
          <a:p>
            <a:pPr algn="just"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   ( 1902 – 1984 ) </a:t>
            </a:r>
            <a:r>
              <a:rPr lang="en-US" altLang="en-US" sz="3600" b="1" dirty="0" err="1">
                <a:solidFill>
                  <a:srgbClr val="0000FF"/>
                </a:solidFill>
              </a:rPr>
              <a:t>quê</a:t>
            </a:r>
            <a:r>
              <a:rPr lang="en-US" altLang="en-US" sz="3600" b="1" dirty="0">
                <a:solidFill>
                  <a:srgbClr val="0000FF"/>
                </a:solidFill>
              </a:rPr>
              <a:t> ở </a:t>
            </a:r>
            <a:r>
              <a:rPr lang="en-US" altLang="en-US" sz="3600" b="1" dirty="0" err="1">
                <a:solidFill>
                  <a:srgbClr val="0000FF"/>
                </a:solidFill>
              </a:rPr>
              <a:t>tỉnh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Nghệ</a:t>
            </a:r>
            <a:r>
              <a:rPr lang="en-US" altLang="en-US" sz="3600" b="1" dirty="0">
                <a:solidFill>
                  <a:srgbClr val="0000FF"/>
                </a:solidFill>
              </a:rPr>
              <a:t> An. </a:t>
            </a:r>
            <a:r>
              <a:rPr lang="en-US" altLang="en-US" sz="3600" b="1" dirty="0" err="1">
                <a:solidFill>
                  <a:srgbClr val="0000FF"/>
                </a:solidFill>
              </a:rPr>
              <a:t>Ông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nhà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văn</a:t>
            </a:r>
            <a:r>
              <a:rPr lang="en-US" altLang="en-US" sz="3600" b="1" dirty="0">
                <a:solidFill>
                  <a:srgbClr val="0000FF"/>
                </a:solidFill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</a:rPr>
              <a:t>nhà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nghiên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cứu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văn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học</a:t>
            </a:r>
            <a:r>
              <a:rPr lang="en-US" altLang="en-US" sz="3600" b="1" dirty="0">
                <a:solidFill>
                  <a:srgbClr val="0000FF"/>
                </a:solidFill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</a:rPr>
              <a:t>nhà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hoạt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động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văn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hóa</a:t>
            </a:r>
            <a:r>
              <a:rPr lang="en-US" altLang="en-US" sz="3600" b="1" dirty="0">
                <a:solidFill>
                  <a:srgbClr val="0000FF"/>
                </a:solidFill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</a:rPr>
              <a:t>xã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hội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nổi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tiếng</a:t>
            </a:r>
            <a:r>
              <a:rPr lang="en-US" altLang="en-US" sz="3600" b="1" dirty="0">
                <a:solidFill>
                  <a:srgbClr val="0000FF"/>
                </a:solidFill>
              </a:rPr>
              <a:t>. </a:t>
            </a:r>
          </a:p>
          <a:p>
            <a:pPr algn="just">
              <a:buFontTx/>
              <a:buNone/>
            </a:pPr>
            <a:endParaRPr lang="en-US" altLang="en-US" sz="3600" b="1" i="1" dirty="0">
              <a:solidFill>
                <a:srgbClr val="0000FF"/>
              </a:solidFill>
            </a:endParaRPr>
          </a:p>
          <a:p>
            <a:pPr algn="just"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</a:p>
          <a:p>
            <a:pPr algn="just">
              <a:buFontTx/>
              <a:buNone/>
            </a:pPr>
            <a:endParaRPr lang="en-US" altLang="en-US" b="1" dirty="0">
              <a:solidFill>
                <a:srgbClr val="FF0000"/>
              </a:solidFill>
            </a:endParaRPr>
          </a:p>
        </p:txBody>
      </p:sp>
      <p:pic>
        <p:nvPicPr>
          <p:cNvPr id="3075" name="Picture 2" descr="C:\Documents and Settings\THANH TAI\My Documents\Downloads\tải xuống (3).jpg">
            <a:extLst>
              <a:ext uri="{FF2B5EF4-FFF2-40B4-BE49-F238E27FC236}">
                <a16:creationId xmlns="" xmlns:a16="http://schemas.microsoft.com/office/drawing/2014/main" id="{FBF7C9A7-1C73-4F54-BAEB-723B42587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8" descr="Tay viÕt 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603201">
            <a:off x="3721757" y="561196"/>
            <a:ext cx="56038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THANH TAI\My Documents\Downloads\538670_526406100707989_121142799_n.jpg">
            <a:extLst>
              <a:ext uri="{FF2B5EF4-FFF2-40B4-BE49-F238E27FC236}">
                <a16:creationId xmlns="" xmlns:a16="http://schemas.microsoft.com/office/drawing/2014/main" id="{07102ECD-31D2-4F17-9434-929C30C6C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38BCA5F-94F0-4C61-BB6E-E0A9FB450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57200"/>
            <a:ext cx="8610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</a:rPr>
              <a:t>Thuyền về có nhớ bến chăng ?</a:t>
            </a:r>
          </a:p>
          <a:p>
            <a:pPr eaLnBrk="1" hangingPunct="1"/>
            <a:r>
              <a:rPr lang="en-US" altLang="en-US" sz="3600" b="1">
                <a:solidFill>
                  <a:srgbClr val="FF0000"/>
                </a:solidFill>
              </a:rPr>
              <a:t>Bến thì một dạ khăng khăng đợi thuyền.</a:t>
            </a:r>
          </a:p>
          <a:p>
            <a:pPr eaLnBrk="1" hangingPunct="1"/>
            <a:r>
              <a:rPr lang="en-US" altLang="en-US" sz="3600" b="1">
                <a:solidFill>
                  <a:srgbClr val="0000FF"/>
                </a:solidFill>
              </a:rPr>
              <a:t>                                                </a:t>
            </a:r>
            <a:r>
              <a:rPr lang="en-US" altLang="en-US" sz="3600" b="1">
                <a:solidFill>
                  <a:srgbClr val="FF33CC"/>
                </a:solidFill>
              </a:rPr>
              <a:t>( Ca dao 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THANH TAI\My Documents\Downloads\thuyền trăng.jpg">
            <a:extLst>
              <a:ext uri="{FF2B5EF4-FFF2-40B4-BE49-F238E27FC236}">
                <a16:creationId xmlns="" xmlns:a16="http://schemas.microsoft.com/office/drawing/2014/main" id="{6398B6C2-CC41-4B73-9903-8B3F2CCB7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344C175-F98F-4897-A33E-9C4D44375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3600" b="1">
                <a:solidFill>
                  <a:schemeClr val="bg1"/>
                </a:solidFill>
              </a:rPr>
              <a:t>Sóng gợn tràng giang buồn điệp điệp,</a:t>
            </a:r>
            <a:br>
              <a:rPr lang="vi-VN" altLang="en-US" sz="3600" b="1">
                <a:solidFill>
                  <a:schemeClr val="bg1"/>
                </a:solidFill>
              </a:rPr>
            </a:br>
            <a:r>
              <a:rPr lang="vi-VN" altLang="en-US" sz="3600" b="1">
                <a:solidFill>
                  <a:schemeClr val="bg1"/>
                </a:solidFill>
              </a:rPr>
              <a:t>Con thuyền xuôi mái nước song song</a:t>
            </a:r>
            <a:br>
              <a:rPr lang="vi-VN" altLang="en-US" sz="3600" b="1">
                <a:solidFill>
                  <a:schemeClr val="bg1"/>
                </a:solidFill>
              </a:rPr>
            </a:br>
            <a:r>
              <a:rPr lang="vi-VN" altLang="en-US" sz="3600" b="1">
                <a:solidFill>
                  <a:schemeClr val="bg1"/>
                </a:solidFill>
              </a:rPr>
              <a:t>Thuyền về nước lại, sầu trăm ngả;</a:t>
            </a:r>
            <a:br>
              <a:rPr lang="vi-VN" altLang="en-US" sz="3600" b="1">
                <a:solidFill>
                  <a:schemeClr val="bg1"/>
                </a:solidFill>
              </a:rPr>
            </a:br>
            <a:r>
              <a:rPr lang="vi-VN" altLang="en-US" sz="3600" b="1">
                <a:solidFill>
                  <a:schemeClr val="bg1"/>
                </a:solidFill>
              </a:rPr>
              <a:t>Củi một cành khô lạc mấy dòng.</a:t>
            </a:r>
            <a:endParaRPr lang="en-US" altLang="en-US" sz="3600" b="1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3600" b="1">
                <a:solidFill>
                  <a:schemeClr val="bg1"/>
                </a:solidFill>
              </a:rPr>
              <a:t>                                     </a:t>
            </a:r>
            <a:r>
              <a:rPr lang="en-US" altLang="en-US" sz="3600" b="1">
                <a:solidFill>
                  <a:srgbClr val="0000FF"/>
                </a:solidFill>
              </a:rPr>
              <a:t>( Huy cận )</a:t>
            </a:r>
            <a:endParaRPr lang="en-US" altLang="en-US" sz="36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inh nen (25)">
            <a:extLst>
              <a:ext uri="{FF2B5EF4-FFF2-40B4-BE49-F238E27FC236}">
                <a16:creationId xmlns="" xmlns:a16="http://schemas.microsoft.com/office/drawing/2014/main" id="{8DE46962-AAF6-4D24-AE56-9124BE95D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>
            <a:extLst>
              <a:ext uri="{FF2B5EF4-FFF2-40B4-BE49-F238E27FC236}">
                <a16:creationId xmlns="" xmlns:a16="http://schemas.microsoft.com/office/drawing/2014/main" id="{CFC5A529-E05A-4B53-AFB0-D0A327945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457200"/>
            <a:ext cx="6286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0000"/>
                </a:solidFill>
              </a:rPr>
              <a:t> </a:t>
            </a:r>
            <a:r>
              <a:rPr lang="en-US" altLang="en-US" sz="6600" b="1">
                <a:solidFill>
                  <a:srgbClr val="FF0000"/>
                </a:solidFill>
              </a:rPr>
              <a:t>CỦNG CỐ</a:t>
            </a:r>
          </a:p>
        </p:txBody>
      </p:sp>
      <p:sp>
        <p:nvSpPr>
          <p:cNvPr id="39940" name="TextBox 3">
            <a:extLst>
              <a:ext uri="{FF2B5EF4-FFF2-40B4-BE49-F238E27FC236}">
                <a16:creationId xmlns="" xmlns:a16="http://schemas.microsoft.com/office/drawing/2014/main" id="{A58A4730-C503-4B6C-8518-D111F85CB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752600"/>
            <a:ext cx="8153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-"/>
              <a:defRPr/>
            </a:pPr>
            <a:r>
              <a:rPr lang="en-US" sz="3600" b="1" dirty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Trong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đoạn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đầu</a:t>
            </a:r>
            <a:r>
              <a:rPr lang="en-US" sz="3600" b="1" dirty="0">
                <a:solidFill>
                  <a:srgbClr val="0000FF"/>
                </a:solidFill>
              </a:rPr>
              <a:t>, </a:t>
            </a:r>
            <a:r>
              <a:rPr lang="en-US" sz="3600" b="1" dirty="0" err="1">
                <a:solidFill>
                  <a:srgbClr val="0000FF"/>
                </a:solidFill>
              </a:rPr>
              <a:t>tác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giả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đã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giải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thích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như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thế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nào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cho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nhận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định</a:t>
            </a:r>
            <a:r>
              <a:rPr lang="en-US" sz="3600" b="1" dirty="0">
                <a:solidFill>
                  <a:srgbClr val="0000FF"/>
                </a:solidFill>
              </a:rPr>
              <a:t> : </a:t>
            </a:r>
            <a:r>
              <a:rPr lang="en-US" sz="3600" b="1" i="1" dirty="0" err="1">
                <a:solidFill>
                  <a:srgbClr val="0000FF"/>
                </a:solidFill>
              </a:rPr>
              <a:t>Tiếng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</a:rPr>
              <a:t>việt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</a:rPr>
              <a:t>có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</a:rPr>
              <a:t>những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</a:rPr>
              <a:t>đặc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</a:rPr>
              <a:t>sắc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</a:rPr>
              <a:t>của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</a:rPr>
              <a:t>một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</a:rPr>
              <a:t>thứ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</a:rPr>
              <a:t>tiếng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</a:rPr>
              <a:t>đẹp</a:t>
            </a:r>
            <a:r>
              <a:rPr lang="en-US" sz="3600" b="1" i="1" dirty="0">
                <a:solidFill>
                  <a:srgbClr val="0000FF"/>
                </a:solidFill>
              </a:rPr>
              <a:t>, </a:t>
            </a:r>
            <a:r>
              <a:rPr lang="en-US" sz="3600" b="1" i="1" dirty="0" err="1">
                <a:solidFill>
                  <a:srgbClr val="0000FF"/>
                </a:solidFill>
              </a:rPr>
              <a:t>một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</a:rPr>
              <a:t>thứ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</a:rPr>
              <a:t>tiếng</a:t>
            </a:r>
            <a:r>
              <a:rPr lang="en-US" sz="3600" b="1" i="1" dirty="0">
                <a:solidFill>
                  <a:srgbClr val="0000FF"/>
                </a:solidFill>
              </a:rPr>
              <a:t> hay. </a:t>
            </a:r>
          </a:p>
          <a:p>
            <a:pPr algn="just">
              <a:buFontTx/>
              <a:buChar char="-"/>
              <a:defRPr/>
            </a:pP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Để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chứng</a:t>
            </a:r>
            <a:r>
              <a:rPr lang="en-US" sz="3600" b="1" dirty="0">
                <a:solidFill>
                  <a:srgbClr val="0000FF"/>
                </a:solidFill>
              </a:rPr>
              <a:t> minh </a:t>
            </a:r>
            <a:r>
              <a:rPr lang="en-US" sz="3600" b="1" dirty="0" err="1">
                <a:solidFill>
                  <a:srgbClr val="0000FF"/>
                </a:solidFill>
              </a:rPr>
              <a:t>cho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vẻ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đẹp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của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Tiếng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Việt</a:t>
            </a:r>
            <a:r>
              <a:rPr lang="en-US" sz="3600" b="1" dirty="0">
                <a:solidFill>
                  <a:srgbClr val="0000FF"/>
                </a:solidFill>
              </a:rPr>
              <a:t>, </a:t>
            </a:r>
            <a:r>
              <a:rPr lang="en-US" sz="3600" b="1" dirty="0" err="1">
                <a:solidFill>
                  <a:srgbClr val="0000FF"/>
                </a:solidFill>
              </a:rPr>
              <a:t>tác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giả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đã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đưa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ra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những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dẫn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chứng</a:t>
            </a:r>
            <a:r>
              <a:rPr lang="en-US" sz="3600" b="1" dirty="0">
                <a:solidFill>
                  <a:srgbClr val="0000FF"/>
                </a:solidFill>
              </a:rPr>
              <a:t>  </a:t>
            </a:r>
            <a:r>
              <a:rPr lang="en-US" sz="3600" b="1" dirty="0" err="1">
                <a:solidFill>
                  <a:srgbClr val="0000FF"/>
                </a:solidFill>
              </a:rPr>
              <a:t>nào</a:t>
            </a:r>
            <a:r>
              <a:rPr lang="en-US" sz="3600" b="1" dirty="0">
                <a:solidFill>
                  <a:srgbClr val="0000FF"/>
                </a:solidFill>
              </a:rPr>
              <a:t> ?</a:t>
            </a:r>
          </a:p>
          <a:p>
            <a:pPr algn="just">
              <a:defRPr/>
            </a:pPr>
            <a:r>
              <a:rPr lang="en-US" sz="3600" b="1" dirty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endParaRPr lang="en-US" sz="3600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inh nen (25)">
            <a:extLst>
              <a:ext uri="{FF2B5EF4-FFF2-40B4-BE49-F238E27FC236}">
                <a16:creationId xmlns="" xmlns:a16="http://schemas.microsoft.com/office/drawing/2014/main" id="{D71C6AE3-8294-4B65-AE2A-F562F2ACE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2">
            <a:extLst>
              <a:ext uri="{FF2B5EF4-FFF2-40B4-BE49-F238E27FC236}">
                <a16:creationId xmlns="" xmlns:a16="http://schemas.microsoft.com/office/drawing/2014/main" id="{4182E80A-461E-43AD-B5AC-984E1612E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685800"/>
            <a:ext cx="6286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0000"/>
                </a:solidFill>
              </a:rPr>
              <a:t>DẶN DÒ</a:t>
            </a:r>
          </a:p>
        </p:txBody>
      </p:sp>
      <p:sp>
        <p:nvSpPr>
          <p:cNvPr id="24580" name="TextBox 3">
            <a:extLst>
              <a:ext uri="{FF2B5EF4-FFF2-40B4-BE49-F238E27FC236}">
                <a16:creationId xmlns="" xmlns:a16="http://schemas.microsoft.com/office/drawing/2014/main" id="{4CC0142F-A1A4-4D02-99D1-DA612ABF1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81200"/>
            <a:ext cx="80772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</a:rPr>
              <a:t> - So sánh cách sắp xếp lí lẽ, chứng cứ của bài này với bài  </a:t>
            </a:r>
            <a:r>
              <a:rPr lang="en-US" altLang="en-US" sz="3600" b="1" i="1">
                <a:solidFill>
                  <a:srgbClr val="0000FF"/>
                </a:solidFill>
              </a:rPr>
              <a:t>Tinh thần yêu nước của nhân dân ta.</a:t>
            </a:r>
            <a:endParaRPr lang="en-US" altLang="en-US" sz="3600" b="1">
              <a:solidFill>
                <a:srgbClr val="0000FF"/>
              </a:solidFill>
            </a:endParaRPr>
          </a:p>
          <a:p>
            <a:pPr algn="just" eaLnBrk="1" hangingPunct="1">
              <a:buFontTx/>
              <a:buChar char="-"/>
            </a:pPr>
            <a:endParaRPr lang="en-US" alt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1">
            <a:extLst>
              <a:ext uri="{FF2B5EF4-FFF2-40B4-BE49-F238E27FC236}">
                <a16:creationId xmlns="" xmlns:a16="http://schemas.microsoft.com/office/drawing/2014/main" id="{62FAA579-9361-46C5-8DD8-01C234BDC008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099" name="Picture 2" descr="C:\Documents and Settings\THANH TAI\My Documents\Downloads\DTM-5_af67a.JPG">
            <a:extLst>
              <a:ext uri="{FF2B5EF4-FFF2-40B4-BE49-F238E27FC236}">
                <a16:creationId xmlns="" xmlns:a16="http://schemas.microsoft.com/office/drawing/2014/main" id="{5D210646-F97F-4136-BABF-B11E5A745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3">
            <a:extLst>
              <a:ext uri="{FF2B5EF4-FFF2-40B4-BE49-F238E27FC236}">
                <a16:creationId xmlns="" xmlns:a16="http://schemas.microsoft.com/office/drawing/2014/main" id="{15FF56FC-1E36-4742-B5B2-20B21880E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105400"/>
            <a:ext cx="85344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FF00"/>
                </a:solidFill>
              </a:rPr>
              <a:t>Ông là Hiệu trưởng đầu tiên của trường Đại học Sư phạm Hà Nội</a:t>
            </a:r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">
            <a:extLst>
              <a:ext uri="{FF2B5EF4-FFF2-40B4-BE49-F238E27FC236}">
                <a16:creationId xmlns="" xmlns:a16="http://schemas.microsoft.com/office/drawing/2014/main" id="{E58622D7-B3B0-4625-9053-B4C469448763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0" y="228600"/>
            <a:ext cx="8763000" cy="4419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   </a:t>
            </a:r>
            <a:r>
              <a:rPr lang="en-US" altLang="en-US" b="1" dirty="0" smtClean="0">
                <a:solidFill>
                  <a:srgbClr val="FF0000"/>
                </a:solidFill>
              </a:rPr>
              <a:t>2</a:t>
            </a:r>
            <a:r>
              <a:rPr lang="en-US" altLang="en-US" b="1" dirty="0">
                <a:solidFill>
                  <a:srgbClr val="FF0000"/>
                </a:solidFill>
              </a:rPr>
              <a:t>/ </a:t>
            </a:r>
            <a:r>
              <a:rPr lang="en-US" altLang="en-US" b="1" dirty="0" err="1">
                <a:solidFill>
                  <a:srgbClr val="FF0000"/>
                </a:solidFill>
              </a:rPr>
              <a:t>Tác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phẩm</a:t>
            </a:r>
            <a:r>
              <a:rPr lang="en-US" altLang="en-US" b="1" dirty="0">
                <a:solidFill>
                  <a:srgbClr val="FF0000"/>
                </a:solidFill>
              </a:rPr>
              <a:t> :</a:t>
            </a:r>
          </a:p>
          <a:p>
            <a:pPr algn="just"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     </a:t>
            </a:r>
            <a:r>
              <a:rPr lang="en-US" altLang="en-US" b="1" dirty="0" smtClean="0">
                <a:solidFill>
                  <a:srgbClr val="3333FF"/>
                </a:solidFill>
              </a:rPr>
              <a:t>- </a:t>
            </a:r>
            <a:r>
              <a:rPr lang="en-US" altLang="en-US" b="1" dirty="0" err="1" smtClean="0">
                <a:solidFill>
                  <a:srgbClr val="3333FF"/>
                </a:solidFill>
              </a:rPr>
              <a:t>Xuất</a:t>
            </a:r>
            <a:r>
              <a:rPr lang="en-US" altLang="en-US" b="1" dirty="0" smtClean="0">
                <a:solidFill>
                  <a:srgbClr val="3333FF"/>
                </a:solidFill>
              </a:rPr>
              <a:t> </a:t>
            </a:r>
            <a:r>
              <a:rPr lang="en-US" altLang="en-US" b="1" dirty="0" err="1" smtClean="0">
                <a:solidFill>
                  <a:srgbClr val="3333FF"/>
                </a:solidFill>
              </a:rPr>
              <a:t>xư</a:t>
            </a:r>
            <a:r>
              <a:rPr lang="en-US" altLang="en-US" b="1" dirty="0" smtClean="0">
                <a:solidFill>
                  <a:srgbClr val="3333FF"/>
                </a:solidFill>
              </a:rPr>
              <a:t>́ : </a:t>
            </a:r>
            <a:r>
              <a:rPr lang="en-US" altLang="en-US" b="1" dirty="0" err="1" smtClean="0">
                <a:solidFill>
                  <a:srgbClr val="0000FF"/>
                </a:solidFill>
              </a:rPr>
              <a:t>là</a:t>
            </a:r>
            <a:r>
              <a:rPr lang="en-US" altLang="en-US" b="1" dirty="0" smtClean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đoạn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trích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phần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đầu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của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bài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nghiên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cứu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</a:rPr>
              <a:t>“</a:t>
            </a:r>
            <a:r>
              <a:rPr lang="en-US" altLang="en-US" b="1" i="1" dirty="0" err="1" smtClean="0">
                <a:solidFill>
                  <a:srgbClr val="0000FF"/>
                </a:solidFill>
              </a:rPr>
              <a:t>Tiếng</a:t>
            </a:r>
            <a:r>
              <a:rPr lang="en-US" altLang="en-US" b="1" i="1" dirty="0" smtClean="0">
                <a:solidFill>
                  <a:srgbClr val="0000FF"/>
                </a:solidFill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</a:rPr>
              <a:t>Việt</a:t>
            </a:r>
            <a:r>
              <a:rPr lang="en-US" altLang="en-US" b="1" i="1" dirty="0">
                <a:solidFill>
                  <a:srgbClr val="0000FF"/>
                </a:solidFill>
              </a:rPr>
              <a:t>, </a:t>
            </a:r>
            <a:r>
              <a:rPr lang="en-US" altLang="en-US" b="1" i="1" dirty="0" err="1">
                <a:solidFill>
                  <a:srgbClr val="0000FF"/>
                </a:solidFill>
              </a:rPr>
              <a:t>một</a:t>
            </a:r>
            <a:r>
              <a:rPr lang="en-US" altLang="en-US" b="1" i="1" dirty="0">
                <a:solidFill>
                  <a:srgbClr val="0000FF"/>
                </a:solidFill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</a:rPr>
              <a:t>biểu</a:t>
            </a:r>
            <a:r>
              <a:rPr lang="en-US" altLang="en-US" b="1" i="1" dirty="0">
                <a:solidFill>
                  <a:srgbClr val="0000FF"/>
                </a:solidFill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</a:rPr>
              <a:t>hiện</a:t>
            </a:r>
            <a:r>
              <a:rPr lang="en-US" altLang="en-US" b="1" i="1" dirty="0">
                <a:solidFill>
                  <a:srgbClr val="0000FF"/>
                </a:solidFill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</a:rPr>
              <a:t>hùng</a:t>
            </a:r>
            <a:r>
              <a:rPr lang="en-US" altLang="en-US" b="1" i="1" dirty="0">
                <a:solidFill>
                  <a:srgbClr val="0000FF"/>
                </a:solidFill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</a:rPr>
              <a:t>hồn</a:t>
            </a:r>
            <a:r>
              <a:rPr lang="en-US" altLang="en-US" b="1" i="1" dirty="0">
                <a:solidFill>
                  <a:srgbClr val="0000FF"/>
                </a:solidFill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</a:rPr>
              <a:t>của</a:t>
            </a:r>
            <a:r>
              <a:rPr lang="en-US" altLang="en-US" b="1" i="1" dirty="0">
                <a:solidFill>
                  <a:srgbClr val="0000FF"/>
                </a:solidFill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</a:rPr>
              <a:t>sức</a:t>
            </a:r>
            <a:r>
              <a:rPr lang="en-US" altLang="en-US" b="1" i="1" dirty="0">
                <a:solidFill>
                  <a:srgbClr val="0000FF"/>
                </a:solidFill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</a:rPr>
              <a:t>sống</a:t>
            </a:r>
            <a:r>
              <a:rPr lang="en-US" altLang="en-US" b="1" i="1" dirty="0">
                <a:solidFill>
                  <a:srgbClr val="0000FF"/>
                </a:solidFill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</a:rPr>
              <a:t>dân</a:t>
            </a:r>
            <a:r>
              <a:rPr lang="en-US" altLang="en-US" b="1" i="1" dirty="0">
                <a:solidFill>
                  <a:srgbClr val="0000FF"/>
                </a:solidFill>
              </a:rPr>
              <a:t> </a:t>
            </a:r>
            <a:r>
              <a:rPr lang="en-US" altLang="en-US" b="1" i="1" dirty="0" err="1" smtClean="0">
                <a:solidFill>
                  <a:srgbClr val="0000FF"/>
                </a:solidFill>
              </a:rPr>
              <a:t>tộc</a:t>
            </a:r>
            <a:r>
              <a:rPr lang="en-US" altLang="en-US" b="1" i="1" dirty="0" smtClean="0">
                <a:solidFill>
                  <a:srgbClr val="0000FF"/>
                </a:solidFill>
              </a:rPr>
              <a:t>”</a:t>
            </a:r>
            <a:r>
              <a:rPr lang="en-US" altLang="en-US" b="1" dirty="0" smtClean="0">
                <a:solidFill>
                  <a:srgbClr val="0000FF"/>
                </a:solidFill>
              </a:rPr>
              <a:t>( </a:t>
            </a:r>
            <a:r>
              <a:rPr lang="en-US" altLang="en-US" b="1" dirty="0">
                <a:solidFill>
                  <a:srgbClr val="0000FF"/>
                </a:solidFill>
              </a:rPr>
              <a:t>1967 </a:t>
            </a:r>
            <a:r>
              <a:rPr lang="en-US" altLang="en-US" b="1" dirty="0" smtClean="0">
                <a:solidFill>
                  <a:srgbClr val="0000FF"/>
                </a:solidFill>
              </a:rPr>
              <a:t>)</a:t>
            </a:r>
          </a:p>
          <a:p>
            <a:pPr algn="just">
              <a:buFontTx/>
              <a:buNone/>
            </a:pPr>
            <a:r>
              <a:rPr lang="en-US" altLang="en-US" b="1" dirty="0" smtClean="0">
                <a:solidFill>
                  <a:srgbClr val="0000FF"/>
                </a:solidFill>
              </a:rPr>
              <a:t>     - </a:t>
            </a:r>
            <a:r>
              <a:rPr lang="en-US" altLang="en-US" b="1" dirty="0" err="1" smtClean="0">
                <a:solidFill>
                  <a:srgbClr val="0000FF"/>
                </a:solidFill>
              </a:rPr>
              <a:t>Thê</a:t>
            </a:r>
            <a:r>
              <a:rPr lang="en-US" altLang="en-US" b="1" dirty="0" smtClean="0">
                <a:solidFill>
                  <a:srgbClr val="0000FF"/>
                </a:solidFill>
              </a:rPr>
              <a:t>̉ </a:t>
            </a:r>
            <a:r>
              <a:rPr lang="en-US" altLang="en-US" b="1" dirty="0" err="1" smtClean="0">
                <a:solidFill>
                  <a:srgbClr val="0000FF"/>
                </a:solidFill>
              </a:rPr>
              <a:t>loại</a:t>
            </a:r>
            <a:r>
              <a:rPr lang="en-US" altLang="en-US" b="1" dirty="0" smtClean="0">
                <a:solidFill>
                  <a:srgbClr val="0000FF"/>
                </a:solidFill>
              </a:rPr>
              <a:t>: </a:t>
            </a:r>
            <a:r>
              <a:rPr lang="en-US" altLang="en-US" b="1" dirty="0" err="1" smtClean="0">
                <a:solidFill>
                  <a:srgbClr val="0000FF"/>
                </a:solidFill>
              </a:rPr>
              <a:t>Nghi</a:t>
            </a:r>
            <a:r>
              <a:rPr lang="en-US" altLang="en-US" b="1" dirty="0" smtClean="0">
                <a:solidFill>
                  <a:srgbClr val="0000FF"/>
                </a:solidFill>
              </a:rPr>
              <a:t>̣ </a:t>
            </a:r>
            <a:r>
              <a:rPr lang="en-US" altLang="en-US" b="1" dirty="0" err="1" smtClean="0">
                <a:solidFill>
                  <a:srgbClr val="0000FF"/>
                </a:solidFill>
              </a:rPr>
              <a:t>luận</a:t>
            </a:r>
            <a:r>
              <a:rPr lang="en-US" altLang="en-US" b="1" dirty="0" smtClean="0">
                <a:solidFill>
                  <a:srgbClr val="0000FF"/>
                </a:solidFill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</a:rPr>
              <a:t>giải</a:t>
            </a:r>
            <a:r>
              <a:rPr lang="en-US" altLang="en-US" b="1" dirty="0" smtClean="0">
                <a:solidFill>
                  <a:srgbClr val="0000FF"/>
                </a:solidFill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</a:rPr>
              <a:t>thích</a:t>
            </a:r>
            <a:r>
              <a:rPr lang="en-US" altLang="en-US" b="1" dirty="0" smtClean="0">
                <a:solidFill>
                  <a:srgbClr val="0000FF"/>
                </a:solidFill>
              </a:rPr>
              <a:t> + </a:t>
            </a:r>
            <a:r>
              <a:rPr lang="en-US" altLang="en-US" b="1" dirty="0" err="1" smtClean="0">
                <a:solidFill>
                  <a:srgbClr val="0000FF"/>
                </a:solidFill>
              </a:rPr>
              <a:t>chứng</a:t>
            </a:r>
            <a:r>
              <a:rPr lang="en-US" altLang="en-US" b="1" dirty="0" smtClean="0">
                <a:solidFill>
                  <a:srgbClr val="0000FF"/>
                </a:solidFill>
              </a:rPr>
              <a:t> minh: </a:t>
            </a:r>
            <a:r>
              <a:rPr lang="en-US" b="1" dirty="0" err="1" smtClean="0">
                <a:solidFill>
                  <a:srgbClr val="3333FF"/>
                </a:solidFill>
              </a:rPr>
              <a:t>khẳng</a:t>
            </a:r>
            <a:r>
              <a:rPr lang="en-US" b="1" dirty="0" smtClean="0">
                <a:solidFill>
                  <a:srgbClr val="3333FF"/>
                </a:solidFill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</a:rPr>
              <a:t>định</a:t>
            </a:r>
            <a:r>
              <a:rPr lang="en-US" b="1" dirty="0" smtClean="0">
                <a:solidFill>
                  <a:srgbClr val="3333FF"/>
                </a:solidFill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</a:rPr>
              <a:t>sự</a:t>
            </a:r>
            <a:r>
              <a:rPr lang="en-US" b="1" dirty="0" smtClean="0">
                <a:solidFill>
                  <a:srgbClr val="3333FF"/>
                </a:solidFill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</a:rPr>
              <a:t>giàu</a:t>
            </a:r>
            <a:r>
              <a:rPr lang="en-US" b="1" dirty="0" smtClean="0">
                <a:solidFill>
                  <a:srgbClr val="3333FF"/>
                </a:solidFill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</a:rPr>
              <a:t>đẹp</a:t>
            </a:r>
            <a:r>
              <a:rPr lang="en-US" b="1" dirty="0" smtClean="0">
                <a:solidFill>
                  <a:srgbClr val="3333FF"/>
                </a:solidFill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</a:rPr>
              <a:t>của</a:t>
            </a:r>
            <a:r>
              <a:rPr lang="en-US" b="1" dirty="0" smtClean="0">
                <a:solidFill>
                  <a:srgbClr val="3333FF"/>
                </a:solidFill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</a:rPr>
              <a:t>tiếng</a:t>
            </a:r>
            <a:r>
              <a:rPr lang="en-US" b="1" dirty="0" smtClean="0">
                <a:solidFill>
                  <a:srgbClr val="3333FF"/>
                </a:solidFill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</a:rPr>
              <a:t>Việt</a:t>
            </a:r>
            <a:endParaRPr lang="en-US" b="1" dirty="0" smtClean="0">
              <a:solidFill>
                <a:srgbClr val="3333FF"/>
              </a:solidFill>
            </a:endParaRPr>
          </a:p>
          <a:p>
            <a:pPr algn="just">
              <a:buNone/>
            </a:pPr>
            <a:r>
              <a:rPr lang="en-US" altLang="en-US" b="1" dirty="0" smtClean="0">
                <a:solidFill>
                  <a:srgbClr val="3333FF"/>
                </a:solidFill>
              </a:rPr>
              <a:t>    - </a:t>
            </a:r>
            <a:r>
              <a:rPr lang="en-US" altLang="en-US" b="1" dirty="0" err="1" smtClean="0">
                <a:solidFill>
                  <a:srgbClr val="3333FF"/>
                </a:solidFill>
              </a:rPr>
              <a:t>Bô</a:t>
            </a:r>
            <a:r>
              <a:rPr lang="en-US" altLang="en-US" b="1" dirty="0" smtClean="0">
                <a:solidFill>
                  <a:srgbClr val="3333FF"/>
                </a:solidFill>
              </a:rPr>
              <a:t>́ </a:t>
            </a:r>
            <a:r>
              <a:rPr lang="en-US" altLang="en-US" b="1" dirty="0" err="1" smtClean="0">
                <a:solidFill>
                  <a:srgbClr val="3333FF"/>
                </a:solidFill>
              </a:rPr>
              <a:t>cục</a:t>
            </a:r>
            <a:r>
              <a:rPr lang="en-US" altLang="en-US" b="1" dirty="0" smtClean="0">
                <a:solidFill>
                  <a:srgbClr val="3333FF"/>
                </a:solidFill>
              </a:rPr>
              <a:t>: 2</a:t>
            </a:r>
            <a:r>
              <a:rPr lang="en-US" b="1" dirty="0" smtClean="0">
                <a:solidFill>
                  <a:srgbClr val="3333FF"/>
                </a:solidFill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</a:rPr>
              <a:t>phần</a:t>
            </a:r>
            <a:endParaRPr lang="en-US" b="1" dirty="0" smtClean="0">
              <a:solidFill>
                <a:srgbClr val="3333FF"/>
              </a:solidFill>
            </a:endParaRPr>
          </a:p>
          <a:p>
            <a:pPr algn="just">
              <a:buNone/>
            </a:pPr>
            <a:r>
              <a:rPr lang="en-US" sz="2400" b="1" dirty="0" smtClean="0">
                <a:solidFill>
                  <a:srgbClr val="3333FF"/>
                </a:solidFill>
              </a:rPr>
              <a:t>    + </a:t>
            </a:r>
            <a:r>
              <a:rPr lang="en-US" sz="2400" b="1" dirty="0" err="1" smtClean="0">
                <a:solidFill>
                  <a:srgbClr val="3333FF"/>
                </a:solidFill>
              </a:rPr>
              <a:t>Phần</a:t>
            </a:r>
            <a:r>
              <a:rPr lang="en-US" sz="2400" b="1" dirty="0" smtClean="0">
                <a:solidFill>
                  <a:srgbClr val="3333FF"/>
                </a:solidFill>
              </a:rPr>
              <a:t> 1: </a:t>
            </a:r>
            <a:r>
              <a:rPr lang="en-US" sz="2400" b="1" dirty="0" err="1" smtClean="0">
                <a:solidFill>
                  <a:srgbClr val="3333FF"/>
                </a:solidFill>
              </a:rPr>
              <a:t>Từ</a:t>
            </a:r>
            <a:r>
              <a:rPr lang="en-US" sz="2400" b="1" dirty="0" smtClean="0">
                <a:solidFill>
                  <a:srgbClr val="3333FF"/>
                </a:solidFill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</a:rPr>
              <a:t>đầu</a:t>
            </a:r>
            <a:r>
              <a:rPr lang="en-US" sz="2400" b="1" dirty="0" smtClean="0">
                <a:solidFill>
                  <a:srgbClr val="3333FF"/>
                </a:solidFill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</a:rPr>
              <a:t>đến</a:t>
            </a:r>
            <a:r>
              <a:rPr lang="en-US" sz="2400" b="1" dirty="0" smtClean="0">
                <a:solidFill>
                  <a:srgbClr val="3333FF"/>
                </a:solidFill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</a:rPr>
              <a:t>thời</a:t>
            </a:r>
            <a:r>
              <a:rPr lang="en-US" sz="2400" b="1" dirty="0" smtClean="0">
                <a:solidFill>
                  <a:srgbClr val="3333FF"/>
                </a:solidFill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</a:rPr>
              <a:t>kì</a:t>
            </a:r>
            <a:r>
              <a:rPr lang="en-US" sz="2400" b="1" dirty="0" smtClean="0">
                <a:solidFill>
                  <a:srgbClr val="3333FF"/>
                </a:solidFill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</a:rPr>
              <a:t>lịch</a:t>
            </a:r>
            <a:r>
              <a:rPr lang="en-US" sz="2400" b="1" dirty="0" smtClean="0">
                <a:solidFill>
                  <a:srgbClr val="3333FF"/>
                </a:solidFill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</a:rPr>
              <a:t>sử</a:t>
            </a:r>
            <a:r>
              <a:rPr lang="en-US" sz="2400" b="1" dirty="0" smtClean="0">
                <a:solidFill>
                  <a:srgbClr val="3333FF"/>
                </a:solidFill>
              </a:rPr>
              <a:t>: </a:t>
            </a:r>
            <a:r>
              <a:rPr lang="en-US" sz="2400" b="1" dirty="0" err="1" smtClean="0">
                <a:solidFill>
                  <a:srgbClr val="3333FF"/>
                </a:solidFill>
              </a:rPr>
              <a:t>Nêu</a:t>
            </a:r>
            <a:r>
              <a:rPr lang="en-US" sz="2400" b="1" dirty="0" smtClean="0">
                <a:solidFill>
                  <a:srgbClr val="3333FF"/>
                </a:solidFill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</a:rPr>
              <a:t>vấn</a:t>
            </a:r>
            <a:r>
              <a:rPr lang="en-US" sz="2400" b="1" dirty="0" smtClean="0">
                <a:solidFill>
                  <a:srgbClr val="3333FF"/>
                </a:solidFill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</a:rPr>
              <a:t>đề</a:t>
            </a:r>
            <a:r>
              <a:rPr lang="en-US" sz="2400" b="1" dirty="0" smtClean="0">
                <a:solidFill>
                  <a:srgbClr val="3333FF"/>
                </a:solidFill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</a:rPr>
              <a:t>nghị</a:t>
            </a:r>
            <a:r>
              <a:rPr lang="en-US" sz="2400" b="1" dirty="0" smtClean="0">
                <a:solidFill>
                  <a:srgbClr val="3333FF"/>
                </a:solidFill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</a:rPr>
              <a:t>luận</a:t>
            </a:r>
            <a:r>
              <a:rPr lang="en-US" sz="2400" b="1" dirty="0" smtClean="0">
                <a:solidFill>
                  <a:srgbClr val="3333FF"/>
                </a:solidFill>
              </a:rPr>
              <a:t>: </a:t>
            </a:r>
            <a:r>
              <a:rPr lang="en-US" sz="2400" b="1" dirty="0" err="1" smtClean="0">
                <a:solidFill>
                  <a:srgbClr val="3333FF"/>
                </a:solidFill>
              </a:rPr>
              <a:t>Tiếng</a:t>
            </a:r>
            <a:r>
              <a:rPr lang="en-US" sz="2400" b="1" dirty="0" smtClean="0">
                <a:solidFill>
                  <a:srgbClr val="3333FF"/>
                </a:solidFill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</a:rPr>
              <a:t>Việt</a:t>
            </a:r>
            <a:r>
              <a:rPr lang="en-US" sz="2400" b="1" dirty="0" smtClean="0">
                <a:solidFill>
                  <a:srgbClr val="3333FF"/>
                </a:solidFill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</a:rPr>
              <a:t>là</a:t>
            </a:r>
            <a:r>
              <a:rPr lang="en-US" sz="2400" b="1" dirty="0" smtClean="0">
                <a:solidFill>
                  <a:srgbClr val="3333FF"/>
                </a:solidFill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</a:rPr>
              <a:t>một</a:t>
            </a:r>
            <a:r>
              <a:rPr lang="en-US" sz="2400" b="1" dirty="0" smtClean="0">
                <a:solidFill>
                  <a:srgbClr val="3333FF"/>
                </a:solidFill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</a:rPr>
              <a:t>thứ</a:t>
            </a:r>
            <a:r>
              <a:rPr lang="en-US" sz="2400" b="1" dirty="0" smtClean="0">
                <a:solidFill>
                  <a:srgbClr val="3333FF"/>
                </a:solidFill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</a:rPr>
              <a:t>tiếng</a:t>
            </a:r>
            <a:r>
              <a:rPr lang="en-US" sz="2400" b="1" dirty="0" smtClean="0">
                <a:solidFill>
                  <a:srgbClr val="3333FF"/>
                </a:solidFill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</a:rPr>
              <a:t>đẹp</a:t>
            </a:r>
            <a:r>
              <a:rPr lang="en-US" sz="2400" b="1" dirty="0" smtClean="0">
                <a:solidFill>
                  <a:srgbClr val="3333FF"/>
                </a:solidFill>
              </a:rPr>
              <a:t>, </a:t>
            </a:r>
            <a:r>
              <a:rPr lang="en-US" sz="2400" b="1" dirty="0" err="1" smtClean="0">
                <a:solidFill>
                  <a:srgbClr val="3333FF"/>
                </a:solidFill>
              </a:rPr>
              <a:t>một</a:t>
            </a:r>
            <a:r>
              <a:rPr lang="en-US" sz="2400" b="1" dirty="0" smtClean="0">
                <a:solidFill>
                  <a:srgbClr val="3333FF"/>
                </a:solidFill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</a:rPr>
              <a:t>thứ</a:t>
            </a:r>
            <a:r>
              <a:rPr lang="en-US" sz="2400" b="1" dirty="0" smtClean="0">
                <a:solidFill>
                  <a:srgbClr val="3333FF"/>
                </a:solidFill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</a:rPr>
              <a:t>tiếng</a:t>
            </a:r>
            <a:r>
              <a:rPr lang="en-US" sz="2400" b="1" dirty="0" smtClean="0">
                <a:solidFill>
                  <a:srgbClr val="3333FF"/>
                </a:solidFill>
              </a:rPr>
              <a:t> hay </a:t>
            </a:r>
            <a:r>
              <a:rPr lang="en-US" sz="2400" b="1" dirty="0" err="1" smtClean="0">
                <a:solidFill>
                  <a:srgbClr val="3333FF"/>
                </a:solidFill>
              </a:rPr>
              <a:t>và</a:t>
            </a:r>
            <a:r>
              <a:rPr lang="en-US" sz="2400" b="1" dirty="0" smtClean="0">
                <a:solidFill>
                  <a:srgbClr val="3333FF"/>
                </a:solidFill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</a:rPr>
              <a:t>giải</a:t>
            </a:r>
            <a:r>
              <a:rPr lang="en-US" sz="2400" b="1" dirty="0" smtClean="0">
                <a:solidFill>
                  <a:srgbClr val="3333FF"/>
                </a:solidFill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</a:rPr>
              <a:t>thích</a:t>
            </a:r>
            <a:r>
              <a:rPr lang="en-US" sz="2400" b="1" dirty="0" smtClean="0">
                <a:solidFill>
                  <a:srgbClr val="3333FF"/>
                </a:solidFill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</a:rPr>
              <a:t>luận</a:t>
            </a:r>
            <a:r>
              <a:rPr lang="en-US" sz="2400" b="1" dirty="0" smtClean="0">
                <a:solidFill>
                  <a:srgbClr val="3333FF"/>
                </a:solidFill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</a:rPr>
              <a:t>điểm</a:t>
            </a:r>
            <a:r>
              <a:rPr lang="en-US" sz="2400" b="1" dirty="0" smtClean="0">
                <a:solidFill>
                  <a:srgbClr val="3333FF"/>
                </a:solidFill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</a:rPr>
              <a:t>ấy</a:t>
            </a:r>
            <a:r>
              <a:rPr lang="en-US" sz="2400" b="1" dirty="0" smtClean="0">
                <a:solidFill>
                  <a:srgbClr val="3333FF"/>
                </a:solidFill>
              </a:rPr>
              <a:t>.    </a:t>
            </a:r>
          </a:p>
          <a:p>
            <a:pPr algn="just">
              <a:buNone/>
            </a:pPr>
            <a:r>
              <a:rPr lang="en-US" sz="2400" b="1" dirty="0" smtClean="0">
                <a:solidFill>
                  <a:srgbClr val="3333FF"/>
                </a:solidFill>
              </a:rPr>
              <a:t>    + </a:t>
            </a:r>
            <a:r>
              <a:rPr lang="en-US" sz="2400" b="1" dirty="0" err="1" smtClean="0">
                <a:solidFill>
                  <a:srgbClr val="3333FF"/>
                </a:solidFill>
              </a:rPr>
              <a:t>Phần</a:t>
            </a:r>
            <a:r>
              <a:rPr lang="en-US" sz="2400" b="1" dirty="0" smtClean="0">
                <a:solidFill>
                  <a:srgbClr val="3333FF"/>
                </a:solidFill>
              </a:rPr>
              <a:t> 2: </a:t>
            </a:r>
            <a:r>
              <a:rPr lang="en-US" sz="2400" b="1" dirty="0" err="1" smtClean="0">
                <a:solidFill>
                  <a:srgbClr val="3333FF"/>
                </a:solidFill>
              </a:rPr>
              <a:t>Còn</a:t>
            </a:r>
            <a:r>
              <a:rPr lang="en-US" sz="2400" b="1" dirty="0" smtClean="0">
                <a:solidFill>
                  <a:srgbClr val="3333FF"/>
                </a:solidFill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</a:rPr>
              <a:t>lại</a:t>
            </a:r>
            <a:r>
              <a:rPr lang="en-US" sz="2400" b="1" dirty="0" smtClean="0">
                <a:solidFill>
                  <a:srgbClr val="3333FF"/>
                </a:solidFill>
              </a:rPr>
              <a:t>: </a:t>
            </a:r>
            <a:r>
              <a:rPr lang="en-US" sz="2400" b="1" dirty="0" err="1" smtClean="0">
                <a:solidFill>
                  <a:srgbClr val="3333FF"/>
                </a:solidFill>
              </a:rPr>
              <a:t>Chứng</a:t>
            </a:r>
            <a:r>
              <a:rPr lang="en-US" sz="2400" b="1" dirty="0" smtClean="0">
                <a:solidFill>
                  <a:srgbClr val="3333FF"/>
                </a:solidFill>
              </a:rPr>
              <a:t> minh, </a:t>
            </a:r>
            <a:r>
              <a:rPr lang="en-US" sz="2400" b="1" dirty="0" err="1" smtClean="0">
                <a:solidFill>
                  <a:srgbClr val="3333FF"/>
                </a:solidFill>
              </a:rPr>
              <a:t>bàn</a:t>
            </a:r>
            <a:r>
              <a:rPr lang="en-US" sz="2400" b="1" dirty="0" smtClean="0">
                <a:solidFill>
                  <a:srgbClr val="3333FF"/>
                </a:solidFill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</a:rPr>
              <a:t>luận</a:t>
            </a:r>
            <a:r>
              <a:rPr lang="en-US" sz="2400" b="1" dirty="0" smtClean="0">
                <a:solidFill>
                  <a:srgbClr val="3333FF"/>
                </a:solidFill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</a:rPr>
              <a:t>về</a:t>
            </a:r>
            <a:r>
              <a:rPr lang="en-US" sz="2400" b="1" dirty="0" smtClean="0">
                <a:solidFill>
                  <a:srgbClr val="3333FF"/>
                </a:solidFill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</a:rPr>
              <a:t>cái</a:t>
            </a:r>
            <a:r>
              <a:rPr lang="en-US" sz="2400" b="1" dirty="0" smtClean="0">
                <a:solidFill>
                  <a:srgbClr val="3333FF"/>
                </a:solidFill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</a:rPr>
              <a:t>đẹp</a:t>
            </a:r>
            <a:r>
              <a:rPr lang="en-US" sz="2400" b="1" dirty="0" smtClean="0">
                <a:solidFill>
                  <a:srgbClr val="3333FF"/>
                </a:solidFill>
              </a:rPr>
              <a:t>, </a:t>
            </a:r>
            <a:r>
              <a:rPr lang="en-US" sz="2400" b="1" dirty="0" err="1" smtClean="0">
                <a:solidFill>
                  <a:srgbClr val="3333FF"/>
                </a:solidFill>
              </a:rPr>
              <a:t>sự</a:t>
            </a:r>
            <a:r>
              <a:rPr lang="en-US" sz="2400" b="1" dirty="0" smtClean="0">
                <a:solidFill>
                  <a:srgbClr val="3333FF"/>
                </a:solidFill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</a:rPr>
              <a:t>giàu</a:t>
            </a:r>
            <a:r>
              <a:rPr lang="en-US" sz="2400" b="1" dirty="0" smtClean="0">
                <a:solidFill>
                  <a:srgbClr val="3333FF"/>
                </a:solidFill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</a:rPr>
              <a:t>có</a:t>
            </a:r>
            <a:r>
              <a:rPr lang="en-US" sz="2400" b="1" dirty="0" smtClean="0">
                <a:solidFill>
                  <a:srgbClr val="3333FF"/>
                </a:solidFill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</a:rPr>
              <a:t>của</a:t>
            </a:r>
            <a:r>
              <a:rPr lang="en-US" sz="2400" b="1" dirty="0" smtClean="0">
                <a:solidFill>
                  <a:srgbClr val="3333FF"/>
                </a:solidFill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</a:rPr>
              <a:t>Tiếng</a:t>
            </a:r>
            <a:r>
              <a:rPr lang="en-US" sz="2400" b="1" dirty="0" smtClean="0">
                <a:solidFill>
                  <a:srgbClr val="3333FF"/>
                </a:solidFill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</a:rPr>
              <a:t>Việt</a:t>
            </a:r>
            <a:r>
              <a:rPr lang="en-US" sz="2400" b="1" dirty="0" smtClean="0">
                <a:solidFill>
                  <a:srgbClr val="3333FF"/>
                </a:solidFill>
              </a:rPr>
              <a:t>.</a:t>
            </a:r>
          </a:p>
          <a:p>
            <a:pPr algn="just">
              <a:buNone/>
            </a:pPr>
            <a:endParaRPr lang="en-US" sz="2000" b="1" dirty="0" smtClean="0">
              <a:solidFill>
                <a:srgbClr val="FFFF00"/>
              </a:solidFill>
            </a:endParaRPr>
          </a:p>
          <a:p>
            <a:pPr algn="just"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 </a:t>
            </a:r>
          </a:p>
          <a:p>
            <a:pPr algn="just"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 </a:t>
            </a:r>
          </a:p>
          <a:p>
            <a:pPr algn="just">
              <a:buFontTx/>
              <a:buNone/>
            </a:pPr>
            <a:endParaRPr lang="en-US" altLang="en-US" sz="3600" b="1" dirty="0">
              <a:solidFill>
                <a:srgbClr val="3333FF"/>
              </a:solidFill>
            </a:endParaRPr>
          </a:p>
          <a:p>
            <a:pPr algn="just">
              <a:buFontTx/>
              <a:buNone/>
            </a:pPr>
            <a:endParaRPr lang="en-US" altLang="en-US" sz="3600" b="1" dirty="0">
              <a:solidFill>
                <a:srgbClr val="0000FF"/>
              </a:solidFill>
            </a:endParaRPr>
          </a:p>
          <a:p>
            <a:pPr>
              <a:buFontTx/>
              <a:buNone/>
            </a:pP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234CDB9-FC84-4F2D-A1D7-0A3BE2596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876800"/>
            <a:ext cx="838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  </a:t>
            </a:r>
            <a:endParaRPr lang="en-US" altLang="en-US" sz="3200" b="1" dirty="0">
              <a:solidFill>
                <a:srgbClr val="0000FF"/>
              </a:solidFill>
            </a:endParaRPr>
          </a:p>
          <a:p>
            <a:pPr eaLnBrk="1" hangingPunct="1"/>
            <a:endParaRPr lang="en-US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18" descr="Tay viÕt 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603201">
            <a:off x="2959759" y="103997"/>
            <a:ext cx="56038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THANH TAI\My Documents\Downloads\55-dang-thai-mai.gif">
            <a:extLst>
              <a:ext uri="{FF2B5EF4-FFF2-40B4-BE49-F238E27FC236}">
                <a16:creationId xmlns="" xmlns:a16="http://schemas.microsoft.com/office/drawing/2014/main" id="{68249F22-E96B-426F-9CAA-808E6F24612A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800600" cy="6858000"/>
          </a:xfrm>
          <a:noFill/>
        </p:spPr>
      </p:pic>
      <p:pic>
        <p:nvPicPr>
          <p:cNvPr id="6147" name="Picture 3" descr="C:\Documents and Settings\THANH TAI\My Documents\Downloads\_fill_300_p5608.jpg">
            <a:extLst>
              <a:ext uri="{FF2B5EF4-FFF2-40B4-BE49-F238E27FC236}">
                <a16:creationId xmlns="" xmlns:a16="http://schemas.microsoft.com/office/drawing/2014/main" id="{E9B5F391-6429-43E2-BA04-B9BC3F976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541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XMBD_015">
            <a:extLst>
              <a:ext uri="{FF2B5EF4-FFF2-40B4-BE49-F238E27FC236}">
                <a16:creationId xmlns="" xmlns:a16="http://schemas.microsoft.com/office/drawing/2014/main" id="{E33BF62B-F561-42A2-A630-559C3555A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5">
            <a:extLst>
              <a:ext uri="{FF2B5EF4-FFF2-40B4-BE49-F238E27FC236}">
                <a16:creationId xmlns="" xmlns:a16="http://schemas.microsoft.com/office/drawing/2014/main" id="{47C65A44-AB6E-4BC9-B981-3DB858469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66800"/>
            <a:ext cx="50434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</a:rPr>
              <a:t>II/ </a:t>
            </a:r>
            <a:r>
              <a:rPr lang="en-US" altLang="en-US" sz="3600" b="1" dirty="0" err="1">
                <a:solidFill>
                  <a:srgbClr val="FF0000"/>
                </a:solidFill>
              </a:rPr>
              <a:t>Đọc</a:t>
            </a:r>
            <a:r>
              <a:rPr lang="en-US" altLang="en-US" sz="3600" b="1" dirty="0">
                <a:solidFill>
                  <a:srgbClr val="FF0000"/>
                </a:solidFill>
              </a:rPr>
              <a:t> - </a:t>
            </a:r>
            <a:r>
              <a:rPr lang="en-US" altLang="en-US" sz="3600" b="1" dirty="0" err="1">
                <a:solidFill>
                  <a:srgbClr val="FF0000"/>
                </a:solidFill>
              </a:rPr>
              <a:t>hiểu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văn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bản</a:t>
            </a:r>
            <a:r>
              <a:rPr lang="en-US" altLang="en-US" sz="3600" b="1" dirty="0">
                <a:solidFill>
                  <a:srgbClr val="FF0000"/>
                </a:solidFill>
              </a:rPr>
              <a:t> :</a:t>
            </a:r>
            <a:endParaRPr lang="en-US" altLang="en-US" sz="3600" dirty="0"/>
          </a:p>
        </p:txBody>
      </p:sp>
      <p:pic>
        <p:nvPicPr>
          <p:cNvPr id="4" name="Picture 18" descr="Tay viÕt 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603201">
            <a:off x="5474357" y="1170797"/>
            <a:ext cx="56038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XMBD_015">
            <a:extLst>
              <a:ext uri="{FF2B5EF4-FFF2-40B4-BE49-F238E27FC236}">
                <a16:creationId xmlns="" xmlns:a16="http://schemas.microsoft.com/office/drawing/2014/main" id="{A55FD1D9-187B-4946-A572-0702EC193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2">
            <a:extLst>
              <a:ext uri="{FF2B5EF4-FFF2-40B4-BE49-F238E27FC236}">
                <a16:creationId xmlns="" xmlns:a16="http://schemas.microsoft.com/office/drawing/2014/main" id="{898283B7-B461-4B27-8CAB-2147E60CB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143000"/>
            <a:ext cx="7239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3600" b="1" dirty="0">
                <a:sym typeface="Wingdings" panose="05000000000000000000" pitchFamily="2" charset="2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1/ </a:t>
            </a:r>
            <a:r>
              <a:rPr lang="nl-NL" altLang="en-US" sz="3600" b="1" dirty="0">
                <a:solidFill>
                  <a:srgbClr val="FF0000"/>
                </a:solidFill>
              </a:rPr>
              <a:t>Tiếng Việt là thứ tiếng đẹp :</a:t>
            </a:r>
          </a:p>
          <a:p>
            <a:pPr algn="just" eaLnBrk="1" hangingPunct="1"/>
            <a:r>
              <a:rPr lang="nl-NL" altLang="en-US" sz="3600" b="1" dirty="0">
                <a:solidFill>
                  <a:srgbClr val="0000FF"/>
                </a:solidFill>
              </a:rPr>
              <a:t>- Giàu chất nhạc ( nhận xét của  người nước ngoài )</a:t>
            </a:r>
            <a:endParaRPr lang="en-US" altLang="en-US" sz="3600" b="1" dirty="0">
              <a:solidFill>
                <a:srgbClr val="0000FF"/>
              </a:solidFill>
            </a:endParaRPr>
          </a:p>
          <a:p>
            <a:pPr algn="just" eaLnBrk="1" hangingPunct="1"/>
            <a:r>
              <a:rPr lang="nl-NL" altLang="en-US" sz="3600" b="1" dirty="0">
                <a:solidFill>
                  <a:srgbClr val="0000FF"/>
                </a:solidFill>
              </a:rPr>
              <a:t>- Hệ thống nguyên âm và phụ âm   phong phú.</a:t>
            </a:r>
            <a:endParaRPr lang="en-US" altLang="en-US" sz="3600" b="1" dirty="0">
              <a:solidFill>
                <a:srgbClr val="0000FF"/>
              </a:solidFill>
            </a:endParaRPr>
          </a:p>
          <a:p>
            <a:pPr algn="just" eaLnBrk="1" hangingPunct="1"/>
            <a:r>
              <a:rPr lang="nl-NL" altLang="en-US" sz="3600" b="1" dirty="0">
                <a:solidFill>
                  <a:srgbClr val="0000FF"/>
                </a:solidFill>
              </a:rPr>
              <a:t>- Giàu về thanh điệu.</a:t>
            </a:r>
            <a:endParaRPr lang="en-US" altLang="en-US" sz="3600" b="1" dirty="0">
              <a:solidFill>
                <a:srgbClr val="0000FF"/>
              </a:solidFill>
            </a:endParaRPr>
          </a:p>
          <a:p>
            <a:pPr algn="just" eaLnBrk="1" hangingPunct="1"/>
            <a:r>
              <a:rPr lang="nl-NL" altLang="en-US" sz="3600" b="1" dirty="0">
                <a:solidFill>
                  <a:srgbClr val="0000FF"/>
                </a:solidFill>
              </a:rPr>
              <a:t>- Giàu hình tượng ngữ âm.</a:t>
            </a:r>
            <a:endParaRPr lang="en-US" altLang="en-US" sz="3600" b="1" dirty="0">
              <a:solidFill>
                <a:srgbClr val="0000FF"/>
              </a:solidFill>
            </a:endParaRPr>
          </a:p>
          <a:p>
            <a:pPr algn="just" eaLnBrk="1" hangingPunct="1"/>
            <a:endParaRPr lang="en-US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18" descr="Tay viÕt 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603201">
            <a:off x="7162566" y="1113739"/>
            <a:ext cx="663537" cy="60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XMBD_015">
            <a:extLst>
              <a:ext uri="{FF2B5EF4-FFF2-40B4-BE49-F238E27FC236}">
                <a16:creationId xmlns="" xmlns:a16="http://schemas.microsoft.com/office/drawing/2014/main" id="{5C3EB388-59DD-4294-8E48-6A5CAF47F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>
            <a:extLst>
              <a:ext uri="{FF2B5EF4-FFF2-40B4-BE49-F238E27FC236}">
                <a16:creationId xmlns="" xmlns:a16="http://schemas.microsoft.com/office/drawing/2014/main" id="{EBEAAA62-2336-4950-AD1D-8BB02CBFA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914400"/>
            <a:ext cx="7315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/>
              <a:t> </a:t>
            </a:r>
            <a:endParaRPr lang="en-US" altLang="en-US" sz="3600" b="1">
              <a:solidFill>
                <a:srgbClr val="0000FF"/>
              </a:solidFill>
            </a:endParaRPr>
          </a:p>
          <a:p>
            <a:pPr algn="just" eaLnBrk="1" hangingPunct="1"/>
            <a:r>
              <a:rPr lang="en-US" altLang="en-US" sz="3600" b="1">
                <a:solidFill>
                  <a:srgbClr val="0000FF"/>
                </a:solidFill>
              </a:rPr>
              <a:t>    </a:t>
            </a:r>
          </a:p>
          <a:p>
            <a:pPr eaLnBrk="1" hangingPunct="1"/>
            <a:endParaRPr lang="en-US" altLang="en-US" sz="3600" b="1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3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8916" name="TextBox 4">
            <a:extLst>
              <a:ext uri="{FF2B5EF4-FFF2-40B4-BE49-F238E27FC236}">
                <a16:creationId xmlns="" xmlns:a16="http://schemas.microsoft.com/office/drawing/2014/main" id="{FF10EB44-D44A-437F-BDE1-F2E4B1495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143000"/>
            <a:ext cx="7315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</a:rPr>
              <a:t>2/ </a:t>
            </a:r>
            <a:r>
              <a:rPr lang="nl-NL" altLang="en-US" sz="3600" b="1">
                <a:solidFill>
                  <a:srgbClr val="FF0000"/>
                </a:solidFill>
              </a:rPr>
              <a:t>Tiếng Việt là thứ tiếng hay :</a:t>
            </a:r>
          </a:p>
          <a:p>
            <a:pPr algn="just" eaLnBrk="1" hangingPunct="1"/>
            <a:r>
              <a:rPr lang="nl-NL" altLang="en-US" sz="3600" b="1">
                <a:solidFill>
                  <a:srgbClr val="0000FF"/>
                </a:solidFill>
              </a:rPr>
              <a:t>- Khả năng dồi dào về cấu tạo từ ngữ và hình thức diễn đạt.</a:t>
            </a:r>
            <a:endParaRPr lang="en-US" altLang="en-US" sz="3600" b="1">
              <a:solidFill>
                <a:srgbClr val="0000FF"/>
              </a:solidFill>
            </a:endParaRPr>
          </a:p>
          <a:p>
            <a:pPr algn="just" eaLnBrk="1" hangingPunct="1"/>
            <a:r>
              <a:rPr lang="nl-NL" altLang="en-US" sz="3600" b="1">
                <a:solidFill>
                  <a:srgbClr val="0000FF"/>
                </a:solidFill>
              </a:rPr>
              <a:t>- Từ ngữ qua các thời kì tăng lên ngày một nhiều.</a:t>
            </a:r>
            <a:endParaRPr lang="en-US" altLang="en-US" sz="3600" b="1">
              <a:solidFill>
                <a:srgbClr val="0000FF"/>
              </a:solidFill>
            </a:endParaRPr>
          </a:p>
          <a:p>
            <a:pPr algn="just" eaLnBrk="1" hangingPunct="1"/>
            <a:r>
              <a:rPr lang="nl-NL" altLang="en-US" sz="3600" b="1">
                <a:solidFill>
                  <a:srgbClr val="0000FF"/>
                </a:solidFill>
              </a:rPr>
              <a:t>- Ngữ pháp  cũng dần trở nên uyển chuyển, chính xác.</a:t>
            </a:r>
            <a:endParaRPr lang="en-US" altLang="en-US" sz="3600" b="1">
              <a:solidFill>
                <a:srgbClr val="0000FF"/>
              </a:solidFill>
            </a:endParaRPr>
          </a:p>
          <a:p>
            <a:pPr algn="just" eaLnBrk="1" hangingPunct="1"/>
            <a:r>
              <a:rPr lang="en-US" altLang="en-US" sz="3600" b="1">
                <a:solidFill>
                  <a:srgbClr val="0000FF"/>
                </a:solidFill>
              </a:rPr>
              <a:t>    </a:t>
            </a:r>
          </a:p>
          <a:p>
            <a:pPr algn="just" eaLnBrk="1" hangingPunct="1"/>
            <a:endParaRPr lang="en-US" altLang="en-US"/>
          </a:p>
        </p:txBody>
      </p:sp>
      <p:pic>
        <p:nvPicPr>
          <p:cNvPr id="5" name="Picture 18" descr="Tay viÕt 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603201">
            <a:off x="7162566" y="1113739"/>
            <a:ext cx="663537" cy="60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XMBD_015">
            <a:extLst>
              <a:ext uri="{FF2B5EF4-FFF2-40B4-BE49-F238E27FC236}">
                <a16:creationId xmlns="" xmlns:a16="http://schemas.microsoft.com/office/drawing/2014/main" id="{083097BB-FD77-4D0B-8F7D-08541B9BB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>
            <a:extLst>
              <a:ext uri="{FF2B5EF4-FFF2-40B4-BE49-F238E27FC236}">
                <a16:creationId xmlns="" xmlns:a16="http://schemas.microsoft.com/office/drawing/2014/main" id="{F6108F07-16BA-41F9-9720-00A58705A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828800"/>
            <a:ext cx="8077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 dirty="0"/>
              <a:t>   </a:t>
            </a:r>
            <a:r>
              <a:rPr lang="en-US" altLang="en-US" sz="3600" b="1" dirty="0">
                <a:solidFill>
                  <a:srgbClr val="FF0000"/>
                </a:solidFill>
              </a:rPr>
              <a:t>1/ </a:t>
            </a:r>
            <a:r>
              <a:rPr lang="en-US" altLang="en-US" sz="3600" b="1" dirty="0" err="1">
                <a:solidFill>
                  <a:srgbClr val="FF0000"/>
                </a:solidFill>
              </a:rPr>
              <a:t>Đặc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sắc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về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nghệ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thuật</a:t>
            </a:r>
            <a:r>
              <a:rPr lang="en-US" altLang="en-US" sz="3600" b="1" dirty="0">
                <a:solidFill>
                  <a:srgbClr val="FF0000"/>
                </a:solidFill>
              </a:rPr>
              <a:t> :</a:t>
            </a:r>
            <a:endParaRPr lang="en-US" altLang="en-US" sz="3600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</a:rPr>
              <a:t>    </a:t>
            </a:r>
            <a:r>
              <a:rPr lang="nl-NL" altLang="en-US" sz="3600" b="1" dirty="0">
                <a:solidFill>
                  <a:srgbClr val="0000FF"/>
                </a:solidFill>
              </a:rPr>
              <a:t>- Kết hợp giải thích và chứng minh.</a:t>
            </a:r>
            <a:endParaRPr lang="en-US" altLang="en-US" sz="3600" b="1" dirty="0">
              <a:solidFill>
                <a:srgbClr val="0000FF"/>
              </a:solidFill>
            </a:endParaRPr>
          </a:p>
          <a:p>
            <a:pPr eaLnBrk="1" hangingPunct="1"/>
            <a:r>
              <a:rPr lang="nl-NL" altLang="en-US" sz="3600" b="1" dirty="0">
                <a:solidFill>
                  <a:srgbClr val="0000FF"/>
                </a:solidFill>
              </a:rPr>
              <a:t>    - Lập luận chặt chẽ.</a:t>
            </a:r>
            <a:endParaRPr lang="en-US" altLang="en-US" sz="3600" b="1" dirty="0">
              <a:solidFill>
                <a:srgbClr val="0000FF"/>
              </a:solidFill>
            </a:endParaRPr>
          </a:p>
          <a:p>
            <a:pPr eaLnBrk="1" hangingPunct="1"/>
            <a:r>
              <a:rPr lang="nl-NL" altLang="en-US" sz="3600" b="1" dirty="0">
                <a:solidFill>
                  <a:srgbClr val="0000FF"/>
                </a:solidFill>
              </a:rPr>
              <a:t>    - Các dẫn chứng toàn diện, bao quát.</a:t>
            </a:r>
            <a:endParaRPr lang="en-US" altLang="en-US" sz="3600" b="1" dirty="0">
              <a:solidFill>
                <a:srgbClr val="0000FF"/>
              </a:solidFill>
            </a:endParaRPr>
          </a:p>
          <a:p>
            <a:pPr algn="just" eaLnBrk="1" hangingPunct="1"/>
            <a:endParaRPr lang="en-US" altLang="en-US" sz="3600" b="1" dirty="0">
              <a:solidFill>
                <a:srgbClr val="0000FF"/>
              </a:solidFill>
            </a:endParaRPr>
          </a:p>
          <a:p>
            <a:pPr algn="just" eaLnBrk="1" hangingPunct="1"/>
            <a:r>
              <a:rPr lang="en-US" altLang="en-US" sz="3600" b="1" dirty="0">
                <a:solidFill>
                  <a:srgbClr val="0000FF"/>
                </a:solidFill>
              </a:rPr>
              <a:t>    </a:t>
            </a:r>
          </a:p>
          <a:p>
            <a:pPr eaLnBrk="1" hangingPunct="1"/>
            <a:endParaRPr lang="en-US" altLang="en-US" sz="3600" b="1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244" name="Rectangle 1">
            <a:extLst>
              <a:ext uri="{FF2B5EF4-FFF2-40B4-BE49-F238E27FC236}">
                <a16:creationId xmlns="" xmlns:a16="http://schemas.microsoft.com/office/drawing/2014/main" id="{939A30CB-E76C-4B93-ACF8-68035AE3F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990600"/>
            <a:ext cx="28309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</a:rPr>
              <a:t>III/ </a:t>
            </a:r>
            <a:r>
              <a:rPr lang="en-US" altLang="en-US" sz="3600" b="1" dirty="0" err="1">
                <a:solidFill>
                  <a:srgbClr val="FF0000"/>
                </a:solidFill>
              </a:rPr>
              <a:t>Tổng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kết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endParaRPr lang="en-US" altLang="en-US" sz="3600" dirty="0"/>
          </a:p>
        </p:txBody>
      </p:sp>
      <p:pic>
        <p:nvPicPr>
          <p:cNvPr id="5" name="Picture 18" descr="Tay viÕt 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603201">
            <a:off x="7162566" y="1113739"/>
            <a:ext cx="663537" cy="60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4125</TotalTime>
  <Words>705</Words>
  <Application>Microsoft Office PowerPoint</Application>
  <PresentationFormat>On-screen Show (4:3)</PresentationFormat>
  <Paragraphs>86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Computer</dc:creator>
  <cp:lastModifiedBy>Admin</cp:lastModifiedBy>
  <cp:revision>749</cp:revision>
  <dcterms:created xsi:type="dcterms:W3CDTF">2005-11-13T07:08:43Z</dcterms:created>
  <dcterms:modified xsi:type="dcterms:W3CDTF">2021-02-19T14:22:31Z</dcterms:modified>
</cp:coreProperties>
</file>