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56" r:id="rId3"/>
    <p:sldId id="257" r:id="rId4"/>
    <p:sldId id="258" r:id="rId5"/>
    <p:sldId id="259" r:id="rId6"/>
    <p:sldId id="260" r:id="rId7"/>
    <p:sldId id="271" r:id="rId8"/>
    <p:sldId id="265" r:id="rId9"/>
    <p:sldId id="273" r:id="rId10"/>
    <p:sldId id="266" r:id="rId11"/>
    <p:sldId id="267" r:id="rId12"/>
    <p:sldId id="276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23063E2-FE06-4675-9192-0197289B5328}" type="datetimeFigureOut">
              <a:rPr lang="en-US"/>
              <a:pPr>
                <a:defRPr/>
              </a:pPr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9A58B2-6F6E-46C9-97AE-DF1CF4ACE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44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CHÀO MỪNG CÁC EM THAM GIA TIÊT HỌC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C22714-3874-4A09-81A4-E04C74A65CF9}" type="slidenum">
              <a:rPr lang="vi-VN" smtClean="0"/>
              <a:pPr/>
              <a:t>1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23744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486F87-D125-4C11-89A3-66DF7BCBB619}" type="slidenum">
              <a:rPr lang="en-US" altLang="vi-VN"/>
              <a:pPr>
                <a:spcBef>
                  <a:spcPct val="0"/>
                </a:spcBef>
              </a:pPr>
              <a:t>3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075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A58B2-6F6E-46C9-97AE-DF1CF4ACE6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0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A58B2-6F6E-46C9-97AE-DF1CF4ACE6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A58B2-6F6E-46C9-97AE-DF1CF4ACE6E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CA47-7FE6-42F3-A644-ED0D061434C2}" type="datetimeFigureOut">
              <a:rPr lang="en-US"/>
              <a:pPr>
                <a:defRPr/>
              </a:pPr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D5C8D-4E7A-454A-A5CF-9B6031A9F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D9753-6AFA-4C61-898B-DD4FEF1B2123}" type="datetimeFigureOut">
              <a:rPr lang="en-US"/>
              <a:pPr>
                <a:defRPr/>
              </a:pPr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1B983-C9AF-424F-BE54-DB54B8F8F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667FA-6B1B-412E-9712-153B1964D52C}" type="datetimeFigureOut">
              <a:rPr lang="en-US"/>
              <a:pPr>
                <a:defRPr/>
              </a:pPr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19BED-A97B-4FC4-862C-6E209A6BE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" y="0"/>
            <a:ext cx="9029700" cy="1143000"/>
          </a:xfrm>
        </p:spPr>
        <p:txBody>
          <a:bodyPr/>
          <a:lstStyle>
            <a:lvl1pPr>
              <a:defRPr sz="3200" b="1" baseline="0"/>
            </a:lvl1pPr>
          </a:lstStyle>
          <a:p>
            <a:r>
              <a:rPr lang="en-US" dirty="0" err="1" smtClean="0"/>
              <a:t>Tuần</a:t>
            </a:r>
            <a:r>
              <a:rPr lang="en-US" dirty="0" smtClean="0"/>
              <a:t> 22; </a:t>
            </a:r>
            <a:r>
              <a:rPr lang="en-US" dirty="0" err="1" smtClean="0"/>
              <a:t>Tiết</a:t>
            </a:r>
            <a:r>
              <a:rPr lang="en-US" dirty="0" smtClean="0"/>
              <a:t> 41</a:t>
            </a:r>
            <a:br>
              <a:rPr lang="en-US" dirty="0" smtClean="0"/>
            </a:br>
            <a:r>
              <a:rPr lang="en-US" dirty="0" err="1" smtClean="0"/>
              <a:t>Bài</a:t>
            </a:r>
            <a:r>
              <a:rPr lang="en-US" dirty="0" smtClean="0"/>
              <a:t> 34. PHÁT TÁN CỦA QUẢ VÀ HẠT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6653-18D5-47B5-A17A-B553F264F106}" type="datetimeFigureOut">
              <a:rPr lang="en-US"/>
              <a:pPr>
                <a:defRPr/>
              </a:pPr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8055-4FD4-4B5A-A744-5E74DFD14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DB04D-8444-4820-95E2-93AFE3D20CFD}" type="datetimeFigureOut">
              <a:rPr lang="en-US"/>
              <a:pPr>
                <a:defRPr/>
              </a:pPr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D5097-D387-4896-AA9D-FA64FD674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8D2A2-EDC4-4687-8606-400F136EC7C4}" type="datetimeFigureOut">
              <a:rPr lang="en-US"/>
              <a:pPr>
                <a:defRPr/>
              </a:pPr>
              <a:t>2/1/2021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81BDD-C36C-4FD5-AD1C-CDD893245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E64E-E911-4127-9FB0-EA37E385C829}" type="datetimeFigureOut">
              <a:rPr lang="en-US"/>
              <a:pPr>
                <a:defRPr/>
              </a:pPr>
              <a:t>2/1/2021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2F94A-14D7-45D0-967C-048E9D489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517C-EBF8-42D7-AFA1-B2F512ED7988}" type="datetimeFigureOut">
              <a:rPr lang="en-US"/>
              <a:pPr>
                <a:defRPr/>
              </a:pPr>
              <a:t>2/1/2021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B6EDA-876C-47CD-BF7E-5E18FF48C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DAC8-7BE5-468A-914E-34726E33D144}" type="datetimeFigureOut">
              <a:rPr lang="en-US"/>
              <a:pPr>
                <a:defRPr/>
              </a:pPr>
              <a:t>2/1/2021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88F45-C696-4108-860E-B7409135E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C927C-0455-4D86-A75C-E6FBDF83F103}" type="datetimeFigureOut">
              <a:rPr lang="en-US"/>
              <a:pPr>
                <a:defRPr/>
              </a:pPr>
              <a:t>2/1/2021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A929-8CC9-49FF-BED0-DDDD1C2A1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63C12-F320-4723-BF54-9DC55ADE4DD3}" type="datetimeFigureOut">
              <a:rPr lang="en-US"/>
              <a:pPr>
                <a:defRPr/>
              </a:pPr>
              <a:t>2/1/2021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056E-90F3-4B02-8254-79B5BD24A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4F4F3A-93F3-465D-A313-88BF1CCB40EB}" type="datetimeFigureOut">
              <a:rPr lang="en-US"/>
              <a:pPr>
                <a:defRPr/>
              </a:pPr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77D7CF-1E23-4DE4-AC0B-83A0CC998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6538"/>
            <a:ext cx="9144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-277813" y="0"/>
            <a:ext cx="9699626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300">
                <a:solidFill>
                  <a:srgbClr val="FF0000"/>
                </a:solidFill>
              </a:rPr>
              <a:t>TRƯỜNG THCS HUỲNH VĂN NGHỆ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484435" y="681038"/>
            <a:ext cx="341471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dirty="0"/>
              <a:t>SINH HỌC </a:t>
            </a:r>
            <a:r>
              <a:rPr lang="en-US" sz="4400" dirty="0" smtClean="0"/>
              <a:t>6</a:t>
            </a:r>
            <a:endParaRPr lang="en-US" sz="4400" dirty="0"/>
          </a:p>
        </p:txBody>
      </p:sp>
      <p:pic>
        <p:nvPicPr>
          <p:cNvPr id="3077" name="Picture 20" descr="butter3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5065">
            <a:off x="80963" y="5010150"/>
            <a:ext cx="156527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2195702" y="2041525"/>
            <a:ext cx="3703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NĂM HỌC </a:t>
            </a:r>
            <a:r>
              <a:rPr lang="en-US" sz="2800" dirty="0" smtClean="0"/>
              <a:t>2020-2021</a:t>
            </a:r>
            <a:endParaRPr lang="en-US" sz="2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1617663" y="1395413"/>
            <a:ext cx="9283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FF0000"/>
                </a:solidFill>
              </a:rPr>
              <a:t>CHÀO MỪNG CÁC EM</a:t>
            </a:r>
          </a:p>
        </p:txBody>
      </p:sp>
      <p:pic>
        <p:nvPicPr>
          <p:cNvPr id="3080" name="Picture 20" descr="butter3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5065">
            <a:off x="7631113" y="2590800"/>
            <a:ext cx="156527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5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1697038"/>
            <a:ext cx="331787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998788"/>
            <a:ext cx="3382962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3148013"/>
            <a:ext cx="2763837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698750"/>
            <a:ext cx="4716462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2525"/>
            <a:ext cx="27416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0" y="344487"/>
            <a:ext cx="9144000" cy="646113"/>
          </a:xfrm>
          <a:prstGeom prst="rect">
            <a:avLst/>
          </a:prstGeom>
          <a:solidFill>
            <a:srgbClr val="FFC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duy: Tổng kết về cây có hoa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2398747"/>
      </p:ext>
    </p:extLst>
  </p:cSld>
  <p:clrMapOvr>
    <a:masterClrMapping/>
  </p:clrMapOvr>
  <p:transition advTm="1926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2400" y="1828800"/>
            <a:ext cx="8839200" cy="4038600"/>
          </a:xfrm>
          <a:prstGeom prst="rect">
            <a:avLst/>
          </a:prstGeom>
        </p:spPr>
        <p:txBody>
          <a:bodyPr/>
          <a:lstStyle/>
          <a:p>
            <a:pPr indent="231775" algn="just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1.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nên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hái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chồi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(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lộc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)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cây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xanh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trong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công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viên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trên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đường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…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vào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dịp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lễ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Tết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?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Tại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sao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?</a:t>
            </a:r>
          </a:p>
          <a:p>
            <a:pPr indent="231775" algn="just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Hãy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giải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thích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vì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sao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rau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trồng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trên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đất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khô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cằn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ít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tưới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bón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thì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lá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thường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xanh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tốt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cây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chậm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lớn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còi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cọc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năng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suất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thấp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 err="1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ea typeface="+mj-ea"/>
                <a:cs typeface="+mj-cs"/>
              </a:rPr>
              <a:t>Vận</a:t>
            </a:r>
            <a:r>
              <a:rPr lang="en-US" sz="88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8800" b="1" dirty="0" err="1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ea typeface="+mj-ea"/>
                <a:cs typeface="+mj-cs"/>
              </a:rPr>
              <a:t>dụng</a:t>
            </a:r>
            <a:endParaRPr lang="en-US" sz="88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869699"/>
      </p:ext>
    </p:extLst>
  </p:cSld>
  <p:clrMapOvr>
    <a:masterClrMapping/>
  </p:clrMapOvr>
  <p:transition spd="slow" advTm="876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2: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47800"/>
            <a:ext cx="8763000" cy="502920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SGK.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“TỔNG KẾT VỀ CÂY CÓ HOA (</a:t>
            </a: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CÂY VỚI MÔI TRƯỜNG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6" name="WordArt 11"/>
          <p:cNvSpPr>
            <a:spLocks noChangeArrowheads="1" noChangeShapeType="1" noTextEdit="1"/>
          </p:cNvSpPr>
          <p:nvPr/>
        </p:nvSpPr>
        <p:spPr bwMode="auto">
          <a:xfrm>
            <a:off x="1600200" y="457200"/>
            <a:ext cx="58674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b="1" kern="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b="1" kern="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kern="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kern="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800" b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105506"/>
      </p:ext>
    </p:extLst>
  </p:cSld>
  <p:clrMapOvr>
    <a:masterClrMapping/>
  </p:clrMapOvr>
  <p:transition advTm="32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Desktop\hoa\778817_320969644688910_210092667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19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Documents and Settings\ADMIN\Desktop\hoa\793830_323543991098142_1575320303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886200"/>
            <a:ext cx="41703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Documents and Settings\ADMIN\Desktop\hoa\820875_323543067764901_1398281762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733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Documents and Settings\ADMIN\Desktop\hoa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3733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0" y="5945188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HỌC 6.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NGUYỄN NHỰT BÌNH</a:t>
            </a:r>
          </a:p>
        </p:txBody>
      </p:sp>
    </p:spTree>
    <p:extLst>
      <p:ext uri="{BB962C8B-B14F-4D97-AF65-F5344CB8AC3E}">
        <p14:creationId xmlns:p14="http://schemas.microsoft.com/office/powerpoint/2010/main" val="4024915504"/>
      </p:ext>
    </p:extLst>
  </p:cSld>
  <p:clrMapOvr>
    <a:masterClrMapping/>
  </p:clrMapOvr>
  <p:transition spd="slow" advTm="1806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00188" y="1500188"/>
            <a:ext cx="4457700" cy="4994275"/>
            <a:chOff x="1666002" y="1690688"/>
            <a:chExt cx="4457700" cy="4595667"/>
          </a:xfrm>
        </p:grpSpPr>
        <p:sp>
          <p:nvSpPr>
            <p:cNvPr id="9" name="Rectangle 8"/>
            <p:cNvSpPr/>
            <p:nvPr/>
          </p:nvSpPr>
          <p:spPr>
            <a:xfrm>
              <a:off x="2972514" y="2590539"/>
              <a:ext cx="228600" cy="305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7114" y="3353075"/>
              <a:ext cx="228600" cy="3038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63314" y="3810304"/>
              <a:ext cx="228600" cy="3038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77314" y="3734342"/>
              <a:ext cx="228600" cy="3038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91714" y="4800724"/>
              <a:ext cx="228600" cy="3053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86914" y="5867106"/>
              <a:ext cx="228600" cy="3053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8206" name="Picture 4" descr="cay co hoa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002" y="1690688"/>
              <a:ext cx="4457699" cy="417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6"/>
            <p:cNvSpPr txBox="1">
              <a:spLocks noChangeArrowheads="1"/>
            </p:cNvSpPr>
            <p:nvPr/>
          </p:nvSpPr>
          <p:spPr>
            <a:xfrm>
              <a:off x="1666002" y="5712261"/>
              <a:ext cx="4457700" cy="574094"/>
            </a:xfrm>
            <a:prstGeom prst="rect">
              <a:avLst/>
            </a:prstGeom>
          </p:spPr>
          <p:txBody>
            <a:bodyPr/>
            <a:lstStyle/>
            <a:p>
              <a:pPr marL="812800" indent="-812800" eaLnBrk="1" fontAlgn="auto" hangingPunct="1"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defRPr/>
              </a:pP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 36.1.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hoa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0" y="4551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41. </a:t>
            </a:r>
            <a:r>
              <a:rPr lang="en-US" alt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36. TỔNG KẾT VỀ CÂY CÓ HOA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0" y="560388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LÀ MỘT THỂ THỐNG NHẤT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thống nhất giữa cấu tạo và chức năng của mỗi cơ quan ở cây có hoa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6019800" y="1884363"/>
            <a:ext cx="2971800" cy="3951287"/>
          </a:xfrm>
          <a:prstGeom prst="rect">
            <a:avLst/>
          </a:prstGeom>
        </p:spPr>
        <p:txBody>
          <a:bodyPr/>
          <a:lstStyle/>
          <a:p>
            <a:pPr marL="812800" indent="-812800" algn="ctr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12800" indent="-812800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indent="-812800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indent="-812800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indent="-812800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12800" indent="-812800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indent="-812800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546720"/>
      </p:ext>
    </p:extLst>
  </p:cSld>
  <p:clrMapOvr>
    <a:masterClrMapping/>
  </p:clrMapOvr>
  <p:transition spd="slow" advTm="795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7338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45" name="TextBox 11"/>
          <p:cNvSpPr txBox="1">
            <a:spLocks noChangeArrowheads="1"/>
          </p:cNvSpPr>
          <p:nvPr/>
        </p:nvSpPr>
        <p:spPr bwMode="auto">
          <a:xfrm>
            <a:off x="0" y="560388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LÀ MỘT THỂ THỐNG NHẤT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vi-VN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301262"/>
      </p:ext>
    </p:extLst>
  </p:cSld>
  <p:clrMapOvr>
    <a:masterClrMapping/>
  </p:clrMapOvr>
  <p:transition spd="slow" advTm="185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1"/>
          <p:cNvGraphicFramePr>
            <a:graphicFrameLocks noGrp="1"/>
          </p:cNvGraphicFramePr>
          <p:nvPr/>
        </p:nvGraphicFramePr>
        <p:xfrm>
          <a:off x="152400" y="615950"/>
          <a:ext cx="8763000" cy="6188074"/>
        </p:xfrm>
        <a:graphic>
          <a:graphicData uri="http://schemas.openxmlformats.org/drawingml/2006/table">
            <a:tbl>
              <a:tblPr/>
              <a:tblGrid>
                <a:gridCol w="39623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39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07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6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Chức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năng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chính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mỗi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cơ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quan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chính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về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cấu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tạo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Trả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lời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1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Bảo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vệ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góp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phần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tán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hạt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bào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biểu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bì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kéo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dài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thành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lông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hút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16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Thu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nhận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để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tạo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hữu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cơ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đổi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khí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môi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trường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bên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ngoài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thoát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hơi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Gồm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nhiều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bó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mạch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mạch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rây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11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Thực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hiện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phấn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kết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tạo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quả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Gồm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vỏ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quả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hạt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59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Vận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chuyển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muối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khoáng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rễ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lá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hữu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lá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đến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tất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phận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phấn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chứa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bào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dục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đực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noãn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chứa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bào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dục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106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Nảy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mầm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thành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con,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trì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triển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nòi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giống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Những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bào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vách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mỏng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chứa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nhiều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lục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lạp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trên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lớp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bào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biểu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bì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những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khí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đóng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mở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được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11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Hấp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muối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khoáng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Gồm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vỏ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phôi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dưỡng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trữ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88820029"/>
      </p:ext>
    </p:extLst>
  </p:cSld>
  <p:clrMapOvr>
    <a:masterClrMapping/>
  </p:clrMapOvr>
  <p:transition spd="slow" advTm="190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1"/>
          <p:cNvGraphicFramePr>
            <a:graphicFrameLocks noGrp="1"/>
          </p:cNvGraphicFramePr>
          <p:nvPr/>
        </p:nvGraphicFramePr>
        <p:xfrm>
          <a:off x="125413" y="700088"/>
          <a:ext cx="8915400" cy="6065841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Chức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năng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chính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mỗi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cơ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quan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chính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về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cấu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tạo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Trả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lời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Bảo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vệ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góp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phần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tán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hạt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bào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biểu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bì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kéo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dài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thành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lông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hút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15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Thu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nhận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để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tạo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hữu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cơ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đổi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khí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môi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trường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bên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ngoài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thoát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hơi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Gồm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nhiều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bó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mạch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mạch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rây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Thực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hiện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phấn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kết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tạo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quả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Gồm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vỏ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quả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hạt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58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Vận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chuyển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muối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khoáng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rễ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lá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hữu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lá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đến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tất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phận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phấn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chứa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bào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dục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đực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noãn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chứa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bào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dục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89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Nảy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mầm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thành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con,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trì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phát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triển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nòi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giống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Những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bào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vách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mỏng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chứa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nhiều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lục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lạp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trên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lớp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bào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biểu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bì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những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khí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đóng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mở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được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Hấp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muối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khoáng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Gồm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vỏ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phôi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dinh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dưỡng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trữ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7769225" y="1239838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1-c</a:t>
            </a:r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7789863" y="2149475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2-e</a:t>
            </a:r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7748588" y="3224213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3-d</a:t>
            </a: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7707313" y="4138613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4-b</a:t>
            </a: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7789863" y="520223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5-g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7789863" y="614045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21650" y="1238250"/>
            <a:ext cx="8032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8800" y="2146300"/>
            <a:ext cx="6334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34350" y="3224213"/>
            <a:ext cx="7889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93075" y="4138613"/>
            <a:ext cx="9144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85150" y="5213350"/>
            <a:ext cx="7461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07375" y="6154738"/>
            <a:ext cx="6334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501967"/>
      </p:ext>
    </p:extLst>
  </p:cSld>
  <p:clrMapOvr>
    <a:masterClrMapping/>
  </p:clrMapOvr>
  <p:transition spd="slow" advTm="489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3238500"/>
            <a:ext cx="853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9051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just">
              <a:spcBef>
                <a:spcPct val="20000"/>
              </a:spcBef>
              <a:buClrTx/>
              <a:buNone/>
            </a:pPr>
            <a:r>
              <a:rPr lang="nl-NL" sz="3600" dirty="0">
                <a:solidFill>
                  <a:srgbClr val="3333FF"/>
                </a:solidFill>
              </a:rPr>
              <a:t>* Cây có hoa có 2 loại cơ quan: cơ quan sinh dưỡng và cơ quan sinh sản, mỗi cơ quan đều có cấu tạo phù hợp với chức năng riêng của chúng</a:t>
            </a:r>
            <a:r>
              <a:rPr lang="nl-NL" sz="3600" dirty="0" smtClean="0">
                <a:solidFill>
                  <a:srgbClr val="3333FF"/>
                </a:solidFill>
              </a:rPr>
              <a:t>.</a:t>
            </a:r>
            <a:endParaRPr lang="en-US" sz="3600" dirty="0">
              <a:solidFill>
                <a:srgbClr val="3333FF"/>
              </a:solidFill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76200" y="304800"/>
            <a:ext cx="89916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vi-VN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LÀ MỘT THỂ THỐNG NHẤT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thống nhất giữa cấu tạo và chức năng của mỗi cơ quan ở cây có hoa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905000"/>
            <a:ext cx="8229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latin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xét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mối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hệ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cấu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chức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năng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661323"/>
      </p:ext>
    </p:extLst>
  </p:cSld>
  <p:clrMapOvr>
    <a:masterClrMapping/>
  </p:clrMapOvr>
  <p:transition spd="slow" advTm="235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ay co ho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0138"/>
            <a:ext cx="35052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90800" y="2362200"/>
            <a:ext cx="6477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Giữa các cơ quan ở cây có hoa có mối quan hệ như thế nào? 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38830" y="1878013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endParaRPr lang="en-US" altLang="vi-VN" sz="2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25260" y="560388"/>
            <a:ext cx="89154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LÀ MỘT THỂ THỐNG NHẤT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vi-VN" sz="2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03588" y="3522663"/>
            <a:ext cx="5611812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9051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Tx/>
              <a:buFontTx/>
              <a:buNone/>
            </a:pPr>
            <a:r>
              <a:rPr lang="en-US" altLang="vi-VN" b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altLang="vi-VN" b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Có sự thống nhất giữa chức năng của các cơ quan.</a:t>
            </a:r>
            <a:endParaRPr lang="en-US" altLang="vi-VN" b="1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ClrTx/>
              <a:buFontTx/>
              <a:buNone/>
            </a:pPr>
            <a:r>
              <a:rPr lang="en-US" altLang="vi-VN" b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 Tác động vào một cơ quan sẽ ảnh hưởng đến cơ quan khác và toàn bộ cây.</a:t>
            </a:r>
            <a:endParaRPr lang="en-US" altLang="vi-VN" b="1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3808922"/>
      </p:ext>
    </p:extLst>
  </p:cSld>
  <p:clrMapOvr>
    <a:masterClrMapping/>
  </p:clrMapOvr>
  <p:transition spd="slow" advTm="305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38830" y="1878013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6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thống nhất </a:t>
            </a:r>
            <a:r>
              <a:rPr lang="en-US" altLang="vi-VN" sz="2600" b="1" u="sng">
                <a:solidFill>
                  <a:srgbClr val="C00000"/>
                </a:solidFill>
                <a:latin typeface="Times New Roman" panose="02020603050405020304" pitchFamily="18" charset="0"/>
              </a:rPr>
              <a:t>về chức năng giữa các cơ quan ở cây có hoa:</a:t>
            </a:r>
            <a:endParaRPr lang="en-US" altLang="vi-VN" sz="2600" b="1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25260" y="560388"/>
            <a:ext cx="89154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vi-VN" sz="2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LÀ MỘT THỂ THỐNG NHẤT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vi-V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6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thống nhất giữa cấu tạo và chức năng của mỗi cơ quan ở cây có hoa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8830" y="2667000"/>
            <a:ext cx="8776570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9051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Tx/>
              <a:buFontTx/>
              <a:buNone/>
            </a:pPr>
            <a:r>
              <a:rPr lang="en-US" altLang="vi-VN" sz="3600" smtClean="0">
                <a:solidFill>
                  <a:srgbClr val="3333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altLang="vi-VN" sz="3600">
                <a:solidFill>
                  <a:srgbClr val="3333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Có sự thống nhất giữa chức năng của các cơ quan.</a:t>
            </a:r>
            <a:endParaRPr lang="en-US" altLang="vi-VN" sz="360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ClrTx/>
              <a:buFontTx/>
              <a:buNone/>
            </a:pPr>
            <a:r>
              <a:rPr lang="en-US" altLang="vi-VN" sz="3600">
                <a:solidFill>
                  <a:srgbClr val="3333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 Tác động vào một cơ quan sẽ ảnh hưởng đến cơ quan khác và toàn bộ cây.</a:t>
            </a:r>
            <a:endParaRPr lang="en-US" altLang="vi-VN" sz="3600">
              <a:solidFill>
                <a:srgbClr val="3333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282318"/>
      </p:ext>
    </p:extLst>
  </p:cSld>
  <p:clrMapOvr>
    <a:masterClrMapping/>
  </p:clrMapOvr>
  <p:transition spd="slow" advTm="305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28.6|0.9|1.7|1.4|1.8|1.5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7|18|2.4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5|1.7|2.2|1.6|2.6|1.9|1.7|1.7|2.3|2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.5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.8|0.8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.8|0.8|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1094</Words>
  <Application>Microsoft Office PowerPoint</Application>
  <PresentationFormat>On-screen Show (4:3)</PresentationFormat>
  <Paragraphs>106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Nhựt Bình</dc:creator>
  <cp:lastModifiedBy>Windows User</cp:lastModifiedBy>
  <cp:revision>124</cp:revision>
  <dcterms:created xsi:type="dcterms:W3CDTF">2016-01-18T11:29:01Z</dcterms:created>
  <dcterms:modified xsi:type="dcterms:W3CDTF">2021-02-01T16:38:20Z</dcterms:modified>
</cp:coreProperties>
</file>