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74" r:id="rId11"/>
    <p:sldId id="264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6" r:id="rId21"/>
    <p:sldId id="300" r:id="rId22"/>
    <p:sldId id="299" r:id="rId23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32"/>
  </p:normalViewPr>
  <p:slideViewPr>
    <p:cSldViewPr snapToGrid="0" snapToObjects="1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3F5E-5B29-A646-ADDC-E2C5CB1E5D78}" type="datetimeFigureOut">
              <a:rPr lang="en-VN" smtClean="0"/>
              <a:t>2/23/21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4F2CF-2470-434C-86F8-7DA01F57C6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889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4F2CF-2470-434C-86F8-7DA01F57C691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6878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A2E6-1F55-8C41-8B14-CEDE77A4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81423-470C-3F44-AF3E-BBFC42037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301E-8843-6E47-80D3-41603307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D5574-2DBC-4B40-9BBC-596D9C24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4FE7-BE91-2F4C-A3B4-1389839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744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00A0-D97C-BA44-BAE5-83A6F08F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DF334-2F5B-3C4E-B24C-E4EF30CC7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A58AF-A11F-2F4C-9E17-33DB7DBA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5E3AA-1288-C24D-A4CF-AF629494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7C293-35B4-0045-A753-D5F11345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466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9D9D6-8D64-7C41-81FC-5EA88023C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BF467-4335-A34B-8974-C6D9DF51B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0D10D-CCCE-164E-BD16-F8AF1842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E1EBC-1931-7749-B67C-F3A86B5D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F26D6-3883-914B-BD69-9E8118BF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6738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6F7B1A6-CF3D-40A5-973B-012302F2D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0E29-ADA0-234E-A77E-5319DE17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1DB9B-62C4-884A-AE57-6607C7F08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B2A3C-14C1-1C4D-BCA0-073387CA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7F77D-6602-6643-860A-18A6BA99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CE04-09BE-2B4C-A7A8-7ECDCB10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612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19FD-26BF-D649-9580-501DBC70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15BAE-CA4E-C140-A6AE-41CBF65F8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AA842-53D0-2944-AE2C-ED486803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DC156-93E2-8B40-BEEC-7DC8A79E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34257-F454-9549-B2AE-E8325C8F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022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F789-9759-3040-B8A1-04187166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CCBE-ECF3-CB4B-962B-B321DF28E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5E27E-BFCF-9446-8156-26C93B52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800D8-3F28-A544-8DD0-9A0F7136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6B9E5-688F-B64C-8556-CEA43B5C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A080E-D2CF-144E-8339-D6BC3EDC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997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C117-7E10-F84B-AC74-DD0AF1BB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B58E7-A309-9946-A135-1E9807DEE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C0ADE-5333-5042-9A79-7995ACB41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B1A12-A12A-A945-8BE0-38D6B559D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7FC1A-AA28-6748-A8D2-54EB2C7CD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CE1F4-7B3C-DC4B-810C-41704460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480D87-3D25-014B-AE60-DB3E8343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4E3BD-65ED-DC4E-B16B-18D8CAB6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6156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70A9-6858-A44F-A678-55120029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1B98A-1196-2F42-AC60-1D24ABBA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068AA-C8CF-4A46-8AA9-A552F7ED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9A84E-3ED1-E749-A699-A444DC09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112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7822F-B5AD-4B4E-AAAA-92F2BA9F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57826-D372-DD4F-98D3-4521AF2A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BE5D8-A8C6-1D49-BE52-1DC16802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7778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C169-4907-D745-B397-EB3CB38D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8243A-8DD5-FA40-8C96-2C05E039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C7C6E-D09D-F941-8FC9-40885089B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A5395-46D9-964C-A0D6-CB5FB9BE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A9002-15AC-A346-ADE4-73B52DAB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F2B66-4B87-604F-98A6-9590E090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234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4C37-B3C6-BA41-8F74-E179E350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F8B6E-C4AD-CC4F-9738-600247EF0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0E5C-1589-3B4E-B5DD-D83CD696B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029C8-DC00-AF4E-88F6-445D35E0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F3E23-27CE-3E4B-A03C-93082CEC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A5819-407C-0647-98C4-C8945F76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024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26996-CF8E-C549-B378-CE12D69F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8F107-478D-CA4D-B6A1-1A246889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48B0-6D29-714F-B274-F767DCBDA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D445-1BD9-0C40-9D95-E0847BD8B823}" type="datetimeFigureOut">
              <a:rPr lang="en-VN" smtClean="0"/>
              <a:t>2/23/21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A422D-885B-A347-AFA3-521C112F5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7E74-3EC1-C14D-B91E-DB931EF3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6A17-6DDC-0F43-9959-CC4A78BE14B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1369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17.jpeg"/><Relationship Id="rId7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17.jpeg"/><Relationship Id="rId7" Type="http://schemas.openxmlformats.org/officeDocument/2006/relationships/image" Target="../media/image3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9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17.jpeg"/><Relationship Id="rId7" Type="http://schemas.openxmlformats.org/officeDocument/2006/relationships/image" Target="../media/image48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12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wmf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E296-36B4-9B4B-934B-D8B9AD93C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4" y="2079625"/>
            <a:ext cx="8191501" cy="2387600"/>
          </a:xfrm>
        </p:spPr>
        <p:txBody>
          <a:bodyPr>
            <a:normAutofit fontScale="90000"/>
          </a:bodyPr>
          <a:lstStyle/>
          <a:p>
            <a:r>
              <a:rPr lang="en-VN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giờ học trực tuyến </a:t>
            </a:r>
            <a:br>
              <a:rPr lang="en-VN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S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VN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học 6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B33B9C6-F5D5-8448-8AA1-E76F50C4F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834">
        <p14:shred/>
      </p:transition>
    </mc:Choice>
    <mc:Fallback xmlns="">
      <p:transition spd="slow" advTm="4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2A5E87-EB7B-6940-BFDC-93F69413AC58}"/>
              </a:ext>
            </a:extLst>
          </p:cNvPr>
          <p:cNvSpPr/>
          <p:nvPr/>
        </p:nvSpPr>
        <p:spPr>
          <a:xfrm>
            <a:off x="1403834" y="742139"/>
            <a:ext cx="93843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E0D50-819D-E446-9121-7C1FB6E7FDD7}"/>
              </a:ext>
            </a:extLst>
          </p:cNvPr>
          <p:cNvSpPr txBox="1"/>
          <p:nvPr/>
        </p:nvSpPr>
        <p:spPr>
          <a:xfrm>
            <a:off x="1057275" y="1628776"/>
            <a:ext cx="73866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V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sinh dưỡng của cây thông </a:t>
            </a:r>
          </a:p>
          <a:p>
            <a:pPr marL="285750" indent="-285750">
              <a:buFontTx/>
              <a:buChar char="-"/>
            </a:pPr>
            <a:r>
              <a:rPr lang="en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to khoẻ, mọc sâu xuống đất</a:t>
            </a:r>
          </a:p>
          <a:p>
            <a:pPr marL="285750" indent="-285750">
              <a:buFontTx/>
              <a:buChar char="-"/>
            </a:pPr>
            <a:r>
              <a:rPr lang="en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gỗ, nhiều cành, vỏ ngoài màu nâu, xù xì</a:t>
            </a:r>
          </a:p>
          <a:p>
            <a:pPr marL="285750" indent="-285750">
              <a:buFontTx/>
              <a:buChar char="-"/>
            </a:pPr>
            <a:r>
              <a:rPr lang="en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nhỏ, hình kim mọc trên một cành con rất ngắn  </a:t>
            </a:r>
          </a:p>
          <a:p>
            <a:endParaRPr lang="en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artoon Teacher Woman - A lecture teacher png download - 1391*2809 - Free  Transparent Cartoon png Download. - Clip Art Library">
            <a:extLst>
              <a:ext uri="{FF2B5EF4-FFF2-40B4-BE49-F238E27FC236}">
                <a16:creationId xmlns:a16="http://schemas.microsoft.com/office/drawing/2014/main" id="{82E49558-1014-8144-9409-153D06DE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7" y="1885950"/>
            <a:ext cx="3786187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2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FCBD-2D36-0B44-BDD2-245B892078CF}"/>
              </a:ext>
            </a:extLst>
          </p:cNvPr>
          <p:cNvSpPr/>
          <p:nvPr/>
        </p:nvSpPr>
        <p:spPr>
          <a:xfrm>
            <a:off x="1888506" y="84914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12" name="Picture 14" descr="Kết quả hình ảnh cho NÓN THÔNG">
            <a:extLst>
              <a:ext uri="{FF2B5EF4-FFF2-40B4-BE49-F238E27FC236}">
                <a16:creationId xmlns:a16="http://schemas.microsoft.com/office/drawing/2014/main" id="{CCC5B781-0CDE-CC48-89FF-28C51739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322" y="-165487"/>
            <a:ext cx="2941207" cy="264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4C6F37-FEA0-A147-800D-276A3EB65619}"/>
              </a:ext>
            </a:extLst>
          </p:cNvPr>
          <p:cNvSpPr txBox="1"/>
          <p:nvPr/>
        </p:nvSpPr>
        <p:spPr>
          <a:xfrm>
            <a:off x="1997656" y="731245"/>
            <a:ext cx="59105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Cơ quan sinh sản của cây thông </a:t>
            </a:r>
          </a:p>
        </p:txBody>
      </p:sp>
      <p:pic>
        <p:nvPicPr>
          <p:cNvPr id="7170" name="Picture 2" descr="Cây Thông Mã Vĩ - Cây Cảnh Hà Nội - Cây phong thủy văn phòng">
            <a:extLst>
              <a:ext uri="{FF2B5EF4-FFF2-40B4-BE49-F238E27FC236}">
                <a16:creationId xmlns:a16="http://schemas.microsoft.com/office/drawing/2014/main" id="{7F9E1A9E-B20E-7C41-A4B3-92795B804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 bwMode="auto">
          <a:xfrm>
            <a:off x="6852448" y="1377575"/>
            <a:ext cx="5143500" cy="53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quả thông">
            <a:extLst>
              <a:ext uri="{FF2B5EF4-FFF2-40B4-BE49-F238E27FC236}">
                <a16:creationId xmlns:a16="http://schemas.microsoft.com/office/drawing/2014/main" id="{2AFEAAD7-717B-B749-B9D9-D3A6A8B22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 bwMode="auto">
          <a:xfrm>
            <a:off x="1997657" y="1377575"/>
            <a:ext cx="4854792" cy="2636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6B8F110-807B-F74C-A9D6-AE2512181441}"/>
              </a:ext>
            </a:extLst>
          </p:cNvPr>
          <p:cNvSpPr/>
          <p:nvPr/>
        </p:nvSpPr>
        <p:spPr>
          <a:xfrm>
            <a:off x="2768442" y="1663158"/>
            <a:ext cx="3864449" cy="2065033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097E7-88FF-7845-A4F2-2E64ABB17232}"/>
              </a:ext>
            </a:extLst>
          </p:cNvPr>
          <p:cNvSpPr txBox="1"/>
          <p:nvPr/>
        </p:nvSpPr>
        <p:spPr>
          <a:xfrm>
            <a:off x="3100903" y="3928144"/>
            <a:ext cx="38999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sinh sản bằng </a:t>
            </a:r>
            <a:r>
              <a:rPr lang="en-VN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Gồm hai loại: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 đực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 cái  </a:t>
            </a:r>
          </a:p>
        </p:txBody>
      </p:sp>
    </p:spTree>
    <p:extLst>
      <p:ext uri="{BB962C8B-B14F-4D97-AF65-F5344CB8AC3E}">
        <p14:creationId xmlns:p14="http://schemas.microsoft.com/office/powerpoint/2010/main" val="334294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FCBD-2D36-0B44-BDD2-245B892078CF}"/>
              </a:ext>
            </a:extLst>
          </p:cNvPr>
          <p:cNvSpPr/>
          <p:nvPr/>
        </p:nvSpPr>
        <p:spPr>
          <a:xfrm>
            <a:off x="1888506" y="84914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12" name="Picture 14" descr="Kết quả hình ảnh cho NÓN THÔNG">
            <a:extLst>
              <a:ext uri="{FF2B5EF4-FFF2-40B4-BE49-F238E27FC236}">
                <a16:creationId xmlns:a16="http://schemas.microsoft.com/office/drawing/2014/main" id="{CCC5B781-0CDE-CC48-89FF-28C51739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11" y="-201531"/>
            <a:ext cx="2941207" cy="264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4C6F37-FEA0-A147-800D-276A3EB65619}"/>
              </a:ext>
            </a:extLst>
          </p:cNvPr>
          <p:cNvSpPr txBox="1"/>
          <p:nvPr/>
        </p:nvSpPr>
        <p:spPr>
          <a:xfrm>
            <a:off x="1997656" y="731245"/>
            <a:ext cx="690124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Cơ quan sinh sản (nón) của cây thông </a:t>
            </a:r>
          </a:p>
        </p:txBody>
      </p:sp>
      <p:pic>
        <p:nvPicPr>
          <p:cNvPr id="1028" name="Picture 4" descr="Sinh học 6 Bài 40: Hạt trần - Cây thông">
            <a:extLst>
              <a:ext uri="{FF2B5EF4-FFF2-40B4-BE49-F238E27FC236}">
                <a16:creationId xmlns:a16="http://schemas.microsoft.com/office/drawing/2014/main" id="{137351A0-348B-324B-A449-81F8E2544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2"/>
          <a:stretch/>
        </p:blipFill>
        <p:spPr bwMode="auto">
          <a:xfrm>
            <a:off x="5974078" y="1520451"/>
            <a:ext cx="5284472" cy="49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298BB-5D07-B340-8EA6-8BCCB3E64693}"/>
              </a:ext>
            </a:extLst>
          </p:cNvPr>
          <p:cNvSpPr txBox="1"/>
          <p:nvPr/>
        </p:nvSpPr>
        <p:spPr>
          <a:xfrm>
            <a:off x="2375644" y="4926426"/>
            <a:ext cx="282186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Túi phấn chứa</a:t>
            </a:r>
          </a:p>
          <a:p>
            <a:r>
              <a:rPr lang="en-VN" sz="3600" dirty="0"/>
              <a:t> các hạt phất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94D1E-3E47-7C44-A380-892AE1336742}"/>
              </a:ext>
            </a:extLst>
          </p:cNvPr>
          <p:cNvSpPr txBox="1"/>
          <p:nvPr/>
        </p:nvSpPr>
        <p:spPr>
          <a:xfrm>
            <a:off x="1714896" y="3085180"/>
            <a:ext cx="307263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Vảy (nhị) mang </a:t>
            </a:r>
          </a:p>
          <a:p>
            <a:r>
              <a:rPr lang="en-VN" sz="3600" dirty="0"/>
              <a:t>túi phấn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E614E-F968-7C4E-BE15-2471D92725B3}"/>
              </a:ext>
            </a:extLst>
          </p:cNvPr>
          <p:cNvSpPr txBox="1"/>
          <p:nvPr/>
        </p:nvSpPr>
        <p:spPr>
          <a:xfrm>
            <a:off x="3251214" y="1924341"/>
            <a:ext cx="181036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Trục nón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8FA11C3C-E16E-F242-971E-17F7D81D8E8D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5061581" y="2247508"/>
            <a:ext cx="2182182" cy="1595831"/>
          </a:xfrm>
          <a:prstGeom prst="curvedConnector3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A365DFC7-742B-5545-9136-287A92BCCE7F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4787532" y="3685346"/>
            <a:ext cx="1308468" cy="372305"/>
          </a:xfrm>
          <a:prstGeom prst="curvedConnector3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92180A4B-E5D8-9044-8783-E68CD7F2F60A}"/>
              </a:ext>
            </a:extLst>
          </p:cNvPr>
          <p:cNvCxnSpPr>
            <a:cxnSpLocks/>
            <a:endCxn id="7" idx="3"/>
          </p:cNvCxnSpPr>
          <p:nvPr/>
        </p:nvCxnSpPr>
        <p:spPr>
          <a:xfrm rot="10800000" flipV="1">
            <a:off x="5197507" y="4926425"/>
            <a:ext cx="1303306" cy="600165"/>
          </a:xfrm>
          <a:prstGeom prst="curvedConnector3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Kính lúp là gì? số bội giác của kính lúp | VẬT LÝ PHỔ THÔNG">
            <a:extLst>
              <a:ext uri="{FF2B5EF4-FFF2-40B4-BE49-F238E27FC236}">
                <a16:creationId xmlns:a16="http://schemas.microsoft.com/office/drawing/2014/main" id="{339CE74D-6955-3F4A-B2CA-39823220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7233" y="2579692"/>
            <a:ext cx="2742877" cy="29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09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FCBD-2D36-0B44-BDD2-245B892078CF}"/>
              </a:ext>
            </a:extLst>
          </p:cNvPr>
          <p:cNvSpPr/>
          <p:nvPr/>
        </p:nvSpPr>
        <p:spPr>
          <a:xfrm>
            <a:off x="1888506" y="84914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12" name="Picture 14" descr="Kết quả hình ảnh cho NÓN THÔNG">
            <a:extLst>
              <a:ext uri="{FF2B5EF4-FFF2-40B4-BE49-F238E27FC236}">
                <a16:creationId xmlns:a16="http://schemas.microsoft.com/office/drawing/2014/main" id="{CCC5B781-0CDE-CC48-89FF-28C51739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11" y="-201531"/>
            <a:ext cx="2941207" cy="264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4C6F37-FEA0-A147-800D-276A3EB65619}"/>
              </a:ext>
            </a:extLst>
          </p:cNvPr>
          <p:cNvSpPr txBox="1"/>
          <p:nvPr/>
        </p:nvSpPr>
        <p:spPr>
          <a:xfrm>
            <a:off x="1997656" y="731245"/>
            <a:ext cx="690124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Cơ quan sinh sản (nón) của cây thông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298BB-5D07-B340-8EA6-8BCCB3E64693}"/>
              </a:ext>
            </a:extLst>
          </p:cNvPr>
          <p:cNvSpPr txBox="1"/>
          <p:nvPr/>
        </p:nvSpPr>
        <p:spPr>
          <a:xfrm>
            <a:off x="3095062" y="4918089"/>
            <a:ext cx="118974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Noãn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94D1E-3E47-7C44-A380-892AE1336742}"/>
              </a:ext>
            </a:extLst>
          </p:cNvPr>
          <p:cNvSpPr txBox="1"/>
          <p:nvPr/>
        </p:nvSpPr>
        <p:spPr>
          <a:xfrm>
            <a:off x="1888506" y="3085180"/>
            <a:ext cx="26045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Vảy (lá noãn)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E614E-F968-7C4E-BE15-2471D92725B3}"/>
              </a:ext>
            </a:extLst>
          </p:cNvPr>
          <p:cNvSpPr txBox="1"/>
          <p:nvPr/>
        </p:nvSpPr>
        <p:spPr>
          <a:xfrm>
            <a:off x="2784754" y="1970774"/>
            <a:ext cx="181036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Trục nón</a:t>
            </a:r>
          </a:p>
        </p:txBody>
      </p:sp>
      <p:pic>
        <p:nvPicPr>
          <p:cNvPr id="2050" name="Picture 2" descr="Cơ quan sinh sản của cây thông là gì? So sánh đặc điểm sinh sản của cây  dương xỉ và cây thông">
            <a:extLst>
              <a:ext uri="{FF2B5EF4-FFF2-40B4-BE49-F238E27FC236}">
                <a16:creationId xmlns:a16="http://schemas.microsoft.com/office/drawing/2014/main" id="{8AC64786-A559-9149-915F-1BF0AB3F3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4"/>
          <a:stretch/>
        </p:blipFill>
        <p:spPr bwMode="auto">
          <a:xfrm>
            <a:off x="5772150" y="1548052"/>
            <a:ext cx="5606724" cy="53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DC39D63F-DC8A-294B-82D5-8DF34C4859DF}"/>
              </a:ext>
            </a:extLst>
          </p:cNvPr>
          <p:cNvCxnSpPr>
            <a:cxnSpLocks/>
          </p:cNvCxnSpPr>
          <p:nvPr/>
        </p:nvCxnSpPr>
        <p:spPr>
          <a:xfrm rot="10800000">
            <a:off x="4692690" y="2372925"/>
            <a:ext cx="2184265" cy="1898840"/>
          </a:xfrm>
          <a:prstGeom prst="curvedConnector3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E2327CF7-9215-054E-A6E1-D43FA7B327F7}"/>
              </a:ext>
            </a:extLst>
          </p:cNvPr>
          <p:cNvCxnSpPr>
            <a:cxnSpLocks/>
          </p:cNvCxnSpPr>
          <p:nvPr/>
        </p:nvCxnSpPr>
        <p:spPr>
          <a:xfrm rot="10800000">
            <a:off x="4590633" y="3470457"/>
            <a:ext cx="1352968" cy="801309"/>
          </a:xfrm>
          <a:prstGeom prst="curvedConnector3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983C915-0D96-364B-AFB2-0A0AAC4933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19459" y="4271764"/>
            <a:ext cx="2067054" cy="969487"/>
          </a:xfrm>
          <a:prstGeom prst="curvedConnector3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ính lúp là gì? số bội giác của kính lúp | VẬT LÝ PHỔ THÔNG">
            <a:extLst>
              <a:ext uri="{FF2B5EF4-FFF2-40B4-BE49-F238E27FC236}">
                <a16:creationId xmlns:a16="http://schemas.microsoft.com/office/drawing/2014/main" id="{8A6E2ED5-5477-3443-A66C-B23C42B5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26094" y="2617105"/>
            <a:ext cx="2734893" cy="29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FCBD-2D36-0B44-BDD2-245B892078CF}"/>
              </a:ext>
            </a:extLst>
          </p:cNvPr>
          <p:cNvSpPr/>
          <p:nvPr/>
        </p:nvSpPr>
        <p:spPr>
          <a:xfrm>
            <a:off x="1888506" y="84914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4" descr="Kết quả hình ảnh cho NÓN THÔNG">
            <a:extLst>
              <a:ext uri="{FF2B5EF4-FFF2-40B4-BE49-F238E27FC236}">
                <a16:creationId xmlns:a16="http://schemas.microsoft.com/office/drawing/2014/main" id="{CCC5B781-0CDE-CC48-89FF-28C51739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10" y="-187243"/>
            <a:ext cx="2052586" cy="18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4C6F37-FEA0-A147-800D-276A3EB65619}"/>
              </a:ext>
            </a:extLst>
          </p:cNvPr>
          <p:cNvSpPr txBox="1"/>
          <p:nvPr/>
        </p:nvSpPr>
        <p:spPr>
          <a:xfrm>
            <a:off x="1997656" y="731245"/>
            <a:ext cx="690124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Cơ quan sinh sản (nón) của cây thông </a:t>
            </a:r>
          </a:p>
        </p:txBody>
      </p:sp>
      <p:pic>
        <p:nvPicPr>
          <p:cNvPr id="2" name="Picture 2" descr="Có một hiểu lầm rất lớn về quả dâu tây mà gần như tất cả chúng ta đều không  hề hay biết">
            <a:extLst>
              <a:ext uri="{FF2B5EF4-FFF2-40B4-BE49-F238E27FC236}">
                <a16:creationId xmlns:a16="http://schemas.microsoft.com/office/drawing/2014/main" id="{6E8FD77D-505D-7943-96A8-EC20BCEBD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/>
          <a:stretch/>
        </p:blipFill>
        <p:spPr bwMode="auto">
          <a:xfrm>
            <a:off x="43468" y="1497445"/>
            <a:ext cx="4271964" cy="47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Kết quả hình ảnh cho NÓN THÔNG">
            <a:extLst>
              <a:ext uri="{FF2B5EF4-FFF2-40B4-BE49-F238E27FC236}">
                <a16:creationId xmlns:a16="http://schemas.microsoft.com/office/drawing/2014/main" id="{6714D3FC-90B5-3C4A-8A71-B3E601BB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9224" y="-118344"/>
            <a:ext cx="2763132" cy="169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F513A-2861-F74C-8F30-51236E4C357A}"/>
              </a:ext>
            </a:extLst>
          </p:cNvPr>
          <p:cNvCxnSpPr/>
          <p:nvPr/>
        </p:nvCxnSpPr>
        <p:spPr>
          <a:xfrm>
            <a:off x="6223485" y="1659183"/>
            <a:ext cx="0" cy="508831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95A3B66-C109-FF46-8F14-B89E11E56DB4}"/>
              </a:ext>
            </a:extLst>
          </p:cNvPr>
          <p:cNvSpPr/>
          <p:nvPr/>
        </p:nvSpPr>
        <p:spPr>
          <a:xfrm>
            <a:off x="2711293" y="2504354"/>
            <a:ext cx="1232058" cy="76611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5889F2-3DFD-614D-86AA-82056EFA0FC1}"/>
              </a:ext>
            </a:extLst>
          </p:cNvPr>
          <p:cNvSpPr/>
          <p:nvPr/>
        </p:nvSpPr>
        <p:spPr>
          <a:xfrm>
            <a:off x="2287774" y="3687480"/>
            <a:ext cx="1232058" cy="76611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8E4ADB1F-7638-FC4B-9935-A8050FA577E9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3765691" y="1577357"/>
            <a:ext cx="488629" cy="1365367"/>
          </a:xfrm>
          <a:prstGeom prst="curvedConnector2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28D4E8-EE80-DE42-836E-41C7F528D008}"/>
              </a:ext>
            </a:extLst>
          </p:cNvPr>
          <p:cNvSpPr txBox="1"/>
          <p:nvPr/>
        </p:nvSpPr>
        <p:spPr>
          <a:xfrm>
            <a:off x="4692689" y="1613708"/>
            <a:ext cx="95891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Quả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BB5717F-C960-D14D-91D6-7AB07B3D372F}"/>
              </a:ext>
            </a:extLst>
          </p:cNvPr>
          <p:cNvCxnSpPr>
            <a:cxnSpLocks/>
          </p:cNvCxnSpPr>
          <p:nvPr/>
        </p:nvCxnSpPr>
        <p:spPr>
          <a:xfrm>
            <a:off x="3501432" y="4227498"/>
            <a:ext cx="1203423" cy="226092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6B5AE8-6E50-744E-999B-A8CEFF933C5F}"/>
              </a:ext>
            </a:extLst>
          </p:cNvPr>
          <p:cNvSpPr txBox="1"/>
          <p:nvPr/>
        </p:nvSpPr>
        <p:spPr>
          <a:xfrm>
            <a:off x="4704855" y="3920366"/>
            <a:ext cx="84241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Hạt</a:t>
            </a:r>
          </a:p>
        </p:txBody>
      </p:sp>
      <p:pic>
        <p:nvPicPr>
          <p:cNvPr id="1028" name="Picture 4" descr="Ý nghĩa của quả táo trong tình yêu có thể bạn chưa biết">
            <a:extLst>
              <a:ext uri="{FF2B5EF4-FFF2-40B4-BE49-F238E27FC236}">
                <a16:creationId xmlns:a16="http://schemas.microsoft.com/office/drawing/2014/main" id="{BDBE6BF3-A40D-8442-8040-08B49F5E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98" y="2201761"/>
            <a:ext cx="1365366" cy="13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ạt táo có độc không? - VnMedBook">
            <a:extLst>
              <a:ext uri="{FF2B5EF4-FFF2-40B4-BE49-F238E27FC236}">
                <a16:creationId xmlns:a16="http://schemas.microsoft.com/office/drawing/2014/main" id="{D06A427E-DF93-BE4D-8DE8-E606434E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57" y="4377777"/>
            <a:ext cx="1413896" cy="1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hám phá cách cây Giáng sinh thụ phấn">
            <a:extLst>
              <a:ext uri="{FF2B5EF4-FFF2-40B4-BE49-F238E27FC236}">
                <a16:creationId xmlns:a16="http://schemas.microsoft.com/office/drawing/2014/main" id="{1C1F6611-466A-9341-97EB-66B2CCAA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43" y="1505241"/>
            <a:ext cx="4435882" cy="46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E19AF76-21A6-2F46-BBE1-1F399DA442FC}"/>
              </a:ext>
            </a:extLst>
          </p:cNvPr>
          <p:cNvSpPr txBox="1"/>
          <p:nvPr/>
        </p:nvSpPr>
        <p:spPr>
          <a:xfrm flipH="1">
            <a:off x="6535777" y="4567898"/>
            <a:ext cx="130889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Noãn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31D8C892-7D67-DE43-8AE6-F5DB83231074}"/>
              </a:ext>
            </a:extLst>
          </p:cNvPr>
          <p:cNvCxnSpPr>
            <a:cxnSpLocks/>
            <a:endCxn id="30" idx="0"/>
          </p:cNvCxnSpPr>
          <p:nvPr/>
        </p:nvCxnSpPr>
        <p:spPr>
          <a:xfrm rot="5400000">
            <a:off x="7136756" y="3617929"/>
            <a:ext cx="1003438" cy="896500"/>
          </a:xfrm>
          <a:prstGeom prst="curved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877F7DC-4771-7244-BEFB-F3B4D807ED6D}"/>
              </a:ext>
            </a:extLst>
          </p:cNvPr>
          <p:cNvSpPr txBox="1"/>
          <p:nvPr/>
        </p:nvSpPr>
        <p:spPr>
          <a:xfrm>
            <a:off x="10912405" y="3320201"/>
            <a:ext cx="1212301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Lá noãn hở</a:t>
            </a:r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529B6C10-ACF7-C249-929A-A65DD65F2445}"/>
              </a:ext>
            </a:extLst>
          </p:cNvPr>
          <p:cNvCxnSpPr>
            <a:cxnSpLocks/>
          </p:cNvCxnSpPr>
          <p:nvPr/>
        </p:nvCxnSpPr>
        <p:spPr>
          <a:xfrm>
            <a:off x="8678432" y="3956362"/>
            <a:ext cx="2248221" cy="768364"/>
          </a:xfrm>
          <a:prstGeom prst="curvedConnector3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20DFCE-D98E-A447-96F1-CB03D32ECBB2}"/>
              </a:ext>
            </a:extLst>
          </p:cNvPr>
          <p:cNvSpPr txBox="1"/>
          <p:nvPr/>
        </p:nvSpPr>
        <p:spPr>
          <a:xfrm>
            <a:off x="825379" y="6226742"/>
            <a:ext cx="329506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vật Hạt kín</a:t>
            </a:r>
          </a:p>
        </p:txBody>
      </p:sp>
      <p:pic>
        <p:nvPicPr>
          <p:cNvPr id="1026" name="Picture 2" descr="Bulb Light Bulb GIF - Bulb LightBulb Lightning - Discover &amp; Share GIFs">
            <a:extLst>
              <a:ext uri="{FF2B5EF4-FFF2-40B4-BE49-F238E27FC236}">
                <a16:creationId xmlns:a16="http://schemas.microsoft.com/office/drawing/2014/main" id="{A94603AA-E6B4-314C-9370-31338C91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949" y="5074527"/>
            <a:ext cx="2171338" cy="21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E3F8B74-565B-1049-A268-64048D75A39C}"/>
              </a:ext>
            </a:extLst>
          </p:cNvPr>
          <p:cNvSpPr/>
          <p:nvPr/>
        </p:nvSpPr>
        <p:spPr>
          <a:xfrm>
            <a:off x="7547860" y="3125435"/>
            <a:ext cx="1834050" cy="1496705"/>
          </a:xfrm>
          <a:prstGeom prst="ellipse">
            <a:avLst/>
          </a:prstGeom>
          <a:noFill/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940CF4-9AE4-8049-8C64-A5240AD7DB94}"/>
              </a:ext>
            </a:extLst>
          </p:cNvPr>
          <p:cNvSpPr txBox="1"/>
          <p:nvPr/>
        </p:nvSpPr>
        <p:spPr>
          <a:xfrm>
            <a:off x="6956857" y="6157533"/>
            <a:ext cx="34778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vật Hạt trần</a:t>
            </a:r>
          </a:p>
        </p:txBody>
      </p:sp>
      <p:pic>
        <p:nvPicPr>
          <p:cNvPr id="26" name="Picture 2" descr="Bulb Light Bulb GIF - Bulb LightBulb Lightning - Discover &amp; Share GIFs">
            <a:extLst>
              <a:ext uri="{FF2B5EF4-FFF2-40B4-BE49-F238E27FC236}">
                <a16:creationId xmlns:a16="http://schemas.microsoft.com/office/drawing/2014/main" id="{A845AF5D-5937-AF49-A7AE-FE766A17B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56" y="5074527"/>
            <a:ext cx="2171338" cy="21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677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  <p:bldP spid="30" grpId="0" animBg="1"/>
      <p:bldP spid="37" grpId="0" animBg="1"/>
      <p:bldP spid="34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2A5E87-EB7B-6940-BFDC-93F69413AC58}"/>
              </a:ext>
            </a:extLst>
          </p:cNvPr>
          <p:cNvSpPr/>
          <p:nvPr/>
        </p:nvSpPr>
        <p:spPr>
          <a:xfrm>
            <a:off x="1403834" y="742139"/>
            <a:ext cx="93843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E0D50-819D-E446-9121-7C1FB6E7FDD7}"/>
              </a:ext>
            </a:extLst>
          </p:cNvPr>
          <p:cNvSpPr txBox="1"/>
          <p:nvPr/>
        </p:nvSpPr>
        <p:spPr>
          <a:xfrm>
            <a:off x="1057275" y="1628776"/>
            <a:ext cx="7386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sinh sản của cây thông</a:t>
            </a:r>
          </a:p>
          <a:p>
            <a:pPr marL="457200" indent="-457200">
              <a:buFontTx/>
              <a:buChar char="-"/>
            </a:pPr>
            <a:r>
              <a:rPr lang="en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sinh sản bằng hạt, hạt nằm trên các lá noãn hở </a:t>
            </a:r>
          </a:p>
          <a:p>
            <a:pPr marL="457200" indent="-457200">
              <a:buFontTx/>
              <a:buChar char="-"/>
            </a:pPr>
            <a:r>
              <a:rPr lang="en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thực vật Hạt trần, chưa có hoa và quả </a:t>
            </a:r>
          </a:p>
          <a:p>
            <a:endParaRPr lang="en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artoon Teacher Woman - A lecture teacher png download - 1391*2809 - Free  Transparent Cartoon png Download. - Clip Art Library">
            <a:extLst>
              <a:ext uri="{FF2B5EF4-FFF2-40B4-BE49-F238E27FC236}">
                <a16:creationId xmlns:a16="http://schemas.microsoft.com/office/drawing/2014/main" id="{82E49558-1014-8144-9409-153D06DE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7" y="1885950"/>
            <a:ext cx="3786187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F3C262-4AA5-1B40-93EF-A69663D5423B}"/>
              </a:ext>
            </a:extLst>
          </p:cNvPr>
          <p:cNvSpPr/>
          <p:nvPr/>
        </p:nvSpPr>
        <p:spPr>
          <a:xfrm>
            <a:off x="1888506" y="84914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5" name="Picture 14" descr="Kết quả hình ảnh cho NÓN THÔNG">
            <a:extLst>
              <a:ext uri="{FF2B5EF4-FFF2-40B4-BE49-F238E27FC236}">
                <a16:creationId xmlns:a16="http://schemas.microsoft.com/office/drawing/2014/main" id="{AB966F70-147F-BF44-B198-D1A94428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10" y="-201531"/>
            <a:ext cx="2699082" cy="24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Kết quả hình ảnh cho NÓN THÔNG">
            <a:extLst>
              <a:ext uri="{FF2B5EF4-FFF2-40B4-BE49-F238E27FC236}">
                <a16:creationId xmlns:a16="http://schemas.microsoft.com/office/drawing/2014/main" id="{63988BB6-0769-A649-95ED-EACE60074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2735" y="-201531"/>
            <a:ext cx="2504046" cy="24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129E6B-98AC-D946-9FAD-4ABBE9AA53C1}"/>
              </a:ext>
            </a:extLst>
          </p:cNvPr>
          <p:cNvSpPr txBox="1"/>
          <p:nvPr/>
        </p:nvSpPr>
        <p:spPr>
          <a:xfrm>
            <a:off x="2311981" y="828978"/>
            <a:ext cx="454002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Giá trị của cây Hạt trần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2DA6A-8F3F-3C4F-9DC8-3AC3EDED818A}"/>
              </a:ext>
            </a:extLst>
          </p:cNvPr>
          <p:cNvSpPr txBox="1"/>
          <p:nvPr/>
        </p:nvSpPr>
        <p:spPr>
          <a:xfrm>
            <a:off x="3683826" y="1432034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trần cho gỗ tốt và thơm</a:t>
            </a:r>
          </a:p>
        </p:txBody>
      </p:sp>
      <p:pic>
        <p:nvPicPr>
          <p:cNvPr id="1030" name="Picture 6" descr="Pơ mu - cây công trình">
            <a:extLst>
              <a:ext uri="{FF2B5EF4-FFF2-40B4-BE49-F238E27FC236}">
                <a16:creationId xmlns:a16="http://schemas.microsoft.com/office/drawing/2014/main" id="{6FAC0DB4-3511-C44C-82B4-1F6C22CD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" y="2114541"/>
            <a:ext cx="3080499" cy="47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ìm hiểu về gỗ pơ mu và ứng dụng của chúng">
            <a:extLst>
              <a:ext uri="{FF2B5EF4-FFF2-40B4-BE49-F238E27FC236}">
                <a16:creationId xmlns:a16="http://schemas.microsoft.com/office/drawing/2014/main" id="{628B2205-1AAA-8E4C-93CA-7885FDA8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27" y="2114541"/>
            <a:ext cx="3080499" cy="47099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Ì SAO GỖ HOÀNG ĐÀN LẠI QUÝ GIÁ THẾ? BẠN CÓ BIẾT KHÔNG!">
            <a:extLst>
              <a:ext uri="{FF2B5EF4-FFF2-40B4-BE49-F238E27FC236}">
                <a16:creationId xmlns:a16="http://schemas.microsoft.com/office/drawing/2014/main" id="{E9CCEF8E-E3BF-FB45-9D37-8855247AC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1"/>
          <a:stretch/>
        </p:blipFill>
        <p:spPr bwMode="auto">
          <a:xfrm>
            <a:off x="6319325" y="2114541"/>
            <a:ext cx="3327400" cy="47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ây kim giao,cây kim giao đẹp,cây kim dao giá rẻ nhât,">
            <a:extLst>
              <a:ext uri="{FF2B5EF4-FFF2-40B4-BE49-F238E27FC236}">
                <a16:creationId xmlns:a16="http://schemas.microsoft.com/office/drawing/2014/main" id="{3669C2B3-7EF4-EB41-8D53-CC1DFD728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7175" b="9055"/>
          <a:stretch/>
        </p:blipFill>
        <p:spPr bwMode="auto">
          <a:xfrm>
            <a:off x="9455229" y="2114541"/>
            <a:ext cx="2728675" cy="47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op Teacher Stickers for Android &amp; iOS | Gfycat">
            <a:extLst>
              <a:ext uri="{FF2B5EF4-FFF2-40B4-BE49-F238E27FC236}">
                <a16:creationId xmlns:a16="http://schemas.microsoft.com/office/drawing/2014/main" id="{B10659D5-F40C-1143-B2B1-667FA73B7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19" y="1229080"/>
            <a:ext cx="2859496" cy="43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87AE55-447C-B943-B9C5-3E509D76F177}"/>
              </a:ext>
            </a:extLst>
          </p:cNvPr>
          <p:cNvSpPr txBox="1"/>
          <p:nvPr/>
        </p:nvSpPr>
        <p:spPr>
          <a:xfrm>
            <a:off x="2480067" y="6197198"/>
            <a:ext cx="13969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Pơ mu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10475-A7C3-0F4C-B8A6-6224EB259E32}"/>
              </a:ext>
            </a:extLst>
          </p:cNvPr>
          <p:cNvSpPr txBox="1"/>
          <p:nvPr/>
        </p:nvSpPr>
        <p:spPr>
          <a:xfrm>
            <a:off x="6843275" y="6211669"/>
            <a:ext cx="221887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/>
              <a:t>H</a:t>
            </a:r>
            <a:r>
              <a:rPr lang="en-VN" sz="3600" dirty="0"/>
              <a:t>oàng đàn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CFC5D0-C991-9F43-86D7-26BA82ED8A38}"/>
              </a:ext>
            </a:extLst>
          </p:cNvPr>
          <p:cNvSpPr txBox="1"/>
          <p:nvPr/>
        </p:nvSpPr>
        <p:spPr>
          <a:xfrm>
            <a:off x="10039802" y="6178156"/>
            <a:ext cx="179247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/>
              <a:t>K</a:t>
            </a:r>
            <a:r>
              <a:rPr lang="en-VN" sz="3600" dirty="0"/>
              <a:t>im giao</a:t>
            </a:r>
          </a:p>
        </p:txBody>
      </p:sp>
    </p:spTree>
    <p:extLst>
      <p:ext uri="{BB962C8B-B14F-4D97-AF65-F5344CB8AC3E}">
        <p14:creationId xmlns:p14="http://schemas.microsoft.com/office/powerpoint/2010/main" val="3341844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F3C262-4AA5-1B40-93EF-A69663D5423B}"/>
              </a:ext>
            </a:extLst>
          </p:cNvPr>
          <p:cNvSpPr/>
          <p:nvPr/>
        </p:nvSpPr>
        <p:spPr>
          <a:xfrm>
            <a:off x="1888506" y="84914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5" name="Picture 14" descr="Kết quả hình ảnh cho NÓN THÔNG">
            <a:extLst>
              <a:ext uri="{FF2B5EF4-FFF2-40B4-BE49-F238E27FC236}">
                <a16:creationId xmlns:a16="http://schemas.microsoft.com/office/drawing/2014/main" id="{AB966F70-147F-BF44-B198-D1A94428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487" y="199759"/>
            <a:ext cx="2699082" cy="24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Kết quả hình ảnh cho NÓN THÔNG">
            <a:extLst>
              <a:ext uri="{FF2B5EF4-FFF2-40B4-BE49-F238E27FC236}">
                <a16:creationId xmlns:a16="http://schemas.microsoft.com/office/drawing/2014/main" id="{63988BB6-0769-A649-95ED-EACE60074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6579" y="-194887"/>
            <a:ext cx="2504046" cy="24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129E6B-98AC-D946-9FAD-4ABBE9AA53C1}"/>
              </a:ext>
            </a:extLst>
          </p:cNvPr>
          <p:cNvSpPr txBox="1"/>
          <p:nvPr/>
        </p:nvSpPr>
        <p:spPr>
          <a:xfrm>
            <a:off x="2311981" y="828978"/>
            <a:ext cx="454002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Giá trị của cây Hạt trần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2DA6A-8F3F-3C4F-9DC8-3AC3EDED818A}"/>
              </a:ext>
            </a:extLst>
          </p:cNvPr>
          <p:cNvSpPr txBox="1"/>
          <p:nvPr/>
        </p:nvSpPr>
        <p:spPr>
          <a:xfrm>
            <a:off x="4043284" y="1444853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trần trồng làm cảnh </a:t>
            </a:r>
          </a:p>
        </p:txBody>
      </p:sp>
      <p:pic>
        <p:nvPicPr>
          <p:cNvPr id="1026" name="Picture 2" descr="Cây Tùng Bách Tán • Sài Gòn Hoa">
            <a:extLst>
              <a:ext uri="{FF2B5EF4-FFF2-40B4-BE49-F238E27FC236}">
                <a16:creationId xmlns:a16="http://schemas.microsoft.com/office/drawing/2014/main" id="{5E5A84FF-67B8-C74A-8CC1-61B28CAB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28" y="2127360"/>
            <a:ext cx="4122906" cy="47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Vạn Tuế - Cây cảnh Hà Nội">
            <a:extLst>
              <a:ext uri="{FF2B5EF4-FFF2-40B4-BE49-F238E27FC236}">
                <a16:creationId xmlns:a16="http://schemas.microsoft.com/office/drawing/2014/main" id="{222F10ED-8AE0-D74C-B019-A6008A8E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7339" y="2127360"/>
            <a:ext cx="3993489" cy="473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 Thông tre – Wikipedia tiếng Việt">
            <a:extLst>
              <a:ext uri="{FF2B5EF4-FFF2-40B4-BE49-F238E27FC236}">
                <a16:creationId xmlns:a16="http://schemas.microsoft.com/office/drawing/2014/main" id="{9370F48C-F0E1-244C-98DC-4B8CE09D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212" y="2127359"/>
            <a:ext cx="4080450" cy="47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op Teacher Stickers for Android &amp; iOS | Gfycat">
            <a:extLst>
              <a:ext uri="{FF2B5EF4-FFF2-40B4-BE49-F238E27FC236}">
                <a16:creationId xmlns:a16="http://schemas.microsoft.com/office/drawing/2014/main" id="{3E26425D-E4C4-2E44-A829-A51ADB8F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06" y="1121365"/>
            <a:ext cx="2859496" cy="43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7C5253-17B4-F345-9458-D13C30225BFB}"/>
              </a:ext>
            </a:extLst>
          </p:cNvPr>
          <p:cNvSpPr txBox="1"/>
          <p:nvPr/>
        </p:nvSpPr>
        <p:spPr>
          <a:xfrm>
            <a:off x="1084404" y="6197196"/>
            <a:ext cx="9559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/>
              <a:t>T</a:t>
            </a:r>
            <a:r>
              <a:rPr lang="en-VN" sz="3600" dirty="0"/>
              <a:t>uế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1CFEA-F5E2-5D47-BB33-C3C2981B162D}"/>
              </a:ext>
            </a:extLst>
          </p:cNvPr>
          <p:cNvSpPr txBox="1"/>
          <p:nvPr/>
        </p:nvSpPr>
        <p:spPr>
          <a:xfrm>
            <a:off x="4764202" y="6211667"/>
            <a:ext cx="28033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err="1"/>
              <a:t>Tùng</a:t>
            </a:r>
            <a:r>
              <a:rPr lang="en-GB" sz="3600" dirty="0"/>
              <a:t> </a:t>
            </a:r>
            <a:r>
              <a:rPr lang="en-GB" sz="3600" dirty="0" err="1"/>
              <a:t>bách</a:t>
            </a:r>
            <a:r>
              <a:rPr lang="en-GB" sz="3600" dirty="0"/>
              <a:t> </a:t>
            </a:r>
            <a:r>
              <a:rPr lang="en-GB" sz="3600" dirty="0" err="1"/>
              <a:t>tán</a:t>
            </a:r>
            <a:endParaRPr lang="en-VN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787A3-82C6-B447-B8B7-6F1FDAA817B0}"/>
              </a:ext>
            </a:extLst>
          </p:cNvPr>
          <p:cNvSpPr txBox="1"/>
          <p:nvPr/>
        </p:nvSpPr>
        <p:spPr>
          <a:xfrm>
            <a:off x="9270789" y="6187846"/>
            <a:ext cx="210057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err="1"/>
              <a:t>Thông</a:t>
            </a:r>
            <a:r>
              <a:rPr lang="en-GB" sz="3600" dirty="0"/>
              <a:t> </a:t>
            </a:r>
            <a:r>
              <a:rPr lang="en-GB" sz="3600" dirty="0" err="1"/>
              <a:t>tre</a:t>
            </a:r>
            <a:r>
              <a:rPr lang="en-GB" sz="3600" dirty="0"/>
              <a:t> 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42416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1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D64BA7-192A-0145-8404-B9BB7E2F2F88}"/>
              </a:ext>
            </a:extLst>
          </p:cNvPr>
          <p:cNvSpPr/>
          <p:nvPr/>
        </p:nvSpPr>
        <p:spPr>
          <a:xfrm>
            <a:off x="1900537" y="133041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5" name="Picture 14" descr="Kết quả hình ảnh cho NÓN THÔNG">
            <a:extLst>
              <a:ext uri="{FF2B5EF4-FFF2-40B4-BE49-F238E27FC236}">
                <a16:creationId xmlns:a16="http://schemas.microsoft.com/office/drawing/2014/main" id="{59A8842F-FBCE-B145-8C8E-11F1797C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656" y="-146760"/>
            <a:ext cx="2699082" cy="24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Kết quả hình ảnh cho NÓN THÔNG">
            <a:extLst>
              <a:ext uri="{FF2B5EF4-FFF2-40B4-BE49-F238E27FC236}">
                <a16:creationId xmlns:a16="http://schemas.microsoft.com/office/drawing/2014/main" id="{0E8FA57C-FA06-3448-81F9-AE57539F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8610" y="-146760"/>
            <a:ext cx="2504046" cy="24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ADB05A-0218-9644-8707-81C4251769AE}"/>
              </a:ext>
            </a:extLst>
          </p:cNvPr>
          <p:cNvSpPr txBox="1"/>
          <p:nvPr/>
        </p:nvSpPr>
        <p:spPr>
          <a:xfrm>
            <a:off x="1776453" y="747171"/>
            <a:ext cx="454002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Giá trị của cây Hạt trần </a:t>
            </a:r>
          </a:p>
        </p:txBody>
      </p:sp>
      <p:pic>
        <p:nvPicPr>
          <p:cNvPr id="1026" name="Picture 2" descr="Mang Yang: Rừng thông đang bị chặt hạ - Báo Gia Lai điện tử - Tin nhanh -  Chính xác">
            <a:extLst>
              <a:ext uri="{FF2B5EF4-FFF2-40B4-BE49-F238E27FC236}">
                <a16:creationId xmlns:a16="http://schemas.microsoft.com/office/drawing/2014/main" id="{FA2ED284-0891-5C42-8471-4DA6D72E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" y="2413334"/>
            <a:ext cx="5224245" cy="44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ừng thông cổ thụ ở Langbiang bị tàn sát: Chủ vườn đổ tại dân, dọa khởi tố">
            <a:extLst>
              <a:ext uri="{FF2B5EF4-FFF2-40B4-BE49-F238E27FC236}">
                <a16:creationId xmlns:a16="http://schemas.microsoft.com/office/drawing/2014/main" id="{9EC69FBB-3453-7F46-A6AC-9B8AD535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00" y="2409144"/>
            <a:ext cx="5224245" cy="43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op Teacher Stickers for Android &amp; iOS | Gfycat">
            <a:extLst>
              <a:ext uri="{FF2B5EF4-FFF2-40B4-BE49-F238E27FC236}">
                <a16:creationId xmlns:a16="http://schemas.microsoft.com/office/drawing/2014/main" id="{362D2BBC-4612-0548-96E7-A13C2286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803518"/>
            <a:ext cx="3118418" cy="49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DC159-52AD-704D-8CF3-C0330FB04353}"/>
              </a:ext>
            </a:extLst>
          </p:cNvPr>
          <p:cNvSpPr txBox="1"/>
          <p:nvPr/>
        </p:nvSpPr>
        <p:spPr>
          <a:xfrm>
            <a:off x="1857430" y="1331926"/>
            <a:ext cx="9937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nước ta Hạt trần có giá trị cao đang bị khai thác mạnh nên có nguy cơ bị </a:t>
            </a:r>
            <a:r>
              <a:rPr lang="en-VN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và biến mất dần.  </a:t>
            </a:r>
          </a:p>
        </p:txBody>
      </p:sp>
    </p:spTree>
    <p:extLst>
      <p:ext uri="{BB962C8B-B14F-4D97-AF65-F5344CB8AC3E}">
        <p14:creationId xmlns:p14="http://schemas.microsoft.com/office/powerpoint/2010/main" val="296890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D64BA7-192A-0145-8404-B9BB7E2F2F88}"/>
              </a:ext>
            </a:extLst>
          </p:cNvPr>
          <p:cNvSpPr/>
          <p:nvPr/>
        </p:nvSpPr>
        <p:spPr>
          <a:xfrm>
            <a:off x="1900537" y="133041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5" name="Picture 14" descr="Kết quả hình ảnh cho NÓN THÔNG">
            <a:extLst>
              <a:ext uri="{FF2B5EF4-FFF2-40B4-BE49-F238E27FC236}">
                <a16:creationId xmlns:a16="http://schemas.microsoft.com/office/drawing/2014/main" id="{59A8842F-FBCE-B145-8C8E-11F1797C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655" y="-146760"/>
            <a:ext cx="2699082" cy="24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Kết quả hình ảnh cho NÓN THÔNG">
            <a:extLst>
              <a:ext uri="{FF2B5EF4-FFF2-40B4-BE49-F238E27FC236}">
                <a16:creationId xmlns:a16="http://schemas.microsoft.com/office/drawing/2014/main" id="{0E8FA57C-FA06-3448-81F9-AE57539F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8610" y="-146760"/>
            <a:ext cx="2504046" cy="24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ADB05A-0218-9644-8707-81C4251769AE}"/>
              </a:ext>
            </a:extLst>
          </p:cNvPr>
          <p:cNvSpPr txBox="1"/>
          <p:nvPr/>
        </p:nvSpPr>
        <p:spPr>
          <a:xfrm>
            <a:off x="1776453" y="747171"/>
            <a:ext cx="454002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Giá trị của cây Hạt trần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DC159-52AD-704D-8CF3-C0330FB04353}"/>
              </a:ext>
            </a:extLst>
          </p:cNvPr>
          <p:cNvSpPr txBox="1"/>
          <p:nvPr/>
        </p:nvSpPr>
        <p:spPr>
          <a:xfrm>
            <a:off x="3000430" y="1377997"/>
            <a:ext cx="7186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có biện pháp bảo vệ tốt </a:t>
            </a:r>
          </a:p>
        </p:txBody>
      </p:sp>
      <p:pic>
        <p:nvPicPr>
          <p:cNvPr id="3" name="Picture 4" descr="Khu du lịch Quỷ Núi ở Đà Lạt bị chê ghê rợn, ảnh hưởng mảng xanh - Đời sống">
            <a:extLst>
              <a:ext uri="{FF2B5EF4-FFF2-40B4-BE49-F238E27FC236}">
                <a16:creationId xmlns:a16="http://schemas.microsoft.com/office/drawing/2014/main" id="{E7331070-34F1-D946-B1B6-4208FD34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17" y="2107375"/>
            <a:ext cx="5589127" cy="47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ồng rừng và bảo vệ rừng bền vững - Tạp chí điện tử Bảo vệ Rừng và Môi  trường">
            <a:extLst>
              <a:ext uri="{FF2B5EF4-FFF2-40B4-BE49-F238E27FC236}">
                <a16:creationId xmlns:a16="http://schemas.microsoft.com/office/drawing/2014/main" id="{E46EB02B-5D42-0D48-9A8B-614E1D95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" y="2107374"/>
            <a:ext cx="4972470" cy="47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 Check Mark - Cliparts.co">
            <a:extLst>
              <a:ext uri="{FF2B5EF4-FFF2-40B4-BE49-F238E27FC236}">
                <a16:creationId xmlns:a16="http://schemas.microsoft.com/office/drawing/2014/main" id="{12ED6239-6C5F-7B42-940A-46DAB033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5" y="3175159"/>
            <a:ext cx="2699082" cy="29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 học Úc: Những loại hàng hóa bị cấm mang vào Úc">
            <a:extLst>
              <a:ext uri="{FF2B5EF4-FFF2-40B4-BE49-F238E27FC236}">
                <a16:creationId xmlns:a16="http://schemas.microsoft.com/office/drawing/2014/main" id="{357F90B1-8A46-3841-9F62-525FE2EE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19" y="3175159"/>
            <a:ext cx="3043238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op Teacher Stickers for Android &amp; iOS | Gfycat">
            <a:extLst>
              <a:ext uri="{FF2B5EF4-FFF2-40B4-BE49-F238E27FC236}">
                <a16:creationId xmlns:a16="http://schemas.microsoft.com/office/drawing/2014/main" id="{39B2FFD9-3C43-7244-AE3F-21954DBC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57" y="1717178"/>
            <a:ext cx="2859496" cy="51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quả xoài">
            <a:extLst>
              <a:ext uri="{FF2B5EF4-FFF2-40B4-BE49-F238E27FC236}">
                <a16:creationId xmlns:a16="http://schemas.microsoft.com/office/drawing/2014/main" id="{63F48C45-81C3-CC4E-9BE6-1E8D638E0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3" y="3546474"/>
            <a:ext cx="4344195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dưa hấu">
            <a:extLst>
              <a:ext uri="{FF2B5EF4-FFF2-40B4-BE49-F238E27FC236}">
                <a16:creationId xmlns:a16="http://schemas.microsoft.com/office/drawing/2014/main" id="{13EA43ED-094B-434E-BA1C-444D9AC8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9" y="60575"/>
            <a:ext cx="3557083" cy="35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icon thuyết trình">
            <a:extLst>
              <a:ext uri="{FF2B5EF4-FFF2-40B4-BE49-F238E27FC236}">
                <a16:creationId xmlns:a16="http://schemas.microsoft.com/office/drawing/2014/main" id="{66F2AAE4-8D96-924E-B68D-65B4F80E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92" y="3429000"/>
            <a:ext cx="4129626" cy="309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bầu nhuỵ">
            <a:extLst>
              <a:ext uri="{FF2B5EF4-FFF2-40B4-BE49-F238E27FC236}">
                <a16:creationId xmlns:a16="http://schemas.microsoft.com/office/drawing/2014/main" id="{1A282A20-54C1-D447-98A7-B717D945E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29106" y="60575"/>
            <a:ext cx="4344195" cy="3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ết quả hình ảnh cho quả cà chua">
            <a:extLst>
              <a:ext uri="{FF2B5EF4-FFF2-40B4-BE49-F238E27FC236}">
                <a16:creationId xmlns:a16="http://schemas.microsoft.com/office/drawing/2014/main" id="{BD271736-8A76-544A-94E2-88DB3A5C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40" y="3546474"/>
            <a:ext cx="3876169" cy="31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ết quả hình ảnh cho quả chanh">
            <a:extLst>
              <a:ext uri="{FF2B5EF4-FFF2-40B4-BE49-F238E27FC236}">
                <a16:creationId xmlns:a16="http://schemas.microsoft.com/office/drawing/2014/main" id="{CEFFA3B0-C177-2846-BC4F-377D9C64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28" y="-284994"/>
            <a:ext cx="3713994" cy="37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BF51770-6858-1A49-8EB3-2966E9B4A6CD}"/>
              </a:ext>
            </a:extLst>
          </p:cNvPr>
          <p:cNvSpPr/>
          <p:nvPr/>
        </p:nvSpPr>
        <p:spPr>
          <a:xfrm>
            <a:off x="9369210" y="1732464"/>
            <a:ext cx="1864363" cy="1571625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5CC7FC5-47D9-C94E-8815-8AD4972ECF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6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90">
        <p:split orient="vert"/>
      </p:transition>
    </mc:Choice>
    <mc:Fallback xmlns="">
      <p:transition spd="slow" advTm="114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2A5E87-EB7B-6940-BFDC-93F69413AC58}"/>
              </a:ext>
            </a:extLst>
          </p:cNvPr>
          <p:cNvSpPr/>
          <p:nvPr/>
        </p:nvSpPr>
        <p:spPr>
          <a:xfrm>
            <a:off x="1403834" y="742139"/>
            <a:ext cx="93843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E0D50-819D-E446-9121-7C1FB6E7FDD7}"/>
              </a:ext>
            </a:extLst>
          </p:cNvPr>
          <p:cNvSpPr txBox="1"/>
          <p:nvPr/>
        </p:nvSpPr>
        <p:spPr>
          <a:xfrm>
            <a:off x="985838" y="1659285"/>
            <a:ext cx="73866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Giá trị của cây Hạt trần</a:t>
            </a:r>
          </a:p>
          <a:p>
            <a:pPr marL="457200" indent="-457200">
              <a:buFontTx/>
              <a:buChar char="-"/>
            </a:pPr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cây Hạt trần ở nước ta có nhiều giá trị thực tiễn như: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gỗ tốt và thơm: cây thông, pơmu, hoàng đàn,…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làm cảnh: Cây tuế, bách tán, thông tre,…</a:t>
            </a:r>
          </a:p>
          <a:p>
            <a:endParaRPr lang="en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artoon Teacher Woman - A lecture teacher png download - 1391*2809 - Free  Transparent Cartoon png Download. - Clip Art Library">
            <a:extLst>
              <a:ext uri="{FF2B5EF4-FFF2-40B4-BE49-F238E27FC236}">
                <a16:creationId xmlns:a16="http://schemas.microsoft.com/office/drawing/2014/main" id="{82E49558-1014-8144-9409-153D06DE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7" y="1885950"/>
            <a:ext cx="3786187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B4AA29-FA86-684C-AC63-69BC69710A37}"/>
              </a:ext>
            </a:extLst>
          </p:cNvPr>
          <p:cNvSpPr/>
          <p:nvPr/>
        </p:nvSpPr>
        <p:spPr>
          <a:xfrm>
            <a:off x="1243013" y="84914"/>
            <a:ext cx="9372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14EC2-138B-E44E-8576-862927FE8330}"/>
              </a:ext>
            </a:extLst>
          </p:cNvPr>
          <p:cNvSpPr/>
          <p:nvPr/>
        </p:nvSpPr>
        <p:spPr>
          <a:xfrm>
            <a:off x="490537" y="971461"/>
            <a:ext cx="69532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sinh dưỡng của cây thông </a:t>
            </a:r>
          </a:p>
          <a:p>
            <a:pPr marL="285750" indent="-285750">
              <a:buFontTx/>
              <a:buChar char="-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to khoẻ, mọc sâu xuống đất</a:t>
            </a:r>
          </a:p>
          <a:p>
            <a:pPr marL="285750" indent="-285750">
              <a:buFontTx/>
              <a:buChar char="-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gỗ, nhiều cành, vỏ ngoài màu nâu, xù xì</a:t>
            </a:r>
          </a:p>
          <a:p>
            <a:pPr marL="285750" indent="-285750">
              <a:buFontTx/>
              <a:buChar char="-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nhỏ, hình kim mọc trên một cành con rất ngắn  </a:t>
            </a:r>
          </a:p>
          <a:p>
            <a:r>
              <a:rPr lang="en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sinh sản của cây thông</a:t>
            </a:r>
          </a:p>
          <a:p>
            <a:pPr marL="457200" indent="-457200">
              <a:buFontTx/>
              <a:buChar char="-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sinh sản bằng hạt, hạt nằm trên các lá noãn hở </a:t>
            </a:r>
          </a:p>
          <a:p>
            <a:pPr marL="457200" indent="-457200">
              <a:buFontTx/>
              <a:buChar char="-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thực vật Hạt trần, chưa có hoa và quả </a:t>
            </a:r>
          </a:p>
          <a:p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EDB18C-C811-E543-98D5-57ECB77282D4}"/>
              </a:ext>
            </a:extLst>
          </p:cNvPr>
          <p:cNvCxnSpPr/>
          <p:nvPr/>
        </p:nvCxnSpPr>
        <p:spPr>
          <a:xfrm>
            <a:off x="7643813" y="1128713"/>
            <a:ext cx="0" cy="5572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5505EE2-BD03-054A-B165-47ACB993C6B5}"/>
              </a:ext>
            </a:extLst>
          </p:cNvPr>
          <p:cNvSpPr/>
          <p:nvPr/>
        </p:nvSpPr>
        <p:spPr>
          <a:xfrm>
            <a:off x="7734302" y="1014234"/>
            <a:ext cx="44576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Giá trị của cây Hạt trần</a:t>
            </a:r>
          </a:p>
          <a:p>
            <a:pPr marL="457200" indent="-457200">
              <a:buFontTx/>
              <a:buChar char="-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cây Hạt trần ở nước ta có nhiều giá trị thực tiễn như: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gỗ tốt và thơm: cây thông, pơmu, hoàng đàn,…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Trồng làm cảnh: Cây tuế, bách tán, thông tre,…</a:t>
            </a:r>
          </a:p>
        </p:txBody>
      </p:sp>
    </p:spTree>
    <p:extLst>
      <p:ext uri="{BB962C8B-B14F-4D97-AF65-F5344CB8AC3E}">
        <p14:creationId xmlns:p14="http://schemas.microsoft.com/office/powerpoint/2010/main" val="314650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Scroll 8"/>
          <p:cNvSpPr/>
          <p:nvPr/>
        </p:nvSpPr>
        <p:spPr>
          <a:xfrm>
            <a:off x="2971800" y="990600"/>
            <a:ext cx="7239000" cy="58293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07114" y="2476394"/>
            <a:ext cx="5257800" cy="3316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(SGK)/134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  <a:p>
            <a:pPr marL="342900" indent="-342900"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1241" y="1"/>
            <a:ext cx="31999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3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28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810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810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isco_queen_fluffing__a_h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26" y="5724357"/>
            <a:ext cx="936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1" y="4447430"/>
            <a:ext cx="1765727" cy="2410571"/>
          </a:xfrm>
          <a:prstGeom prst="rect">
            <a:avLst/>
          </a:prstGeom>
          <a:noFill/>
        </p:spPr>
      </p:pic>
      <p:pic>
        <p:nvPicPr>
          <p:cNvPr id="14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9907" y="4995353"/>
            <a:ext cx="1298815" cy="1773143"/>
          </a:xfrm>
          <a:prstGeom prst="rect">
            <a:avLst/>
          </a:prstGeom>
          <a:noFill/>
        </p:spPr>
      </p:pic>
      <p:pic>
        <p:nvPicPr>
          <p:cNvPr id="15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04777">
            <a:off x="1524001" y="2133600"/>
            <a:ext cx="948871" cy="1295400"/>
          </a:xfrm>
          <a:prstGeom prst="rect">
            <a:avLst/>
          </a:prstGeom>
          <a:noFill/>
        </p:spPr>
      </p:pic>
      <p:pic>
        <p:nvPicPr>
          <p:cNvPr id="22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667001"/>
            <a:ext cx="1143000" cy="1560425"/>
          </a:xfrm>
          <a:prstGeom prst="rect">
            <a:avLst/>
          </a:prstGeom>
          <a:noFill/>
        </p:spPr>
      </p:pic>
      <p:pic>
        <p:nvPicPr>
          <p:cNvPr id="23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38595">
            <a:off x="1410813" y="3276601"/>
            <a:ext cx="1689527" cy="2306543"/>
          </a:xfrm>
          <a:prstGeom prst="rect">
            <a:avLst/>
          </a:prstGeom>
          <a:noFill/>
        </p:spPr>
      </p:pic>
      <p:pic>
        <p:nvPicPr>
          <p:cNvPr id="24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7959">
            <a:off x="1557530" y="4010503"/>
            <a:ext cx="2057400" cy="2808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9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94"/>
    </mc:Choice>
    <mc:Fallback xmlns="">
      <p:transition spd="slow" advTm="25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quả thông">
            <a:extLst>
              <a:ext uri="{FF2B5EF4-FFF2-40B4-BE49-F238E27FC236}">
                <a16:creationId xmlns:a16="http://schemas.microsoft.com/office/drawing/2014/main" id="{CA864361-A2E0-2E4F-B771-56A4F51E7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/>
          <a:stretch/>
        </p:blipFill>
        <p:spPr bwMode="auto">
          <a:xfrm>
            <a:off x="1863850" y="200025"/>
            <a:ext cx="4351212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quả thông">
            <a:extLst>
              <a:ext uri="{FF2B5EF4-FFF2-40B4-BE49-F238E27FC236}">
                <a16:creationId xmlns:a16="http://schemas.microsoft.com/office/drawing/2014/main" id="{E2D33674-EB55-1841-9C44-FA6511777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 bwMode="auto">
          <a:xfrm>
            <a:off x="6414949" y="339573"/>
            <a:ext cx="455652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10EEC9-2F6E-1346-83BC-36A4F4829953}"/>
              </a:ext>
            </a:extLst>
          </p:cNvPr>
          <p:cNvSpPr txBox="1"/>
          <p:nvPr/>
        </p:nvSpPr>
        <p:spPr>
          <a:xfrm>
            <a:off x="3116689" y="4916897"/>
            <a:ext cx="569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Nón thông có được gọi là quả ? </a:t>
            </a:r>
          </a:p>
          <a:p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71554-A8A4-5E41-96D8-DED6394DD0B5}"/>
              </a:ext>
            </a:extLst>
          </p:cNvPr>
          <p:cNvSpPr txBox="1"/>
          <p:nvPr/>
        </p:nvSpPr>
        <p:spPr>
          <a:xfrm>
            <a:off x="2458537" y="5732330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thông đã có hoa, quả thật sự hay chưa 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031238-D1CD-894A-B823-D72805F9646F}"/>
              </a:ext>
            </a:extLst>
          </p:cNvPr>
          <p:cNvSpPr/>
          <p:nvPr/>
        </p:nvSpPr>
        <p:spPr>
          <a:xfrm>
            <a:off x="2710718" y="1030664"/>
            <a:ext cx="2657475" cy="2257425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33B549-54D6-8244-8292-4D7BC08AAA99}"/>
              </a:ext>
            </a:extLst>
          </p:cNvPr>
          <p:cNvSpPr/>
          <p:nvPr/>
        </p:nvSpPr>
        <p:spPr>
          <a:xfrm>
            <a:off x="7048673" y="571498"/>
            <a:ext cx="3034975" cy="2993723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1" name="Picture 10" descr="Kết quả hình ảnh cho NÓN THÔNG">
            <a:extLst>
              <a:ext uri="{FF2B5EF4-FFF2-40B4-BE49-F238E27FC236}">
                <a16:creationId xmlns:a16="http://schemas.microsoft.com/office/drawing/2014/main" id="{E21158B4-9816-854E-9B01-1C66F251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479" y="3676075"/>
            <a:ext cx="2774722" cy="20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C230-55D0-7B48-8246-216F22F0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184" y="1490404"/>
            <a:ext cx="10640390" cy="2986375"/>
          </a:xfrm>
        </p:spPr>
        <p:txBody>
          <a:bodyPr>
            <a:normAutofit/>
          </a:bodyPr>
          <a:lstStyle/>
          <a:p>
            <a:pPr algn="ctr"/>
            <a:r>
              <a:rPr lang="en-VN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học 6</a:t>
            </a:r>
            <a:br>
              <a:rPr lang="en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</a:t>
            </a:r>
            <a:br>
              <a:rPr lang="en-V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TRẦN – CÂY THÔNG </a:t>
            </a:r>
          </a:p>
        </p:txBody>
      </p:sp>
      <p:pic>
        <p:nvPicPr>
          <p:cNvPr id="3076" name="Picture 4" descr="Kết quả hình ảnh cho CÂY THÔNG">
            <a:extLst>
              <a:ext uri="{FF2B5EF4-FFF2-40B4-BE49-F238E27FC236}">
                <a16:creationId xmlns:a16="http://schemas.microsoft.com/office/drawing/2014/main" id="{F2A9170D-4467-8443-B7DD-59AD0794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53" y="3990114"/>
            <a:ext cx="3798093" cy="25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NÓN THÔNG">
            <a:extLst>
              <a:ext uri="{FF2B5EF4-FFF2-40B4-BE49-F238E27FC236}">
                <a16:creationId xmlns:a16="http://schemas.microsoft.com/office/drawing/2014/main" id="{2491B364-EE50-5742-89D0-433922289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69" y="-728773"/>
            <a:ext cx="3090860" cy="309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ết quả hình ảnh cho NÓN THÔNG">
            <a:extLst>
              <a:ext uri="{FF2B5EF4-FFF2-40B4-BE49-F238E27FC236}">
                <a16:creationId xmlns:a16="http://schemas.microsoft.com/office/drawing/2014/main" id="{14C99154-C0C6-1C41-8ABB-7F52EF01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706" y="-218143"/>
            <a:ext cx="3417094" cy="34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ết quả hình ảnh cho NÓN THÔNG">
            <a:extLst>
              <a:ext uri="{FF2B5EF4-FFF2-40B4-BE49-F238E27FC236}">
                <a16:creationId xmlns:a16="http://schemas.microsoft.com/office/drawing/2014/main" id="{74E19AED-5FF6-C246-8A0D-67AA343B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9691" y="-218143"/>
            <a:ext cx="3685059" cy="33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6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FCBD-2D36-0B44-BDD2-245B892078CF}"/>
              </a:ext>
            </a:extLst>
          </p:cNvPr>
          <p:cNvSpPr/>
          <p:nvPr/>
        </p:nvSpPr>
        <p:spPr>
          <a:xfrm>
            <a:off x="1959943" y="899837"/>
            <a:ext cx="8727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40</a:t>
            </a:r>
            <a:br>
              <a:rPr lang="en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HẠT TRẦN – CÂY THÔNG </a:t>
            </a:r>
            <a:endParaRPr lang="en-VN" sz="4800" dirty="0"/>
          </a:p>
        </p:txBody>
      </p:sp>
      <p:pic>
        <p:nvPicPr>
          <p:cNvPr id="5" name="Picture 14" descr="Kết quả hình ảnh cho NÓN THÔNG">
            <a:extLst>
              <a:ext uri="{FF2B5EF4-FFF2-40B4-BE49-F238E27FC236}">
                <a16:creationId xmlns:a16="http://schemas.microsoft.com/office/drawing/2014/main" id="{4FF1E225-42EF-214F-9A72-E699EE22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706" y="-218143"/>
            <a:ext cx="3417094" cy="34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Kết quả hình ảnh cho NÓN THÔNG">
            <a:extLst>
              <a:ext uri="{FF2B5EF4-FFF2-40B4-BE49-F238E27FC236}">
                <a16:creationId xmlns:a16="http://schemas.microsoft.com/office/drawing/2014/main" id="{134A783C-2109-CB4E-A755-E97B2B701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9691" y="-218143"/>
            <a:ext cx="3685059" cy="33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CB5264-BB16-2941-AD6E-01D569B804F4}"/>
              </a:ext>
            </a:extLst>
          </p:cNvPr>
          <p:cNvSpPr txBox="1"/>
          <p:nvPr/>
        </p:nvSpPr>
        <p:spPr>
          <a:xfrm>
            <a:off x="3297819" y="2670601"/>
            <a:ext cx="641714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Cơ quan sinh dưỡng của cây thông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79FDE-86F8-DB43-A29A-5C6BE212D92B}"/>
              </a:ext>
            </a:extLst>
          </p:cNvPr>
          <p:cNvSpPr txBox="1"/>
          <p:nvPr/>
        </p:nvSpPr>
        <p:spPr>
          <a:xfrm>
            <a:off x="3297819" y="3717770"/>
            <a:ext cx="59105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Cơ quan sinh sản của cây thông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AA6BB-52F2-1444-9F25-DC2D43C63584}"/>
              </a:ext>
            </a:extLst>
          </p:cNvPr>
          <p:cNvSpPr txBox="1"/>
          <p:nvPr/>
        </p:nvSpPr>
        <p:spPr>
          <a:xfrm>
            <a:off x="3297819" y="4704753"/>
            <a:ext cx="454002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Giá trị của cây Hạt trần </a:t>
            </a:r>
          </a:p>
        </p:txBody>
      </p:sp>
    </p:spTree>
    <p:extLst>
      <p:ext uri="{BB962C8B-B14F-4D97-AF65-F5344CB8AC3E}">
        <p14:creationId xmlns:p14="http://schemas.microsoft.com/office/powerpoint/2010/main" val="104750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FCBD-2D36-0B44-BDD2-245B892078CF}"/>
              </a:ext>
            </a:extLst>
          </p:cNvPr>
          <p:cNvSpPr/>
          <p:nvPr/>
        </p:nvSpPr>
        <p:spPr>
          <a:xfrm>
            <a:off x="1888506" y="84914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5" name="Picture 14" descr="Kết quả hình ảnh cho NÓN THÔNG">
            <a:extLst>
              <a:ext uri="{FF2B5EF4-FFF2-40B4-BE49-F238E27FC236}">
                <a16:creationId xmlns:a16="http://schemas.microsoft.com/office/drawing/2014/main" id="{4FF1E225-42EF-214F-9A72-E699EE22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57" y="-169679"/>
            <a:ext cx="3104218" cy="310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B5264-BB16-2941-AD6E-01D569B804F4}"/>
              </a:ext>
            </a:extLst>
          </p:cNvPr>
          <p:cNvSpPr txBox="1"/>
          <p:nvPr/>
        </p:nvSpPr>
        <p:spPr>
          <a:xfrm>
            <a:off x="2287823" y="797655"/>
            <a:ext cx="641714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Cơ quan sinh dưỡng của cây thông </a:t>
            </a:r>
          </a:p>
        </p:txBody>
      </p:sp>
      <p:pic>
        <p:nvPicPr>
          <p:cNvPr id="10" name="Picture 14" descr="Kết quả hình ảnh cho NÓN THÔNG">
            <a:extLst>
              <a:ext uri="{FF2B5EF4-FFF2-40B4-BE49-F238E27FC236}">
                <a16:creationId xmlns:a16="http://schemas.microsoft.com/office/drawing/2014/main" id="{DAE9708E-8A57-0F46-8B5F-A488381B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8363" y="-169679"/>
            <a:ext cx="3104218" cy="310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him trên gif">
            <a:extLst>
              <a:ext uri="{FF2B5EF4-FFF2-40B4-BE49-F238E27FC236}">
                <a16:creationId xmlns:a16="http://schemas.microsoft.com/office/drawing/2014/main" id="{F8DBF54E-2CD3-CE41-9B8D-BCE9BF3C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10" y="3798260"/>
            <a:ext cx="3019108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78E8DCFB-D049-3B48-9B7F-71FC8D5F1F29}"/>
              </a:ext>
            </a:extLst>
          </p:cNvPr>
          <p:cNvSpPr/>
          <p:nvPr/>
        </p:nvSpPr>
        <p:spPr>
          <a:xfrm>
            <a:off x="2287823" y="1835777"/>
            <a:ext cx="7386638" cy="244792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quan sinh dưỡng ở thực vật gồm các </a:t>
            </a:r>
          </a:p>
          <a:p>
            <a:pPr algn="ctr"/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nào ?</a:t>
            </a:r>
          </a:p>
          <a:p>
            <a:pPr algn="ctr"/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3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FCBD-2D36-0B44-BDD2-245B892078CF}"/>
              </a:ext>
            </a:extLst>
          </p:cNvPr>
          <p:cNvSpPr/>
          <p:nvPr/>
        </p:nvSpPr>
        <p:spPr>
          <a:xfrm>
            <a:off x="1888506" y="84914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5" name="Picture 14" descr="Kết quả hình ảnh cho NÓN THÔNG">
            <a:extLst>
              <a:ext uri="{FF2B5EF4-FFF2-40B4-BE49-F238E27FC236}">
                <a16:creationId xmlns:a16="http://schemas.microsoft.com/office/drawing/2014/main" id="{4FF1E225-42EF-214F-9A72-E699EE22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57" y="-169679"/>
            <a:ext cx="3104218" cy="310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B5264-BB16-2941-AD6E-01D569B804F4}"/>
              </a:ext>
            </a:extLst>
          </p:cNvPr>
          <p:cNvSpPr txBox="1"/>
          <p:nvPr/>
        </p:nvSpPr>
        <p:spPr>
          <a:xfrm>
            <a:off x="2287823" y="797655"/>
            <a:ext cx="641714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Cơ quan sinh dưỡng của cây thông </a:t>
            </a:r>
          </a:p>
        </p:txBody>
      </p:sp>
      <p:pic>
        <p:nvPicPr>
          <p:cNvPr id="10" name="Picture 14" descr="Kết quả hình ảnh cho NÓN THÔNG">
            <a:extLst>
              <a:ext uri="{FF2B5EF4-FFF2-40B4-BE49-F238E27FC236}">
                <a16:creationId xmlns:a16="http://schemas.microsoft.com/office/drawing/2014/main" id="{DAE9708E-8A57-0F46-8B5F-A488381B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8363" y="-169679"/>
            <a:ext cx="3104218" cy="310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ảnh giác với 6 loại thực phẩm ăn nhiều một lúc sẽ gây hại cho sức khỏe">
            <a:extLst>
              <a:ext uri="{FF2B5EF4-FFF2-40B4-BE49-F238E27FC236}">
                <a16:creationId xmlns:a16="http://schemas.microsoft.com/office/drawing/2014/main" id="{A367404F-0117-E542-A1A7-518F0094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74" y="1448840"/>
            <a:ext cx="4846637" cy="54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5D500B-B966-6240-8D68-BCAB9F47EEFE}"/>
              </a:ext>
            </a:extLst>
          </p:cNvPr>
          <p:cNvSpPr txBox="1"/>
          <p:nvPr/>
        </p:nvSpPr>
        <p:spPr>
          <a:xfrm>
            <a:off x="8486775" y="5737179"/>
            <a:ext cx="7600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Rễ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2D927-E88D-2749-A094-303EF0857633}"/>
              </a:ext>
            </a:extLst>
          </p:cNvPr>
          <p:cNvSpPr txBox="1"/>
          <p:nvPr/>
        </p:nvSpPr>
        <p:spPr>
          <a:xfrm>
            <a:off x="8486775" y="4580819"/>
            <a:ext cx="11144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Thân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D358C-8160-084C-9C44-6543223CC791}"/>
              </a:ext>
            </a:extLst>
          </p:cNvPr>
          <p:cNvSpPr txBox="1"/>
          <p:nvPr/>
        </p:nvSpPr>
        <p:spPr>
          <a:xfrm>
            <a:off x="8486775" y="2782669"/>
            <a:ext cx="5998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Lá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644DD74C-2D19-1C4C-B79C-9D8EA2DFE4CF}"/>
              </a:ext>
            </a:extLst>
          </p:cNvPr>
          <p:cNvCxnSpPr/>
          <p:nvPr/>
        </p:nvCxnSpPr>
        <p:spPr>
          <a:xfrm>
            <a:off x="6943725" y="5737179"/>
            <a:ext cx="1543050" cy="477884"/>
          </a:xfrm>
          <a:prstGeom prst="curvedConnector3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4453600D-E8C3-AC4E-A4B6-84F949CAB137}"/>
              </a:ext>
            </a:extLst>
          </p:cNvPr>
          <p:cNvCxnSpPr>
            <a:cxnSpLocks/>
          </p:cNvCxnSpPr>
          <p:nvPr/>
        </p:nvCxnSpPr>
        <p:spPr>
          <a:xfrm>
            <a:off x="5767387" y="3790637"/>
            <a:ext cx="2719388" cy="1115045"/>
          </a:xfrm>
          <a:prstGeom prst="curvedConnector3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6916A5C-B495-7047-ABAE-7C4615123FB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985576" y="1751382"/>
            <a:ext cx="2501199" cy="1354453"/>
          </a:xfrm>
          <a:prstGeom prst="curvedConnector3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FCBD-2D36-0B44-BDD2-245B892078CF}"/>
              </a:ext>
            </a:extLst>
          </p:cNvPr>
          <p:cNvSpPr/>
          <p:nvPr/>
        </p:nvSpPr>
        <p:spPr>
          <a:xfrm>
            <a:off x="1888506" y="84914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5" name="Picture 14" descr="Kết quả hình ảnh cho NÓN THÔNG">
            <a:extLst>
              <a:ext uri="{FF2B5EF4-FFF2-40B4-BE49-F238E27FC236}">
                <a16:creationId xmlns:a16="http://schemas.microsoft.com/office/drawing/2014/main" id="{4FF1E225-42EF-214F-9A72-E699EE22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45" y="-218143"/>
            <a:ext cx="3104218" cy="310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B5264-BB16-2941-AD6E-01D569B804F4}"/>
              </a:ext>
            </a:extLst>
          </p:cNvPr>
          <p:cNvSpPr txBox="1"/>
          <p:nvPr/>
        </p:nvSpPr>
        <p:spPr>
          <a:xfrm>
            <a:off x="2287823" y="797655"/>
            <a:ext cx="641714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Cơ quan sinh dưỡng của cây thông </a:t>
            </a:r>
          </a:p>
        </p:txBody>
      </p:sp>
      <p:pic>
        <p:nvPicPr>
          <p:cNvPr id="5122" name="Picture 2" descr="Cây Thông Caribe - Mang lại không gian xanh, bầu không khí trong lành">
            <a:extLst>
              <a:ext uri="{FF2B5EF4-FFF2-40B4-BE49-F238E27FC236}">
                <a16:creationId xmlns:a16="http://schemas.microsoft.com/office/drawing/2014/main" id="{274AFE98-8546-8243-93E0-3BFAA994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29" y="1448839"/>
            <a:ext cx="4807446" cy="52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10FE08-DA37-1745-99A3-6A3286106A2D}"/>
              </a:ext>
            </a:extLst>
          </p:cNvPr>
          <p:cNvSpPr txBox="1"/>
          <p:nvPr/>
        </p:nvSpPr>
        <p:spPr>
          <a:xfrm>
            <a:off x="2616045" y="1706942"/>
            <a:ext cx="41087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 thuộc nhóm </a:t>
            </a:r>
          </a:p>
          <a:p>
            <a:r>
              <a:rPr lang="en-VN" sz="36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trần</a:t>
            </a:r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là cây thân gỗ to có thể cao tới 20 – 30m </a:t>
            </a:r>
          </a:p>
          <a:p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sinh dưỡng gồm: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(Thân gỗ, có mạch dẫn)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7F710A-B251-0E41-8F98-85B1632EB848}"/>
              </a:ext>
            </a:extLst>
          </p:cNvPr>
          <p:cNvCxnSpPr>
            <a:cxnSpLocks/>
          </p:cNvCxnSpPr>
          <p:nvPr/>
        </p:nvCxnSpPr>
        <p:spPr>
          <a:xfrm>
            <a:off x="3465973" y="3846530"/>
            <a:ext cx="5318586" cy="2811444"/>
          </a:xfrm>
          <a:prstGeom prst="straightConnector1">
            <a:avLst/>
          </a:prstGeom>
          <a:ln w="254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D01540-86AC-1B40-87B3-AFC900BF53A8}"/>
              </a:ext>
            </a:extLst>
          </p:cNvPr>
          <p:cNvCxnSpPr>
            <a:cxnSpLocks/>
          </p:cNvCxnSpPr>
          <p:nvPr/>
        </p:nvCxnSpPr>
        <p:spPr>
          <a:xfrm>
            <a:off x="6473969" y="4329029"/>
            <a:ext cx="2467383" cy="1207900"/>
          </a:xfrm>
          <a:prstGeom prst="straightConnector1">
            <a:avLst/>
          </a:prstGeom>
          <a:ln w="254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E6629A-DAF6-0942-B9D9-90ECB73CD5CF}"/>
              </a:ext>
            </a:extLst>
          </p:cNvPr>
          <p:cNvCxnSpPr>
            <a:cxnSpLocks/>
          </p:cNvCxnSpPr>
          <p:nvPr/>
        </p:nvCxnSpPr>
        <p:spPr>
          <a:xfrm flipV="1">
            <a:off x="3465973" y="3028950"/>
            <a:ext cx="5143500" cy="2123550"/>
          </a:xfrm>
          <a:prstGeom prst="straightConnector1">
            <a:avLst/>
          </a:prstGeom>
          <a:ln w="254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Món Ngon BamBi: Công dụng của lá thông">
            <a:extLst>
              <a:ext uri="{FF2B5EF4-FFF2-40B4-BE49-F238E27FC236}">
                <a16:creationId xmlns:a16="http://schemas.microsoft.com/office/drawing/2014/main" id="{4B58469F-8256-E040-9722-5DB057538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34" y="1448839"/>
            <a:ext cx="2671942" cy="35660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gunta Question Mark Sticker by RainToMe for iOS &amp; Android | GIPHY">
            <a:extLst>
              <a:ext uri="{FF2B5EF4-FFF2-40B4-BE49-F238E27FC236}">
                <a16:creationId xmlns:a16="http://schemas.microsoft.com/office/drawing/2014/main" id="{8212BEC7-DC3C-964D-AD2C-4F497025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3" y="1875017"/>
            <a:ext cx="1154941" cy="11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FCBD-2D36-0B44-BDD2-245B892078CF}"/>
              </a:ext>
            </a:extLst>
          </p:cNvPr>
          <p:cNvSpPr/>
          <p:nvPr/>
        </p:nvSpPr>
        <p:spPr>
          <a:xfrm>
            <a:off x="1888506" y="84914"/>
            <a:ext cx="872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HẠT TRẦN – CÂY THÔNG </a:t>
            </a:r>
            <a:endParaRPr lang="en-VN" sz="3600" dirty="0">
              <a:solidFill>
                <a:schemeClr val="bg1"/>
              </a:solidFill>
            </a:endParaRPr>
          </a:p>
        </p:txBody>
      </p:sp>
      <p:pic>
        <p:nvPicPr>
          <p:cNvPr id="5" name="Picture 14" descr="Kết quả hình ảnh cho NÓN THÔNG">
            <a:extLst>
              <a:ext uri="{FF2B5EF4-FFF2-40B4-BE49-F238E27FC236}">
                <a16:creationId xmlns:a16="http://schemas.microsoft.com/office/drawing/2014/main" id="{4FF1E225-42EF-214F-9A72-E699EE22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4198" y="-179775"/>
            <a:ext cx="2886184" cy="29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B5264-BB16-2941-AD6E-01D569B804F4}"/>
              </a:ext>
            </a:extLst>
          </p:cNvPr>
          <p:cNvSpPr txBox="1"/>
          <p:nvPr/>
        </p:nvSpPr>
        <p:spPr>
          <a:xfrm>
            <a:off x="2287823" y="797655"/>
            <a:ext cx="641714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Cơ quan sinh dưỡng của cây thông </a:t>
            </a:r>
          </a:p>
        </p:txBody>
      </p:sp>
      <p:pic>
        <p:nvPicPr>
          <p:cNvPr id="6146" name="Picture 2" descr="7 Rừng Thông Đẹp Như Tranh Hiếm Người Biết Ở Đà Lạt">
            <a:extLst>
              <a:ext uri="{FF2B5EF4-FFF2-40B4-BE49-F238E27FC236}">
                <a16:creationId xmlns:a16="http://schemas.microsoft.com/office/drawing/2014/main" id="{E30C0B21-09F6-B04B-BA28-31B7F278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525333"/>
            <a:ext cx="4702473" cy="42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lodi index">
            <a:extLst>
              <a:ext uri="{FF2B5EF4-FFF2-40B4-BE49-F238E27FC236}">
                <a16:creationId xmlns:a16="http://schemas.microsoft.com/office/drawing/2014/main" id="{4B287CC1-35A1-F44B-9D59-CBA95F6FB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7" y="2525333"/>
            <a:ext cx="5120552" cy="433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ết quả hình ảnh cho NÓN THÔNG">
            <a:extLst>
              <a:ext uri="{FF2B5EF4-FFF2-40B4-BE49-F238E27FC236}">
                <a16:creationId xmlns:a16="http://schemas.microsoft.com/office/drawing/2014/main" id="{CCC5B781-0CDE-CC48-89FF-28C51739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73" y="-179775"/>
            <a:ext cx="2448996" cy="264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052E87-11C2-8B4B-BAB2-29A24B7FDC25}"/>
              </a:ext>
            </a:extLst>
          </p:cNvPr>
          <p:cNvSpPr txBox="1"/>
          <p:nvPr/>
        </p:nvSpPr>
        <p:spPr>
          <a:xfrm>
            <a:off x="3258298" y="1448840"/>
            <a:ext cx="641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thông khá phổ biến, được trồng ở nhiều nơi, có khi thành rừng</a:t>
            </a:r>
          </a:p>
        </p:txBody>
      </p:sp>
      <p:pic>
        <p:nvPicPr>
          <p:cNvPr id="14" name="Picture 6" descr="Kết quả hình ảnh cho icon thuyết trình">
            <a:extLst>
              <a:ext uri="{FF2B5EF4-FFF2-40B4-BE49-F238E27FC236}">
                <a16:creationId xmlns:a16="http://schemas.microsoft.com/office/drawing/2014/main" id="{B10C4F1A-8599-4246-A790-D634FD82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94" y="4818985"/>
            <a:ext cx="3150883" cy="23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AB1E49-C837-3A48-A080-EC74AC6529D2}"/>
              </a:ext>
            </a:extLst>
          </p:cNvPr>
          <p:cNvSpPr txBox="1"/>
          <p:nvPr/>
        </p:nvSpPr>
        <p:spPr>
          <a:xfrm>
            <a:off x="5237729" y="4072604"/>
            <a:ext cx="2272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thông Đà lạt</a:t>
            </a:r>
          </a:p>
        </p:txBody>
      </p:sp>
    </p:spTree>
    <p:extLst>
      <p:ext uri="{BB962C8B-B14F-4D97-AF65-F5344CB8AC3E}">
        <p14:creationId xmlns:p14="http://schemas.microsoft.com/office/powerpoint/2010/main" val="14171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781</Words>
  <Application>Microsoft Macintosh PowerPoint</Application>
  <PresentationFormat>Widescreen</PresentationFormat>
  <Paragraphs>103</Paragraphs>
  <Slides>22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Chào mừng các em đến với giờ học trực tuyến  Môn Sinh học 6</vt:lpstr>
      <vt:lpstr>PowerPoint Presentation</vt:lpstr>
      <vt:lpstr>PowerPoint Presentation</vt:lpstr>
      <vt:lpstr>Sinh học 6 Bài 40 HẠT TRẦN – CÂY THÔNG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giờ học trực tuyến  Môn Sinh học 6</dc:title>
  <dc:creator>Microsoft Office User</dc:creator>
  <cp:lastModifiedBy>Microsoft Office User</cp:lastModifiedBy>
  <cp:revision>59</cp:revision>
  <dcterms:created xsi:type="dcterms:W3CDTF">2021-02-22T14:11:50Z</dcterms:created>
  <dcterms:modified xsi:type="dcterms:W3CDTF">2021-02-23T14:15:51Z</dcterms:modified>
</cp:coreProperties>
</file>