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9" r:id="rId2"/>
  </p:sldMasterIdLst>
  <p:notesMasterIdLst>
    <p:notesMasterId r:id="rId18"/>
  </p:notesMasterIdLst>
  <p:sldIdLst>
    <p:sldId id="293" r:id="rId3"/>
    <p:sldId id="290" r:id="rId4"/>
    <p:sldId id="275" r:id="rId5"/>
    <p:sldId id="278" r:id="rId6"/>
    <p:sldId id="260" r:id="rId7"/>
    <p:sldId id="288" r:id="rId8"/>
    <p:sldId id="283" r:id="rId9"/>
    <p:sldId id="284" r:id="rId10"/>
    <p:sldId id="287" r:id="rId11"/>
    <p:sldId id="286" r:id="rId12"/>
    <p:sldId id="297" r:id="rId13"/>
    <p:sldId id="300" r:id="rId14"/>
    <p:sldId id="301" r:id="rId15"/>
    <p:sldId id="302" r:id="rId16"/>
    <p:sldId id="271" r:id="rId1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CA824"/>
    <a:srgbClr val="872CA0"/>
    <a:srgbClr val="FFFF00"/>
    <a:srgbClr val="FF00FF"/>
    <a:srgbClr val="FF3300"/>
    <a:srgbClr val="00CC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44" autoAdjust="0"/>
    <p:restoredTop sz="94659" autoAdjust="0"/>
  </p:normalViewPr>
  <p:slideViewPr>
    <p:cSldViewPr>
      <p:cViewPr varScale="1">
        <p:scale>
          <a:sx n="69" d="100"/>
          <a:sy n="69" d="100"/>
        </p:scale>
        <p:origin x="11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3.wmf"/><Relationship Id="rId4" Type="http://schemas.openxmlformats.org/officeDocument/2006/relationships/image" Target="../media/image6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e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687FF65-5695-4DEB-B27D-3B439BC563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90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2389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1FA05A-CF2E-4E86-8027-37111AE8BFE1}" type="slidenum">
              <a:rPr lang="vi-VN" smtClean="0"/>
              <a:pPr eaLnBrk="1" hangingPunct="1"/>
              <a:t>12</a:t>
            </a:fld>
            <a:endParaRPr lang="vi-VN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24536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8D12D-E3E3-435C-A25F-D25255B69F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B2FA0-98D4-4F65-8D02-0285AB70D7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5D1C-9A13-4BD0-B180-4400A52FF6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êu đề, Nội dung và 2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ội dung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Nơi giữ chỗ cho Ngày tháng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Nơi giữ chỗ cho Chân trang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Nơi giữ chỗ cho Số hiệu Bản chiế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7E63D0F-D0DC-40F5-BF39-F5E38574F0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B2BBFA5-6EF0-40E4-ABB6-CB8232725D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7E7E6D-00E2-48B5-A530-DCDB5862A6B6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21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9D0F8-633E-41C8-A9AA-6E6F44DE2003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060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263D20-7B61-454F-BB6E-7ED950CDDB61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89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83ADC-7B93-4807-B901-15F9FED3746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329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90FB5B-7A10-4BDC-9DFE-B57E4185C78C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865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8C8EE-966B-4777-B955-D0D8C09005DD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5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5816A-48D4-4CF7-8B34-BAB6E11324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5AF631-8B04-4221-A1DC-A740869C9EAF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8111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16AFFB-CAAF-4286-9FD7-3CC7DBA4608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605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algn="l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C725FA-CEE3-4A71-B764-8314F04765F0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306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4D065-199B-4505-BF5D-5D8F2C4ECF16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75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8EABD-AFCE-43E4-AF98-12D85BA29FAE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004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8D802-D5FE-430B-A304-607FE8DCF384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434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298C9-A885-4528-927D-CB44CD93B62C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1660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C04A0-5243-46F3-8DA6-94875B613EA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105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6FCA2-FC2D-4AA2-BF83-BEE211DFCE1B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433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D72AD-7DFC-4183-9792-8604732CBFA9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90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DDFFE-2E01-4610-88A5-0514FDDB40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D2B30-F044-4EBF-A74D-19FF987405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09221-794C-42E1-8919-A5873FD553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E403A-06DD-4CDA-B7DD-BD780EF4EE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3E0DA-5C69-4B1A-8582-170FC9D23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8D19F-E268-4946-B2C7-E76911847C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AA1FA-0711-41D9-BEF6-63C535167E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4DD05DD-C084-4927-B8E4-629670D2D82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 algn="l"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fld id="{E8D21C30-4599-410E-86D7-3E2304DD75EE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12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1.bin"/><Relationship Id="rId3" Type="http://schemas.openxmlformats.org/officeDocument/2006/relationships/image" Target="../media/image50.png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51.png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4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9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4.png"/><Relationship Id="rId5" Type="http://schemas.openxmlformats.org/officeDocument/2006/relationships/image" Target="../media/image63.wmf"/><Relationship Id="rId4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69.png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5.wmf"/><Relationship Id="rId11" Type="http://schemas.openxmlformats.org/officeDocument/2006/relationships/image" Target="../media/image67.wmf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47.bin"/><Relationship Id="rId4" Type="http://schemas.openxmlformats.org/officeDocument/2006/relationships/image" Target="../media/image63.wmf"/><Relationship Id="rId9" Type="http://schemas.openxmlformats.org/officeDocument/2006/relationships/image" Target="../media/image6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3.png"/><Relationship Id="rId5" Type="http://schemas.openxmlformats.org/officeDocument/2006/relationships/image" Target="../media/image71.wmf"/><Relationship Id="rId4" Type="http://schemas.openxmlformats.org/officeDocument/2006/relationships/oleObject" Target="../embeddings/oleObject4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14.gi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6" Type="http://schemas.openxmlformats.org/officeDocument/2006/relationships/slide" Target="slide1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1447602" y="4749273"/>
            <a:ext cx="6172398" cy="457729"/>
          </a:xfrm>
          <a:prstGeom prst="rect">
            <a:avLst/>
          </a:prstGeom>
        </p:spPr>
        <p:txBody>
          <a:bodyPr wrap="none" lIns="64002" tIns="32001" rIns="64002" bIns="32001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20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en-US" sz="2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762000" y="463021"/>
            <a:ext cx="8076406" cy="52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17" tIns="45709" rIns="91417" bIns="45709">
            <a:spAutoFit/>
          </a:bodyPr>
          <a:lstStyle/>
          <a:p>
            <a:pPr defTabSz="914468"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THCS </a:t>
            </a:r>
            <a:r>
              <a:rPr lang="en-US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HUỲNH VĂN NGHỆ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" y="2"/>
            <a:ext cx="323453" cy="2708011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406593" y="-1371864"/>
            <a:ext cx="209021" cy="295275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024" y="189179"/>
            <a:ext cx="1995289" cy="1801813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166" y="5341940"/>
            <a:ext cx="1729383" cy="1447271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65526" y="5376336"/>
            <a:ext cx="1728391" cy="1448594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1" y="5410732"/>
            <a:ext cx="1728391" cy="1447271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32651" y="5390888"/>
            <a:ext cx="1728391" cy="1448593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15611" y="5410732"/>
            <a:ext cx="1728391" cy="144727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38200" y="1990992"/>
            <a:ext cx="8000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CHÀO CÁC EM HỌC SINH LỚP 8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9395" name="Picture 4" descr="Pictur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457200" y="76200"/>
            <a:ext cx="830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Arial" charset="0"/>
              </a:rPr>
              <a:t>LUYỆN TẬP</a:t>
            </a:r>
            <a:endParaRPr lang="en-US" b="1">
              <a:solidFill>
                <a:schemeClr val="hlink"/>
              </a:solidFill>
              <a:latin typeface="Times New Roman" pitchFamily="18" charset="0"/>
            </a:endParaRPr>
          </a:p>
        </p:txBody>
      </p:sp>
      <p:pic>
        <p:nvPicPr>
          <p:cNvPr id="58374" name="Picture 6" descr="question_pop_up_from_box_hg_cl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630238"/>
            <a:ext cx="762000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533400" y="6858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400" b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Bài 1</a:t>
            </a:r>
            <a:r>
              <a:rPr lang="en-US" sz="2400" b="1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:Hãy </a:t>
            </a:r>
            <a:r>
              <a:rPr lang="en-US" sz="2400" b="1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tìm và chỉ ra những chỗ sai trong bài giải phương trình sau đây và sửa lại cho đúng: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2743200" y="33528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x</a:t>
            </a:r>
            <a:r>
              <a:rPr lang="en-US" sz="2000" b="1" baseline="30000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 – 5x = 5(x – 5) 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</a:rPr>
              <a:t>(1a)</a:t>
            </a:r>
          </a:p>
        </p:txBody>
      </p:sp>
      <p:graphicFrame>
        <p:nvGraphicFramePr>
          <p:cNvPr id="58395" name="Object 27"/>
          <p:cNvGraphicFramePr>
            <a:graphicFrameLocks noGrp="1" noChangeAspect="1"/>
          </p:cNvGraphicFramePr>
          <p:nvPr>
            <p:ph idx="4294967295"/>
          </p:nvPr>
        </p:nvGraphicFramePr>
        <p:xfrm>
          <a:off x="2362200" y="3352800"/>
          <a:ext cx="457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7" name="Equation" r:id="rId5" imgW="1497950" imgH="203112" progId="Equation.DSMT4">
                  <p:embed/>
                </p:oleObj>
              </mc:Choice>
              <mc:Fallback>
                <p:oleObj name="Equation" r:id="rId5" imgW="1497950" imgH="203112" progId="Equation.DSMT4">
                  <p:embed/>
                  <p:pic>
                    <p:nvPicPr>
                      <p:cNvPr id="0" name="Picture 2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940" r="87062"/>
                      <a:stretch>
                        <a:fillRect/>
                      </a:stretch>
                    </p:blipFill>
                    <p:spPr bwMode="auto">
                      <a:xfrm>
                        <a:off x="2362200" y="3352800"/>
                        <a:ext cx="4572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2438400" y="3843338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x</a:t>
            </a:r>
            <a:r>
              <a:rPr lang="en-US" sz="2000" b="1" baseline="30000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 – 5x = 5x – 25</a:t>
            </a:r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2819400" y="4343400"/>
            <a:ext cx="31242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x</a:t>
            </a:r>
            <a:r>
              <a:rPr lang="en-US" sz="2000" b="1" baseline="30000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 – 10x + 25 = 0</a:t>
            </a:r>
          </a:p>
          <a:p>
            <a:pPr algn="l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(x – 5)</a:t>
            </a:r>
            <a:r>
              <a:rPr lang="en-US" sz="2000" b="1" baseline="30000">
                <a:latin typeface="Times New Roman" pitchFamily="18" charset="0"/>
              </a:rPr>
              <a:t>2</a:t>
            </a:r>
            <a:r>
              <a:rPr lang="en-US" sz="2000" b="1">
                <a:latin typeface="Times New Roman" pitchFamily="18" charset="0"/>
              </a:rPr>
              <a:t> = 0</a:t>
            </a:r>
          </a:p>
          <a:p>
            <a:pPr algn="l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x = 5</a:t>
            </a:r>
          </a:p>
          <a:p>
            <a:pPr algn="l">
              <a:spcBef>
                <a:spcPct val="50000"/>
              </a:spcBef>
            </a:pPr>
            <a:endParaRPr lang="en-US" sz="2000" b="1">
              <a:latin typeface="Times New Roman" pitchFamily="18" charset="0"/>
            </a:endParaRPr>
          </a:p>
        </p:txBody>
      </p:sp>
      <p:graphicFrame>
        <p:nvGraphicFramePr>
          <p:cNvPr id="58400" name="Object 32"/>
          <p:cNvGraphicFramePr>
            <a:graphicFrameLocks noChangeAspect="1"/>
          </p:cNvGraphicFramePr>
          <p:nvPr/>
        </p:nvGraphicFramePr>
        <p:xfrm>
          <a:off x="2362200" y="3844925"/>
          <a:ext cx="457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8" name="Equation" r:id="rId7" imgW="1497950" imgH="203112" progId="Equation.DSMT4">
                  <p:embed/>
                </p:oleObj>
              </mc:Choice>
              <mc:Fallback>
                <p:oleObj name="Equation" r:id="rId7" imgW="1497950" imgH="203112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940" r="87062"/>
                      <a:stretch>
                        <a:fillRect/>
                      </a:stretch>
                    </p:blipFill>
                    <p:spPr bwMode="auto">
                      <a:xfrm>
                        <a:off x="2362200" y="3844925"/>
                        <a:ext cx="4572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01" name="Object 33"/>
          <p:cNvGraphicFramePr>
            <a:graphicFrameLocks noChangeAspect="1"/>
          </p:cNvGraphicFramePr>
          <p:nvPr/>
        </p:nvGraphicFramePr>
        <p:xfrm>
          <a:off x="2362200" y="4343400"/>
          <a:ext cx="457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9" name="Equation" r:id="rId8" imgW="1497950" imgH="203112" progId="Equation.DSMT4">
                  <p:embed/>
                </p:oleObj>
              </mc:Choice>
              <mc:Fallback>
                <p:oleObj name="Equation" r:id="rId8" imgW="1497950" imgH="203112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940" r="87062"/>
                      <a:stretch>
                        <a:fillRect/>
                      </a:stretch>
                    </p:blipFill>
                    <p:spPr bwMode="auto">
                      <a:xfrm>
                        <a:off x="2362200" y="4343400"/>
                        <a:ext cx="4572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04" name="Object 36"/>
          <p:cNvGraphicFramePr>
            <a:graphicFrameLocks noChangeAspect="1"/>
          </p:cNvGraphicFramePr>
          <p:nvPr/>
        </p:nvGraphicFramePr>
        <p:xfrm>
          <a:off x="2362200" y="4800600"/>
          <a:ext cx="457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20" name="Equation" r:id="rId9" imgW="1497950" imgH="203112" progId="Equation.DSMT4">
                  <p:embed/>
                </p:oleObj>
              </mc:Choice>
              <mc:Fallback>
                <p:oleObj name="Equation" r:id="rId9" imgW="1497950" imgH="203112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940" r="87062"/>
                      <a:stretch>
                        <a:fillRect/>
                      </a:stretch>
                    </p:blipFill>
                    <p:spPr bwMode="auto">
                      <a:xfrm>
                        <a:off x="2362200" y="4800600"/>
                        <a:ext cx="4572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05" name="Object 37"/>
          <p:cNvGraphicFramePr>
            <a:graphicFrameLocks noChangeAspect="1"/>
          </p:cNvGraphicFramePr>
          <p:nvPr/>
        </p:nvGraphicFramePr>
        <p:xfrm>
          <a:off x="2362200" y="5257800"/>
          <a:ext cx="4572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21" name="Equation" r:id="rId10" imgW="1497950" imgH="203112" progId="Equation.DSMT4">
                  <p:embed/>
                </p:oleObj>
              </mc:Choice>
              <mc:Fallback>
                <p:oleObj name="Equation" r:id="rId10" imgW="1497950" imgH="203112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1940" r="87062"/>
                      <a:stretch>
                        <a:fillRect/>
                      </a:stretch>
                    </p:blipFill>
                    <p:spPr bwMode="auto">
                      <a:xfrm>
                        <a:off x="2362200" y="5257800"/>
                        <a:ext cx="4572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3581400" y="5241925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(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không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thỏa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mãn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ĐKXĐ)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1828800" y="5638800"/>
            <a:ext cx="586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Vậy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tập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nghiệm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phương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trình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</a:rPr>
              <a:t> S = </a:t>
            </a:r>
            <a:r>
              <a:rPr lang="en-US" sz="2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endParaRPr lang="en-US" sz="20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graphicFrame>
        <p:nvGraphicFramePr>
          <p:cNvPr id="59470" name="Object 78"/>
          <p:cNvGraphicFramePr>
            <a:graphicFrameLocks noChangeAspect="1"/>
          </p:cNvGraphicFramePr>
          <p:nvPr/>
        </p:nvGraphicFramePr>
        <p:xfrm>
          <a:off x="2667000" y="1600200"/>
          <a:ext cx="2133600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22" name="Equation" r:id="rId11" imgW="876300" imgH="419100" progId="Equation.DSMT4">
                  <p:embed/>
                </p:oleObj>
              </mc:Choice>
              <mc:Fallback>
                <p:oleObj name="Equation" r:id="rId11" imgW="876300" imgH="419100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600200"/>
                        <a:ext cx="2133600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71" name="Text Box 79"/>
          <p:cNvSpPr txBox="1">
            <a:spLocks noChangeArrowheads="1"/>
          </p:cNvSpPr>
          <p:nvPr/>
        </p:nvSpPr>
        <p:spPr bwMode="auto">
          <a:xfrm>
            <a:off x="2362200" y="3048000"/>
            <a:ext cx="3886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sz="2000" dirty="0">
                <a:solidFill>
                  <a:srgbClr val="FF3300"/>
                </a:solidFill>
                <a:latin typeface="Arial" charset="0"/>
              </a:rPr>
              <a:t>ĐKXĐ: x</a:t>
            </a:r>
            <a:r>
              <a:rPr lang="vi-VN" sz="2000" dirty="0">
                <a:solidFill>
                  <a:srgbClr val="FF33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>
                <a:solidFill>
                  <a:srgbClr val="FF3300"/>
                </a:solidFill>
                <a:latin typeface="Arial" charset="0"/>
                <a:cs typeface="Arial" charset="0"/>
              </a:rPr>
              <a:t>≠ 5</a:t>
            </a:r>
          </a:p>
        </p:txBody>
      </p:sp>
      <p:sp>
        <p:nvSpPr>
          <p:cNvPr id="59472" name="Text Box 80"/>
          <p:cNvSpPr txBox="1">
            <a:spLocks noChangeArrowheads="1"/>
          </p:cNvSpPr>
          <p:nvPr/>
        </p:nvSpPr>
        <p:spPr bwMode="auto">
          <a:xfrm>
            <a:off x="3200400" y="2590800"/>
            <a:ext cx="3886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Giải</a:t>
            </a:r>
            <a:endParaRPr lang="en-US" sz="2000" u="sng">
              <a:latin typeface="Arial" charset="0"/>
              <a:cs typeface="Arial" charset="0"/>
            </a:endParaRPr>
          </a:p>
        </p:txBody>
      </p:sp>
      <p:graphicFrame>
        <p:nvGraphicFramePr>
          <p:cNvPr id="59473" name="Object 81"/>
          <p:cNvGraphicFramePr>
            <a:graphicFrameLocks noChangeAspect="1"/>
          </p:cNvGraphicFramePr>
          <p:nvPr/>
        </p:nvGraphicFramePr>
        <p:xfrm>
          <a:off x="2362200" y="3352800"/>
          <a:ext cx="5334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23" name="Equation" r:id="rId13" imgW="190417" imgH="152334" progId="Equation.DSMT4">
                  <p:embed/>
                </p:oleObj>
              </mc:Choice>
              <mc:Fallback>
                <p:oleObj name="Equation" r:id="rId13" imgW="190417" imgH="152334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52800"/>
                        <a:ext cx="5334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7" grpId="0"/>
      <p:bldP spid="58408" grpId="0"/>
      <p:bldP spid="594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66" name="Object 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914400" y="1604963"/>
          <a:ext cx="28956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6" name="Equation" r:id="rId3" imgW="1371600" imgH="393480" progId="Equation.DSMT4">
                  <p:embed/>
                </p:oleObj>
              </mc:Choice>
              <mc:Fallback>
                <p:oleObj name="Equation" r:id="rId3" imgW="1371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04963"/>
                        <a:ext cx="289560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800600" y="1525588"/>
          <a:ext cx="407670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7" name="Equation" r:id="rId5" imgW="2019300" imgH="393700" progId="Equation.DSMT4">
                  <p:embed/>
                </p:oleObj>
              </mc:Choice>
              <mc:Fallback>
                <p:oleObj name="Equation" r:id="rId5" imgW="20193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525588"/>
                        <a:ext cx="407670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2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57175" y="3962400"/>
          <a:ext cx="3530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8" name="Equation" r:id="rId7" imgW="1752600" imgH="254000" progId="Equation.DSMT4">
                  <p:embed/>
                </p:oleObj>
              </mc:Choice>
              <mc:Fallback>
                <p:oleObj name="Equation" r:id="rId7" imgW="17526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3962400"/>
                        <a:ext cx="35306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5" name="Object 5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9525" y="2971800"/>
          <a:ext cx="434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9" name="Equation" r:id="rId9" imgW="2260600" imgH="482600" progId="Equation.DSMT4">
                  <p:embed/>
                </p:oleObj>
              </mc:Choice>
              <mc:Fallback>
                <p:oleObj name="Equation" r:id="rId9" imgW="22606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" y="2971800"/>
                        <a:ext cx="434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Line 11"/>
          <p:cNvSpPr>
            <a:spLocks noChangeShapeType="1"/>
          </p:cNvSpPr>
          <p:nvPr/>
        </p:nvSpPr>
        <p:spPr bwMode="auto">
          <a:xfrm flipH="1">
            <a:off x="4368800" y="1689100"/>
            <a:ext cx="0" cy="487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/>
            <a:endParaRPr lang="en-US" sz="1800" smtClean="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143378" name="Object 6"/>
          <p:cNvGraphicFramePr>
            <a:graphicFrameLocks noChangeAspect="1"/>
          </p:cNvGraphicFramePr>
          <p:nvPr/>
        </p:nvGraphicFramePr>
        <p:xfrm>
          <a:off x="342900" y="4457700"/>
          <a:ext cx="31813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0" name="Equation" r:id="rId11" imgW="1422400" imgH="228600" progId="Equation.DSMT4">
                  <p:embed/>
                </p:oleObj>
              </mc:Choice>
              <mc:Fallback>
                <p:oleObj name="Equation" r:id="rId11" imgW="142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4457700"/>
                        <a:ext cx="318135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9" name="Object 7"/>
          <p:cNvGraphicFramePr>
            <a:graphicFrameLocks noChangeAspect="1"/>
          </p:cNvGraphicFramePr>
          <p:nvPr/>
        </p:nvGraphicFramePr>
        <p:xfrm>
          <a:off x="287338" y="4926013"/>
          <a:ext cx="19050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1" name="Equation" r:id="rId13" imgW="888614" imgH="431613" progId="Equation.DSMT4">
                  <p:embed/>
                </p:oleObj>
              </mc:Choice>
              <mc:Fallback>
                <p:oleObj name="Equation" r:id="rId13" imgW="888614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4926013"/>
                        <a:ext cx="19050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0" name="Text Box 20"/>
          <p:cNvSpPr txBox="1">
            <a:spLocks noChangeArrowheads="1"/>
          </p:cNvSpPr>
          <p:nvPr/>
        </p:nvSpPr>
        <p:spPr bwMode="auto">
          <a:xfrm>
            <a:off x="457200" y="2667000"/>
            <a:ext cx="3216275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2000" smtClean="0">
                <a:solidFill>
                  <a:prstClr val="black"/>
                </a:solidFill>
              </a:rPr>
              <a:t>ĐKXĐ: x  ≠ 1 và x ≠  - 1</a:t>
            </a:r>
          </a:p>
          <a:p>
            <a:pPr algn="l"/>
            <a:endParaRPr lang="en-US" sz="1800" smtClean="0">
              <a:solidFill>
                <a:prstClr val="black"/>
              </a:solidFill>
            </a:endParaRPr>
          </a:p>
        </p:txBody>
      </p:sp>
      <p:sp>
        <p:nvSpPr>
          <p:cNvPr id="143381" name="Text Box 21"/>
          <p:cNvSpPr txBox="1">
            <a:spLocks noChangeArrowheads="1"/>
          </p:cNvSpPr>
          <p:nvPr/>
        </p:nvSpPr>
        <p:spPr bwMode="auto">
          <a:xfrm>
            <a:off x="1676400" y="5462588"/>
            <a:ext cx="2514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1800" b="1" smtClean="0">
                <a:solidFill>
                  <a:srgbClr val="0000FF"/>
                </a:solidFill>
              </a:rPr>
              <a:t>( thỏa mãn ĐKXĐ )</a:t>
            </a:r>
          </a:p>
        </p:txBody>
      </p:sp>
      <p:sp>
        <p:nvSpPr>
          <p:cNvPr id="143382" name="Text Box 22"/>
          <p:cNvSpPr txBox="1">
            <a:spLocks noChangeArrowheads="1"/>
          </p:cNvSpPr>
          <p:nvPr/>
        </p:nvSpPr>
        <p:spPr bwMode="auto">
          <a:xfrm>
            <a:off x="207963" y="2193925"/>
            <a:ext cx="746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2000" b="1" smtClean="0">
                <a:solidFill>
                  <a:srgbClr val="FF0000"/>
                </a:solidFill>
              </a:rPr>
              <a:t>Giải:</a:t>
            </a:r>
          </a:p>
        </p:txBody>
      </p:sp>
      <p:sp>
        <p:nvSpPr>
          <p:cNvPr id="143384" name="Text Box 24"/>
          <p:cNvSpPr txBox="1">
            <a:spLocks noChangeArrowheads="1"/>
          </p:cNvSpPr>
          <p:nvPr/>
        </p:nvSpPr>
        <p:spPr bwMode="auto">
          <a:xfrm>
            <a:off x="0" y="5943600"/>
            <a:ext cx="449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2000" smtClean="0">
                <a:solidFill>
                  <a:prstClr val="black"/>
                </a:solidFill>
              </a:rPr>
              <a:t>Vậy tập nghiệm của phương trình </a:t>
            </a:r>
            <a:r>
              <a:rPr lang="en-US" sz="2000" b="1" smtClean="0">
                <a:solidFill>
                  <a:srgbClr val="0000FF"/>
                </a:solidFill>
              </a:rPr>
              <a:t>(a) </a:t>
            </a:r>
            <a:r>
              <a:rPr lang="en-US" sz="2000" smtClean="0">
                <a:solidFill>
                  <a:prstClr val="black"/>
                </a:solidFill>
              </a:rPr>
              <a:t>là S = { 2 }</a:t>
            </a:r>
          </a:p>
        </p:txBody>
      </p:sp>
      <p:graphicFrame>
        <p:nvGraphicFramePr>
          <p:cNvPr id="143385" name="Object 8"/>
          <p:cNvGraphicFramePr>
            <a:graphicFrameLocks noChangeAspect="1"/>
          </p:cNvGraphicFramePr>
          <p:nvPr/>
        </p:nvGraphicFramePr>
        <p:xfrm>
          <a:off x="4349750" y="2895600"/>
          <a:ext cx="39878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2" name="Equation" r:id="rId15" imgW="1955800" imgH="431800" progId="Equation.DSMT4">
                  <p:embed/>
                </p:oleObj>
              </mc:Choice>
              <mc:Fallback>
                <p:oleObj name="Equation" r:id="rId15" imgW="19558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895600"/>
                        <a:ext cx="39878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6" name="Object 9"/>
          <p:cNvGraphicFramePr>
            <a:graphicFrameLocks noChangeAspect="1"/>
          </p:cNvGraphicFramePr>
          <p:nvPr/>
        </p:nvGraphicFramePr>
        <p:xfrm>
          <a:off x="4457700" y="3924300"/>
          <a:ext cx="304958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3" name="Equation" r:id="rId17" imgW="1435100" imgH="254000" progId="Equation.DSMT4">
                  <p:embed/>
                </p:oleObj>
              </mc:Choice>
              <mc:Fallback>
                <p:oleObj name="Equation" r:id="rId17" imgW="14351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3924300"/>
                        <a:ext cx="304958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7" name="Text Box 27"/>
          <p:cNvSpPr txBox="1">
            <a:spLocks noChangeArrowheads="1"/>
          </p:cNvSpPr>
          <p:nvPr/>
        </p:nvSpPr>
        <p:spPr bwMode="auto">
          <a:xfrm>
            <a:off x="4360863" y="2193925"/>
            <a:ext cx="746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2000" b="1" smtClean="0">
                <a:solidFill>
                  <a:srgbClr val="FF0000"/>
                </a:solidFill>
              </a:rPr>
              <a:t>Giải:</a:t>
            </a:r>
          </a:p>
        </p:txBody>
      </p:sp>
      <p:graphicFrame>
        <p:nvGraphicFramePr>
          <p:cNvPr id="143388" name="Object 10"/>
          <p:cNvGraphicFramePr>
            <a:graphicFrameLocks noChangeAspect="1"/>
          </p:cNvGraphicFramePr>
          <p:nvPr/>
        </p:nvGraphicFramePr>
        <p:xfrm>
          <a:off x="4381500" y="4432300"/>
          <a:ext cx="24145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4" name="Equation" r:id="rId19" imgW="1168400" imgH="228600" progId="Equation.DSMT4">
                  <p:embed/>
                </p:oleObj>
              </mc:Choice>
              <mc:Fallback>
                <p:oleObj name="Equation" r:id="rId19" imgW="116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432300"/>
                        <a:ext cx="24145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9" name="Object 11"/>
          <p:cNvGraphicFramePr>
            <a:graphicFrameLocks noChangeAspect="1"/>
          </p:cNvGraphicFramePr>
          <p:nvPr/>
        </p:nvGraphicFramePr>
        <p:xfrm>
          <a:off x="4424363" y="5029200"/>
          <a:ext cx="15557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5" name="Equation" r:id="rId21" imgW="761669" imgH="406224" progId="Equation.DSMT4">
                  <p:embed/>
                </p:oleObj>
              </mc:Choice>
              <mc:Fallback>
                <p:oleObj name="Equation" r:id="rId21" imgW="761669" imgH="4062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63" y="5029200"/>
                        <a:ext cx="155575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0" name="Text Box 30"/>
          <p:cNvSpPr txBox="1">
            <a:spLocks noChangeArrowheads="1"/>
          </p:cNvSpPr>
          <p:nvPr/>
        </p:nvSpPr>
        <p:spPr bwMode="auto">
          <a:xfrm>
            <a:off x="5013325" y="2665413"/>
            <a:ext cx="1692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1800" smtClean="0">
                <a:solidFill>
                  <a:prstClr val="black"/>
                </a:solidFill>
              </a:rPr>
              <a:t>ĐKXĐ: x  ≠  2</a:t>
            </a:r>
          </a:p>
        </p:txBody>
      </p:sp>
      <p:sp>
        <p:nvSpPr>
          <p:cNvPr id="143391" name="Text Box 31"/>
          <p:cNvSpPr txBox="1">
            <a:spLocks noChangeArrowheads="1"/>
          </p:cNvSpPr>
          <p:nvPr/>
        </p:nvSpPr>
        <p:spPr bwMode="auto">
          <a:xfrm>
            <a:off x="4683125" y="5943600"/>
            <a:ext cx="4460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2000" smtClean="0">
                <a:solidFill>
                  <a:prstClr val="black"/>
                </a:solidFill>
              </a:rPr>
              <a:t>Vậy tập nghiệm của phương trình </a:t>
            </a:r>
            <a:r>
              <a:rPr lang="en-US" sz="2000" b="1" smtClean="0">
                <a:solidFill>
                  <a:srgbClr val="0000FF"/>
                </a:solidFill>
              </a:rPr>
              <a:t>(b)</a:t>
            </a:r>
            <a:r>
              <a:rPr lang="en-US" sz="2000" smtClean="0">
                <a:solidFill>
                  <a:prstClr val="black"/>
                </a:solidFill>
              </a:rPr>
              <a:t> là S = </a:t>
            </a:r>
            <a:r>
              <a:rPr lang="ru-RU" sz="2000" smtClean="0">
                <a:solidFill>
                  <a:prstClr val="black"/>
                </a:solidFill>
              </a:rPr>
              <a:t>Ф</a:t>
            </a:r>
            <a:endParaRPr lang="en-US" sz="2000" smtClean="0">
              <a:solidFill>
                <a:prstClr val="black"/>
              </a:solidFill>
            </a:endParaRPr>
          </a:p>
        </p:txBody>
      </p:sp>
      <p:sp>
        <p:nvSpPr>
          <p:cNvPr id="143392" name="Text Box 32"/>
          <p:cNvSpPr txBox="1">
            <a:spLocks noChangeArrowheads="1"/>
          </p:cNvSpPr>
          <p:nvPr/>
        </p:nvSpPr>
        <p:spPr bwMode="auto">
          <a:xfrm>
            <a:off x="5549900" y="5500688"/>
            <a:ext cx="365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1800" b="1" smtClean="0">
                <a:solidFill>
                  <a:srgbClr val="0000FF"/>
                </a:solidFill>
              </a:rPr>
              <a:t>( loại vì không thỏa mãn ĐKXĐ )</a:t>
            </a:r>
          </a:p>
        </p:txBody>
      </p:sp>
      <p:sp>
        <p:nvSpPr>
          <p:cNvPr id="19479" name="Text Box 4"/>
          <p:cNvSpPr txBox="1">
            <a:spLocks noChangeArrowheads="1"/>
          </p:cNvSpPr>
          <p:nvPr/>
        </p:nvSpPr>
        <p:spPr bwMode="auto">
          <a:xfrm>
            <a:off x="2554557" y="381001"/>
            <a:ext cx="5522644" cy="522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b="1" smtClean="0">
                <a:solidFill>
                  <a:srgbClr val="FF0000"/>
                </a:solidFill>
              </a:rPr>
              <a:t> Bài 2: </a:t>
            </a:r>
            <a:r>
              <a:rPr lang="en-US" b="1" smtClean="0">
                <a:solidFill>
                  <a:srgbClr val="0000FF"/>
                </a:solidFill>
              </a:rPr>
              <a:t>Giải các phương trình   </a:t>
            </a:r>
          </a:p>
        </p:txBody>
      </p:sp>
      <p:graphicFrame>
        <p:nvGraphicFramePr>
          <p:cNvPr id="143397" name="Object 12"/>
          <p:cNvGraphicFramePr>
            <a:graphicFrameLocks noChangeAspect="1"/>
          </p:cNvGraphicFramePr>
          <p:nvPr/>
        </p:nvGraphicFramePr>
        <p:xfrm>
          <a:off x="6858000" y="4419600"/>
          <a:ext cx="19700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6" name="Equation" r:id="rId23" imgW="952087" imgH="279279" progId="Equation.DSMT4">
                  <p:embed/>
                </p:oleObj>
              </mc:Choice>
              <mc:Fallback>
                <p:oleObj name="Equation" r:id="rId23" imgW="952087" imgH="27927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419600"/>
                        <a:ext cx="19700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17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500"/>
                                        <p:tgtEl>
                                          <p:spTgt spid="14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4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14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14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14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14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500"/>
                                        <p:tgtEl>
                                          <p:spTgt spid="14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14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3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3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3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14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143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14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500"/>
                                        <p:tgtEl>
                                          <p:spTgt spid="14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14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500"/>
                                        <p:tgtEl>
                                          <p:spTgt spid="14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0" grpId="0"/>
      <p:bldP spid="143381" grpId="0"/>
      <p:bldP spid="143382" grpId="0"/>
      <p:bldP spid="143384" grpId="0"/>
      <p:bldP spid="143387" grpId="0"/>
      <p:bldP spid="143390" grpId="0"/>
      <p:bldP spid="143391" grpId="0"/>
      <p:bldP spid="1433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6962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u="sng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u="sng" smtClean="0">
                <a:solidFill>
                  <a:srgbClr val="0000FF"/>
                </a:solidFill>
                <a:latin typeface="Times New Roman" pitchFamily="18" charset="0"/>
              </a:rPr>
              <a:t> 3</a:t>
            </a:r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9464" name="Object 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743200" y="1600200"/>
          <a:ext cx="32496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8" name="Equation" r:id="rId4" imgW="1524000" imgH="419100" progId="Equation.DSMT4">
                  <p:embed/>
                </p:oleObj>
              </mc:Choice>
              <mc:Fallback>
                <p:oleObj name="Equation" r:id="rId4" imgW="15240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00200"/>
                        <a:ext cx="3249613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057400" y="2590800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400">
                <a:solidFill>
                  <a:schemeClr val="tx2"/>
                </a:solidFill>
              </a:rPr>
              <a:t>		</a:t>
            </a:r>
            <a:r>
              <a:rPr lang="en-US" sz="2400" smtClean="0">
                <a:solidFill>
                  <a:schemeClr val="tx2"/>
                </a:solidFill>
              </a:rPr>
              <a:t>b)</a:t>
            </a:r>
            <a:r>
              <a:rPr lang="en-US" sz="2400">
                <a:solidFill>
                  <a:schemeClr val="tx2"/>
                </a:solidFill>
              </a:rPr>
              <a:t/>
            </a:r>
            <a:br>
              <a:rPr lang="en-US" sz="2400">
                <a:solidFill>
                  <a:schemeClr val="tx2"/>
                </a:solidFill>
              </a:rPr>
            </a:b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2057400" y="1524000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400">
                <a:solidFill>
                  <a:schemeClr val="tx2"/>
                </a:solidFill>
              </a:rPr>
              <a:t>		</a:t>
            </a:r>
            <a:r>
              <a:rPr lang="en-US" sz="2400" smtClean="0">
                <a:solidFill>
                  <a:schemeClr val="tx2"/>
                </a:solidFill>
              </a:rPr>
              <a:t>a)</a:t>
            </a:r>
            <a:r>
              <a:rPr lang="en-US" sz="2400">
                <a:solidFill>
                  <a:schemeClr val="tx2"/>
                </a:solidFill>
              </a:rPr>
              <a:t/>
            </a:r>
            <a:br>
              <a:rPr lang="en-US" sz="2400">
                <a:solidFill>
                  <a:schemeClr val="tx2"/>
                </a:solidFill>
              </a:rPr>
            </a:br>
            <a:endParaRPr lang="en-US" sz="2400">
              <a:solidFill>
                <a:schemeClr val="tx2"/>
              </a:solidFill>
            </a:endParaRPr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90800"/>
            <a:ext cx="29718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4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8" grpId="0"/>
      <p:bldP spid="194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77772" y="1163301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0411" y="25743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a)</a:t>
            </a:r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090397"/>
              </p:ext>
            </p:extLst>
          </p:nvPr>
        </p:nvGraphicFramePr>
        <p:xfrm>
          <a:off x="2057400" y="214184"/>
          <a:ext cx="32496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8" name="Equation" r:id="rId3" imgW="1524000" imgH="419100" progId="Equation.DSMT4">
                  <p:embed/>
                </p:oleObj>
              </mc:Choice>
              <mc:Fallback>
                <p:oleObj name="Equation" r:id="rId3" imgW="1524000" imgH="419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4184"/>
                        <a:ext cx="3249613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00200" y="1655629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ĐKXĐ: x+3       0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x      -3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739209"/>
              </p:ext>
            </p:extLst>
          </p:nvPr>
        </p:nvGraphicFramePr>
        <p:xfrm>
          <a:off x="3467100" y="1708319"/>
          <a:ext cx="533400" cy="417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9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67100" y="1708319"/>
                        <a:ext cx="533400" cy="417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497291"/>
              </p:ext>
            </p:extLst>
          </p:nvPr>
        </p:nvGraphicFramePr>
        <p:xfrm>
          <a:off x="4953000" y="1686521"/>
          <a:ext cx="5334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0"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686521"/>
                        <a:ext cx="533400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0" y="45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(1)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219200" y="2178849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(1) </a:t>
            </a:r>
            <a:r>
              <a:rPr lang="en-US" sz="2000" smtClean="0">
                <a:sym typeface="Wingdings" pitchFamily="2" charset="2"/>
              </a:rPr>
              <a:t></a:t>
            </a:r>
            <a:endParaRPr lang="en-US" sz="2000"/>
          </a:p>
        </p:txBody>
      </p:sp>
      <p:sp>
        <p:nvSpPr>
          <p:cNvPr id="18" name="TextBox 17"/>
          <p:cNvSpPr txBox="1"/>
          <p:nvPr/>
        </p:nvSpPr>
        <p:spPr>
          <a:xfrm>
            <a:off x="2057400" y="2963856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57400" y="2963856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92170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402013"/>
            <a:ext cx="3810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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  <a:sym typeface="Wingdings" pitchFamily="2" charset="2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220257"/>
              </p:ext>
            </p:extLst>
          </p:nvPr>
        </p:nvGraphicFramePr>
        <p:xfrm>
          <a:off x="2362200" y="2092704"/>
          <a:ext cx="5943600" cy="322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1" name="Equation" r:id="rId10" imgW="2616200" imgH="1803400" progId="Equation.DSMT4">
                  <p:embed/>
                </p:oleObj>
              </mc:Choice>
              <mc:Fallback>
                <p:oleObj name="Equation" r:id="rId10" imgW="2616200" imgH="1803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92704"/>
                        <a:ext cx="5943600" cy="3222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0" y="2257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05681" y="5257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Vậy:  S=  </a:t>
            </a:r>
          </a:p>
          <a:p>
            <a:endParaRPr lang="en-US"/>
          </a:p>
        </p:txBody>
      </p:sp>
      <p:pic>
        <p:nvPicPr>
          <p:cNvPr id="92175" name="Picture 1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718" y="5257800"/>
            <a:ext cx="385763" cy="53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74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3000" y="228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52800" y="8483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smtClean="0"/>
              <a:t>Giải</a:t>
            </a:r>
            <a:r>
              <a:rPr lang="en-US" smtClean="0"/>
              <a:t> </a:t>
            </a:r>
            <a:endParaRPr 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1585"/>
            <a:ext cx="29718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1409700" y="2057400"/>
            <a:ext cx="506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94226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1371600"/>
            <a:ext cx="7142719" cy="461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53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4608512" cy="649288"/>
          </a:xfrm>
          <a:solidFill>
            <a:srgbClr val="00CCFF"/>
          </a:solidFill>
          <a:ln>
            <a:solidFill>
              <a:srgbClr val="FF0066"/>
            </a:solidFill>
          </a:ln>
        </p:spPr>
        <p:txBody>
          <a:bodyPr/>
          <a:lstStyle/>
          <a:p>
            <a:r>
              <a:rPr lang="en-US" altLang="zh-CN" sz="4000">
                <a:latin typeface="Comic Sans MS" pitchFamily="66" charset="0"/>
                <a:ea typeface="SimSun" pitchFamily="2" charset="-122"/>
              </a:rPr>
              <a:t>Hướng dẫn về nhà: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093075" cy="17287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1</a:t>
            </a:r>
            <a:r>
              <a:rPr lang="en-US" altLang="zh-CN" sz="2800" b="1" dirty="0">
                <a:solidFill>
                  <a:srgbClr val="0000FF"/>
                </a:solidFill>
                <a:ea typeface="SimSun" pitchFamily="2" charset="-122"/>
              </a:rPr>
              <a:t>.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nhà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học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kĩ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lý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thuyết</a:t>
            </a:r>
            <a:endParaRPr lang="en-US" altLang="zh-CN" sz="2800" dirty="0">
              <a:solidFill>
                <a:srgbClr val="0000FF"/>
              </a:solidFill>
              <a:ea typeface="SimSun" pitchFamily="2" charset="-122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2.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Nắm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vững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bước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giải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phương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trình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3.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kĩ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tập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giải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trên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4.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00FF"/>
                </a:solidFill>
                <a:ea typeface="SimSun" pitchFamily="2" charset="-122"/>
              </a:rPr>
              <a:t>tập</a:t>
            </a:r>
            <a:r>
              <a:rPr lang="en-US" altLang="zh-CN" sz="2800" dirty="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err="1">
                <a:solidFill>
                  <a:srgbClr val="0000FF"/>
                </a:solidFill>
                <a:ea typeface="SimSun" pitchFamily="2" charset="-122"/>
              </a:rPr>
              <a:t>về</a:t>
            </a:r>
            <a:r>
              <a:rPr lang="en-US" altLang="zh-CN" sz="2800">
                <a:solidFill>
                  <a:srgbClr val="0000FF"/>
                </a:solidFill>
                <a:ea typeface="SimSun" pitchFamily="2" charset="-122"/>
              </a:rPr>
              <a:t> </a:t>
            </a:r>
            <a:r>
              <a:rPr lang="en-US" altLang="zh-CN" sz="2800" smtClean="0">
                <a:solidFill>
                  <a:srgbClr val="0000FF"/>
                </a:solidFill>
                <a:ea typeface="SimSun" pitchFamily="2" charset="-122"/>
              </a:rPr>
              <a:t>nhà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zh-CN" sz="2800" dirty="0">
              <a:solidFill>
                <a:srgbClr val="0000FF"/>
              </a:solidFill>
              <a:ea typeface="SimSun" pitchFamily="2" charset="-122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zh-CN" sz="2000" b="1" i="1" dirty="0" smtClean="0">
              <a:solidFill>
                <a:srgbClr val="0000FF"/>
              </a:solidFill>
              <a:ea typeface="SimSun" pitchFamily="2" charset="-122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altLang="zh-CN" sz="2000" b="1" i="1" dirty="0">
              <a:solidFill>
                <a:srgbClr val="0000FF"/>
              </a:solidFill>
              <a:ea typeface="SimSun" pitchFamily="2" charset="-122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469159"/>
            <a:ext cx="3124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525220"/>
              </p:ext>
            </p:extLst>
          </p:nvPr>
        </p:nvGraphicFramePr>
        <p:xfrm>
          <a:off x="2362200" y="4267200"/>
          <a:ext cx="30480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4" name="Equation" r:id="rId4" imgW="1333500" imgH="393700" progId="Equation.DSMT4">
                  <p:embed/>
                </p:oleObj>
              </mc:Choice>
              <mc:Fallback>
                <p:oleObj name="Equation" r:id="rId4" imgW="13335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267200"/>
                        <a:ext cx="30480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797" y="5113696"/>
            <a:ext cx="335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3545359"/>
            <a:ext cx="5334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a)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63279" y="4396770"/>
            <a:ext cx="546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b)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22239" y="542358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c)</a:t>
            </a: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4648200" y="762001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II	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0" y="1295400"/>
            <a:ext cx="453866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2x - (3 - 5x) = 4(x +3)</a:t>
            </a:r>
          </a:p>
        </p:txBody>
      </p:sp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152400" y="2057400"/>
          <a:ext cx="41529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44" name="Equation" r:id="rId3" imgW="1790700" imgH="215900" progId="Equation.DSMT4">
                  <p:embed/>
                </p:oleObj>
              </mc:Choice>
              <mc:Fallback>
                <p:oleObj name="Equation" r:id="rId3" imgW="1790700" imgH="2159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057400"/>
                        <a:ext cx="41529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4800600" y="2514600"/>
          <a:ext cx="274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45" r:id="rId5" imgW="1168400" imgH="457200" progId="Equation.DSMT4">
                  <p:embed/>
                </p:oleObj>
              </mc:Choice>
              <mc:Fallback>
                <p:oleObj r:id="rId5" imgW="1168400" imgH="4572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14600"/>
                        <a:ext cx="2743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4724400" y="1219200"/>
          <a:ext cx="40703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46" name="Equation" r:id="rId7" imgW="41748106" imgH="9439130" progId="Equation.DSMT4">
                  <p:embed/>
                </p:oleObj>
              </mc:Choice>
              <mc:Fallback>
                <p:oleObj name="Equation" r:id="rId7" imgW="41748106" imgH="943913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219200"/>
                        <a:ext cx="40703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228600" y="3810000"/>
            <a:ext cx="4267200" cy="25545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dirty="0">
                <a:solidFill>
                  <a:schemeClr val="tx2"/>
                </a:solidFill>
              </a:rPr>
              <a:t>- Pt 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(I)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pt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4572000" y="3919538"/>
            <a:ext cx="4251325" cy="206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dirty="0">
                <a:solidFill>
                  <a:schemeClr val="tx2"/>
                </a:solidFill>
              </a:rPr>
              <a:t>- 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Pt ở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(II)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pt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chemeClr val="tx2"/>
                </a:solidFill>
              </a:rPr>
              <a:t> (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hay pt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0" y="2667000"/>
            <a:ext cx="4038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00"/>
                </a:solidFill>
              </a:rPr>
              <a:t>x</a:t>
            </a:r>
            <a:r>
              <a:rPr lang="en-US" sz="3200" baseline="30000">
                <a:solidFill>
                  <a:srgbClr val="000000"/>
                </a:solidFill>
              </a:rPr>
              <a:t>3</a:t>
            </a:r>
            <a:r>
              <a:rPr lang="en-US" sz="3200">
                <a:solidFill>
                  <a:srgbClr val="000000"/>
                </a:solidFill>
              </a:rPr>
              <a:t>+ 3x</a:t>
            </a:r>
            <a:r>
              <a:rPr lang="en-US" sz="3200" baseline="30000">
                <a:solidFill>
                  <a:srgbClr val="000000"/>
                </a:solidFill>
              </a:rPr>
              <a:t>2 </a:t>
            </a:r>
            <a:r>
              <a:rPr lang="en-US" sz="3200">
                <a:solidFill>
                  <a:srgbClr val="000000"/>
                </a:solidFill>
              </a:rPr>
              <a:t>+ 3x+1= 0</a:t>
            </a:r>
          </a:p>
        </p:txBody>
      </p:sp>
      <p:sp>
        <p:nvSpPr>
          <p:cNvPr id="63502" name="Rectangle 1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563563"/>
          </a:xfrm>
          <a:noFill/>
          <a:ln/>
        </p:spPr>
        <p:txBody>
          <a:bodyPr/>
          <a:lstStyle/>
          <a:p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0" y="685800"/>
            <a:ext cx="1828800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	</a:t>
            </a:r>
          </a:p>
        </p:txBody>
      </p:sp>
      <p:sp>
        <p:nvSpPr>
          <p:cNvPr id="63504" name="Line 16"/>
          <p:cNvSpPr>
            <a:spLocks noChangeShapeType="1"/>
          </p:cNvSpPr>
          <p:nvPr/>
        </p:nvSpPr>
        <p:spPr bwMode="auto">
          <a:xfrm>
            <a:off x="4572000" y="1262063"/>
            <a:ext cx="0" cy="5410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  <p:bldP spid="63493" grpId="0"/>
      <p:bldP spid="63497" grpId="0"/>
      <p:bldP spid="63499" grpId="0"/>
      <p:bldP spid="63501" grpId="0"/>
      <p:bldP spid="63502" grpId="0"/>
      <p:bldP spid="635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434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/>
              <a:t>  </a:t>
            </a:r>
            <a:r>
              <a:rPr lang="en-US" sz="3200" dirty="0">
                <a:latin typeface=".VnTimeH" pitchFamily="34" charset="0"/>
              </a:rPr>
              <a:t>ë</a:t>
            </a:r>
            <a:r>
              <a:rPr lang="en-US" sz="3200" dirty="0"/>
              <a:t> </a:t>
            </a:r>
            <a:r>
              <a:rPr lang="en-US" sz="3200" dirty="0" err="1"/>
              <a:t>nh÷ng</a:t>
            </a:r>
            <a:r>
              <a:rPr lang="en-US" sz="3200" dirty="0"/>
              <a:t> </a:t>
            </a:r>
            <a:r>
              <a:rPr lang="en-US" sz="3200" dirty="0" err="1"/>
              <a:t>bµi</a:t>
            </a:r>
            <a:r>
              <a:rPr lang="en-US" sz="3200" dirty="0"/>
              <a:t> </a:t>
            </a:r>
            <a:r>
              <a:rPr lang="en-US" sz="3200" dirty="0" err="1" smtClean="0"/>
              <a:t>tr­ưíc</a:t>
            </a:r>
            <a:r>
              <a:rPr lang="en-US" sz="3200" dirty="0" smtClean="0"/>
              <a:t> </a:t>
            </a:r>
            <a:r>
              <a:rPr lang="en-US" sz="3200" dirty="0"/>
              <a:t>ta </a:t>
            </a:r>
            <a:r>
              <a:rPr lang="en-US" sz="3200" dirty="0" err="1"/>
              <a:t>chØ</a:t>
            </a:r>
            <a:r>
              <a:rPr lang="en-US" sz="3200" dirty="0"/>
              <a:t> </a:t>
            </a:r>
            <a:r>
              <a:rPr lang="en-US" sz="3200" dirty="0" err="1"/>
              <a:t>xÐt</a:t>
            </a:r>
            <a:r>
              <a:rPr lang="en-US" sz="3200" dirty="0"/>
              <a:t> </a:t>
            </a:r>
            <a:r>
              <a:rPr lang="en-US" sz="3200" err="1"/>
              <a:t>c¸c</a:t>
            </a:r>
            <a:r>
              <a:rPr lang="en-US" sz="3200"/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smtClean="0"/>
              <a:t> </a:t>
            </a:r>
            <a:r>
              <a:rPr lang="en-US" sz="3200" dirty="0" err="1"/>
              <a:t>tr×nh</a:t>
            </a:r>
            <a:r>
              <a:rPr lang="en-US" sz="3200" dirty="0"/>
              <a:t> </a:t>
            </a:r>
          </a:p>
          <a:p>
            <a:r>
              <a:rPr lang="en-US" sz="3200" dirty="0"/>
              <a:t>mµ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vÕ</a:t>
            </a:r>
            <a:r>
              <a:rPr lang="en-US" sz="3200" dirty="0"/>
              <a:t> </a:t>
            </a:r>
            <a:r>
              <a:rPr lang="en-US" sz="3200" dirty="0" err="1"/>
              <a:t>cña</a:t>
            </a:r>
            <a:r>
              <a:rPr lang="en-US" sz="3200" dirty="0"/>
              <a:t> </a:t>
            </a:r>
            <a:r>
              <a:rPr lang="en-US" sz="3200" dirty="0" err="1"/>
              <a:t>nã</a:t>
            </a:r>
            <a:r>
              <a:rPr lang="en-US" sz="3200" dirty="0"/>
              <a:t> lµ </a:t>
            </a:r>
            <a:r>
              <a:rPr lang="en-US" sz="3200" dirty="0" err="1"/>
              <a:t>c¸c</a:t>
            </a:r>
            <a:r>
              <a:rPr lang="en-US" sz="3200" dirty="0"/>
              <a:t> </a:t>
            </a:r>
            <a:r>
              <a:rPr lang="en-US" sz="3200" dirty="0" err="1"/>
              <a:t>biÓu</a:t>
            </a:r>
            <a:r>
              <a:rPr lang="en-US" sz="3200" dirty="0"/>
              <a:t> </a:t>
            </a:r>
            <a:r>
              <a:rPr lang="en-US" sz="3200" dirty="0" err="1"/>
              <a:t>thøc</a:t>
            </a:r>
            <a:r>
              <a:rPr lang="en-US" sz="3200" dirty="0"/>
              <a:t> </a:t>
            </a:r>
            <a:r>
              <a:rPr lang="en-US" sz="3200" dirty="0" err="1"/>
              <a:t>h÷u</a:t>
            </a:r>
            <a:r>
              <a:rPr lang="en-US" sz="3200" dirty="0"/>
              <a:t> </a:t>
            </a:r>
            <a:r>
              <a:rPr lang="en-US" sz="3200" dirty="0" err="1"/>
              <a:t>tØ</a:t>
            </a:r>
            <a:r>
              <a:rPr lang="en-US" sz="3200" dirty="0"/>
              <a:t> </a:t>
            </a:r>
            <a:r>
              <a:rPr lang="en-US" sz="3200" dirty="0" err="1"/>
              <a:t>cña</a:t>
            </a:r>
            <a:r>
              <a:rPr lang="en-US" sz="3200" dirty="0"/>
              <a:t> </a:t>
            </a:r>
            <a:r>
              <a:rPr lang="en-US" sz="3200" dirty="0" err="1"/>
              <a:t>Èn</a:t>
            </a:r>
            <a:r>
              <a:rPr lang="en-US" sz="3200" dirty="0"/>
              <a:t> </a:t>
            </a:r>
          </a:p>
          <a:p>
            <a:r>
              <a:rPr lang="en-US" sz="3200" dirty="0"/>
              <a:t>vµ </a:t>
            </a:r>
            <a:r>
              <a:rPr lang="en-US" sz="3200" dirty="0" err="1">
                <a:solidFill>
                  <a:srgbClr val="FF3300"/>
                </a:solidFill>
              </a:rPr>
              <a:t>kh«ng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chøa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Èn</a:t>
            </a:r>
            <a:r>
              <a:rPr lang="en-US" sz="3200" dirty="0">
                <a:solidFill>
                  <a:srgbClr val="FF3300"/>
                </a:solidFill>
              </a:rPr>
              <a:t> ë </a:t>
            </a:r>
            <a:r>
              <a:rPr lang="en-US" sz="3200" dirty="0" err="1">
                <a:solidFill>
                  <a:srgbClr val="FF3300"/>
                </a:solidFill>
              </a:rPr>
              <a:t>mÉu</a:t>
            </a:r>
            <a:r>
              <a:rPr lang="en-US" sz="3200" dirty="0"/>
              <a:t> . </a:t>
            </a:r>
          </a:p>
          <a:p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bµi</a:t>
            </a:r>
            <a:r>
              <a:rPr lang="en-US" sz="3200" dirty="0"/>
              <a:t> </a:t>
            </a:r>
            <a:r>
              <a:rPr lang="en-US" sz="3200" dirty="0" err="1"/>
              <a:t>nµy</a:t>
            </a:r>
            <a:r>
              <a:rPr lang="en-US" sz="3200" dirty="0"/>
              <a:t> ta </a:t>
            </a:r>
            <a:r>
              <a:rPr lang="en-US" sz="3200" dirty="0" err="1"/>
              <a:t>sÏ</a:t>
            </a:r>
            <a:r>
              <a:rPr lang="en-US" sz="3200" dirty="0"/>
              <a:t> </a:t>
            </a:r>
            <a:r>
              <a:rPr lang="en-US" sz="3200" dirty="0" err="1"/>
              <a:t>nghiªn</a:t>
            </a:r>
            <a:r>
              <a:rPr lang="en-US" sz="3200" dirty="0"/>
              <a:t> </a:t>
            </a:r>
            <a:r>
              <a:rPr lang="en-US" sz="3200" dirty="0" err="1"/>
              <a:t>cøu</a:t>
            </a:r>
            <a:r>
              <a:rPr lang="en-US" sz="3200" dirty="0"/>
              <a:t> </a:t>
            </a:r>
            <a:r>
              <a:rPr lang="en-US" sz="3200" err="1"/>
              <a:t>c¸c</a:t>
            </a:r>
            <a:r>
              <a:rPr lang="en-US" sz="3200"/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smtClean="0"/>
              <a:t> </a:t>
            </a:r>
            <a:r>
              <a:rPr lang="en-US" sz="3200" dirty="0" err="1"/>
              <a:t>tr×nh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cã</a:t>
            </a:r>
            <a:r>
              <a:rPr lang="en-US" sz="3200" dirty="0"/>
              <a:t> </a:t>
            </a:r>
            <a:r>
              <a:rPr lang="en-US" sz="3200" dirty="0" err="1"/>
              <a:t>biÓu</a:t>
            </a:r>
            <a:r>
              <a:rPr lang="en-US" sz="3200" dirty="0"/>
              <a:t> </a:t>
            </a:r>
            <a:r>
              <a:rPr lang="en-US" sz="3200" dirty="0" err="1"/>
              <a:t>thøc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3300"/>
                </a:solidFill>
              </a:rPr>
              <a:t>chøa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  <a:r>
              <a:rPr lang="en-US" sz="3200" dirty="0" err="1">
                <a:solidFill>
                  <a:srgbClr val="FF3300"/>
                </a:solidFill>
              </a:rPr>
              <a:t>Èn</a:t>
            </a:r>
            <a:r>
              <a:rPr lang="en-US" sz="3200" dirty="0">
                <a:solidFill>
                  <a:srgbClr val="FF3300"/>
                </a:solidFill>
              </a:rPr>
              <a:t> ë </a:t>
            </a:r>
            <a:r>
              <a:rPr lang="en-US" sz="3200" dirty="0" err="1">
                <a:solidFill>
                  <a:srgbClr val="FF3300"/>
                </a:solidFill>
              </a:rPr>
              <a:t>mÉu</a:t>
            </a:r>
            <a:r>
              <a:rPr lang="en-US" sz="3200" dirty="0" smtClean="0">
                <a:solidFill>
                  <a:srgbClr val="FF3300"/>
                </a:solidFill>
              </a:rPr>
              <a:t>.</a:t>
            </a:r>
          </a:p>
          <a:p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3" name="Picture 5" descr="Bai toan vui ve hang dang thu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4468504"/>
            <a:ext cx="48768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2419350" y="42513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4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17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2513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09600" y="869157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dirty="0" smtClean="0">
                <a:solidFill>
                  <a:schemeClr val="accent2"/>
                </a:solidFill>
                <a:latin typeface="Times New Roman" pitchFamily="18" charset="0"/>
              </a:rPr>
              <a:t>1. </a:t>
            </a:r>
            <a:r>
              <a:rPr lang="en-US" sz="3200" dirty="0" err="1" smtClean="0">
                <a:solidFill>
                  <a:schemeClr val="accent2"/>
                </a:solidFill>
                <a:latin typeface="Times New Roman" pitchFamily="18" charset="0"/>
              </a:rPr>
              <a:t>Ví</a:t>
            </a:r>
            <a:r>
              <a:rPr lang="en-US" sz="32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itchFamily="18" charset="0"/>
              </a:rPr>
              <a:t>dụ</a:t>
            </a: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itchFamily="18" charset="0"/>
              </a:rPr>
              <a:t>mở</a:t>
            </a: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itchFamily="18" charset="0"/>
              </a:rPr>
              <a:t>đầu</a:t>
            </a:r>
            <a:r>
              <a:rPr lang="en-US" sz="3200" dirty="0">
                <a:solidFill>
                  <a:schemeClr val="accent2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85800" y="1411288"/>
            <a:ext cx="3657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Giải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phương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trình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: </a:t>
            </a:r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886200" y="1143000"/>
          <a:ext cx="327660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5" name="Equation" r:id="rId5" imgW="1167893" imgH="393529" progId="Equation.3">
                  <p:embed/>
                </p:oleObj>
              </mc:Choice>
              <mc:Fallback>
                <p:oleObj name="Equation" r:id="rId5" imgW="1167893" imgH="393529" progId="Equation.3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43000"/>
                        <a:ext cx="3276600" cy="1103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685800" y="2209800"/>
            <a:ext cx="8153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Chuyển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các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biểu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thức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chứa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ẩn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sang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một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vế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 </a:t>
            </a:r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2895600" y="3048000"/>
          <a:ext cx="3090863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6" name="Equation" r:id="rId7" imgW="1155700" imgH="393700" progId="Equation.DSMT4">
                  <p:embed/>
                </p:oleObj>
              </mc:Choice>
              <mc:Fallback>
                <p:oleObj name="Equation" r:id="rId7" imgW="1155700" imgH="393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048000"/>
                        <a:ext cx="3090863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457200" y="4230688"/>
            <a:ext cx="5715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Thu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gọn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vế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trái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,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ta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accent2"/>
                </a:solidFill>
                <a:latin typeface="Times New Roman" pitchFamily="18" charset="0"/>
              </a:rPr>
              <a:t>được</a:t>
            </a:r>
            <a:r>
              <a:rPr lang="en-US" sz="3000" dirty="0">
                <a:solidFill>
                  <a:schemeClr val="accent2"/>
                </a:solidFill>
                <a:latin typeface="Times New Roman" pitchFamily="18" charset="0"/>
              </a:rPr>
              <a:t> x = 1</a:t>
            </a:r>
          </a:p>
        </p:txBody>
      </p:sp>
      <p:sp>
        <p:nvSpPr>
          <p:cNvPr id="31760" name="Oval 16"/>
          <p:cNvSpPr>
            <a:spLocks noChangeArrowheads="1"/>
          </p:cNvSpPr>
          <p:nvPr/>
        </p:nvSpPr>
        <p:spPr bwMode="auto">
          <a:xfrm>
            <a:off x="3209925" y="3124200"/>
            <a:ext cx="2162175" cy="1171575"/>
          </a:xfrm>
          <a:prstGeom prst="ellipse">
            <a:avLst/>
          </a:prstGeom>
          <a:noFill/>
          <a:ln w="9525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791" name="Group 47"/>
          <p:cNvGrpSpPr>
            <a:grpSpLocks/>
          </p:cNvGrpSpPr>
          <p:nvPr/>
        </p:nvGrpSpPr>
        <p:grpSpPr bwMode="auto">
          <a:xfrm>
            <a:off x="685800" y="4724400"/>
            <a:ext cx="8458200" cy="1258888"/>
            <a:chOff x="480" y="3047"/>
            <a:chExt cx="5328" cy="793"/>
          </a:xfrm>
        </p:grpSpPr>
        <p:sp>
          <p:nvSpPr>
            <p:cNvPr id="31772" name="Text Box 28"/>
            <p:cNvSpPr txBox="1">
              <a:spLocks noChangeArrowheads="1"/>
            </p:cNvSpPr>
            <p:nvPr/>
          </p:nvSpPr>
          <p:spPr bwMode="auto">
            <a:xfrm>
              <a:off x="480" y="3047"/>
              <a:ext cx="532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000" dirty="0">
                  <a:solidFill>
                    <a:schemeClr val="tx2"/>
                  </a:solidFill>
                  <a:latin typeface="Times New Roman" pitchFamily="18" charset="0"/>
                </a:rPr>
                <a:t>* x =1 </a:t>
              </a:r>
              <a:r>
                <a:rPr lang="en-US" sz="3000" dirty="0" err="1">
                  <a:solidFill>
                    <a:schemeClr val="tx2"/>
                  </a:solidFill>
                </a:rPr>
                <a:t>kh«ng</a:t>
              </a:r>
              <a:r>
                <a:rPr lang="en-US" sz="3000" dirty="0">
                  <a:solidFill>
                    <a:schemeClr val="tx2"/>
                  </a:solidFill>
                </a:rPr>
                <a:t> lµ </a:t>
              </a:r>
              <a:r>
                <a:rPr lang="en-US" sz="3000" dirty="0" err="1">
                  <a:solidFill>
                    <a:schemeClr val="tx2"/>
                  </a:solidFill>
                </a:rPr>
                <a:t>nghiÖm</a:t>
              </a:r>
              <a:r>
                <a:rPr lang="en-US" sz="3000" dirty="0">
                  <a:solidFill>
                    <a:schemeClr val="tx2"/>
                  </a:solidFill>
                </a:rPr>
                <a:t> </a:t>
              </a:r>
              <a:r>
                <a:rPr lang="en-US" sz="3000" err="1">
                  <a:solidFill>
                    <a:schemeClr val="tx2"/>
                  </a:solidFill>
                </a:rPr>
                <a:t>cña</a:t>
              </a:r>
              <a:r>
                <a:rPr lang="en-US" sz="3000">
                  <a:solidFill>
                    <a:schemeClr val="tx2"/>
                  </a:solidFill>
                </a:rPr>
                <a:t> </a:t>
              </a:r>
              <a:r>
                <a:rPr lang="en-US" sz="300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ph­ương</a:t>
              </a:r>
              <a:r>
                <a:rPr lang="en-US" sz="3000" smtClean="0">
                  <a:solidFill>
                    <a:schemeClr val="tx2"/>
                  </a:solidFill>
                </a:rPr>
                <a:t> </a:t>
              </a:r>
              <a:r>
                <a:rPr lang="en-US" sz="3000" dirty="0" err="1">
                  <a:solidFill>
                    <a:schemeClr val="tx2"/>
                  </a:solidFill>
                </a:rPr>
                <a:t>tr×nh</a:t>
              </a:r>
              <a:r>
                <a:rPr lang="en-US" sz="3000" dirty="0">
                  <a:solidFill>
                    <a:schemeClr val="tx2"/>
                  </a:solidFill>
                </a:rPr>
                <a:t> v× t¹i x = 1 </a:t>
              </a:r>
              <a:r>
                <a:rPr lang="en-US" sz="3000" dirty="0" err="1">
                  <a:solidFill>
                    <a:schemeClr val="tx2"/>
                  </a:solidFill>
                </a:rPr>
                <a:t>gi</a:t>
              </a:r>
              <a:r>
                <a:rPr lang="en-US" sz="3000" dirty="0">
                  <a:solidFill>
                    <a:schemeClr val="tx2"/>
                  </a:solidFill>
                </a:rPr>
                <a:t>¸ </a:t>
              </a:r>
              <a:r>
                <a:rPr lang="en-US" sz="3000" dirty="0" err="1">
                  <a:solidFill>
                    <a:schemeClr val="tx2"/>
                  </a:solidFill>
                </a:rPr>
                <a:t>trÞ</a:t>
              </a:r>
              <a:r>
                <a:rPr lang="en-US" sz="3000" dirty="0">
                  <a:solidFill>
                    <a:schemeClr val="tx2"/>
                  </a:solidFill>
                </a:rPr>
                <a:t> </a:t>
              </a:r>
              <a:r>
                <a:rPr lang="en-US" sz="3000" dirty="0" err="1">
                  <a:solidFill>
                    <a:schemeClr val="tx2"/>
                  </a:solidFill>
                </a:rPr>
                <a:t>ph©n</a:t>
              </a:r>
              <a:r>
                <a:rPr lang="en-US" sz="3000" dirty="0">
                  <a:solidFill>
                    <a:schemeClr val="tx2"/>
                  </a:solidFill>
                </a:rPr>
                <a:t> </a:t>
              </a:r>
              <a:r>
                <a:rPr lang="en-US" sz="3000" dirty="0" err="1">
                  <a:solidFill>
                    <a:schemeClr val="tx2"/>
                  </a:solidFill>
                </a:rPr>
                <a:t>thøc</a:t>
              </a:r>
              <a:r>
                <a:rPr lang="en-US" sz="3000" dirty="0">
                  <a:solidFill>
                    <a:schemeClr val="tx2"/>
                  </a:solidFill>
                </a:rPr>
                <a:t>         </a:t>
              </a:r>
              <a:r>
                <a:rPr lang="en-US" sz="3000" dirty="0" smtClean="0">
                  <a:solidFill>
                    <a:schemeClr val="tx2"/>
                  </a:solidFill>
                </a:rPr>
                <a:t> </a:t>
              </a:r>
              <a:r>
                <a:rPr lang="en-US" sz="3000" dirty="0" err="1" smtClean="0">
                  <a:solidFill>
                    <a:schemeClr val="tx2"/>
                  </a:solidFill>
                </a:rPr>
                <a:t>kh«ng</a:t>
              </a:r>
              <a:r>
                <a:rPr lang="en-US" sz="3000" dirty="0" smtClean="0">
                  <a:solidFill>
                    <a:schemeClr val="tx2"/>
                  </a:solidFill>
                </a:rPr>
                <a:t> </a:t>
              </a:r>
              <a:r>
                <a:rPr lang="en-US" sz="3000" dirty="0" err="1">
                  <a:solidFill>
                    <a:schemeClr val="tx2"/>
                  </a:solidFill>
                </a:rPr>
                <a:t>x¸c</a:t>
              </a:r>
              <a:r>
                <a:rPr lang="en-US" sz="3000" dirty="0">
                  <a:solidFill>
                    <a:schemeClr val="tx2"/>
                  </a:solidFill>
                </a:rPr>
                <a:t> ®</a:t>
              </a:r>
              <a:r>
                <a:rPr lang="en-US" sz="3000" dirty="0" err="1">
                  <a:solidFill>
                    <a:schemeClr val="tx2"/>
                  </a:solidFill>
                </a:rPr>
                <a:t>Þnh</a:t>
              </a:r>
              <a:r>
                <a:rPr lang="en-US" sz="3000" dirty="0">
                  <a:solidFill>
                    <a:schemeClr val="tx2"/>
                  </a:solidFill>
                </a:rPr>
                <a:t>.</a:t>
              </a:r>
              <a:endParaRPr lang="en-US" sz="3000" dirty="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31790" name="Object 46"/>
            <p:cNvGraphicFramePr>
              <a:graphicFrameLocks noChangeAspect="1"/>
            </p:cNvGraphicFramePr>
            <p:nvPr/>
          </p:nvGraphicFramePr>
          <p:xfrm>
            <a:off x="2112" y="3335"/>
            <a:ext cx="443" cy="5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17" name="Equation" r:id="rId9" imgW="330057" imgH="393529" progId="Equation.DSMT4">
                    <p:embed/>
                  </p:oleObj>
                </mc:Choice>
                <mc:Fallback>
                  <p:oleObj name="Equation" r:id="rId9" imgW="330057" imgH="393529" progId="Equation.DSMT4">
                    <p:embed/>
                    <p:pic>
                      <p:nvPicPr>
                        <p:cNvPr id="0" name="Picture 1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3335"/>
                          <a:ext cx="443" cy="5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1794" name="Picture 50" descr="hoi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98257" y="6974697"/>
            <a:ext cx="3714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156" name="WordArt 92"/>
          <p:cNvSpPr>
            <a:spLocks noChangeArrowheads="1" noChangeShapeType="1" noTextEdit="1"/>
          </p:cNvSpPr>
          <p:nvPr/>
        </p:nvSpPr>
        <p:spPr bwMode="auto">
          <a:xfrm>
            <a:off x="1143000" y="47625"/>
            <a:ext cx="7696200" cy="590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000" b="1" kern="1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Bài 5</a:t>
            </a:r>
            <a:r>
              <a:rPr lang="vi-VN" sz="2000" b="1" kern="1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. </a:t>
            </a:r>
            <a:r>
              <a:rPr lang="vi-VN" sz="20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PHƯƠNG TRÌNH CHỨA ẨN </a:t>
            </a:r>
            <a:r>
              <a:rPr lang="vi-VN" sz="20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Ở </a:t>
            </a:r>
            <a:r>
              <a:rPr lang="vi-VN" sz="2000" b="1" kern="1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MẪU</a:t>
            </a:r>
            <a:r>
              <a:rPr lang="en-US" sz="2000" b="1" kern="1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VÀ LUYỆN TẬP</a:t>
            </a:r>
            <a:endParaRPr lang="en-US" sz="20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2" grpId="0"/>
      <p:bldP spid="317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990600"/>
            <a:ext cx="3962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u="sng">
                <a:solidFill>
                  <a:schemeClr val="accent2"/>
                </a:solidFill>
                <a:latin typeface="Times New Roman" pitchFamily="18" charset="0"/>
              </a:rPr>
              <a:t>2. Tìm điều kiện xác định của một phương trình :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572000" y="1447800"/>
          <a:ext cx="105092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" name="Equation" r:id="rId3" imgW="761669" imgH="393529" progId="Equation.3">
                  <p:embed/>
                </p:oleObj>
              </mc:Choice>
              <mc:Fallback>
                <p:oleObj name="Equation" r:id="rId3" imgW="761669" imgH="393529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47800"/>
                        <a:ext cx="1050925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553200" y="1447800"/>
          <a:ext cx="16764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" name="Equation" r:id="rId5" imgW="1129810" imgH="393529" progId="Equation.3">
                  <p:embed/>
                </p:oleObj>
              </mc:Choice>
              <mc:Fallback>
                <p:oleObj name="Equation" r:id="rId5" imgW="1129810" imgH="393529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447800"/>
                        <a:ext cx="1676400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715000" y="2286000"/>
            <a:ext cx="757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rgbClr val="FF3300"/>
                </a:solidFill>
                <a:latin typeface="Times New Roman" pitchFamily="18" charset="0"/>
              </a:rPr>
              <a:t>Giải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433888" y="2743200"/>
            <a:ext cx="4545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lphaLcParenR"/>
            </a:pPr>
            <a:r>
              <a:rPr lang="en-US" sz="2000">
                <a:solidFill>
                  <a:schemeClr val="accent2"/>
                </a:solidFill>
              </a:rPr>
              <a:t>ĐKXĐ:</a:t>
            </a:r>
            <a:r>
              <a:rPr lang="en-US" sz="2000"/>
              <a:t> </a:t>
            </a:r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x – 2 </a:t>
            </a:r>
            <a:r>
              <a:rPr lang="en-US" sz="2000">
                <a:solidFill>
                  <a:schemeClr val="accent2"/>
                </a:solidFill>
              </a:rPr>
              <a:t>≠</a:t>
            </a:r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 0 &lt;=&gt; x </a:t>
            </a:r>
            <a:r>
              <a:rPr lang="en-US" sz="2000">
                <a:solidFill>
                  <a:schemeClr val="accent2"/>
                </a:solidFill>
              </a:rPr>
              <a:t>≠</a:t>
            </a:r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 2 </a:t>
            </a:r>
            <a:endParaRPr lang="en-US" sz="20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419600" y="3505200"/>
            <a:ext cx="45450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b) </a:t>
            </a:r>
            <a:r>
              <a:rPr lang="en-US" sz="2000">
                <a:solidFill>
                  <a:schemeClr val="accent2"/>
                </a:solidFill>
              </a:rPr>
              <a:t>ĐKXĐ:</a:t>
            </a:r>
            <a:r>
              <a:rPr lang="en-US"/>
              <a:t> </a:t>
            </a:r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x – 1 </a:t>
            </a:r>
            <a:r>
              <a:rPr lang="en-US" sz="2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≠ 0 khi x ≠ 1 và x + 2 ≠ 0 khi x ≠ - 2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276725" y="646113"/>
            <a:ext cx="4784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Times New Roman" pitchFamily="18" charset="0"/>
              </a:rPr>
              <a:t>Ví dụ 1 : Tìm điều kiện xác định của mỗi phương trình sau :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0" y="609600"/>
            <a:ext cx="388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u="sng">
                <a:solidFill>
                  <a:schemeClr val="accent2"/>
                </a:solidFill>
                <a:latin typeface="Times New Roman" pitchFamily="18" charset="0"/>
              </a:rPr>
              <a:t>1. Ví dụ mở đầu :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4210050" y="685800"/>
            <a:ext cx="0" cy="5791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4114800" y="4343400"/>
            <a:ext cx="53340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>
                <a:solidFill>
                  <a:srgbClr val="FF3300"/>
                </a:solidFill>
                <a:latin typeface=".VnTimeH" pitchFamily="34" charset="0"/>
              </a:rPr>
              <a:t>®</a:t>
            </a:r>
            <a:r>
              <a:rPr lang="en-US" sz="2400" dirty="0" err="1">
                <a:solidFill>
                  <a:srgbClr val="FF3300"/>
                </a:solidFill>
                <a:latin typeface=".VnTimeH" pitchFamily="34" charset="0"/>
              </a:rPr>
              <a:t>kx</a:t>
            </a:r>
            <a:r>
              <a:rPr lang="en-US" sz="2400" dirty="0">
                <a:solidFill>
                  <a:srgbClr val="FF3300"/>
                </a:solidFill>
                <a:latin typeface=".VnTimeH" pitchFamily="34" charset="0"/>
              </a:rPr>
              <a:t>® </a:t>
            </a:r>
            <a:r>
              <a:rPr lang="en-US" sz="2400" err="1">
                <a:solidFill>
                  <a:srgbClr val="FF3300"/>
                </a:solidFill>
              </a:rPr>
              <a:t>cña</a:t>
            </a:r>
            <a:r>
              <a:rPr lang="en-US" sz="2400">
                <a:solidFill>
                  <a:srgbClr val="FF3300"/>
                </a:solidFill>
              </a:rPr>
              <a:t> </a:t>
            </a:r>
            <a:r>
              <a:rPr lang="en-US" sz="24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ph­ương</a:t>
            </a:r>
            <a:r>
              <a:rPr lang="en-US" sz="2400" smtClean="0">
                <a:solidFill>
                  <a:srgbClr val="FF3300"/>
                </a:solidFill>
              </a:rPr>
              <a:t> </a:t>
            </a:r>
            <a:r>
              <a:rPr lang="en-US" sz="2400" dirty="0" err="1">
                <a:solidFill>
                  <a:srgbClr val="FF3300"/>
                </a:solidFill>
              </a:rPr>
              <a:t>tr×nh</a:t>
            </a:r>
            <a:r>
              <a:rPr lang="en-US" sz="2400" dirty="0">
                <a:solidFill>
                  <a:srgbClr val="FF3300"/>
                </a:solidFill>
              </a:rPr>
              <a:t> lµ g×?</a:t>
            </a:r>
            <a:r>
              <a:rPr lang="en-US" sz="2400" dirty="0"/>
              <a:t> </a:t>
            </a:r>
            <a:endParaRPr lang="en-US" sz="2400" dirty="0">
              <a:latin typeface=".VnTimeH" pitchFamily="34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1828800"/>
            <a:ext cx="5638800" cy="152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600" dirty="0"/>
              <a:t>®</a:t>
            </a:r>
            <a:r>
              <a:rPr lang="en-US" sz="2600" dirty="0" err="1"/>
              <a:t>kx</a:t>
            </a:r>
            <a:r>
              <a:rPr lang="en-US" sz="2600" dirty="0"/>
              <a:t>® </a:t>
            </a:r>
            <a:r>
              <a:rPr lang="en-US" sz="2600" err="1"/>
              <a:t>cña</a:t>
            </a:r>
            <a:r>
              <a:rPr lang="en-US" sz="2600"/>
              <a:t> </a:t>
            </a: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phươ­ng</a:t>
            </a:r>
            <a:r>
              <a:rPr lang="en-US" sz="2600" smtClean="0"/>
              <a:t> </a:t>
            </a:r>
            <a:r>
              <a:rPr lang="en-US" sz="2600" dirty="0" err="1"/>
              <a:t>tr×nh</a:t>
            </a:r>
            <a:r>
              <a:rPr lang="en-US" sz="2600" dirty="0"/>
              <a:t> lµ </a:t>
            </a:r>
            <a:r>
              <a:rPr lang="en-US" sz="2600" dirty="0">
                <a:solidFill>
                  <a:srgbClr val="FF3300"/>
                </a:solidFill>
              </a:rPr>
              <a:t>®</a:t>
            </a:r>
            <a:r>
              <a:rPr lang="en-US" sz="2600" dirty="0" err="1">
                <a:solidFill>
                  <a:srgbClr val="FF3300"/>
                </a:solidFill>
              </a:rPr>
              <a:t>iÒu</a:t>
            </a:r>
            <a:endParaRPr lang="en-US" sz="2600" dirty="0">
              <a:solidFill>
                <a:srgbClr val="FF3300"/>
              </a:solidFill>
            </a:endParaRPr>
          </a:p>
          <a:p>
            <a:pPr algn="l"/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>
                <a:solidFill>
                  <a:srgbClr val="FF3300"/>
                </a:solidFill>
              </a:rPr>
              <a:t>kiÖn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>
                <a:solidFill>
                  <a:srgbClr val="FF3300"/>
                </a:solidFill>
              </a:rPr>
              <a:t>cña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>
                <a:solidFill>
                  <a:srgbClr val="FF3300"/>
                </a:solidFill>
              </a:rPr>
              <a:t>Èn</a:t>
            </a:r>
            <a:r>
              <a:rPr lang="en-US" sz="2600" dirty="0">
                <a:solidFill>
                  <a:srgbClr val="FF3300"/>
                </a:solidFill>
              </a:rPr>
              <a:t> ®Ó </a:t>
            </a:r>
            <a:r>
              <a:rPr lang="en-US" sz="2600" dirty="0" err="1">
                <a:solidFill>
                  <a:srgbClr val="FF3300"/>
                </a:solidFill>
              </a:rPr>
              <a:t>tÊt</a:t>
            </a:r>
            <a:r>
              <a:rPr lang="en-US" sz="2600" dirty="0">
                <a:solidFill>
                  <a:srgbClr val="FF3300"/>
                </a:solidFill>
              </a:rPr>
              <a:t> c¶ </a:t>
            </a:r>
            <a:r>
              <a:rPr lang="en-US" sz="2600" dirty="0" err="1">
                <a:solidFill>
                  <a:srgbClr val="FF3300"/>
                </a:solidFill>
              </a:rPr>
              <a:t>c¸c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>
                <a:solidFill>
                  <a:srgbClr val="FF3300"/>
                </a:solidFill>
              </a:rPr>
              <a:t>mÉu</a:t>
            </a:r>
            <a:endParaRPr lang="en-US" sz="2600" dirty="0">
              <a:solidFill>
                <a:srgbClr val="FF3300"/>
              </a:solidFill>
            </a:endParaRPr>
          </a:p>
          <a:p>
            <a:pPr algn="l"/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err="1">
                <a:solidFill>
                  <a:srgbClr val="FF3300"/>
                </a:solidFill>
              </a:rPr>
              <a:t>trong</a:t>
            </a:r>
            <a:r>
              <a:rPr lang="en-US" sz="2600">
                <a:solidFill>
                  <a:srgbClr val="FF3300"/>
                </a:solidFill>
              </a:rPr>
              <a:t> </a:t>
            </a:r>
            <a:r>
              <a:rPr lang="en-US" sz="26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ph­ương</a:t>
            </a:r>
            <a:r>
              <a:rPr lang="en-US" sz="2600" smtClean="0">
                <a:solidFill>
                  <a:srgbClr val="FF3300"/>
                </a:solidFill>
              </a:rPr>
              <a:t> </a:t>
            </a:r>
            <a:r>
              <a:rPr lang="en-US" sz="2600" dirty="0" err="1">
                <a:solidFill>
                  <a:srgbClr val="FF3300"/>
                </a:solidFill>
              </a:rPr>
              <a:t>tr×nh</a:t>
            </a:r>
            <a:r>
              <a:rPr lang="en-US" sz="2600" dirty="0">
                <a:solidFill>
                  <a:srgbClr val="FF3300"/>
                </a:solidFill>
              </a:rPr>
              <a:t> ®</a:t>
            </a:r>
            <a:r>
              <a:rPr lang="en-US" sz="2600" dirty="0" err="1">
                <a:solidFill>
                  <a:srgbClr val="FF3300"/>
                </a:solidFill>
              </a:rPr>
              <a:t>Òu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>
                <a:solidFill>
                  <a:srgbClr val="FF3300"/>
                </a:solidFill>
              </a:rPr>
              <a:t>kh¸c</a:t>
            </a:r>
            <a:r>
              <a:rPr lang="en-US" sz="2600" dirty="0">
                <a:solidFill>
                  <a:srgbClr val="FF3300"/>
                </a:solidFill>
              </a:rPr>
              <a:t> 0 </a:t>
            </a:r>
          </a:p>
        </p:txBody>
      </p:sp>
      <p:pic>
        <p:nvPicPr>
          <p:cNvPr id="9232" name="Picture 16" descr="Suy nghi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07275" y="4873625"/>
            <a:ext cx="1736725" cy="1984375"/>
          </a:xfrm>
          <a:prstGeom prst="rect">
            <a:avLst/>
          </a:prstGeom>
          <a:noFill/>
        </p:spPr>
      </p:pic>
      <p:sp>
        <p:nvSpPr>
          <p:cNvPr id="88156" name="WordArt 92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6324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600" b="1" kern="1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1" grpId="0"/>
      <p:bldP spid="9222" grpId="0"/>
      <p:bldP spid="9223" grpId="0"/>
      <p:bldP spid="9225" grpId="0"/>
      <p:bldP spid="9230" grpId="0"/>
      <p:bldP spid="9231" grpId="0"/>
      <p:bldP spid="881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 u="sng" dirty="0" err="1">
                <a:solidFill>
                  <a:srgbClr val="9900FF"/>
                </a:solidFill>
              </a:rPr>
              <a:t>Bµi</a:t>
            </a:r>
            <a:r>
              <a:rPr lang="en-US" b="1" i="1" u="sng" dirty="0">
                <a:solidFill>
                  <a:srgbClr val="9900FF"/>
                </a:solidFill>
              </a:rPr>
              <a:t> </a:t>
            </a:r>
            <a:r>
              <a:rPr lang="en-US" b="1" i="1" u="sng" dirty="0" err="1">
                <a:solidFill>
                  <a:srgbClr val="9900FF"/>
                </a:solidFill>
              </a:rPr>
              <a:t>tËp</a:t>
            </a:r>
            <a:r>
              <a:rPr lang="en-US" b="1" i="1" u="sng" dirty="0">
                <a:solidFill>
                  <a:srgbClr val="9900FF"/>
                </a:solidFill>
              </a:rPr>
              <a:t> </a:t>
            </a:r>
            <a:r>
              <a:rPr lang="en-US" b="1" i="1" dirty="0">
                <a:solidFill>
                  <a:srgbClr val="9900FF"/>
                </a:solidFill>
              </a:rPr>
              <a:t>: </a:t>
            </a:r>
            <a:r>
              <a:rPr lang="en-US" b="1" i="1" dirty="0" err="1">
                <a:solidFill>
                  <a:srgbClr val="9900FF"/>
                </a:solidFill>
              </a:rPr>
              <a:t>Nèi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mçi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c©u</a:t>
            </a:r>
            <a:r>
              <a:rPr lang="en-US" b="1" i="1" dirty="0">
                <a:solidFill>
                  <a:srgbClr val="9900FF"/>
                </a:solidFill>
              </a:rPr>
              <a:t> ë </a:t>
            </a:r>
            <a:r>
              <a:rPr lang="en-US" b="1" i="1" dirty="0" err="1">
                <a:solidFill>
                  <a:srgbClr val="9900FF"/>
                </a:solidFill>
              </a:rPr>
              <a:t>cét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tr¸i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víi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mét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c©u</a:t>
            </a:r>
            <a:r>
              <a:rPr lang="en-US" b="1" i="1" dirty="0">
                <a:solidFill>
                  <a:srgbClr val="9900FF"/>
                </a:solidFill>
              </a:rPr>
              <a:t> ë </a:t>
            </a:r>
            <a:r>
              <a:rPr lang="en-US" b="1" i="1" dirty="0" err="1">
                <a:solidFill>
                  <a:srgbClr val="9900FF"/>
                </a:solidFill>
              </a:rPr>
              <a:t>cét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ph¶i</a:t>
            </a:r>
            <a:r>
              <a:rPr lang="en-US" b="1" i="1" dirty="0">
                <a:solidFill>
                  <a:srgbClr val="9900FF"/>
                </a:solidFill>
              </a:rPr>
              <a:t> ®Ò </a:t>
            </a:r>
            <a:r>
              <a:rPr lang="en-US" b="1" i="1" dirty="0" smtClean="0">
                <a:solidFill>
                  <a:srgbClr val="9900FF"/>
                </a:solidFill>
              </a:rPr>
              <a:t>®</a:t>
            </a:r>
            <a:r>
              <a:rPr lang="en-US" b="1" i="1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b="1" i="1" dirty="0" err="1" smtClean="0">
                <a:solidFill>
                  <a:srgbClr val="9900FF"/>
                </a:solidFill>
              </a:rPr>
              <a:t>îc</a:t>
            </a:r>
            <a:r>
              <a:rPr lang="en-US" b="1" i="1" dirty="0" smtClean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kÕt</a:t>
            </a:r>
            <a:r>
              <a:rPr lang="en-US" b="1" i="1" dirty="0">
                <a:solidFill>
                  <a:srgbClr val="9900FF"/>
                </a:solidFill>
              </a:rPr>
              <a:t> </a:t>
            </a:r>
            <a:r>
              <a:rPr lang="en-US" b="1" i="1" dirty="0" err="1">
                <a:solidFill>
                  <a:srgbClr val="9900FF"/>
                </a:solidFill>
              </a:rPr>
              <a:t>qña</a:t>
            </a:r>
            <a:r>
              <a:rPr lang="en-US" b="1" i="1" dirty="0">
                <a:solidFill>
                  <a:srgbClr val="9900FF"/>
                </a:solidFill>
              </a:rPr>
              <a:t> ®</a:t>
            </a:r>
            <a:r>
              <a:rPr lang="en-US" b="1" i="1" dirty="0" err="1">
                <a:solidFill>
                  <a:srgbClr val="9900FF"/>
                </a:solidFill>
              </a:rPr>
              <a:t>óng</a:t>
            </a:r>
            <a:endParaRPr lang="en-US" b="1" i="1" dirty="0">
              <a:solidFill>
                <a:srgbClr val="9900FF"/>
              </a:solidFill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827088" y="2565400"/>
          <a:ext cx="29527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2" name="Equation" r:id="rId3" imgW="1040948" imgH="393529" progId="Equation.DSMT4">
                  <p:embed/>
                </p:oleObj>
              </mc:Choice>
              <mc:Fallback>
                <p:oleObj name="Equation" r:id="rId3" imgW="1040948" imgH="393529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565400"/>
                        <a:ext cx="295275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914400" y="1524000"/>
          <a:ext cx="2663825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3" name="Equation" r:id="rId5" imgW="799753" imgH="393529" progId="Equation.DSMT4">
                  <p:embed/>
                </p:oleObj>
              </mc:Choice>
              <mc:Fallback>
                <p:oleObj name="Equation" r:id="rId5" imgW="799753" imgH="393529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663825" cy="1023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0" y="14605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a)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34925" y="27813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b)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6011863" y="836613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§KX§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0" y="3773488"/>
            <a:ext cx="682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c)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4356100" y="1614488"/>
            <a:ext cx="3578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1) </a:t>
            </a:r>
            <a:r>
              <a:rPr lang="en-US" sz="2400" b="1" i="1"/>
              <a:t>x </a:t>
            </a:r>
            <a:r>
              <a:rPr lang="en-US" sz="2400" b="1">
                <a:latin typeface="Arial" charset="0"/>
              </a:rPr>
              <a:t> ≠ 2 </a:t>
            </a:r>
            <a:r>
              <a:rPr lang="en-US" sz="2400" b="1"/>
              <a:t>vµ</a:t>
            </a:r>
            <a:r>
              <a:rPr lang="en-US" sz="2400">
                <a:latin typeface="Arial" charset="0"/>
              </a:rPr>
              <a:t> </a:t>
            </a:r>
            <a:r>
              <a:rPr lang="en-US" sz="2400"/>
              <a:t>x</a:t>
            </a:r>
            <a:r>
              <a:rPr lang="en-US" sz="2400" b="1">
                <a:latin typeface="Arial" charset="0"/>
              </a:rPr>
              <a:t>≠ -2</a:t>
            </a:r>
            <a:endParaRPr lang="en-US" sz="2400">
              <a:latin typeface="Arial" charset="0"/>
            </a:endParaRP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0" y="4792663"/>
            <a:ext cx="731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d)</a:t>
            </a:r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4191000" y="1371600"/>
            <a:ext cx="1588" cy="4967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4267200" y="3810000"/>
            <a:ext cx="3398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3) </a:t>
            </a:r>
            <a:r>
              <a:rPr lang="en-US" sz="2400" b="1" i="1"/>
              <a:t>x </a:t>
            </a:r>
            <a:r>
              <a:rPr lang="en-US" sz="2400" b="1">
                <a:latin typeface="Arial" charset="0"/>
              </a:rPr>
              <a:t> ≠ 3 </a:t>
            </a:r>
            <a:r>
              <a:rPr lang="en-US" sz="2400" b="1"/>
              <a:t>vµ</a:t>
            </a:r>
            <a:r>
              <a:rPr lang="en-US" sz="2400">
                <a:latin typeface="Arial" charset="0"/>
              </a:rPr>
              <a:t> </a:t>
            </a:r>
            <a:r>
              <a:rPr lang="en-US" sz="2400"/>
              <a:t>x</a:t>
            </a:r>
            <a:r>
              <a:rPr lang="en-US" sz="2400" b="1">
                <a:latin typeface="Arial" charset="0"/>
              </a:rPr>
              <a:t>≠ -2</a:t>
            </a:r>
            <a:endParaRPr lang="en-US" sz="2400">
              <a:latin typeface="Arial" charset="0"/>
            </a:endParaRPr>
          </a:p>
        </p:txBody>
      </p:sp>
      <p:graphicFrame>
        <p:nvGraphicFramePr>
          <p:cNvPr id="61454" name="Object 14"/>
          <p:cNvGraphicFramePr>
            <a:graphicFrameLocks noChangeAspect="1"/>
          </p:cNvGraphicFramePr>
          <p:nvPr/>
        </p:nvGraphicFramePr>
        <p:xfrm>
          <a:off x="684213" y="3543300"/>
          <a:ext cx="3348037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4" name="Equation" r:id="rId7" imgW="1269449" imgH="393529" progId="Equation.DSMT4">
                  <p:embed/>
                </p:oleObj>
              </mc:Choice>
              <mc:Fallback>
                <p:oleObj name="Equation" r:id="rId7" imgW="1269449" imgH="393529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543300"/>
                        <a:ext cx="3348037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5" name="Object 15"/>
          <p:cNvGraphicFramePr>
            <a:graphicFrameLocks noChangeAspect="1"/>
          </p:cNvGraphicFramePr>
          <p:nvPr/>
        </p:nvGraphicFramePr>
        <p:xfrm>
          <a:off x="900113" y="4652963"/>
          <a:ext cx="2951162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5" name="Equation" r:id="rId9" imgW="1066337" imgH="393529" progId="Equation.DSMT4">
                  <p:embed/>
                </p:oleObj>
              </mc:Choice>
              <mc:Fallback>
                <p:oleObj name="Equation" r:id="rId9" imgW="1066337" imgH="393529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652963"/>
                        <a:ext cx="2951162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4343400" y="5881688"/>
            <a:ext cx="3219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5) </a:t>
            </a:r>
            <a:r>
              <a:rPr lang="en-US" sz="2400" b="1" i="1"/>
              <a:t>x </a:t>
            </a:r>
            <a:r>
              <a:rPr lang="en-US" sz="2400" b="1">
                <a:latin typeface="Arial" charset="0"/>
              </a:rPr>
              <a:t> ≠ - 1</a:t>
            </a:r>
            <a:endParaRPr lang="en-US" sz="2400">
              <a:latin typeface="Arial" charset="0"/>
            </a:endParaRPr>
          </a:p>
        </p:txBody>
      </p:sp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4267200" y="4953000"/>
            <a:ext cx="313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/>
              <a:t>4) x </a:t>
            </a:r>
            <a:r>
              <a:rPr lang="en-US" sz="2400" b="1">
                <a:latin typeface="Arial" charset="0"/>
              </a:rPr>
              <a:t> ≠ 1 </a:t>
            </a:r>
            <a:r>
              <a:rPr lang="en-US" sz="2400" b="1"/>
              <a:t>vµ x </a:t>
            </a:r>
            <a:r>
              <a:rPr lang="en-US" sz="2400" b="1">
                <a:latin typeface="Arial" charset="0"/>
              </a:rPr>
              <a:t>≠ 2</a:t>
            </a:r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4284663" y="2743200"/>
            <a:ext cx="3309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2) </a:t>
            </a:r>
            <a:r>
              <a:rPr lang="en-US" sz="2400" b="1" i="1"/>
              <a:t>x </a:t>
            </a:r>
            <a:r>
              <a:rPr lang="en-US" sz="2400" b="1">
                <a:latin typeface="Arial" charset="0"/>
              </a:rPr>
              <a:t> ≠ 1 </a:t>
            </a:r>
            <a:r>
              <a:rPr lang="en-US" sz="2400" b="1"/>
              <a:t>vµ</a:t>
            </a:r>
            <a:r>
              <a:rPr lang="en-US" sz="2400">
                <a:latin typeface="Arial" charset="0"/>
              </a:rPr>
              <a:t>  </a:t>
            </a:r>
            <a:r>
              <a:rPr lang="en-US" sz="2400"/>
              <a:t>x</a:t>
            </a:r>
            <a:r>
              <a:rPr lang="en-US" sz="2400" b="1">
                <a:latin typeface="Arial" charset="0"/>
              </a:rPr>
              <a:t>≠ -1</a:t>
            </a:r>
            <a:endParaRPr lang="en-US" sz="2400">
              <a:latin typeface="Arial" charset="0"/>
            </a:endParaRPr>
          </a:p>
        </p:txBody>
      </p:sp>
      <p:sp>
        <p:nvSpPr>
          <p:cNvPr id="61459" name="Line 19"/>
          <p:cNvSpPr>
            <a:spLocks noChangeShapeType="1"/>
          </p:cNvSpPr>
          <p:nvPr/>
        </p:nvSpPr>
        <p:spPr bwMode="auto">
          <a:xfrm>
            <a:off x="3505200" y="2057400"/>
            <a:ext cx="792163" cy="1008063"/>
          </a:xfrm>
          <a:prstGeom prst="line">
            <a:avLst/>
          </a:prstGeom>
          <a:noFill/>
          <a:ln w="28575">
            <a:solidFill>
              <a:srgbClr val="FF505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 flipV="1">
            <a:off x="3733800" y="2057400"/>
            <a:ext cx="1143000" cy="10239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1" name="Line 21"/>
          <p:cNvSpPr>
            <a:spLocks noChangeShapeType="1"/>
          </p:cNvSpPr>
          <p:nvPr/>
        </p:nvSpPr>
        <p:spPr bwMode="auto">
          <a:xfrm>
            <a:off x="3810000" y="3962400"/>
            <a:ext cx="533400" cy="7620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2" name="Line 22"/>
          <p:cNvSpPr>
            <a:spLocks noChangeShapeType="1"/>
          </p:cNvSpPr>
          <p:nvPr/>
        </p:nvSpPr>
        <p:spPr bwMode="auto">
          <a:xfrm>
            <a:off x="3733800" y="5181600"/>
            <a:ext cx="685800" cy="762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0" y="14478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a)</a:t>
            </a:r>
          </a:p>
        </p:txBody>
      </p:sp>
      <p:sp>
        <p:nvSpPr>
          <p:cNvPr id="61466" name="Text Box 26"/>
          <p:cNvSpPr txBox="1">
            <a:spLocks noChangeArrowheads="1"/>
          </p:cNvSpPr>
          <p:nvPr/>
        </p:nvSpPr>
        <p:spPr bwMode="auto">
          <a:xfrm>
            <a:off x="0" y="14605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i="1"/>
              <a:t>a)</a:t>
            </a:r>
          </a:p>
        </p:txBody>
      </p:sp>
      <p:sp>
        <p:nvSpPr>
          <p:cNvPr id="61470" name="Text Box 30"/>
          <p:cNvSpPr txBox="1">
            <a:spLocks noChangeArrowheads="1"/>
          </p:cNvSpPr>
          <p:nvPr/>
        </p:nvSpPr>
        <p:spPr bwMode="auto">
          <a:xfrm>
            <a:off x="827088" y="836613"/>
            <a:ext cx="2808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 err="1" smtClean="0"/>
              <a:t>Ph­¬ng</a:t>
            </a:r>
            <a:r>
              <a:rPr lang="en-US" dirty="0" smtClean="0"/>
              <a:t> </a:t>
            </a:r>
            <a:r>
              <a:rPr lang="en-US" dirty="0" err="1"/>
              <a:t>tr×nh</a:t>
            </a:r>
            <a:endParaRPr lang="en-US" dirty="0"/>
          </a:p>
        </p:txBody>
      </p:sp>
      <p:sp>
        <p:nvSpPr>
          <p:cNvPr id="61471" name="Text Box 31"/>
          <p:cNvSpPr txBox="1">
            <a:spLocks noChangeArrowheads="1"/>
          </p:cNvSpPr>
          <p:nvPr/>
        </p:nvSpPr>
        <p:spPr bwMode="auto">
          <a:xfrm>
            <a:off x="6019800" y="838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§KX§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5" grpId="0"/>
      <p:bldP spid="61446" grpId="0"/>
      <p:bldP spid="61449" grpId="0"/>
      <p:bldP spid="61450" grpId="0"/>
      <p:bldP spid="61451" grpId="0"/>
      <p:bldP spid="61453" grpId="0"/>
      <p:bldP spid="61456" grpId="0"/>
      <p:bldP spid="61457" grpId="0"/>
      <p:bldP spid="61458" grpId="0"/>
      <p:bldP spid="61459" grpId="0" animBg="1"/>
      <p:bldP spid="61460" grpId="0" animBg="1"/>
      <p:bldP spid="61461" grpId="0" animBg="1"/>
      <p:bldP spid="61462" grpId="0" animBg="1"/>
      <p:bldP spid="61464" grpId="0"/>
      <p:bldP spid="61466" grpId="0"/>
      <p:bldP spid="61470" grpId="0"/>
      <p:bldP spid="614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27432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 dirty="0">
                <a:solidFill>
                  <a:schemeClr val="accent2"/>
                </a:solidFill>
                <a:latin typeface="Times New Roman" pitchFamily="18" charset="0"/>
              </a:rPr>
              <a:t>3. </a:t>
            </a:r>
            <a:r>
              <a:rPr lang="en-US" sz="2000" u="sng" dirty="0" err="1">
                <a:solidFill>
                  <a:schemeClr val="accent2"/>
                </a:solidFill>
                <a:latin typeface="Times New Roman" pitchFamily="18" charset="0"/>
              </a:rPr>
              <a:t>Giải</a:t>
            </a:r>
            <a:r>
              <a:rPr lang="en-US" sz="2000" u="sng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000" u="sng" dirty="0" err="1">
                <a:solidFill>
                  <a:schemeClr val="accent2"/>
                </a:solidFill>
                <a:latin typeface="Times New Roman" pitchFamily="18" charset="0"/>
              </a:rPr>
              <a:t>phương</a:t>
            </a:r>
            <a:r>
              <a:rPr lang="en-US" sz="2000" u="sng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000" u="sng" dirty="0" err="1">
                <a:solidFill>
                  <a:schemeClr val="accent2"/>
                </a:solidFill>
                <a:latin typeface="Times New Roman" pitchFamily="18" charset="0"/>
              </a:rPr>
              <a:t>trình</a:t>
            </a:r>
            <a:r>
              <a:rPr lang="en-US" sz="2000" u="sng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000" u="sng" dirty="0" err="1">
                <a:solidFill>
                  <a:schemeClr val="accent2"/>
                </a:solidFill>
                <a:latin typeface="Times New Roman" pitchFamily="18" charset="0"/>
              </a:rPr>
              <a:t>chứa</a:t>
            </a:r>
            <a:r>
              <a:rPr lang="en-US" sz="2000" u="sng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000" u="sng" dirty="0" err="1">
                <a:solidFill>
                  <a:schemeClr val="accent2"/>
                </a:solidFill>
                <a:latin typeface="Times New Roman" pitchFamily="18" charset="0"/>
              </a:rPr>
              <a:t>ẩn</a:t>
            </a:r>
            <a:r>
              <a:rPr lang="en-US" sz="2000" u="sng" dirty="0">
                <a:solidFill>
                  <a:schemeClr val="accent2"/>
                </a:solidFill>
                <a:latin typeface="Times New Roman" pitchFamily="18" charset="0"/>
              </a:rPr>
              <a:t> ở </a:t>
            </a:r>
            <a:r>
              <a:rPr lang="en-US" sz="2000" u="sng" dirty="0" err="1">
                <a:solidFill>
                  <a:schemeClr val="accent2"/>
                </a:solidFill>
                <a:latin typeface="Times New Roman" pitchFamily="18" charset="0"/>
              </a:rPr>
              <a:t>mẫu</a:t>
            </a:r>
            <a:endParaRPr lang="en-US" sz="2000" u="sng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3106738" y="3200400"/>
            <a:ext cx="16764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 sz="2000"/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0" y="12192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2. Tìm điều kiện xác định của phương trình :</a:t>
            </a:r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>
            <a:off x="4038600" y="685800"/>
            <a:ext cx="0" cy="5791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0" y="1981200"/>
            <a:ext cx="3886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000" dirty="0">
                <a:latin typeface=".VnTimeH" pitchFamily="34" charset="0"/>
              </a:rPr>
              <a:t>®</a:t>
            </a:r>
            <a:r>
              <a:rPr lang="en-US" sz="2000" dirty="0" err="1">
                <a:latin typeface=".VnTimeH" pitchFamily="34" charset="0"/>
              </a:rPr>
              <a:t>kx</a:t>
            </a:r>
            <a:r>
              <a:rPr lang="en-US" sz="2000" dirty="0">
                <a:latin typeface=".VnTimeH" pitchFamily="34" charset="0"/>
              </a:rPr>
              <a:t>®</a:t>
            </a:r>
            <a:r>
              <a:rPr lang="en-US" sz="2000" dirty="0"/>
              <a:t> </a:t>
            </a:r>
            <a:r>
              <a:rPr lang="en-US" sz="2000" err="1"/>
              <a:t>cña</a:t>
            </a:r>
            <a:r>
              <a:rPr lang="en-US" sz="2000"/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ph­ương</a:t>
            </a:r>
            <a:r>
              <a:rPr lang="en-US" sz="2000" smtClean="0"/>
              <a:t> </a:t>
            </a:r>
            <a:r>
              <a:rPr lang="en-US" sz="2000" dirty="0" err="1"/>
              <a:t>tr×nh</a:t>
            </a:r>
            <a:r>
              <a:rPr lang="en-US" sz="2000" dirty="0"/>
              <a:t> lµ </a:t>
            </a:r>
            <a:r>
              <a:rPr lang="en-US" sz="2000" dirty="0">
                <a:solidFill>
                  <a:srgbClr val="FF3300"/>
                </a:solidFill>
              </a:rPr>
              <a:t>®</a:t>
            </a:r>
            <a:r>
              <a:rPr lang="en-US" sz="2000" dirty="0" err="1">
                <a:solidFill>
                  <a:srgbClr val="FF3300"/>
                </a:solidFill>
              </a:rPr>
              <a:t>iÒu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kiÖn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</a:p>
          <a:p>
            <a:pPr algn="l"/>
            <a:r>
              <a:rPr lang="en-US" sz="2000" dirty="0" err="1">
                <a:solidFill>
                  <a:srgbClr val="FF3300"/>
                </a:solidFill>
              </a:rPr>
              <a:t>cña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Èn</a:t>
            </a:r>
            <a:r>
              <a:rPr lang="en-US" sz="2000" dirty="0">
                <a:solidFill>
                  <a:srgbClr val="FF3300"/>
                </a:solidFill>
              </a:rPr>
              <a:t> ®Ó </a:t>
            </a:r>
            <a:r>
              <a:rPr lang="en-US" sz="2000" dirty="0" err="1">
                <a:solidFill>
                  <a:srgbClr val="FF3300"/>
                </a:solidFill>
              </a:rPr>
              <a:t>tÊt</a:t>
            </a:r>
            <a:r>
              <a:rPr lang="en-US" sz="2000" dirty="0">
                <a:solidFill>
                  <a:srgbClr val="FF3300"/>
                </a:solidFill>
              </a:rPr>
              <a:t> c¶ </a:t>
            </a:r>
            <a:r>
              <a:rPr lang="en-US" sz="2000" dirty="0" err="1">
                <a:solidFill>
                  <a:srgbClr val="FF3300"/>
                </a:solidFill>
              </a:rPr>
              <a:t>c¸c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mÉu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err="1">
                <a:solidFill>
                  <a:srgbClr val="FF3300"/>
                </a:solidFill>
              </a:rPr>
              <a:t>trong</a:t>
            </a:r>
            <a:r>
              <a:rPr lang="en-US" sz="2000">
                <a:solidFill>
                  <a:srgbClr val="FF3300"/>
                </a:solidFill>
              </a:rPr>
              <a:t> </a:t>
            </a:r>
            <a:r>
              <a:rPr lang="en-US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ph­ương</a:t>
            </a:r>
            <a:r>
              <a:rPr lang="en-US" sz="2000" smtClean="0">
                <a:solidFill>
                  <a:srgbClr val="FF3300"/>
                </a:solidFill>
              </a:rPr>
              <a:t> </a:t>
            </a:r>
            <a:endParaRPr lang="en-US" sz="2000" dirty="0">
              <a:solidFill>
                <a:srgbClr val="FF3300"/>
              </a:solidFill>
            </a:endParaRPr>
          </a:p>
          <a:p>
            <a:pPr algn="l"/>
            <a:r>
              <a:rPr lang="en-US" sz="2000" dirty="0" err="1">
                <a:solidFill>
                  <a:srgbClr val="FF3300"/>
                </a:solidFill>
              </a:rPr>
              <a:t>tr×nh</a:t>
            </a:r>
            <a:r>
              <a:rPr lang="en-US" sz="2000" dirty="0">
                <a:solidFill>
                  <a:srgbClr val="FF3300"/>
                </a:solidFill>
              </a:rPr>
              <a:t> ®</a:t>
            </a:r>
            <a:r>
              <a:rPr lang="en-US" sz="2000" dirty="0" err="1">
                <a:solidFill>
                  <a:srgbClr val="FF3300"/>
                </a:solidFill>
              </a:rPr>
              <a:t>Òu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kh¸c</a:t>
            </a:r>
            <a:r>
              <a:rPr lang="en-US" sz="2000" dirty="0">
                <a:solidFill>
                  <a:srgbClr val="FF3300"/>
                </a:solidFill>
              </a:rPr>
              <a:t> 0 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0" y="8382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1. Ví dụ mở đầu :</a:t>
            </a: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0" y="12192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2. Tìm điều kiện xác định của phương trình :</a:t>
            </a:r>
          </a:p>
        </p:txBody>
      </p:sp>
      <p:sp>
        <p:nvSpPr>
          <p:cNvPr id="53277" name="Text Box 29"/>
          <p:cNvSpPr txBox="1">
            <a:spLocks noChangeArrowheads="1"/>
          </p:cNvSpPr>
          <p:nvPr/>
        </p:nvSpPr>
        <p:spPr bwMode="auto">
          <a:xfrm>
            <a:off x="0" y="3200400"/>
            <a:ext cx="3846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* </a:t>
            </a:r>
            <a:r>
              <a:rPr lang="en-US" sz="2000" u="sng" dirty="0" err="1">
                <a:solidFill>
                  <a:srgbClr val="FF3300"/>
                </a:solidFill>
                <a:latin typeface="Times New Roman" pitchFamily="18" charset="0"/>
              </a:rPr>
              <a:t>Bước</a:t>
            </a:r>
            <a:r>
              <a:rPr lang="en-US" sz="2000" u="sng" dirty="0">
                <a:solidFill>
                  <a:srgbClr val="FF3300"/>
                </a:solidFill>
                <a:latin typeface="Times New Roman" pitchFamily="18" charset="0"/>
              </a:rPr>
              <a:t> 1</a:t>
            </a:r>
            <a:r>
              <a:rPr lang="en-US" sz="2000" dirty="0">
                <a:latin typeface="Times New Roman" pitchFamily="18" charset="0"/>
              </a:rPr>
              <a:t> : </a:t>
            </a:r>
            <a:r>
              <a:rPr lang="en-US" sz="2000" dirty="0" err="1">
                <a:latin typeface="Times New Roman" pitchFamily="18" charset="0"/>
              </a:rPr>
              <a:t>Tìm</a:t>
            </a:r>
            <a:r>
              <a:rPr lang="en-US" sz="2000" dirty="0">
                <a:latin typeface="Times New Roman" pitchFamily="18" charset="0"/>
              </a:rPr>
              <a:t> ĐKXĐ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0" y="3946525"/>
            <a:ext cx="385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* </a:t>
            </a:r>
            <a:r>
              <a:rPr lang="en-US" sz="2000" u="sng" dirty="0" err="1">
                <a:solidFill>
                  <a:srgbClr val="FF3300"/>
                </a:solidFill>
                <a:latin typeface="Times New Roman" pitchFamily="18" charset="0"/>
              </a:rPr>
              <a:t>Bước</a:t>
            </a:r>
            <a:r>
              <a:rPr lang="en-US" sz="2000" u="sng" dirty="0">
                <a:solidFill>
                  <a:srgbClr val="FF3300"/>
                </a:solidFill>
                <a:latin typeface="Times New Roman" pitchFamily="18" charset="0"/>
              </a:rPr>
              <a:t> 2</a:t>
            </a:r>
            <a:r>
              <a:rPr lang="en-US" sz="2000" dirty="0">
                <a:latin typeface="Times New Roman" pitchFamily="18" charset="0"/>
              </a:rPr>
              <a:t> : </a:t>
            </a:r>
            <a:r>
              <a:rPr lang="en-US" sz="2000" dirty="0" err="1">
                <a:latin typeface="Times New Roman" pitchFamily="18" charset="0"/>
              </a:rPr>
              <a:t>Quy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đồng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vế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rồi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khử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53279" name="Text Box 31"/>
          <p:cNvSpPr txBox="1">
            <a:spLocks noChangeArrowheads="1"/>
          </p:cNvSpPr>
          <p:nvPr/>
        </p:nvSpPr>
        <p:spPr bwMode="auto">
          <a:xfrm>
            <a:off x="46038" y="4857750"/>
            <a:ext cx="3805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* </a:t>
            </a:r>
            <a:r>
              <a:rPr lang="en-US" sz="2000" u="sng" dirty="0" err="1">
                <a:solidFill>
                  <a:srgbClr val="FF3300"/>
                </a:solidFill>
                <a:latin typeface="Times New Roman" pitchFamily="18" charset="0"/>
              </a:rPr>
              <a:t>Bước</a:t>
            </a:r>
            <a:r>
              <a:rPr lang="en-US" sz="2000" u="sng" dirty="0">
                <a:solidFill>
                  <a:srgbClr val="FF3300"/>
                </a:solidFill>
                <a:latin typeface="Times New Roman" pitchFamily="18" charset="0"/>
              </a:rPr>
              <a:t> 3</a:t>
            </a:r>
            <a:r>
              <a:rPr lang="en-US" sz="2000" dirty="0">
                <a:latin typeface="Times New Roman" pitchFamily="18" charset="0"/>
              </a:rPr>
              <a:t> : </a:t>
            </a:r>
            <a:r>
              <a:rPr lang="en-US" sz="2000" dirty="0" err="1">
                <a:latin typeface="Times New Roman" pitchFamily="18" charset="0"/>
              </a:rPr>
              <a:t>Giải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vừa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nhận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53280" name="Text Box 32"/>
          <p:cNvSpPr txBox="1">
            <a:spLocks noChangeArrowheads="1"/>
          </p:cNvSpPr>
          <p:nvPr/>
        </p:nvSpPr>
        <p:spPr bwMode="auto">
          <a:xfrm>
            <a:off x="4763" y="5622925"/>
            <a:ext cx="38465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* </a:t>
            </a:r>
            <a:r>
              <a:rPr lang="en-US" sz="2000" u="sng" dirty="0" err="1">
                <a:solidFill>
                  <a:srgbClr val="FF3300"/>
                </a:solidFill>
                <a:latin typeface="Times New Roman" pitchFamily="18" charset="0"/>
              </a:rPr>
              <a:t>Bước</a:t>
            </a:r>
            <a:r>
              <a:rPr lang="en-US" sz="2000" u="sng" dirty="0">
                <a:solidFill>
                  <a:srgbClr val="FF3300"/>
                </a:solidFill>
                <a:latin typeface="Times New Roman" pitchFamily="18" charset="0"/>
              </a:rPr>
              <a:t> 4</a:t>
            </a:r>
            <a:r>
              <a:rPr lang="en-US" sz="2000" dirty="0">
                <a:latin typeface="Times New Roman" pitchFamily="18" charset="0"/>
              </a:rPr>
              <a:t> : </a:t>
            </a:r>
            <a:r>
              <a:rPr lang="en-US" sz="2000" dirty="0" err="1">
                <a:latin typeface="Times New Roman" pitchFamily="18" charset="0"/>
              </a:rPr>
              <a:t>Kết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luận</a:t>
            </a:r>
            <a:r>
              <a:rPr lang="en-US" sz="2000" dirty="0">
                <a:latin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giá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trị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thỏa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mãn</a:t>
            </a:r>
            <a:r>
              <a:rPr lang="en-US" sz="2000" dirty="0">
                <a:latin typeface="Times New Roman" pitchFamily="18" charset="0"/>
              </a:rPr>
              <a:t> ĐKXĐ </a:t>
            </a:r>
            <a:r>
              <a:rPr lang="en-US" sz="2000" dirty="0" err="1">
                <a:latin typeface="Times New Roman" pitchFamily="18" charset="0"/>
              </a:rPr>
              <a:t>chính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nghiệm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đã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</a:rPr>
              <a:t> </a:t>
            </a:r>
          </a:p>
        </p:txBody>
      </p:sp>
      <p:sp>
        <p:nvSpPr>
          <p:cNvPr id="53291" name="Text Box 43"/>
          <p:cNvSpPr txBox="1">
            <a:spLocks noChangeArrowheads="1"/>
          </p:cNvSpPr>
          <p:nvPr/>
        </p:nvSpPr>
        <p:spPr bwMode="auto">
          <a:xfrm>
            <a:off x="4665663" y="609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Ví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dụ</a:t>
            </a:r>
            <a:r>
              <a:rPr lang="en-US" sz="2000" dirty="0">
                <a:latin typeface="Times New Roman" pitchFamily="18" charset="0"/>
              </a:rPr>
              <a:t> 2 : </a:t>
            </a:r>
            <a:r>
              <a:rPr lang="en-US" sz="2000" dirty="0" err="1">
                <a:latin typeface="Times New Roman" pitchFamily="18" charset="0"/>
              </a:rPr>
              <a:t>Giải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53292" name="Object 44"/>
          <p:cNvGraphicFramePr>
            <a:graphicFrameLocks noChangeAspect="1"/>
          </p:cNvGraphicFramePr>
          <p:nvPr/>
        </p:nvGraphicFramePr>
        <p:xfrm>
          <a:off x="5434013" y="990600"/>
          <a:ext cx="19494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07" name="Equation" r:id="rId3" imgW="1180588" imgH="418918" progId="Equation.DSMT4">
                  <p:embed/>
                </p:oleObj>
              </mc:Choice>
              <mc:Fallback>
                <p:oleObj name="Equation" r:id="rId3" imgW="1180588" imgH="418918" progId="Equation.DSMT4">
                  <p:embed/>
                  <p:pic>
                    <p:nvPicPr>
                      <p:cNvPr id="0" name="Picture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990600"/>
                        <a:ext cx="194945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93" name="Object 45"/>
          <p:cNvGraphicFramePr>
            <a:graphicFrameLocks noChangeAspect="1"/>
          </p:cNvGraphicFramePr>
          <p:nvPr/>
        </p:nvGraphicFramePr>
        <p:xfrm>
          <a:off x="5275263" y="3048000"/>
          <a:ext cx="27432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08" name="Equation" r:id="rId5" imgW="1663700" imgH="419100" progId="Equation.3">
                  <p:embed/>
                </p:oleObj>
              </mc:Choice>
              <mc:Fallback>
                <p:oleObj name="Equation" r:id="rId5" imgW="1663700" imgH="419100" progId="Equation.3">
                  <p:embed/>
                  <p:pic>
                    <p:nvPicPr>
                      <p:cNvPr id="0" name="Picture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263" y="3048000"/>
                        <a:ext cx="2743200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94" name="Object 46"/>
          <p:cNvGraphicFramePr>
            <a:graphicFrameLocks noChangeAspect="1"/>
          </p:cNvGraphicFramePr>
          <p:nvPr/>
        </p:nvGraphicFramePr>
        <p:xfrm>
          <a:off x="5732463" y="5334000"/>
          <a:ext cx="393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09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5334000"/>
                        <a:ext cx="393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95" name="Text Box 47"/>
          <p:cNvSpPr txBox="1">
            <a:spLocks noChangeArrowheads="1"/>
          </p:cNvSpPr>
          <p:nvPr/>
        </p:nvSpPr>
        <p:spPr bwMode="auto">
          <a:xfrm>
            <a:off x="4437063" y="1600200"/>
            <a:ext cx="2000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 err="1" smtClean="0">
                <a:latin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53297" name="Text Box 49"/>
          <p:cNvSpPr txBox="1">
            <a:spLocks noChangeArrowheads="1"/>
          </p:cNvSpPr>
          <p:nvPr/>
        </p:nvSpPr>
        <p:spPr bwMode="auto">
          <a:xfrm>
            <a:off x="4360863" y="2667000"/>
            <a:ext cx="436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- Quy đồng mẫu 2 vế của phương trình :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98" name="Text Box 50"/>
          <p:cNvSpPr txBox="1">
            <a:spLocks noChangeArrowheads="1"/>
          </p:cNvSpPr>
          <p:nvPr/>
        </p:nvSpPr>
        <p:spPr bwMode="auto">
          <a:xfrm>
            <a:off x="4724400" y="3733800"/>
            <a:ext cx="525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rgbClr val="FF3300"/>
                </a:solidFill>
                <a:latin typeface="Times New Roman" pitchFamily="18" charset="0"/>
              </a:rPr>
              <a:t>=&gt; 2(x + 2)(x – 2) = x(2x + 3) (1a)</a:t>
            </a:r>
            <a:endParaRPr lang="en-US" sz="20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99" name="Text Box 51"/>
          <p:cNvSpPr txBox="1">
            <a:spLocks noChangeArrowheads="1"/>
          </p:cNvSpPr>
          <p:nvPr/>
        </p:nvSpPr>
        <p:spPr bwMode="auto">
          <a:xfrm>
            <a:off x="4665663" y="4038600"/>
            <a:ext cx="3973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&lt;=&gt; 2(x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 - 4) = 2x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 + 3x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00" name="Text Box 52"/>
          <p:cNvSpPr txBox="1">
            <a:spLocks noChangeArrowheads="1"/>
          </p:cNvSpPr>
          <p:nvPr/>
        </p:nvSpPr>
        <p:spPr bwMode="auto">
          <a:xfrm>
            <a:off x="4648200" y="441960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&lt;=&gt; 2x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 -  8 = 2x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 + 3x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01" name="Text Box 53"/>
          <p:cNvSpPr txBox="1">
            <a:spLocks noChangeArrowheads="1"/>
          </p:cNvSpPr>
          <p:nvPr/>
        </p:nvSpPr>
        <p:spPr bwMode="auto">
          <a:xfrm>
            <a:off x="4648200" y="4800600"/>
            <a:ext cx="4503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&lt;=&gt; - 8 = 2x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</a:rPr>
              <a:t> + 3x – 2x</a:t>
            </a:r>
            <a:r>
              <a:rPr lang="en-US" sz="2000" baseline="30000" dirty="0">
                <a:latin typeface="Times New Roman" pitchFamily="18" charset="0"/>
              </a:rPr>
              <a:t>2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02" name="Text Box 54"/>
          <p:cNvSpPr txBox="1">
            <a:spLocks noChangeArrowheads="1"/>
          </p:cNvSpPr>
          <p:nvPr/>
        </p:nvSpPr>
        <p:spPr bwMode="auto">
          <a:xfrm>
            <a:off x="4665663" y="51054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&lt;=&gt; 3x = - 8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03" name="Text Box 55"/>
          <p:cNvSpPr txBox="1">
            <a:spLocks noChangeArrowheads="1"/>
          </p:cNvSpPr>
          <p:nvPr/>
        </p:nvSpPr>
        <p:spPr bwMode="auto">
          <a:xfrm>
            <a:off x="4741863" y="5410200"/>
            <a:ext cx="2395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&lt;=&gt; x =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04" name="Text Box 56"/>
          <p:cNvSpPr txBox="1">
            <a:spLocks noChangeArrowheads="1"/>
          </p:cNvSpPr>
          <p:nvPr/>
        </p:nvSpPr>
        <p:spPr bwMode="auto">
          <a:xfrm>
            <a:off x="6189663" y="54102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( </a:t>
            </a:r>
            <a:r>
              <a:rPr lang="en-US" sz="2000" dirty="0" err="1">
                <a:latin typeface="Times New Roman" pitchFamily="18" charset="0"/>
              </a:rPr>
              <a:t>thỏa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mãn</a:t>
            </a:r>
            <a:r>
              <a:rPr lang="en-US" sz="2000" dirty="0">
                <a:latin typeface="Times New Roman" pitchFamily="18" charset="0"/>
              </a:rPr>
              <a:t>  ĐKXĐ)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305" name="Text Box 57"/>
          <p:cNvSpPr txBox="1">
            <a:spLocks noChangeArrowheads="1"/>
          </p:cNvSpPr>
          <p:nvPr/>
        </p:nvSpPr>
        <p:spPr bwMode="auto">
          <a:xfrm>
            <a:off x="4437063" y="5867400"/>
            <a:ext cx="411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Vậy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tập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nghiệm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>
                <a:solidFill>
                  <a:srgbClr val="FF3300"/>
                </a:solidFill>
                <a:latin typeface="Times New Roman" pitchFamily="18" charset="0"/>
              </a:rPr>
              <a:t>(1)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  S = {      }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306" name="Object 58"/>
          <p:cNvGraphicFramePr>
            <a:graphicFrameLocks noChangeAspect="1"/>
          </p:cNvGraphicFramePr>
          <p:nvPr/>
        </p:nvGraphicFramePr>
        <p:xfrm>
          <a:off x="5414963" y="6096000"/>
          <a:ext cx="393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10" name="Equation" r:id="rId9" imgW="253890" imgH="393529" progId="Equation.3">
                  <p:embed/>
                </p:oleObj>
              </mc:Choice>
              <mc:Fallback>
                <p:oleObj name="Equation" r:id="rId9" imgW="253890" imgH="393529" progId="Equation.3">
                  <p:embed/>
                  <p:pic>
                    <p:nvPicPr>
                      <p:cNvPr id="0" name="Picture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6096000"/>
                        <a:ext cx="393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11" name="Text Box 63"/>
          <p:cNvSpPr txBox="1">
            <a:spLocks noChangeArrowheads="1"/>
          </p:cNvSpPr>
          <p:nvPr/>
        </p:nvSpPr>
        <p:spPr bwMode="auto">
          <a:xfrm>
            <a:off x="4343400" y="1905000"/>
            <a:ext cx="480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-"/>
            </a:pPr>
            <a:r>
              <a:rPr lang="en-US" sz="2000" dirty="0">
                <a:latin typeface="Times New Roman" pitchFamily="18" charset="0"/>
              </a:rPr>
              <a:t>ĐKXĐ : 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≠ 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 ≠ 2         </a:t>
            </a:r>
          </a:p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MC: 2x(x - 2)</a:t>
            </a:r>
          </a:p>
        </p:txBody>
      </p:sp>
      <p:sp>
        <p:nvSpPr>
          <p:cNvPr id="88156" name="WordArt 92"/>
          <p:cNvSpPr>
            <a:spLocks noChangeArrowheads="1" noChangeShapeType="1" noTextEdit="1"/>
          </p:cNvSpPr>
          <p:nvPr/>
        </p:nvSpPr>
        <p:spPr bwMode="auto">
          <a:xfrm>
            <a:off x="761999" y="76200"/>
            <a:ext cx="78771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baseline="-2500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Bài 5</a:t>
            </a:r>
            <a:r>
              <a:rPr lang="vi-VN" sz="3600" b="1" kern="10" baseline="-2500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. PHƯƠNG TRÌNH CHỨA ẨN Ở MẪU</a:t>
            </a:r>
            <a:r>
              <a:rPr lang="en-US" sz="3600" b="1" kern="10" baseline="-2500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VÀ </a:t>
            </a:r>
            <a:r>
              <a:rPr lang="en-US" sz="3600" b="1" kern="10" baseline="-2500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LUYỆN TẬP</a:t>
            </a:r>
          </a:p>
          <a:p>
            <a:endParaRPr lang="en-US" sz="3600" b="1" kern="10" baseline="-2500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3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3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7" grpId="0"/>
      <p:bldP spid="53278" grpId="0"/>
      <p:bldP spid="53279" grpId="0"/>
      <p:bldP spid="53280" grpId="0"/>
      <p:bldP spid="53291" grpId="0"/>
      <p:bldP spid="53295" grpId="0"/>
      <p:bldP spid="53297" grpId="0"/>
      <p:bldP spid="53298" grpId="0"/>
      <p:bldP spid="53299" grpId="0"/>
      <p:bldP spid="53300" grpId="0"/>
      <p:bldP spid="53301" grpId="0"/>
      <p:bldP spid="53302" grpId="0"/>
      <p:bldP spid="53303" grpId="0"/>
      <p:bldP spid="53304" grpId="0"/>
      <p:bldP spid="53305" grpId="0"/>
      <p:bldP spid="533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0" y="27432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3. Giải phương trình chứa ẩn ở mẫu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106738" y="3200400"/>
            <a:ext cx="16764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 sz="2000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0" y="12192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2. Tìm điều kiện xác định của phương trình :</a:t>
            </a:r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4038600" y="685800"/>
            <a:ext cx="0" cy="5791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0" y="8382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1. Ví dụ mở đầu :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0" y="12192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Times New Roman" pitchFamily="18" charset="0"/>
              </a:rPr>
              <a:t>2. Tìm điều kiện xác định của phương trình :</a:t>
            </a: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1988521"/>
            <a:ext cx="3886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000" dirty="0">
                <a:latin typeface=".VnTimeH" pitchFamily="34" charset="0"/>
              </a:rPr>
              <a:t>®</a:t>
            </a:r>
            <a:r>
              <a:rPr lang="en-US" sz="2000" dirty="0" err="1">
                <a:latin typeface=".VnTimeH" pitchFamily="34" charset="0"/>
              </a:rPr>
              <a:t>kx</a:t>
            </a:r>
            <a:r>
              <a:rPr lang="en-US" sz="2000" dirty="0">
                <a:latin typeface=".VnTimeH" pitchFamily="34" charset="0"/>
              </a:rPr>
              <a:t>®</a:t>
            </a:r>
            <a:r>
              <a:rPr lang="en-US" sz="2000" dirty="0"/>
              <a:t> </a:t>
            </a:r>
            <a:r>
              <a:rPr lang="en-US" sz="2000" err="1"/>
              <a:t>cña</a:t>
            </a:r>
            <a:r>
              <a:rPr lang="en-US" sz="2000"/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smtClean="0"/>
              <a:t> </a:t>
            </a:r>
            <a:r>
              <a:rPr lang="en-US" sz="2000" dirty="0" err="1"/>
              <a:t>tr×nh</a:t>
            </a:r>
            <a:r>
              <a:rPr lang="en-US" sz="2000" dirty="0"/>
              <a:t> lµ </a:t>
            </a:r>
            <a:r>
              <a:rPr lang="en-US" sz="2000" dirty="0">
                <a:solidFill>
                  <a:srgbClr val="FF3300"/>
                </a:solidFill>
              </a:rPr>
              <a:t>®</a:t>
            </a:r>
            <a:r>
              <a:rPr lang="en-US" sz="2000" dirty="0" err="1">
                <a:solidFill>
                  <a:srgbClr val="FF3300"/>
                </a:solidFill>
              </a:rPr>
              <a:t>iÒu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kiÖn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</a:p>
          <a:p>
            <a:pPr algn="l"/>
            <a:r>
              <a:rPr lang="en-US" sz="2000" dirty="0" err="1">
                <a:solidFill>
                  <a:srgbClr val="FF3300"/>
                </a:solidFill>
              </a:rPr>
              <a:t>cña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Èn</a:t>
            </a:r>
            <a:r>
              <a:rPr lang="en-US" sz="2000" dirty="0">
                <a:solidFill>
                  <a:srgbClr val="FF3300"/>
                </a:solidFill>
              </a:rPr>
              <a:t> ®Ó </a:t>
            </a:r>
            <a:r>
              <a:rPr lang="en-US" sz="2000" dirty="0" err="1">
                <a:solidFill>
                  <a:srgbClr val="FF3300"/>
                </a:solidFill>
              </a:rPr>
              <a:t>tÊt</a:t>
            </a:r>
            <a:r>
              <a:rPr lang="en-US" sz="2000" dirty="0">
                <a:solidFill>
                  <a:srgbClr val="FF3300"/>
                </a:solidFill>
              </a:rPr>
              <a:t> c¶ </a:t>
            </a:r>
            <a:r>
              <a:rPr lang="en-US" sz="2000" dirty="0" err="1">
                <a:solidFill>
                  <a:srgbClr val="FF3300"/>
                </a:solidFill>
              </a:rPr>
              <a:t>c¸c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mÉu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err="1">
                <a:solidFill>
                  <a:srgbClr val="FF3300"/>
                </a:solidFill>
              </a:rPr>
              <a:t>trong</a:t>
            </a:r>
            <a:r>
              <a:rPr lang="en-US" sz="2000">
                <a:solidFill>
                  <a:srgbClr val="FF3300"/>
                </a:solidFill>
              </a:rPr>
              <a:t> </a:t>
            </a:r>
            <a:r>
              <a:rPr lang="en-US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smtClean="0">
                <a:solidFill>
                  <a:srgbClr val="FF3300"/>
                </a:solidFill>
              </a:rPr>
              <a:t> </a:t>
            </a:r>
            <a:endParaRPr lang="en-US" sz="2000" dirty="0">
              <a:solidFill>
                <a:srgbClr val="FF3300"/>
              </a:solidFill>
            </a:endParaRPr>
          </a:p>
          <a:p>
            <a:pPr algn="l"/>
            <a:r>
              <a:rPr lang="en-US" sz="2000" dirty="0" err="1">
                <a:solidFill>
                  <a:srgbClr val="FF3300"/>
                </a:solidFill>
              </a:rPr>
              <a:t>tr×nh</a:t>
            </a:r>
            <a:r>
              <a:rPr lang="en-US" sz="2000" dirty="0">
                <a:solidFill>
                  <a:srgbClr val="FF3300"/>
                </a:solidFill>
              </a:rPr>
              <a:t> ®</a:t>
            </a:r>
            <a:r>
              <a:rPr lang="en-US" sz="2000" dirty="0" err="1">
                <a:solidFill>
                  <a:srgbClr val="FF3300"/>
                </a:solidFill>
              </a:rPr>
              <a:t>Òu</a:t>
            </a:r>
            <a:r>
              <a:rPr lang="en-US" sz="2000" dirty="0">
                <a:solidFill>
                  <a:srgbClr val="FF3300"/>
                </a:solidFill>
              </a:rPr>
              <a:t> </a:t>
            </a:r>
            <a:r>
              <a:rPr lang="en-US" sz="2000" dirty="0" err="1">
                <a:solidFill>
                  <a:srgbClr val="FF3300"/>
                </a:solidFill>
              </a:rPr>
              <a:t>kh¸c</a:t>
            </a:r>
            <a:r>
              <a:rPr lang="en-US" sz="2000" dirty="0">
                <a:solidFill>
                  <a:srgbClr val="FF3300"/>
                </a:solidFill>
              </a:rPr>
              <a:t> 0 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4763" y="3201988"/>
            <a:ext cx="3846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* </a:t>
            </a:r>
            <a:r>
              <a:rPr lang="en-US" sz="2000" dirty="0" err="1">
                <a:latin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</a:rPr>
              <a:t> 1 : </a:t>
            </a:r>
            <a:r>
              <a:rPr lang="en-US" sz="2000" dirty="0" err="1">
                <a:latin typeface="Times New Roman" pitchFamily="18" charset="0"/>
              </a:rPr>
              <a:t>Tìm</a:t>
            </a:r>
            <a:r>
              <a:rPr lang="en-US" sz="2000" dirty="0">
                <a:latin typeface="Times New Roman" pitchFamily="18" charset="0"/>
              </a:rPr>
              <a:t> ĐKXĐ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0" y="3946525"/>
            <a:ext cx="385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* </a:t>
            </a:r>
            <a:r>
              <a:rPr lang="en-US" sz="2000" dirty="0" err="1">
                <a:latin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</a:rPr>
              <a:t> 2 : </a:t>
            </a:r>
            <a:r>
              <a:rPr lang="en-US" sz="2000" dirty="0" err="1">
                <a:latin typeface="Times New Roman" pitchFamily="18" charset="0"/>
              </a:rPr>
              <a:t>Quy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đồng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hai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vế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trình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rồi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khử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</a:rPr>
              <a:t>.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46038" y="4857750"/>
            <a:ext cx="3805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* Bước 3 : Giải phương trình vừa nhận được.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4763" y="5622925"/>
            <a:ext cx="38465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* Bước 4 : Kết luận, các giá trị thỏa mãn ĐKXĐ chính là nghiệm của phương trình đã cho </a:t>
            </a:r>
          </a:p>
        </p:txBody>
      </p:sp>
      <p:sp>
        <p:nvSpPr>
          <p:cNvPr id="54306" name="Rectangle 34"/>
          <p:cNvSpPr>
            <a:spLocks noChangeArrowheads="1"/>
          </p:cNvSpPr>
          <p:nvPr/>
        </p:nvSpPr>
        <p:spPr bwMode="auto">
          <a:xfrm>
            <a:off x="4114800" y="1524000"/>
            <a:ext cx="4800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000" dirty="0" err="1"/>
              <a:t>Bµi</a:t>
            </a:r>
            <a:r>
              <a:rPr lang="en-US" sz="2000" dirty="0"/>
              <a:t> 27 tr22 SGK </a:t>
            </a:r>
            <a:r>
              <a:rPr lang="en-US" sz="2000" err="1"/>
              <a:t>Gi¶i</a:t>
            </a:r>
            <a:r>
              <a:rPr lang="en-US" sz="2000"/>
              <a:t> 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ph­ương</a:t>
            </a:r>
            <a:r>
              <a:rPr lang="en-US" sz="2000" smtClean="0"/>
              <a:t> </a:t>
            </a:r>
            <a:r>
              <a:rPr lang="en-US" sz="2000" dirty="0" err="1"/>
              <a:t>tr×nh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:</a:t>
            </a:r>
          </a:p>
          <a:p>
            <a:pPr algn="l"/>
            <a:endParaRPr lang="en-US" sz="2000" dirty="0"/>
          </a:p>
        </p:txBody>
      </p:sp>
      <p:graphicFrame>
        <p:nvGraphicFramePr>
          <p:cNvPr id="54308" name="Object 36"/>
          <p:cNvGraphicFramePr>
            <a:graphicFrameLocks noChangeAspect="1"/>
          </p:cNvGraphicFramePr>
          <p:nvPr/>
        </p:nvGraphicFramePr>
        <p:xfrm>
          <a:off x="4419600" y="1828800"/>
          <a:ext cx="14716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3" name="Equation" r:id="rId3" imgW="799753" imgH="393529" progId="Equation.DSMT4">
                  <p:embed/>
                </p:oleObj>
              </mc:Choice>
              <mc:Fallback>
                <p:oleObj name="Equation" r:id="rId3" imgW="799753" imgH="393529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1471613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1" name="Object 39"/>
          <p:cNvGraphicFramePr>
            <a:graphicFrameLocks noChangeAspect="1"/>
          </p:cNvGraphicFramePr>
          <p:nvPr/>
        </p:nvGraphicFramePr>
        <p:xfrm>
          <a:off x="5410200" y="2743200"/>
          <a:ext cx="9144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4" name="Equation" r:id="rId5" imgW="10353759" imgH="4257530" progId="Equation.DSMT4">
                  <p:embed/>
                </p:oleObj>
              </mc:Choice>
              <mc:Fallback>
                <p:oleObj name="Equation" r:id="rId5" imgW="10353759" imgH="425753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743200"/>
                        <a:ext cx="9144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2" name="Rectangle 40"/>
          <p:cNvSpPr>
            <a:spLocks noChangeArrowheads="1"/>
          </p:cNvSpPr>
          <p:nvPr/>
        </p:nvSpPr>
        <p:spPr bwMode="auto">
          <a:xfrm>
            <a:off x="4114800" y="2819400"/>
            <a:ext cx="1371600" cy="53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FontTx/>
              <a:buChar char="-"/>
            </a:pPr>
            <a:r>
              <a:rPr lang="en-US" sz="2000" dirty="0"/>
              <a:t>§KX§ :</a:t>
            </a:r>
          </a:p>
          <a:p>
            <a:pPr algn="l">
              <a:buFontTx/>
              <a:buChar char="-"/>
            </a:pPr>
            <a:r>
              <a:rPr lang="en-US" sz="2000" dirty="0"/>
              <a:t>MC: x + 5</a:t>
            </a:r>
          </a:p>
        </p:txBody>
      </p:sp>
      <p:graphicFrame>
        <p:nvGraphicFramePr>
          <p:cNvPr id="54313" name="Object 41"/>
          <p:cNvGraphicFramePr>
            <a:graphicFrameLocks noChangeAspect="1"/>
          </p:cNvGraphicFramePr>
          <p:nvPr/>
        </p:nvGraphicFramePr>
        <p:xfrm>
          <a:off x="4267200" y="3405188"/>
          <a:ext cx="152400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5" name="Equation" r:id="rId7" imgW="647419" imgH="393529" progId="Equation.DSMT4">
                  <p:embed/>
                </p:oleObj>
              </mc:Choice>
              <mc:Fallback>
                <p:oleObj name="Equation" r:id="rId7" imgW="647419" imgH="393529" progId="Equation.DSMT4">
                  <p:embed/>
                  <p:pic>
                    <p:nvPicPr>
                      <p:cNvPr id="0" name="Picture 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05188"/>
                        <a:ext cx="1524000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4" name="Object 42"/>
          <p:cNvGraphicFramePr>
            <a:graphicFrameLocks noChangeAspect="1"/>
          </p:cNvGraphicFramePr>
          <p:nvPr/>
        </p:nvGraphicFramePr>
        <p:xfrm>
          <a:off x="5943600" y="3429000"/>
          <a:ext cx="222726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6" name="Equation" r:id="rId9" imgW="1244600" imgH="393700" progId="Equation.DSMT4">
                  <p:embed/>
                </p:oleObj>
              </mc:Choice>
              <mc:Fallback>
                <p:oleObj name="Equation" r:id="rId9" imgW="1244600" imgH="393700" progId="Equation.DSMT4">
                  <p:embed/>
                  <p:pic>
                    <p:nvPicPr>
                      <p:cNvPr id="0" name="Picture 2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29000"/>
                        <a:ext cx="222726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7" name="Object 45"/>
          <p:cNvGraphicFramePr>
            <a:graphicFrameLocks noGrp="1" noChangeAspect="1"/>
          </p:cNvGraphicFramePr>
          <p:nvPr>
            <p:ph sz="half" idx="1"/>
          </p:nvPr>
        </p:nvGraphicFramePr>
        <p:xfrm>
          <a:off x="5029200" y="4191000"/>
          <a:ext cx="20574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7" name="Equation" r:id="rId11" imgW="1143000" imgH="203200" progId="Equation.DSMT4">
                  <p:embed/>
                </p:oleObj>
              </mc:Choice>
              <mc:Fallback>
                <p:oleObj name="Equation" r:id="rId11" imgW="1143000" imgH="203200" progId="Equation.DSMT4">
                  <p:embed/>
                  <p:pic>
                    <p:nvPicPr>
                      <p:cNvPr id="0" name="Picture 2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191000"/>
                        <a:ext cx="20574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9" name="Object 4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800600" y="4572000"/>
          <a:ext cx="23495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8" name="Equation" r:id="rId13" imgW="1282700" imgH="203200" progId="Equation.DSMT4">
                  <p:embed/>
                </p:oleObj>
              </mc:Choice>
              <mc:Fallback>
                <p:oleObj name="Equation" r:id="rId13" imgW="1282700" imgH="203200" progId="Equation.DSMT4">
                  <p:embed/>
                  <p:pic>
                    <p:nvPicPr>
                      <p:cNvPr id="0" name="Picture 2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72000"/>
                        <a:ext cx="23495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22" name="Object 5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257800" y="5029200"/>
          <a:ext cx="13620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9" name="Equation" r:id="rId15" imgW="710891" imgH="406224" progId="Equation.DSMT4">
                  <p:embed/>
                </p:oleObj>
              </mc:Choice>
              <mc:Fallback>
                <p:oleObj name="Equation" r:id="rId15" imgW="710891" imgH="406224" progId="Equation.DSMT4">
                  <p:embed/>
                  <p:pic>
                    <p:nvPicPr>
                      <p:cNvPr id="0" name="Picture 23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029200"/>
                        <a:ext cx="136207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4114800" y="5867400"/>
            <a:ext cx="4800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 err="1"/>
              <a:t>VËy</a:t>
            </a:r>
            <a:r>
              <a:rPr lang="en-US" sz="2000" dirty="0"/>
              <a:t> </a:t>
            </a:r>
            <a:r>
              <a:rPr lang="en-US" sz="2000" dirty="0" err="1"/>
              <a:t>tËp</a:t>
            </a:r>
            <a:r>
              <a:rPr lang="en-US" sz="2000" dirty="0"/>
              <a:t> </a:t>
            </a:r>
            <a:r>
              <a:rPr lang="en-US" sz="2000" dirty="0" err="1"/>
              <a:t>nghiÖm</a:t>
            </a:r>
            <a:r>
              <a:rPr lang="en-US" sz="2000" dirty="0"/>
              <a:t> </a:t>
            </a:r>
            <a:r>
              <a:rPr lang="en-US" sz="2000" err="1"/>
              <a:t>cña</a:t>
            </a:r>
            <a:r>
              <a:rPr lang="en-US" sz="2000"/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ph­ương</a:t>
            </a:r>
            <a:r>
              <a:rPr lang="en-US" sz="2000" smtClean="0"/>
              <a:t> </a:t>
            </a:r>
            <a:r>
              <a:rPr lang="en-US" sz="2000" dirty="0" err="1"/>
              <a:t>tr×nh</a:t>
            </a:r>
            <a:r>
              <a:rPr lang="en-US" sz="2000" dirty="0"/>
              <a:t>  S = {-20}   </a:t>
            </a:r>
          </a:p>
        </p:txBody>
      </p:sp>
      <p:sp>
        <p:nvSpPr>
          <p:cNvPr id="54337" name="Text Box 65"/>
          <p:cNvSpPr txBox="1">
            <a:spLocks noChangeArrowheads="1"/>
          </p:cNvSpPr>
          <p:nvPr/>
        </p:nvSpPr>
        <p:spPr bwMode="auto">
          <a:xfrm>
            <a:off x="4114800" y="762000"/>
            <a:ext cx="5029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u="sng">
                <a:solidFill>
                  <a:srgbClr val="FF3300"/>
                </a:solidFill>
                <a:latin typeface="Arial" charset="0"/>
              </a:rPr>
              <a:t>Bài tập</a:t>
            </a:r>
            <a:r>
              <a:rPr lang="vi-VN" sz="2400" u="sng">
                <a:solidFill>
                  <a:srgbClr val="FF3300"/>
                </a:solidFill>
                <a:latin typeface="Arial" charset="0"/>
              </a:rPr>
              <a:t>:</a:t>
            </a:r>
          </a:p>
        </p:txBody>
      </p:sp>
      <p:sp>
        <p:nvSpPr>
          <p:cNvPr id="54339" name="Text Box 67"/>
          <p:cNvSpPr txBox="1">
            <a:spLocks noChangeArrowheads="1"/>
          </p:cNvSpPr>
          <p:nvPr/>
        </p:nvSpPr>
        <p:spPr bwMode="auto">
          <a:xfrm>
            <a:off x="6629400" y="54102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( </a:t>
            </a:r>
            <a:r>
              <a:rPr lang="en-US" sz="2000" dirty="0" err="1">
                <a:latin typeface="Times New Roman" pitchFamily="18" charset="0"/>
              </a:rPr>
              <a:t>thỏa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mãn</a:t>
            </a:r>
            <a:r>
              <a:rPr lang="en-US" sz="2000" dirty="0">
                <a:latin typeface="Times New Roman" pitchFamily="18" charset="0"/>
              </a:rPr>
              <a:t>  </a:t>
            </a:r>
            <a:r>
              <a:rPr lang="en-US" sz="2000" dirty="0">
                <a:solidFill>
                  <a:srgbClr val="FF3300"/>
                </a:solidFill>
                <a:latin typeface="Times New Roman" pitchFamily="18" charset="0"/>
              </a:rPr>
              <a:t>ĐKXĐ</a:t>
            </a:r>
            <a:r>
              <a:rPr lang="en-US" sz="2000" dirty="0">
                <a:latin typeface="Times New Roman" pitchFamily="18" charset="0"/>
              </a:rPr>
              <a:t>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156" name="WordArt 92"/>
          <p:cNvSpPr>
            <a:spLocks noChangeArrowheads="1" noChangeShapeType="1" noTextEdit="1"/>
          </p:cNvSpPr>
          <p:nvPr/>
        </p:nvSpPr>
        <p:spPr bwMode="auto">
          <a:xfrm>
            <a:off x="1219200" y="76200"/>
            <a:ext cx="7467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BÀI 5. PHƯƠNG TRÌNH CHỨA ẨN Ở </a:t>
            </a:r>
            <a:r>
              <a:rPr lang="vi-VN" sz="3600" b="1" kern="1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MẪU</a:t>
            </a:r>
            <a:r>
              <a:rPr lang="en-US" sz="3600" b="1" kern="1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VÀ LUYỆN TẬP</a:t>
            </a:r>
            <a:endParaRPr lang="en-US" sz="3600" b="1" kern="1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6" grpId="0"/>
      <p:bldP spid="54312" grpId="0"/>
      <p:bldP spid="54325" grpId="0"/>
      <p:bldP spid="543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447800"/>
            <a:ext cx="4500563" cy="4476750"/>
          </a:xfrm>
          <a:prstGeom prst="rect">
            <a:avLst/>
          </a:prstGeom>
          <a:noFill/>
        </p:spPr>
      </p:pic>
      <p:pic>
        <p:nvPicPr>
          <p:cNvPr id="60419" name="Picture 3" descr="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17702">
            <a:off x="2743200" y="4648200"/>
            <a:ext cx="1385888" cy="1196975"/>
          </a:xfrm>
          <a:prstGeom prst="rect">
            <a:avLst/>
          </a:prstGeom>
          <a:noFill/>
        </p:spPr>
      </p:pic>
      <p:pic>
        <p:nvPicPr>
          <p:cNvPr id="60420" name="Picture 4" descr="Cov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2013" y="3051175"/>
            <a:ext cx="1963737" cy="1852613"/>
          </a:xfrm>
          <a:prstGeom prst="rect">
            <a:avLst/>
          </a:prstGeom>
          <a:noFill/>
        </p:spPr>
      </p:pic>
      <p:pic>
        <p:nvPicPr>
          <p:cNvPr id="60421" name="Picture 5" descr="Cov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400" y="2667000"/>
            <a:ext cx="3048000" cy="1695450"/>
          </a:xfrm>
          <a:prstGeom prst="rect">
            <a:avLst/>
          </a:prstGeom>
          <a:noFill/>
        </p:spPr>
      </p:pic>
      <p:pic>
        <p:nvPicPr>
          <p:cNvPr id="60422" name="Picture 6" descr="Cov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1600" y="4071938"/>
            <a:ext cx="2362200" cy="1600200"/>
          </a:xfrm>
          <a:prstGeom prst="rect">
            <a:avLst/>
          </a:prstGeom>
          <a:noFill/>
        </p:spPr>
      </p:pic>
      <p:pic>
        <p:nvPicPr>
          <p:cNvPr id="60423" name="Picture 7" descr="Cov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38475" y="3487738"/>
            <a:ext cx="2295525" cy="855662"/>
          </a:xfrm>
          <a:prstGeom prst="rect">
            <a:avLst/>
          </a:prstGeom>
          <a:noFill/>
        </p:spPr>
      </p:pic>
      <p:pic>
        <p:nvPicPr>
          <p:cNvPr id="60424" name="Picture 8" descr="Cov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62013" y="3022600"/>
            <a:ext cx="2349500" cy="869950"/>
          </a:xfrm>
          <a:prstGeom prst="rect">
            <a:avLst/>
          </a:prstGeom>
          <a:noFill/>
        </p:spPr>
      </p:pic>
      <p:pic>
        <p:nvPicPr>
          <p:cNvPr id="60425" name="Picture 9" descr="Cov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0" y="1752600"/>
            <a:ext cx="2851150" cy="1081088"/>
          </a:xfrm>
          <a:prstGeom prst="rect">
            <a:avLst/>
          </a:prstGeom>
          <a:noFill/>
        </p:spPr>
      </p:pic>
      <p:pic>
        <p:nvPicPr>
          <p:cNvPr id="60426" name="Picture 10" descr="Cove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48000" y="2514600"/>
            <a:ext cx="2554288" cy="949325"/>
          </a:xfrm>
          <a:prstGeom prst="rect">
            <a:avLst/>
          </a:prstGeom>
          <a:noFill/>
        </p:spPr>
      </p:pic>
      <p:pic>
        <p:nvPicPr>
          <p:cNvPr id="60427" name="Picture 11" descr="Cover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38200" y="2443163"/>
            <a:ext cx="2368550" cy="841375"/>
          </a:xfrm>
          <a:prstGeom prst="rect">
            <a:avLst/>
          </a:prstGeom>
          <a:noFill/>
        </p:spPr>
      </p:pic>
      <p:pic>
        <p:nvPicPr>
          <p:cNvPr id="60428" name="Picture 12" descr="Cove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443538" y="928688"/>
            <a:ext cx="3124200" cy="1066800"/>
          </a:xfrm>
          <a:prstGeom prst="rect">
            <a:avLst/>
          </a:prstGeom>
          <a:noFill/>
        </p:spPr>
      </p:pic>
      <p:pic>
        <p:nvPicPr>
          <p:cNvPr id="60429" name="Picture 13" descr="Cove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566988" y="1062038"/>
            <a:ext cx="2971800" cy="822325"/>
          </a:xfrm>
          <a:prstGeom prst="rect">
            <a:avLst/>
          </a:prstGeom>
          <a:noFill/>
        </p:spPr>
      </p:pic>
      <p:pic>
        <p:nvPicPr>
          <p:cNvPr id="60430" name="Picture 14" descr="Cove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8200" y="1676400"/>
            <a:ext cx="1951038" cy="1746250"/>
          </a:xfrm>
          <a:prstGeom prst="rect">
            <a:avLst/>
          </a:prstGeom>
          <a:noFill/>
        </p:spPr>
      </p:pic>
      <p:pic>
        <p:nvPicPr>
          <p:cNvPr id="60431" name="Picture 15" descr="Cove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2670175"/>
            <a:ext cx="1843088" cy="1109663"/>
          </a:xfrm>
          <a:prstGeom prst="rect">
            <a:avLst/>
          </a:prstGeom>
          <a:noFill/>
        </p:spPr>
      </p:pic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457200" y="381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vi-VN" sz="2400">
              <a:latin typeface="Arial" charset="0"/>
            </a:endParaRP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228600" y="160338"/>
            <a:ext cx="853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Sơ đồ các bước giải phương trình chứa ẩn ở mẫu </a:t>
            </a:r>
          </a:p>
        </p:txBody>
      </p:sp>
      <p:sp>
        <p:nvSpPr>
          <p:cNvPr id="60434" name="AutoShape 18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7772400" y="6324600"/>
            <a:ext cx="1371600" cy="533400"/>
          </a:xfrm>
          <a:prstGeom prst="rightArrow">
            <a:avLst>
              <a:gd name="adj1" fmla="val 50000"/>
              <a:gd name="adj2" fmla="val 64286"/>
            </a:avLst>
          </a:prstGeom>
          <a:noFill/>
          <a:ln w="9525" algn="ctr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/>
              <a:t>Home</a:t>
            </a:r>
            <a:endParaRPr lang="vi-VN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2496</TotalTime>
  <Words>1077</Words>
  <Application>Microsoft Office PowerPoint</Application>
  <PresentationFormat>On-screen Show (4:3)</PresentationFormat>
  <Paragraphs>136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SimSun</vt:lpstr>
      <vt:lpstr>.VnTime</vt:lpstr>
      <vt:lpstr>.VnTimeH</vt:lpstr>
      <vt:lpstr>Arial</vt:lpstr>
      <vt:lpstr>Calibri</vt:lpstr>
      <vt:lpstr>Comic Sans MS</vt:lpstr>
      <vt:lpstr>Gill Sans MT</vt:lpstr>
      <vt:lpstr>Tahoma</vt:lpstr>
      <vt:lpstr>Times New Roman</vt:lpstr>
      <vt:lpstr>Verdana</vt:lpstr>
      <vt:lpstr>Wingdings</vt:lpstr>
      <vt:lpstr>Wingdings 2</vt:lpstr>
      <vt:lpstr>Default Design</vt:lpstr>
      <vt:lpstr>1_Solstice</vt:lpstr>
      <vt:lpstr>Equation</vt:lpstr>
      <vt:lpstr>MathType 6.0 Equation</vt:lpstr>
      <vt:lpstr>PowerPoint Presentation</vt:lpstr>
      <vt:lpstr>Quan sát các nhóm phương trình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3. Giải phương trình </vt:lpstr>
      <vt:lpstr>PowerPoint Presentation</vt:lpstr>
      <vt:lpstr>PowerPoint Presentation</vt:lpstr>
      <vt:lpstr>Hướng dẫn về nhà:</vt:lpstr>
    </vt:vector>
  </TitlesOfParts>
  <Company>LucNgan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C2TanHoa</dc:creator>
  <cp:lastModifiedBy>Lenovo</cp:lastModifiedBy>
  <cp:revision>143</cp:revision>
  <dcterms:created xsi:type="dcterms:W3CDTF">2009-02-07T22:49:39Z</dcterms:created>
  <dcterms:modified xsi:type="dcterms:W3CDTF">2021-02-03T13:18:41Z</dcterms:modified>
</cp:coreProperties>
</file>