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9BD669A-14A7-4C61-9EDA-5EF463045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4C3BF9C5-5BCD-4A48-BCE6-411A27FA2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99A6131-B47C-458C-82E5-305C7101A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2601E5E-30EE-4EE2-A8ED-7875DF632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9FAEA46-BD72-41E3-9BB8-4787E92E4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9274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1324611-179F-4C5C-B8B8-EC27EE96E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D1482160-91A0-45DF-A0D8-F27E87BC5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F879DB1-9C35-44EB-9886-CAA7F3FB7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4DF6193-515C-451E-8DF3-B621D96EB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EC0490B-D481-4323-80B5-BA405956F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95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D90C1E72-F96B-481C-953C-F12C258050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05A56D8B-9D9E-498F-A21B-FAE95EA9C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3E2C2E5-D6A9-41B8-B324-B506F4A30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65940A1-406A-4E01-9E9A-A2EFE4320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8E6B27F0-5023-4409-AA52-2D1A427E5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3550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ED10EF8-5FF4-498D-91FC-07EF39342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8F96D32-0D01-410B-BB23-53F0D66C4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1F52A6E-28EB-495B-97E7-931A3A8E5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D8E6F7B7-183C-4AF1-9C6E-D9AAC960F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53FDCF9-B677-49A8-AC0D-47C2C1EE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574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EE30623-EDEF-4324-9B95-AAC5B255E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ACA7B3A6-E120-424C-8EE7-E5FA7FDBF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FEF8A429-F18D-49CA-9FAF-D8C709155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F5099C3-CDE1-43CE-BF4E-E9F8D09F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C783A6C-3C41-426D-A4F5-4CC8AEC4A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9754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25BFD32-1F7E-40F6-9610-C97EF68F9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38113B0-9170-4F95-9CB6-578FC25F0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06A0A6F8-2CD0-4C6F-9FDF-A3ABDF300C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1743AB6-A8CB-48B8-9F95-955CDB5BD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8556FE1-4B5F-468D-B26E-894C98393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C62A63D-065B-403D-B2FE-E727CDA62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9788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CA1FCB9-AF76-4987-ACFE-08F949BA9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F8AAE55-02F5-44D4-BBDE-2668D93E3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87A321B9-C766-48D9-B9CE-41464EB19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49D69618-1576-4E9F-BE23-698D1D1219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3F348126-D9E0-4823-B104-9900229083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B009A39B-4472-429C-B184-BEA9CA683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5975E166-FF92-4500-8461-B278E84FE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8A7A90F5-A090-49EF-9FC5-804A6EDA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0127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FA66D93-8008-4FA4-BD9F-81D5B5355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AFD28718-B9E6-4F64-A1DF-D38546787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17171B8D-C211-404D-A63D-E5550B7F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82AA0B69-50C2-4BDD-BB63-CB0A3CC83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1594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E0374A56-8257-4AF5-B1AD-30F71ACC9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5C6AAF56-5A94-471A-8E6D-64B97890E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E0370514-4655-4C26-BB89-D9EE4DA3B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5386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0A6A836-CD71-4E06-A8C1-2E8C8A8DD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81E1EA6-4C04-4B44-8994-97D2D1A37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0D82AF89-4475-4E9C-A40F-E27851278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C38A4D2-4DE2-4529-8CEE-7068BF7B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083FD19E-24D5-4A25-BFB6-5301684D9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CEEB6E80-B9C4-4E73-B57E-15223214F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46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A7C4AF0-8686-4592-975F-1F36E9CF1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FAB6B34D-D20A-4077-B127-125A52D76D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4C25022A-4162-4D3A-A189-9278E3B30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3D971AC9-D495-460A-848B-1FE7AFE6C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7FF6D7F-7F55-437B-B54C-53C4165A6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A7920D74-4230-4898-9168-2BC0D9DD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65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21D21B6C-AB89-4F02-8C83-3796BE9C6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69559323-9E68-403E-BD0E-A7CB68F77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42869F1-AACE-4F34-A299-F4245A7B77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FF336-4DAD-4F61-BF6C-9B04D05B08E5}" type="datetimeFigureOut">
              <a:rPr lang="vi-VN" smtClean="0"/>
              <a:t>16/05/2021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E6AC7B3-CE9D-4477-85F8-05B5B1391A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CC82A8B-EE14-4C66-B5F8-2266D8AC92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1EEDB-C296-4550-9007-9BC8E69DF0F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9906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f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fif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êu đề 1">
            <a:extLst>
              <a:ext uri="{FF2B5EF4-FFF2-40B4-BE49-F238E27FC236}">
                <a16:creationId xmlns:a16="http://schemas.microsoft.com/office/drawing/2014/main" id="{CA2C0961-1DA5-47BF-854C-3197E04609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1260" y="2070297"/>
            <a:ext cx="7401661" cy="2031055"/>
          </a:xfrm>
        </p:spPr>
        <p:txBody>
          <a:bodyPr>
            <a:normAutofit/>
          </a:bodyPr>
          <a:lstStyle/>
          <a:p>
            <a:r>
              <a:rPr lang="vi-VN" dirty="0" err="1">
                <a:solidFill>
                  <a:srgbClr val="FFFFFF"/>
                </a:solidFill>
              </a:rPr>
              <a:t>Chủ</a:t>
            </a:r>
            <a:r>
              <a:rPr lang="vi-VN" dirty="0">
                <a:solidFill>
                  <a:srgbClr val="FFFFFF"/>
                </a:solidFill>
              </a:rPr>
              <a:t> </a:t>
            </a:r>
            <a:r>
              <a:rPr lang="vi-VN" dirty="0" err="1">
                <a:solidFill>
                  <a:srgbClr val="FFFFFF"/>
                </a:solidFill>
              </a:rPr>
              <a:t>đề</a:t>
            </a:r>
            <a:r>
              <a:rPr lang="vi-VN" dirty="0">
                <a:solidFill>
                  <a:srgbClr val="FFFFFF"/>
                </a:solidFill>
              </a:rPr>
              <a:t> 29: </a:t>
            </a:r>
            <a:br>
              <a:rPr lang="vi-VN" dirty="0">
                <a:solidFill>
                  <a:srgbClr val="FFFFFF"/>
                </a:solidFill>
              </a:rPr>
            </a:br>
            <a:r>
              <a:rPr lang="vi-VN" sz="4800" dirty="0">
                <a:solidFill>
                  <a:srgbClr val="FFFFFF"/>
                </a:solidFill>
              </a:rPr>
              <a:t>An </a:t>
            </a:r>
            <a:r>
              <a:rPr lang="vi-VN" sz="4800" dirty="0" err="1">
                <a:solidFill>
                  <a:srgbClr val="FFFFFF"/>
                </a:solidFill>
              </a:rPr>
              <a:t>toàn</a:t>
            </a:r>
            <a:r>
              <a:rPr lang="vi-VN" sz="4800" dirty="0">
                <a:solidFill>
                  <a:srgbClr val="FFFFFF"/>
                </a:solidFill>
              </a:rPr>
              <a:t> khi </a:t>
            </a:r>
            <a:r>
              <a:rPr lang="vi-VN" sz="4800" dirty="0" err="1">
                <a:solidFill>
                  <a:srgbClr val="FFFFFF"/>
                </a:solidFill>
              </a:rPr>
              <a:t>sử</a:t>
            </a:r>
            <a:r>
              <a:rPr lang="vi-VN" sz="4800" dirty="0">
                <a:solidFill>
                  <a:srgbClr val="FFFFFF"/>
                </a:solidFill>
              </a:rPr>
              <a:t> </a:t>
            </a:r>
            <a:r>
              <a:rPr lang="vi-VN" sz="4800" dirty="0" err="1">
                <a:solidFill>
                  <a:srgbClr val="FFFFFF"/>
                </a:solidFill>
              </a:rPr>
              <a:t>dụng</a:t>
            </a:r>
            <a:r>
              <a:rPr lang="vi-VN" sz="4800" dirty="0">
                <a:solidFill>
                  <a:srgbClr val="FFFFFF"/>
                </a:solidFill>
              </a:rPr>
              <a:t> </a:t>
            </a:r>
            <a:r>
              <a:rPr lang="vi-VN" sz="4800" dirty="0" err="1">
                <a:solidFill>
                  <a:srgbClr val="FFFFFF"/>
                </a:solidFill>
              </a:rPr>
              <a:t>điện</a:t>
            </a:r>
            <a:endParaRPr lang="vi-VN" dirty="0">
              <a:solidFill>
                <a:srgbClr val="FFFFFF"/>
              </a:solidFill>
            </a:endParaRP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2183C710-A551-493B-9D1A-805024B1D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2125" y="4190128"/>
            <a:ext cx="6105194" cy="682079"/>
          </a:xfrm>
        </p:spPr>
        <p:txBody>
          <a:bodyPr>
            <a:normAutofit fontScale="92500" lnSpcReduction="20000"/>
          </a:bodyPr>
          <a:lstStyle/>
          <a:p>
            <a:r>
              <a:rPr lang="vi-VN" sz="5400" dirty="0" err="1">
                <a:solidFill>
                  <a:srgbClr val="FFFF00"/>
                </a:solidFill>
              </a:rPr>
              <a:t>Vật</a:t>
            </a:r>
            <a:r>
              <a:rPr lang="vi-VN" sz="5400" dirty="0">
                <a:solidFill>
                  <a:srgbClr val="FFFF00"/>
                </a:solidFill>
              </a:rPr>
              <a:t> </a:t>
            </a:r>
            <a:r>
              <a:rPr lang="vi-VN" sz="5400" dirty="0" err="1">
                <a:solidFill>
                  <a:srgbClr val="FFFF00"/>
                </a:solidFill>
              </a:rPr>
              <a:t>lí</a:t>
            </a:r>
            <a:r>
              <a:rPr lang="vi-VN" sz="5400" dirty="0">
                <a:solidFill>
                  <a:srgbClr val="FFFF00"/>
                </a:solidFill>
              </a:rPr>
              <a:t> 7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44D4C8DB-3572-41C9-88C5-05F858B9D1C8}"/>
              </a:ext>
            </a:extLst>
          </p:cNvPr>
          <p:cNvSpPr txBox="1"/>
          <p:nvPr/>
        </p:nvSpPr>
        <p:spPr>
          <a:xfrm>
            <a:off x="5521911" y="4960983"/>
            <a:ext cx="3906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Nội</a:t>
            </a:r>
            <a:r>
              <a:rPr lang="vi-VN" sz="20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dung ghi </a:t>
            </a:r>
            <a:r>
              <a:rPr lang="vi-VN" sz="20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bài</a:t>
            </a:r>
            <a:r>
              <a:rPr lang="vi-VN" sz="2000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 ở trang </a:t>
            </a:r>
            <a:r>
              <a:rPr lang="vi-VN" sz="2000" dirty="0" err="1">
                <a:solidFill>
                  <a:schemeClr val="accent6">
                    <a:lumMod val="40000"/>
                    <a:lumOff val="60000"/>
                  </a:schemeClr>
                </a:solidFill>
              </a:rPr>
              <a:t>cuối</a:t>
            </a:r>
            <a:endParaRPr lang="vi-VN" sz="2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69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9FB3AB74-9A5D-4451-A1A1-B65EEE9F9C50}"/>
              </a:ext>
            </a:extLst>
          </p:cNvPr>
          <p:cNvSpPr txBox="1"/>
          <p:nvPr/>
        </p:nvSpPr>
        <p:spPr>
          <a:xfrm>
            <a:off x="674700" y="684451"/>
            <a:ext cx="1068259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1" i="0" u="sng" dirty="0">
                <a:solidFill>
                  <a:srgbClr val="FF0000"/>
                </a:solidFill>
                <a:effectLst/>
                <a:latin typeface="+mj-lt"/>
              </a:rPr>
              <a:t>I – DÒNG ĐIỆN ĐI QUA CƠ THỂ NGƯỜI CÓ THỂ GÂY NGUY HIỂM</a:t>
            </a:r>
            <a:endParaRPr lang="vi-VN" sz="2600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548656F1-18BE-4271-AB68-B96A4909E14C}"/>
              </a:ext>
            </a:extLst>
          </p:cNvPr>
          <p:cNvSpPr txBox="1"/>
          <p:nvPr/>
        </p:nvSpPr>
        <p:spPr>
          <a:xfrm>
            <a:off x="1090382" y="1176894"/>
            <a:ext cx="6094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Cơ </a:t>
            </a:r>
            <a:r>
              <a:rPr lang="vi-VN" sz="24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vi-VN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24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người</a:t>
            </a:r>
            <a:r>
              <a:rPr lang="vi-VN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24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vi-VN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24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một</a:t>
            </a:r>
            <a:r>
              <a:rPr lang="vi-VN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24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vật</a:t>
            </a:r>
            <a:r>
              <a:rPr lang="vi-VN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24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dẫn</a:t>
            </a:r>
            <a:r>
              <a:rPr lang="vi-VN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2400" b="1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điện</a:t>
            </a:r>
            <a:r>
              <a:rPr lang="vi-VN" sz="24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vi-VN" sz="2400" i="1" dirty="0"/>
          </a:p>
        </p:txBody>
      </p:sp>
      <p:pic>
        <p:nvPicPr>
          <p:cNvPr id="7" name="Hình ảnh 6" descr="Ảnh có chứa trượt tuyết&#10;&#10;Mô tả được tạo tự động">
            <a:extLst>
              <a:ext uri="{FF2B5EF4-FFF2-40B4-BE49-F238E27FC236}">
                <a16:creationId xmlns:a16="http://schemas.microsoft.com/office/drawing/2014/main" id="{4E51C1ED-6689-4805-B4B7-563612D1FB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428" y="1819922"/>
            <a:ext cx="3628609" cy="4146982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2B8B113D-C7CE-4CEB-87E2-ACD2B6461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1221" y="1702156"/>
            <a:ext cx="7045911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+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Dòng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trên 10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mA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đi qua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làm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cơ co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giật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rất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mạnh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, không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thể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duỗi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tay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khỏi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đây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khi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chạm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phải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+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Dòng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trên 25mA đi qua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ngực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gây thương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tổn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tim.</a:t>
            </a:r>
          </a:p>
          <a:p>
            <a:pPr algn="just"/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+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Dòng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trên 70mA đi qua cơ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thể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làm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tim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ngừng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đập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9" name="AutoShape 2" descr="10mA">
            <a:extLst>
              <a:ext uri="{FF2B5EF4-FFF2-40B4-BE49-F238E27FC236}">
                <a16:creationId xmlns:a16="http://schemas.microsoft.com/office/drawing/2014/main" id="{E33E9A3D-9386-44AF-8E73-A180DE31B6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7003" y="2445227"/>
            <a:ext cx="269726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AutoShape 3" descr="25mA">
            <a:extLst>
              <a:ext uri="{FF2B5EF4-FFF2-40B4-BE49-F238E27FC236}">
                <a16:creationId xmlns:a16="http://schemas.microsoft.com/office/drawing/2014/main" id="{19A643F0-39AD-4769-AD09-BA7287C38D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7003" y="2627790"/>
            <a:ext cx="269726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8ACA227E-2375-4353-8666-1D6C02DD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1221" y="4823231"/>
            <a:ext cx="704591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Dòng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cường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độ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 70mA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trở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lên đi qua cơ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thể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hoặc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làm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việc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hiệu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thế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từ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40V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trở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lên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là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nguy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hiểm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đối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 con </a:t>
            </a:r>
            <a:r>
              <a:rPr kumimoji="0" lang="vi-VN" altLang="vi-VN" sz="26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sz="2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12" name="AutoShape 5" descr="70mA\left( 40V \right)">
            <a:extLst>
              <a:ext uri="{FF2B5EF4-FFF2-40B4-BE49-F238E27FC236}">
                <a16:creationId xmlns:a16="http://schemas.microsoft.com/office/drawing/2014/main" id="{78220969-FDAD-424D-BEE5-D1CD6F856A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85037" y="4227626"/>
            <a:ext cx="544957" cy="215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3" name="AutoShape 6" descr="70mA">
            <a:extLst>
              <a:ext uri="{FF2B5EF4-FFF2-40B4-BE49-F238E27FC236}">
                <a16:creationId xmlns:a16="http://schemas.microsoft.com/office/drawing/2014/main" id="{5C4DC450-2356-4FDC-B9EB-23E26E83B8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5108" y="4425149"/>
            <a:ext cx="269726" cy="159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4" name="AutoShape 7" descr="40V">
            <a:extLst>
              <a:ext uri="{FF2B5EF4-FFF2-40B4-BE49-F238E27FC236}">
                <a16:creationId xmlns:a16="http://schemas.microsoft.com/office/drawing/2014/main" id="{E26D53FD-FAA9-469D-860F-E717FD31D8C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175641" y="4425149"/>
            <a:ext cx="181653" cy="159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333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7FD4553A-B435-43B1-9D88-8F2B50DFE4C2}"/>
              </a:ext>
            </a:extLst>
          </p:cNvPr>
          <p:cNvSpPr txBox="1"/>
          <p:nvPr/>
        </p:nvSpPr>
        <p:spPr>
          <a:xfrm>
            <a:off x="452761" y="320466"/>
            <a:ext cx="109728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II – HIỆN TƯỢNG ĐOẢN MẠCH VÀ TÁC DỤNG CỦA CẦU CHÌ</a:t>
            </a:r>
            <a:endParaRPr lang="vi-VN" sz="2600" u="sng" dirty="0">
              <a:solidFill>
                <a:srgbClr val="FF0000"/>
              </a:solidFill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B7816989-A27E-4647-8601-A8B8E378CB5B}"/>
              </a:ext>
            </a:extLst>
          </p:cNvPr>
          <p:cNvSpPr txBox="1"/>
          <p:nvPr/>
        </p:nvSpPr>
        <p:spPr>
          <a:xfrm>
            <a:off x="452761" y="1186928"/>
            <a:ext cx="1132790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Đoản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là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hiện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tượng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chập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hay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nối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tắt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trong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thực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tế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chính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là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hiện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tượng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xảy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ra khi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nối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cực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âm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với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cực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dương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của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nguồn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mà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không qua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thiết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tiêu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thụ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8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2800" b="0" i="0" dirty="0">
                <a:solidFill>
                  <a:srgbClr val="000000"/>
                </a:solidFill>
                <a:effectLst/>
                <a:latin typeface="+mj-lt"/>
              </a:rPr>
              <a:t>.</a:t>
            </a:r>
            <a:endParaRPr lang="vi-VN" sz="2800" dirty="0">
              <a:latin typeface="+mj-lt"/>
            </a:endParaRPr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1B07DF6E-8DC5-4E80-B058-44AD63B5ED5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91"/>
          <a:stretch/>
        </p:blipFill>
        <p:spPr>
          <a:xfrm>
            <a:off x="452760" y="2529866"/>
            <a:ext cx="6043289" cy="3451919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DF17CA51-5D06-488F-88DF-739E24F4B44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794"/>
          <a:stretch/>
        </p:blipFill>
        <p:spPr>
          <a:xfrm>
            <a:off x="6496049" y="2529866"/>
            <a:ext cx="5353051" cy="3451918"/>
          </a:xfrm>
          <a:prstGeom prst="rect">
            <a:avLst/>
          </a:prstGeom>
        </p:spPr>
      </p:pic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34D8BC05-7EAF-4E22-9A3F-DA14A8920DD8}"/>
              </a:ext>
            </a:extLst>
          </p:cNvPr>
          <p:cNvSpPr txBox="1"/>
          <p:nvPr/>
        </p:nvSpPr>
        <p:spPr>
          <a:xfrm>
            <a:off x="452760" y="753695"/>
            <a:ext cx="609452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1.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Hiện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tượng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đoản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mạch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 (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ngắn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mạch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)</a:t>
            </a:r>
            <a:endParaRPr lang="vi-VN" sz="26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871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7CB83438-C42D-49F3-8B62-823AAE50D5DF}"/>
              </a:ext>
            </a:extLst>
          </p:cNvPr>
          <p:cNvSpPr txBox="1"/>
          <p:nvPr/>
        </p:nvSpPr>
        <p:spPr>
          <a:xfrm>
            <a:off x="452761" y="867298"/>
            <a:ext cx="10768614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Tác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hại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của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hiện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tượng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đoản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:</a:t>
            </a:r>
            <a:endParaRPr lang="vi-VN" sz="2600" b="0" i="0" dirty="0">
              <a:effectLst/>
              <a:latin typeface="+mj-lt"/>
            </a:endParaRPr>
          </a:p>
          <a:p>
            <a:pPr algn="just"/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+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Cường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độ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dòng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tăng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quá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lớn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có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thể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làm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chảy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hoặc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cháy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vỏ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bọc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cách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và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các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bộ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phận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khác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tiếp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xúc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với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nó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hoặc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gần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nó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.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Từ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đó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có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thể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gây ra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hỏa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hoạn</a:t>
            </a:r>
            <a:endParaRPr lang="vi-VN" sz="2600" b="0" i="0" dirty="0">
              <a:effectLst/>
              <a:latin typeface="+mj-lt"/>
            </a:endParaRPr>
          </a:p>
          <a:p>
            <a:pPr algn="just"/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+ Dây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tóc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bóng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đèn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đứt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, dây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quấn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ở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quạt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nóng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chảy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và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đứt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,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các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trong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máy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hư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hỏng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, …</a:t>
            </a:r>
            <a:endParaRPr lang="vi-VN" sz="2600" b="0" i="0" dirty="0">
              <a:effectLst/>
              <a:latin typeface="+mj-lt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E6E40E07-D4AA-4D2C-B3AD-68359DCA60E1}"/>
              </a:ext>
            </a:extLst>
          </p:cNvPr>
          <p:cNvSpPr txBox="1"/>
          <p:nvPr/>
        </p:nvSpPr>
        <p:spPr>
          <a:xfrm>
            <a:off x="452761" y="320466"/>
            <a:ext cx="1107045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II – HIỆN TƯỢNG ĐOẢN MẠCH VÀ TÁC DỤNG CỦA CẦU CHÌ</a:t>
            </a:r>
            <a:endParaRPr lang="vi-VN" sz="2600" u="sng" dirty="0">
              <a:solidFill>
                <a:srgbClr val="FF0000"/>
              </a:solidFill>
            </a:endParaRPr>
          </a:p>
        </p:txBody>
      </p:sp>
      <p:pic>
        <p:nvPicPr>
          <p:cNvPr id="6" name="Hình ảnh 5" descr="Ảnh có chứa thiên nhiên, lò sưởi&#10;&#10;Mô tả được tạo tự động">
            <a:extLst>
              <a:ext uri="{FF2B5EF4-FFF2-40B4-BE49-F238E27FC236}">
                <a16:creationId xmlns:a16="http://schemas.microsoft.com/office/drawing/2014/main" id="{F6B09291-B2E9-4E15-A625-A646A83116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267075"/>
            <a:ext cx="5029200" cy="2800350"/>
          </a:xfrm>
          <a:prstGeom prst="rect">
            <a:avLst/>
          </a:prstGeom>
        </p:spPr>
      </p:pic>
      <p:pic>
        <p:nvPicPr>
          <p:cNvPr id="8" name="Hình ảnh 7">
            <a:extLst>
              <a:ext uri="{FF2B5EF4-FFF2-40B4-BE49-F238E27FC236}">
                <a16:creationId xmlns:a16="http://schemas.microsoft.com/office/drawing/2014/main" id="{D5AE09B0-5D40-43D0-A025-CFFD20B35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93" r="53438"/>
          <a:stretch/>
        </p:blipFill>
        <p:spPr>
          <a:xfrm>
            <a:off x="6096000" y="3343275"/>
            <a:ext cx="567690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09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925D57E1-1CF7-4BEB-B12E-FA1E8453BBF5}"/>
              </a:ext>
            </a:extLst>
          </p:cNvPr>
          <p:cNvSpPr txBox="1"/>
          <p:nvPr/>
        </p:nvSpPr>
        <p:spPr>
          <a:xfrm>
            <a:off x="452761" y="320466"/>
            <a:ext cx="1107045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II – HIỆN TƯỢNG ĐOẢN MẠCH VÀ TÁC DỤNG CỦA CẦU CHÌ</a:t>
            </a:r>
            <a:endParaRPr lang="vi-VN" sz="2600" u="sng" dirty="0">
              <a:solidFill>
                <a:srgbClr val="FF0000"/>
              </a:solidFill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370EC70-AE3E-4490-8686-5D2B509A048D}"/>
              </a:ext>
            </a:extLst>
          </p:cNvPr>
          <p:cNvSpPr txBox="1"/>
          <p:nvPr/>
        </p:nvSpPr>
        <p:spPr>
          <a:xfrm>
            <a:off x="452761" y="1430174"/>
            <a:ext cx="852034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Cầu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chì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là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thiết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tự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động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ngắt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khi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dòng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có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cường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độ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tăng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quá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mức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,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đặc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biệt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là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khi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đoản</a:t>
            </a:r>
            <a:r>
              <a:rPr lang="vi-VN" sz="26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endParaRPr lang="vi-VN" sz="2600" dirty="0">
              <a:latin typeface="+mj-lt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8E3D7A0B-1E50-412C-B64B-D6A14D9E6D59}"/>
              </a:ext>
            </a:extLst>
          </p:cNvPr>
          <p:cNvSpPr txBox="1"/>
          <p:nvPr/>
        </p:nvSpPr>
        <p:spPr>
          <a:xfrm>
            <a:off x="452761" y="812909"/>
            <a:ext cx="609452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2.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Tác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dụng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của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cầu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sz="2600" b="1" i="0" dirty="0" err="1">
                <a:solidFill>
                  <a:srgbClr val="FF0000"/>
                </a:solidFill>
                <a:effectLst/>
                <a:latin typeface="+mj-lt"/>
              </a:rPr>
              <a:t>chì</a:t>
            </a:r>
            <a:endParaRPr lang="vi-VN" sz="2600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8" name="Hình ảnh 7" descr="Ảnh có chứa sản phẩm kim loại, khóa&#10;&#10;Mô tả được tạo tự động">
            <a:extLst>
              <a:ext uri="{FF2B5EF4-FFF2-40B4-BE49-F238E27FC236}">
                <a16:creationId xmlns:a16="http://schemas.microsoft.com/office/drawing/2014/main" id="{C81C18A3-A356-4C3D-B6CF-0123B4CA3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61" y="2271712"/>
            <a:ext cx="3661888" cy="1945378"/>
          </a:xfrm>
          <a:prstGeom prst="rect">
            <a:avLst/>
          </a:prstGeom>
        </p:spPr>
      </p:pic>
      <p:pic>
        <p:nvPicPr>
          <p:cNvPr id="10" name="Hình ảnh 9">
            <a:extLst>
              <a:ext uri="{FF2B5EF4-FFF2-40B4-BE49-F238E27FC236}">
                <a16:creationId xmlns:a16="http://schemas.microsoft.com/office/drawing/2014/main" id="{70266EE2-26A5-4421-8991-6EE8427DB9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355" y="4219309"/>
            <a:ext cx="2552700" cy="1790700"/>
          </a:xfrm>
          <a:prstGeom prst="rect">
            <a:avLst/>
          </a:prstGeom>
        </p:spPr>
      </p:pic>
      <p:pic>
        <p:nvPicPr>
          <p:cNvPr id="12" name="Hình ảnh 11" descr="Ảnh có chứa trong nhà, giá, thiết bị&#10;&#10;Mô tả được tạo tự động">
            <a:extLst>
              <a:ext uri="{FF2B5EF4-FFF2-40B4-BE49-F238E27FC236}">
                <a16:creationId xmlns:a16="http://schemas.microsoft.com/office/drawing/2014/main" id="{881DF0B2-F854-48DC-A811-F236BC248B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162" y="3059802"/>
            <a:ext cx="4122615" cy="3154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71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4285C67A-9A46-48EC-A67F-FE54C4CFB38F}"/>
              </a:ext>
            </a:extLst>
          </p:cNvPr>
          <p:cNvSpPr txBox="1"/>
          <p:nvPr/>
        </p:nvSpPr>
        <p:spPr>
          <a:xfrm>
            <a:off x="286304" y="228145"/>
            <a:ext cx="986975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1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III – CÁC QUY TẮC AN TOÀN KHI SỬ DỤNG ĐIỆN</a:t>
            </a:r>
            <a:endParaRPr lang="vi-VN" sz="2600" u="sng" dirty="0">
              <a:solidFill>
                <a:srgbClr val="FF0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1CD6593-2161-4001-9484-CBA4C8496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742" y="1356315"/>
            <a:ext cx="10790058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1.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Làm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thí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nghiệm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nguồn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có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hiệu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thế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dưới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 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40V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2.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Phải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sử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dụng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dây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dẫn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có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vỏ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bọc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3.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Mạch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dân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dụng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gồm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hai dây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dẫn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là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dây “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nóng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”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dây “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nguội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”.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Giữa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chúng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có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hiệu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thế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 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220V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dây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nguội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được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nối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đất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ở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trạm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phát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Vì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thế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giữa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dây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nóng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cơ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thể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chạm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đất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có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hiệu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thế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220V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 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là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nguy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hiểm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cơ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thể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Không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được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tự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mình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chạm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vào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mạng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dân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dụng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thiết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bị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nếu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chưa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biết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rõ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sử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dụng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4. Khi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có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bị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giật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thì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không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được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chạm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vào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đó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mà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cần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phải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tìm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cách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ngắt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ngay công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tắc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gọi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cấp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2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cứu</a:t>
            </a:r>
            <a:r>
              <a:rPr kumimoji="0" lang="vi-VN" altLang="vi-VN" sz="2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AutoShape 2" descr="40V">
            <a:extLst>
              <a:ext uri="{FF2B5EF4-FFF2-40B4-BE49-F238E27FC236}">
                <a16:creationId xmlns:a16="http://schemas.microsoft.com/office/drawing/2014/main" id="{6F7208D1-95C4-4132-9F79-86C69767F2F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46550" y="-457200"/>
            <a:ext cx="3143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AutoShape 3" descr="220V">
            <a:extLst>
              <a:ext uri="{FF2B5EF4-FFF2-40B4-BE49-F238E27FC236}">
                <a16:creationId xmlns:a16="http://schemas.microsoft.com/office/drawing/2014/main" id="{A13CBBD2-BA00-4352-A40C-54104D54574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765925" y="-92075"/>
            <a:ext cx="4000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4" descr="220V">
            <a:extLst>
              <a:ext uri="{FF2B5EF4-FFF2-40B4-BE49-F238E27FC236}">
                <a16:creationId xmlns:a16="http://schemas.microsoft.com/office/drawing/2014/main" id="{470446CF-D97D-4601-ACDB-0FE8289E72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932025" y="-92075"/>
            <a:ext cx="4000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557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B6C4FBED-ED5D-46BC-B2DB-D933C9BEAE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42"/>
          <a:stretch/>
        </p:blipFill>
        <p:spPr>
          <a:xfrm>
            <a:off x="20" y="10"/>
            <a:ext cx="6095980" cy="3428990"/>
          </a:xfrm>
          <a:prstGeom prst="rect">
            <a:avLst/>
          </a:prstGeom>
        </p:spPr>
      </p:pic>
      <p:pic>
        <p:nvPicPr>
          <p:cNvPr id="7" name="Hình ảnh 6" descr="Ảnh có chứa văn bản, mẫu họa&#10;&#10;Mô tả được tạo tự động">
            <a:extLst>
              <a:ext uri="{FF2B5EF4-FFF2-40B4-BE49-F238E27FC236}">
                <a16:creationId xmlns:a16="http://schemas.microsoft.com/office/drawing/2014/main" id="{5195FE15-8C15-4C5A-8249-EB38D4DA681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10"/>
            <a:ext cx="6096000" cy="3428990"/>
          </a:xfrm>
          <a:prstGeom prst="rect">
            <a:avLst/>
          </a:prstGeom>
        </p:spPr>
      </p:pic>
      <p:pic>
        <p:nvPicPr>
          <p:cNvPr id="11" name="Hình ảnh 10">
            <a:extLst>
              <a:ext uri="{FF2B5EF4-FFF2-40B4-BE49-F238E27FC236}">
                <a16:creationId xmlns:a16="http://schemas.microsoft.com/office/drawing/2014/main" id="{3214F84F-34D6-476C-8DBD-8A6722B2605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27" r="10140" b="1"/>
          <a:stretch/>
        </p:blipFill>
        <p:spPr>
          <a:xfrm>
            <a:off x="20" y="3429000"/>
            <a:ext cx="6095980" cy="3429000"/>
          </a:xfrm>
          <a:prstGeom prst="rect">
            <a:avLst/>
          </a:prstGeom>
        </p:spPr>
      </p:pic>
      <p:pic>
        <p:nvPicPr>
          <p:cNvPr id="9" name="Hình ảnh 8" descr="Ảnh có chứa văn bản, mẫu họa&#10;&#10;Mô tả được tạo tự động">
            <a:extLst>
              <a:ext uri="{FF2B5EF4-FFF2-40B4-BE49-F238E27FC236}">
                <a16:creationId xmlns:a16="http://schemas.microsoft.com/office/drawing/2014/main" id="{8C1FA74C-E52E-45EF-84F0-9854932873D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" r="1" b="10215"/>
          <a:stretch/>
        </p:blipFill>
        <p:spPr>
          <a:xfrm>
            <a:off x="6096000" y="3429000"/>
            <a:ext cx="6096000" cy="3429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409915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29A54C66-2ED3-4F46-A8FF-5F4E8559A549}"/>
              </a:ext>
            </a:extLst>
          </p:cNvPr>
          <p:cNvSpPr txBox="1"/>
          <p:nvPr/>
        </p:nvSpPr>
        <p:spPr>
          <a:xfrm>
            <a:off x="4286858" y="2761554"/>
            <a:ext cx="3618284" cy="134572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Phải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thực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hiện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các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quy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tắc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an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toàn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khi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sử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dụng</a:t>
            </a:r>
            <a:r>
              <a:rPr lang="en-US" sz="3600" b="1" i="0" kern="1200" dirty="0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i="0" kern="1200" dirty="0" err="1">
                <a:solidFill>
                  <a:srgbClr val="FF0000"/>
                </a:solidFill>
                <a:effectLst/>
                <a:latin typeface="+mj-lt"/>
                <a:ea typeface="+mj-ea"/>
                <a:cs typeface="+mj-cs"/>
              </a:rPr>
              <a:t>điện</a:t>
            </a:r>
            <a:endParaRPr lang="en-US" sz="3600" kern="1200" dirty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Frame 17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971277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03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8B03854D-5AC3-4487-A813-3BE1E4E82BE6}"/>
              </a:ext>
            </a:extLst>
          </p:cNvPr>
          <p:cNvSpPr txBox="1"/>
          <p:nvPr/>
        </p:nvSpPr>
        <p:spPr>
          <a:xfrm>
            <a:off x="632534" y="18622"/>
            <a:ext cx="60945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 err="1">
                <a:solidFill>
                  <a:srgbClr val="FF0000"/>
                </a:solidFill>
                <a:latin typeface="+mj-lt"/>
              </a:rPr>
              <a:t>Chủ</a:t>
            </a:r>
            <a:r>
              <a:rPr lang="vi-VN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FF0000"/>
                </a:solidFill>
                <a:latin typeface="+mj-lt"/>
              </a:rPr>
              <a:t>đề</a:t>
            </a:r>
            <a:r>
              <a:rPr lang="vi-VN" sz="2400" dirty="0">
                <a:solidFill>
                  <a:srgbClr val="FF0000"/>
                </a:solidFill>
                <a:latin typeface="+mj-lt"/>
              </a:rPr>
              <a:t> 29: </a:t>
            </a:r>
            <a:br>
              <a:rPr lang="vi-VN" sz="2400" dirty="0">
                <a:solidFill>
                  <a:srgbClr val="FF0000"/>
                </a:solidFill>
                <a:latin typeface="+mj-lt"/>
              </a:rPr>
            </a:br>
            <a:r>
              <a:rPr lang="vi-VN" sz="2400" dirty="0">
                <a:solidFill>
                  <a:srgbClr val="FF0000"/>
                </a:solidFill>
                <a:latin typeface="+mj-lt"/>
              </a:rPr>
              <a:t>An </a:t>
            </a:r>
            <a:r>
              <a:rPr lang="vi-VN" sz="2400" dirty="0" err="1">
                <a:solidFill>
                  <a:srgbClr val="FF0000"/>
                </a:solidFill>
                <a:latin typeface="+mj-lt"/>
              </a:rPr>
              <a:t>toàn</a:t>
            </a:r>
            <a:r>
              <a:rPr lang="vi-VN" sz="2400" dirty="0">
                <a:solidFill>
                  <a:srgbClr val="FF0000"/>
                </a:solidFill>
                <a:latin typeface="+mj-lt"/>
              </a:rPr>
              <a:t> khi </a:t>
            </a:r>
            <a:r>
              <a:rPr lang="vi-VN" sz="2400" dirty="0" err="1">
                <a:solidFill>
                  <a:srgbClr val="FF0000"/>
                </a:solidFill>
                <a:latin typeface="+mj-lt"/>
              </a:rPr>
              <a:t>sử</a:t>
            </a:r>
            <a:r>
              <a:rPr lang="vi-VN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FF0000"/>
                </a:solidFill>
                <a:latin typeface="+mj-lt"/>
              </a:rPr>
              <a:t>dụng</a:t>
            </a:r>
            <a:r>
              <a:rPr lang="vi-VN" sz="24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FF0000"/>
                </a:solidFill>
                <a:latin typeface="+mj-lt"/>
              </a:rPr>
              <a:t>điện</a:t>
            </a:r>
            <a:endParaRPr lang="vi-VN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0E8237FE-C7D8-45D0-B9FC-A33152EF3E7A}"/>
              </a:ext>
            </a:extLst>
          </p:cNvPr>
          <p:cNvSpPr txBox="1"/>
          <p:nvPr/>
        </p:nvSpPr>
        <p:spPr>
          <a:xfrm>
            <a:off x="632534" y="764347"/>
            <a:ext cx="77058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800" b="1" i="0" u="sng" dirty="0">
                <a:solidFill>
                  <a:srgbClr val="FF0000"/>
                </a:solidFill>
                <a:effectLst/>
                <a:latin typeface="+mj-lt"/>
              </a:rPr>
              <a:t>I – DÒNG ĐIỆN ĐI QUA CƠ THỂ NGƯỜI CÓ THỂ GÂY NGUY HIỂM</a:t>
            </a:r>
            <a:endParaRPr lang="vi-VN" sz="1800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F34A5D33-BAE6-495C-A0A0-244ABCD18AFB}"/>
              </a:ext>
            </a:extLst>
          </p:cNvPr>
          <p:cNvSpPr txBox="1"/>
          <p:nvPr/>
        </p:nvSpPr>
        <p:spPr>
          <a:xfrm>
            <a:off x="632534" y="1062661"/>
            <a:ext cx="98963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Dòng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cường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độ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 70mA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trở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lên đi qua cơ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thể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hoặc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làm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việc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hiệu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thế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từ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40V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trở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lên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là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nguy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hiểm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đối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 con </a:t>
            </a:r>
            <a:r>
              <a:rPr kumimoji="0" lang="vi-VN" altLang="vi-VN" sz="1800" i="0" u="none" strike="noStrike" cap="none" normalizeH="0" baseline="0" dirty="0" err="1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sz="1800" i="0" u="none" strike="noStrike" cap="none" normalizeH="0" baseline="0" dirty="0">
                <a:ln>
                  <a:noFill/>
                </a:ln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sz="180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05F08026-4473-4220-B63A-AA342420D598}"/>
              </a:ext>
            </a:extLst>
          </p:cNvPr>
          <p:cNvSpPr txBox="1"/>
          <p:nvPr/>
        </p:nvSpPr>
        <p:spPr>
          <a:xfrm>
            <a:off x="632534" y="1646844"/>
            <a:ext cx="77479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800" b="1" i="0" u="sng" dirty="0">
                <a:solidFill>
                  <a:srgbClr val="FF0000"/>
                </a:solidFill>
                <a:effectLst/>
                <a:latin typeface="+mj-lt"/>
              </a:rPr>
              <a:t>II – HIỆN TƯỢNG ĐOẢN MẠCH VÀ TÁC DỤNG CỦA CẦU CHÌ</a:t>
            </a:r>
            <a:endParaRPr lang="vi-VN" sz="1800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4C836A63-4755-4149-860E-5D51A6AA2020}"/>
              </a:ext>
            </a:extLst>
          </p:cNvPr>
          <p:cNvSpPr txBox="1"/>
          <p:nvPr/>
        </p:nvSpPr>
        <p:spPr>
          <a:xfrm>
            <a:off x="825622" y="1963862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1.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Hiện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tượng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đoản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mạch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 (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ngắn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mạch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)</a:t>
            </a:r>
            <a:endParaRPr lang="vi-VN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46688BE4-E738-4480-AADC-B5844F3B5DD5}"/>
              </a:ext>
            </a:extLst>
          </p:cNvPr>
          <p:cNvSpPr txBox="1"/>
          <p:nvPr/>
        </p:nvSpPr>
        <p:spPr>
          <a:xfrm>
            <a:off x="632534" y="2266579"/>
            <a:ext cx="112213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Đoản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là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hiện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tượng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chập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hay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nối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tắt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trong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thực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tế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chính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là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hiện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tượng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xảy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ra khi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nối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cực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âm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với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cực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dương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của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nguồn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mà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không qua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thiết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tiêu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thụ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sz="1800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sz="1800" b="0" i="0" dirty="0">
                <a:solidFill>
                  <a:srgbClr val="000000"/>
                </a:solidFill>
                <a:effectLst/>
                <a:latin typeface="+mj-lt"/>
              </a:rPr>
              <a:t>.</a:t>
            </a:r>
            <a:endParaRPr lang="vi-VN" sz="1800" dirty="0">
              <a:latin typeface="+mj-lt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2CD5AFD0-93E3-4670-A3AC-AF4A5526ED3D}"/>
              </a:ext>
            </a:extLst>
          </p:cNvPr>
          <p:cNvSpPr txBox="1"/>
          <p:nvPr/>
        </p:nvSpPr>
        <p:spPr>
          <a:xfrm>
            <a:off x="634754" y="2844107"/>
            <a:ext cx="107686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Tác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hại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của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hiện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tượng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đoản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:</a:t>
            </a:r>
            <a:endParaRPr lang="vi-VN" b="0" i="0" dirty="0">
              <a:effectLst/>
              <a:latin typeface="+mj-lt"/>
            </a:endParaRP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+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Cường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độ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dòng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tăng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quá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lớn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có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thể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làm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chảy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hoặc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cháy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vỏ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bọc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cách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và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các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bộ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phận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khác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tiếp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xúc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với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nó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hoặc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gần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nó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.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Từ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đó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có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thể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gây ra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hỏa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hoạn</a:t>
            </a:r>
            <a:endParaRPr lang="vi-VN" b="0" i="0" dirty="0">
              <a:effectLst/>
              <a:latin typeface="+mj-lt"/>
            </a:endParaRPr>
          </a:p>
          <a:p>
            <a:pPr algn="just"/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+ Dây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tóc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bóng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đèn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đứt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, dây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quấn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ở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quạt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nóng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chảy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và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đứt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,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các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trong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máy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hư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hỏng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, …</a:t>
            </a:r>
            <a:endParaRPr lang="vi-VN" b="0" i="0" dirty="0">
              <a:effectLst/>
              <a:latin typeface="+mj-lt"/>
            </a:endParaRPr>
          </a:p>
        </p:txBody>
      </p:sp>
      <p:sp>
        <p:nvSpPr>
          <p:cNvPr id="14" name="Hộp Văn bản 13">
            <a:extLst>
              <a:ext uri="{FF2B5EF4-FFF2-40B4-BE49-F238E27FC236}">
                <a16:creationId xmlns:a16="http://schemas.microsoft.com/office/drawing/2014/main" id="{67BFD59D-9B0F-4516-98EE-123F1E02D284}"/>
              </a:ext>
            </a:extLst>
          </p:cNvPr>
          <p:cNvSpPr txBox="1"/>
          <p:nvPr/>
        </p:nvSpPr>
        <p:spPr>
          <a:xfrm>
            <a:off x="825622" y="3969649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2.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Tác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dụng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của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cầu</a:t>
            </a:r>
            <a:r>
              <a:rPr lang="vi-VN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vi-VN" b="1" i="0" dirty="0" err="1">
                <a:solidFill>
                  <a:srgbClr val="FF0000"/>
                </a:solidFill>
                <a:effectLst/>
                <a:latin typeface="+mj-lt"/>
              </a:rPr>
              <a:t>chì</a:t>
            </a:r>
            <a:endParaRPr lang="vi-VN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A90D8B67-F033-4FAB-A637-5FC8C13F0483}"/>
              </a:ext>
            </a:extLst>
          </p:cNvPr>
          <p:cNvSpPr txBox="1"/>
          <p:nvPr/>
        </p:nvSpPr>
        <p:spPr>
          <a:xfrm>
            <a:off x="632534" y="4267950"/>
            <a:ext cx="11041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Cầu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chì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là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thiết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bị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tự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động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ngắt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khi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dòng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điện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có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cường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độ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tăng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quá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mức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,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đặc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biệt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là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khi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đoản</a:t>
            </a:r>
            <a:r>
              <a:rPr lang="vi-VN" b="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vi-VN" b="0" i="0" dirty="0" err="1">
                <a:solidFill>
                  <a:srgbClr val="000000"/>
                </a:solidFill>
                <a:effectLst/>
                <a:latin typeface="+mj-lt"/>
              </a:rPr>
              <a:t>mạch</a:t>
            </a:r>
            <a:endParaRPr lang="vi-VN" dirty="0">
              <a:latin typeface="+mj-lt"/>
            </a:endParaRP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6D499FCA-ACC1-458C-ACD5-CF5D396B5956}"/>
              </a:ext>
            </a:extLst>
          </p:cNvPr>
          <p:cNvSpPr txBox="1"/>
          <p:nvPr/>
        </p:nvSpPr>
        <p:spPr>
          <a:xfrm>
            <a:off x="632534" y="4569045"/>
            <a:ext cx="98697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b="1" i="0" u="sng" dirty="0">
                <a:solidFill>
                  <a:srgbClr val="FF0000"/>
                </a:solidFill>
                <a:effectLst/>
                <a:latin typeface="+mj-lt"/>
              </a:rPr>
              <a:t>III – CÁC QUY TẮC AN TOÀN KHI SỬ DỤNG ĐIỆN</a:t>
            </a:r>
            <a:endParaRPr lang="vi-VN" u="sng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F7DFD5CB-5C4A-4821-A070-E5449FC0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76" y="4888642"/>
            <a:ext cx="1079005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1.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Làm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thí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nghiệm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với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nguồn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có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hiệu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thế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dưới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 </a:t>
            </a:r>
            <a:r>
              <a:rPr kumimoji="0" lang="vi-VN" altLang="vi-VN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40V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2.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Phải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sử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dụng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dây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dẫn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có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vỏ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bọc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cách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3. Không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được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tự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mình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chạm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vào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mạng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dân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dụng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thiết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bị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nếu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chưa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biết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rõ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cách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sử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dụng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4. Khi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có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bị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giật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thì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không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được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chạm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vào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đó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mà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cần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phải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tìm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cách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ngắt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ngay công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tắc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điện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và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gọi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người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cấp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  <a:r>
              <a:rPr kumimoji="0" lang="vi-VN" altLang="vi-VN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cứu</a:t>
            </a:r>
            <a:r>
              <a:rPr kumimoji="0" lang="vi-VN" altLang="vi-VN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  <a:endParaRPr kumimoji="0" lang="vi-VN" altLang="vi-VN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453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815</Words>
  <Application>Microsoft Office PowerPoint</Application>
  <PresentationFormat>Màn hình rộng</PresentationFormat>
  <Paragraphs>42</Paragraphs>
  <Slides>8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Chủ đề Office</vt:lpstr>
      <vt:lpstr>Chủ đề 29:  An toàn khi sử dụng điện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user487</dc:creator>
  <cp:lastModifiedBy>user487</cp:lastModifiedBy>
  <cp:revision>9</cp:revision>
  <dcterms:created xsi:type="dcterms:W3CDTF">2021-05-16T16:06:04Z</dcterms:created>
  <dcterms:modified xsi:type="dcterms:W3CDTF">2021-05-16T17:31:32Z</dcterms:modified>
</cp:coreProperties>
</file>